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6" r:id="rId10"/>
    <p:sldId id="263" r:id="rId11"/>
    <p:sldId id="264" r:id="rId12"/>
    <p:sldId id="265" r:id="rId13"/>
    <p:sldId id="268" r:id="rId14"/>
    <p:sldId id="281" r:id="rId15"/>
    <p:sldId id="269" r:id="rId16"/>
    <p:sldId id="270" r:id="rId17"/>
    <p:sldId id="271" r:id="rId18"/>
    <p:sldId id="272" r:id="rId19"/>
    <p:sldId id="274" r:id="rId20"/>
    <p:sldId id="275" r:id="rId21"/>
    <p:sldId id="277" r:id="rId22"/>
    <p:sldId id="276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783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90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52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95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62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31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03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52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52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13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AE563-4481-4BB5-8D7B-37E05E614E1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788AFD-82E4-468E-AD2B-FE76F289E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06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67DB8-E88D-274B-BFA3-BDA81EEEAA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4800" dirty="0"/>
              <a:t>Απο την ανθρωπολογια των γυναικων στην ανθρωπολογια του φυλου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7DF90-BCB6-F7A5-C935-93098048DD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i="1" dirty="0"/>
              <a:t>Ανθρωπολογια, γυναικες, και φυλο </a:t>
            </a:r>
            <a:r>
              <a:rPr lang="el-GR" dirty="0"/>
              <a:t>(1994)</a:t>
            </a:r>
          </a:p>
          <a:p>
            <a:r>
              <a:rPr lang="el-GR" dirty="0"/>
              <a:t>αλΕΞΑΝΔΡΑ ΜΠΑΚΑΛΑΚΗ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2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FBECD-3B22-DFDA-3A0F-92E720216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9F52F-ABBE-0CB4-DC9B-D51FB5B5C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MICHELLE ROSALDO (1974):</a:t>
            </a:r>
          </a:p>
          <a:p>
            <a:pPr>
              <a:buFontTx/>
              <a:buChar char="-"/>
            </a:pPr>
            <a:r>
              <a:rPr lang="el-GR" dirty="0"/>
              <a:t>ΚΩΔΙΚΟΠΟΙΗΣΗ ΕΜΦΥΛΗΣ ΑΣΥΜΜΕΤΡΙΑΣ ΣΤΗ ΒΑΣΗ ΤΗΣ ΑΣΥΜΜΕΤΡΙΑΣ</a:t>
            </a:r>
            <a:r>
              <a:rPr lang="en-US" dirty="0"/>
              <a:t> </a:t>
            </a:r>
            <a:r>
              <a:rPr lang="el-GR" dirty="0"/>
              <a:t>ΧΩΡΩΝ (ΓΥΝΑΙΚΕΣ=ΙΔΙΩΤΙΚΟ/ΟΙΚΙΑΚΟ &amp; ΑΝΤΡΕΣ=ΔΗΜΟΣΙΟ)</a:t>
            </a:r>
          </a:p>
          <a:p>
            <a:pPr>
              <a:buFontTx/>
              <a:buChar char="-"/>
            </a:pPr>
            <a:r>
              <a:rPr lang="el-GR" dirty="0"/>
              <a:t>ΑΠΟΒΙΟΛΟΓΙΚΟΠΟΙΗΣΗ ΕΜΦΥΛΗΣ ΑΣΥΜΜΕΤΡΙΑΣ</a:t>
            </a:r>
          </a:p>
          <a:p>
            <a:pPr>
              <a:buFontTx/>
              <a:buChar char="-"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44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CDF97-D6E7-5BAF-6C37-5E7F0720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5DA13-F8BE-3088-737B-A6FE145A4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NANCY CHODOROW (1974):</a:t>
            </a:r>
          </a:p>
          <a:p>
            <a:pPr>
              <a:buFontTx/>
              <a:buChar char="-"/>
            </a:pPr>
            <a:r>
              <a:rPr lang="el-GR" dirty="0"/>
              <a:t>ΚΩΔΙΚΟΠΟΙΗΣΗ ΤΗΣ ΕΜΦΥΛΗΣ ΑΣΥΜΜΕΤΡΙΑΣ ΣΤΗ ΒΑΣΗ ΤΗΣ ΨΥΧΟΛΟΓΙΑΣ ΤΩΝ ΦΥΛΩΝ </a:t>
            </a:r>
          </a:p>
          <a:p>
            <a:pPr>
              <a:buFontTx/>
              <a:buChar char="-"/>
            </a:pPr>
            <a:r>
              <a:rPr lang="el-GR" dirty="0"/>
              <a:t>Ο ΡΟΛΟΣ ΤΗΣ ΑΝΑΤΡΟΦΗΣ </a:t>
            </a:r>
          </a:p>
          <a:p>
            <a:pPr>
              <a:buFontTx/>
              <a:buChar char="-"/>
            </a:pPr>
            <a:r>
              <a:rPr lang="el-GR" dirty="0"/>
              <a:t>ΑΝΤΡΕΣ=ΑΥΤΟΝΟΜΙΑ &amp; ΓΥΝΑΙΚΕΣ=ΕΞΑΡΤΗΣΗ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98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BC718-171F-C73B-1091-7FC764739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95D17-0A3F-A3CC-9DEE-B541DA973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SHERRY ORTNER (1974):</a:t>
            </a:r>
          </a:p>
          <a:p>
            <a:pPr>
              <a:buFontTx/>
              <a:buChar char="-"/>
            </a:pPr>
            <a:r>
              <a:rPr lang="el-GR" dirty="0"/>
              <a:t>ΚΩΔΙΚΟΠΟΙΗΣΗ ΤΗΣ ΕΜΦΥΛΗΣ ΑΣΥΜΜΕΤΡΙΑΣ ΣΤΗ ΒΑΣΗ ΤΗΣ ΔΙΑΚΡΙΣΗΣ ΦΥΣΗ/ΠΟΛΙΤΙΣΜΟΣ</a:t>
            </a:r>
          </a:p>
          <a:p>
            <a:pPr>
              <a:buFontTx/>
              <a:buChar char="-"/>
            </a:pPr>
            <a:r>
              <a:rPr lang="el-GR" dirty="0"/>
              <a:t>ΓΥΝΑΙΚΕΣ=ΦΥΣΗ &amp; ΑΝΤΡΕΣ=ΠΟΛΙΤΙΣΜΟΣ</a:t>
            </a:r>
          </a:p>
          <a:p>
            <a:pPr>
              <a:buFontTx/>
              <a:buChar char="-"/>
            </a:pPr>
            <a:r>
              <a:rPr lang="el-GR" dirty="0"/>
              <a:t>ΓΥΝΑΙΚΕΣ ΩΣ ΔΙΑΜΕΣΟΛΑΒΗΤΡΙΕΣ ΜΕΤΑΞΥ ΦΥΣΗΣ ΚΑΙ ΠΟΛΙΤΙΣΜΟΥ</a:t>
            </a:r>
          </a:p>
          <a:p>
            <a:pPr>
              <a:buFontTx/>
              <a:buChar char="-"/>
            </a:pPr>
            <a:r>
              <a:rPr lang="el-GR" dirty="0"/>
              <a:t>ΣΥΓΚΡΟΤΗΣΗ ΠΟΛΙΤΙΣΜΟΥ ΜΕΣΑ ΑΠΌ ΕΜΦΥΛΗ ΚΩΔΙΚΟΠΟΙΗΣΗ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5618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1FD33-0004-66F1-FEBB-814106CD3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8E7C6-36EC-05EE-770A-20FC902AB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GAYLE RUBIN (1975):</a:t>
            </a:r>
          </a:p>
          <a:p>
            <a:pPr>
              <a:buFontTx/>
              <a:buChar char="-"/>
            </a:pPr>
            <a:r>
              <a:rPr lang="el-GR" dirty="0"/>
              <a:t>ΕΙΣΑΓΩΓΗ ΔΙΑΚΡΙΣΗΣ ΜΕΤΑΞΥ ΚΟΙΝΩΝΙΚΟΥ (</a:t>
            </a:r>
            <a:r>
              <a:rPr lang="en-US" dirty="0"/>
              <a:t>GENDER</a:t>
            </a:r>
            <a:r>
              <a:rPr lang="el-GR" dirty="0"/>
              <a:t>) ΚΑΙ ΒΙΟΛΟΓΙΚΟΥ ΦΥΛΟΥ</a:t>
            </a:r>
            <a:r>
              <a:rPr lang="en-US" dirty="0"/>
              <a:t> (SEX)</a:t>
            </a:r>
          </a:p>
          <a:p>
            <a:pPr>
              <a:buFontTx/>
              <a:buChar char="-"/>
            </a:pPr>
            <a:r>
              <a:rPr lang="el-GR" dirty="0"/>
              <a:t>ΚΩΔΙΚΟΠΟΙΗΣΗ ΕΜΦΥΛΗΣ ΑΣΥΜΜΕΤΡΙΑΣ ΣΤΗ ΒΑΣΗ ΕΜΦΥΛΟΠΟΙΗΣΗΣ ΩΣ ΜΕΤΑΣΧΗΜΑΤΙΣΜΟΥ ΑΡΣΕΝΙΚΩΝ ΚΑΙ ΘΗΛΥΚΩΝ ΑΝΘΡΩΠΩΝ ΣΕ ΑΝΤΡΕΣ ΚΑΙ ΓΥΝΑΙΚΕΣ</a:t>
            </a:r>
          </a:p>
          <a:p>
            <a:pPr>
              <a:buFontTx/>
              <a:buChar char="-"/>
            </a:pPr>
            <a:r>
              <a:rPr lang="el-GR" dirty="0"/>
              <a:t>‘ΑΝΤΑΛΛΑΓΗ ΓΥΝΑΙΚΩΝ’</a:t>
            </a:r>
            <a:r>
              <a:rPr lang="en-US" dirty="0"/>
              <a:t>: </a:t>
            </a:r>
            <a:r>
              <a:rPr lang="el-GR" dirty="0"/>
              <a:t>ΦΥΣΙΚΟΠΟΙΗΣΗ ΕΜΦΥΛΗΣ ΑΣΥΜΜΕΤΡΙΑΣ ΚΑΙ ΕΤΕΡΟΦΥΛΟΦΙΛΙΑΣ ΜΕΣΑ ΑΠΌ ΣΥΓΓΕΝΕΙΑΚΕΣ ΔΟΜΕΣ ΚΑΙ ΕΛΕΓΧΟ ΣΕΞΟΥΑΛΙΚΟΤΗΤΑΣ</a:t>
            </a:r>
          </a:p>
        </p:txBody>
      </p:sp>
    </p:spTree>
    <p:extLst>
      <p:ext uri="{BB962C8B-B14F-4D97-AF65-F5344CB8AC3E}">
        <p14:creationId xmlns:p14="http://schemas.microsoft.com/office/powerpoint/2010/main" val="559070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53A45-2631-9A20-4A2B-B991AFD7A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941D-23E7-8887-DC1A-8C293F564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‘ΣΥΣΤΗΜΑ ΒΙΟΛΟΓΙΚΟΥ ΦΥΛΟΥ/ΚΟΙΝΩΝΙΚΟΥ ΦΥΛΟΥ’: ΠΟΛΙΤΙΣΜΙΚΟΣ ΜΗΝΑΧΙΣΜΟΣ ΠΟΥ ΠΑΡΑΓΕΙ ΙΕΡΑΡΧΙΚΑ ΤΟΠΟΘΕΤΗΜΕΝΑ ΚΑΙ ΕΤΕΡΟΠΡΟΣΑΝΑΤΟΛΙΣΜΕΝΑ ΕΜΦΥΛΑ ΥΠΟΚΕΙΜΕΝΑ ΩΣ ΔΙΑΚΡΙΤΑ, ΣΧΕΣΙΑΚΑ ΚΑΙ ΣΥΜΠΛΗΡΩΜΑΤΙΚΑ</a:t>
            </a:r>
          </a:p>
          <a:p>
            <a:pPr>
              <a:buFontTx/>
              <a:buChar char="-"/>
            </a:pPr>
            <a:r>
              <a:rPr lang="el-GR" dirty="0"/>
              <a:t>ΑΝΑΠΑΡΑΓΩΓΙΚΗ ΟΙΚΟΓΕΝΕΙΑ </a:t>
            </a:r>
          </a:p>
          <a:p>
            <a:pPr>
              <a:buFontTx/>
              <a:buChar char="-"/>
            </a:pPr>
            <a:r>
              <a:rPr lang="el-GR" dirty="0"/>
              <a:t>ΤΑΜΠΟΥ ΑΙΜΟΜΙΞΙΑΣ </a:t>
            </a:r>
          </a:p>
          <a:p>
            <a:pPr>
              <a:buFontTx/>
              <a:buChar char="-"/>
            </a:pPr>
            <a:r>
              <a:rPr lang="el-GR" dirty="0"/>
              <a:t>ΥΠΟΧΡΕΩΤΙΚΗΣ ΕΤΕΡΟΦΥΛΟΦΙΛΙΑΣ</a:t>
            </a:r>
          </a:p>
          <a:p>
            <a:pPr>
              <a:buFontTx/>
              <a:buChar char="-"/>
            </a:pPr>
            <a:r>
              <a:rPr lang="el-GR" dirty="0"/>
              <a:t>ΚΥΚΛΟΦΟΡΙΑ ΓΥΝΑΙΚΩΝ ΕΔΡΑΙΩΝΕΙ ΟΜΟΚΟΙΝΩΝΙΚΟ ΔΕΣΜΟ ΜΕΤΑΞΥ ΑΝΤΡΩΝ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641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8F93A-5D45-6B53-FF77-FC258316E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Β. Η ΙΣΤΟΡΙΚΟΤΗΤΑ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93E87-05EA-135B-FA1F-031E9DFFA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ENGELS (ΜΑΡΞΙΣΤΙΚΗ ΘΕΩΡΙΑ</a:t>
            </a:r>
            <a:r>
              <a:rPr lang="en-US" dirty="0"/>
              <a:t> &amp; </a:t>
            </a:r>
            <a:r>
              <a:rPr lang="el-GR" dirty="0"/>
              <a:t>ΠΟΛΙΤΙΚΗ ΟΙΚΟΝΟΜΙΑ) + ΑΜΕΡΙΝΑΚΙΝΟΣ ΝΈΟ-ΕΞΕΛΙΚΤΙΣΜΟΣ (ΕΞΕΛΙΞΗ ΚΟΙΝΩΝΙΩΝ, ΠΟΛΙΤΙΣΜΩΝ ΚΑΙ ΘΕΣΜΩΝ ΜΕΣΩ ΠΟΣΟΤΙΚΩΝ ΔΕΔΟΜΕΝΩΝ) = ΜΗ ΔΟΜΙΣΤΙΚΗ ΜΑΡΞΙΣΤΙΚΗ &amp; ΚΟΙΝΩΝΙΟΛΟΓΙΚΗ ΠΡΟΣΕΓΓΙΣΗ </a:t>
            </a:r>
          </a:p>
          <a:p>
            <a:r>
              <a:rPr lang="el-GR" dirty="0"/>
              <a:t>ΠΟΛΙΤΙΣΜΟΣ =  ΙΔΕΟΛΟΓΙΚΟΣ ΜΗΧΑΝΙΣΜΟΣ ΠΡΟΣΑΡΜΟΓΗΣ </a:t>
            </a:r>
          </a:p>
          <a:p>
            <a:r>
              <a:rPr lang="el-GR" dirty="0"/>
              <a:t>ΓΥΝΑΙΚΕΣ ΩΣ ΥΠΟΚΕΙΜΕΝΑ ΚΟΙΝ. ΣΧΕΣΕΩΝ ΚΑΙ ΣΧΕΣΕΩΝ ΠΑΡΑΓΩΓΗΣ (ΚΟΙΝ. ΘΕΣΗ)</a:t>
            </a:r>
          </a:p>
          <a:p>
            <a:r>
              <a:rPr lang="el-GR" dirty="0"/>
              <a:t>ΣΟΣΙΑΛΙΣΤΙΚΟΣ ΦΕΜΙΝΙΣΜΟΣ= ΓΕΝΝΗΣΗ ΚΑΙ ΕΞΕΛΙΞΗ ΕΜΦΥΛΗΣ ΑΝΙΣΟΤΗΤΑΣ ΜΕΣΑ ΣΤΟ ΧΡΟΝΟ ΚΑΙ ΣΕ ΣΥΝΑΡΤΗΣΗ ΜΕ ΠΟΛΙΤΙΚΗ ΟΙΚΟΝΟΜΙΑ ΚΑΙ ΠΟΛΙΤΙΚΗ ΟΡΓΑΝΩΣΗ (ΑΝΑ/ΠΑΡΑΓΩΓΗ)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13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71AC8-B81B-B255-B54C-DEF8C718E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Β. Η ΙΣΤΟΡΙΚΟΤΗΤΑ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3D53-56EB-6E88-CD90-06DE8700E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Eleanor Leacock (1975):</a:t>
            </a:r>
          </a:p>
          <a:p>
            <a:pPr>
              <a:buFontTx/>
              <a:buChar char="-"/>
            </a:pPr>
            <a:r>
              <a:rPr lang="el-GR" dirty="0"/>
              <a:t>ΚΩΔΙΚΟΠΟΙΗΣΗ ΕΜΦΥΛΗΣ ΚΑΤΑΠΙΕΣΗΣ ΣΤΗ ΒΑΣΗ ΤΗΣ ΠΡΟΣΒΑΣΗΣ ΣΤΑ ΜΕΣΑ ΠΑΡΑΓΩΓΗΣ ΚΑΙ ΤΟΥ ΕΛΕΓΧΟΥ ΕΠΙ ΤΩΝ ΣΥΝΘΗΚΩΝ ΚΑΙ ΤΩΝ ΠΡΟΪΟΝΤΩΝ ΤΗΣ ΕΡΓΑΣΙΑΣ ΤΟΥΣ</a:t>
            </a:r>
          </a:p>
          <a:p>
            <a:pPr>
              <a:buFontTx/>
              <a:buChar char="-"/>
            </a:pPr>
            <a:r>
              <a:rPr lang="el-GR" dirty="0"/>
              <a:t>ΕΜΦΥΛΕΣ ΣΧΕΣΕΙΣ = ΤΑΞΙΚΕΣ ΣΧΕΣΕΙΣ ΚΑΙ ΣΧΕΣΕΙΣ ΠΑΡΑΓΩΓΗΣ </a:t>
            </a:r>
          </a:p>
          <a:p>
            <a:pPr>
              <a:buFontTx/>
              <a:buChar char="-"/>
            </a:pPr>
            <a:r>
              <a:rPr lang="el-GR" dirty="0"/>
              <a:t>ΧΡΗΣΗ ΕΞΕΛΙΚΤΙΚΩΝ ΠΑΡΑΔΕΙΓΜΑΤΩΝ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26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47D70-2156-8350-A505-22B4946F8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Β. Η ΙΣΤΟΡΙΚΟΤΗΤΑ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B4E2B-0D92-8628-4822-13E541588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Karen Sachs (1974):</a:t>
            </a:r>
          </a:p>
          <a:p>
            <a:pPr>
              <a:buFontTx/>
              <a:buChar char="-"/>
            </a:pPr>
            <a:r>
              <a:rPr lang="el-GR" dirty="0"/>
              <a:t>ΑΠΟΥΣΙΑ ΑΤΟΜΙΚΗΣ ΙΔΙΟΚΤΗΣΙΑΣ ΔΕΝ ΣΥΝΕΠΑΓΕΤΑΙ ΠΑΝΤΑ ΕΜΦΥΛΗ ΙΣΟΤΗΤΑ</a:t>
            </a:r>
          </a:p>
          <a:p>
            <a:pPr>
              <a:buFontTx/>
              <a:buChar char="-"/>
            </a:pPr>
            <a:r>
              <a:rPr lang="el-GR" dirty="0"/>
              <a:t>ΕΜΦΑΣΗ ΑΠΌ ΚΑΤΟΧΗ ΜΕΣΩΝ ΠΑΡΑΓΩΓΗΣ ΣΕ ΕΡΓΑΣΙΑ</a:t>
            </a:r>
          </a:p>
          <a:p>
            <a:pPr>
              <a:buFontTx/>
              <a:buChar char="-"/>
            </a:pPr>
            <a:r>
              <a:rPr lang="el-GR" dirty="0"/>
              <a:t>ΣΥΝΕΠΕΙΕΣ ΙΔΙΟΤΗΤΑΣ ΣΥΖΥΓΟΥ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179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63C5-6993-821C-4611-04081B9E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Β. Η ΙΣΤΟΡΙΚΟΤΗΤΑ Της ΓΥΝΑΙΚΕΙΑΣ ΥΠΟΤΕΛΕΙΑΣ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0CA48-228A-9AA4-06A3-D3C428626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ΚΡΙΤΙΚΗ ΣΤΗ ΘΕΣΗ ΤΗΣ ΟΙΚΟΥΜΕΝΙΚΟΤΗΤΑΣ ΤΗΣ ΓΥΝΑΙΚΕΙΑΣ ΥΠΟΤΕΛΕΙΑΣ</a:t>
            </a:r>
          </a:p>
          <a:p>
            <a:pPr marL="0" indent="0">
              <a:buNone/>
            </a:pPr>
            <a:r>
              <a:rPr lang="el-GR" dirty="0"/>
              <a:t>Α. ΕΘΝΟΓΡΑΦΙΚΑ ΔΕΔΟΜΕΝΑ = ΙΣΤΟΡΙΚΑ ΔΙΑΜΕΣΟΛΑΒΗΜΕΝΑ (ΑΠΟΙΚΙΟΚΡΑΤΙΑ, ΠΑΤΡΙΑΡΧΙΑ &amp; ΚΑΠΙΤΑΛΙΣΜΟΣ)</a:t>
            </a:r>
          </a:p>
          <a:p>
            <a:pPr marL="0" indent="0">
              <a:buNone/>
            </a:pPr>
            <a:r>
              <a:rPr lang="el-GR" dirty="0"/>
              <a:t>Β. ΔΙΑΠΟΛΙΤΙΣΜΙΚΕΣ ΔΥΑΔΙΚΕΣ ΑΝΤΙΘΕΣΕΙΣ = ΠΟΛΙΤΙΣΜΙΚΑ ΚΑΙ ΙΣΤΟΡΙΚΑ ΤΟΠΟΘΕΤΗΜΕΝΕΣ (ΣΥΜΒΟΛΙΣΜΟΣ / ΥΛΙΣΜΟΣ)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94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ACB96-612F-94AC-D760-4760B94A4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</a:t>
            </a:r>
            <a:r>
              <a:rPr lang="en-US" dirty="0"/>
              <a:t>: </a:t>
            </a:r>
            <a:br>
              <a:rPr lang="en-US" dirty="0"/>
            </a:br>
            <a:r>
              <a:rPr lang="el-GR" dirty="0"/>
              <a:t>ΑΝΘΡΩΠΟΛΟΓΙΑ ΤΟΥ ΦΥΛΟΥ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6C28B-A2C2-E773-55F1-893D6A574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4 ΜΕΤΑΤΟΠΙΣΕΙΣ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l-GR" dirty="0"/>
              <a:t>Α. ΑΠΟ ΤΗΝ ΠΕΡΙΦΕΡΕΙΑ ΣΤΗΝ ΚΑΡΔΙΑ ΤΗΣ ΑΝΘΡΩΠΟΛΟΓΙΚΗΣ ΠΡΟΒΛΗΜΑΤΙΚΗΣ (ΑΠΟ ΕΙΔΙΚΟ ΑΝΤΙΚΕΙΜΕΝΟ ΜΕΛΕΤΗΣ ΣΕ ΚΑΤΗΓΟΡΙΑ ΑΝΑΛΥΣΗΣ ΠΟΥ ΔΙΑΠΕΡΝΑ ΚΑΘΕ ΑΝΤΙΚΕΙΜΕΝΟ ΜΕΛΕΤΗΣ)</a:t>
            </a:r>
          </a:p>
          <a:p>
            <a:pPr marL="0" indent="0" algn="just">
              <a:buNone/>
            </a:pPr>
            <a:r>
              <a:rPr lang="el-GR" dirty="0"/>
              <a:t>Β. ΑΠΟ ΓΥΝΑΙΚΑ </a:t>
            </a:r>
            <a:r>
              <a:rPr lang="en-US" dirty="0"/>
              <a:t>V. </a:t>
            </a:r>
            <a:r>
              <a:rPr lang="el-GR" dirty="0"/>
              <a:t>ΑΝΤΡΑΣ ΣΕ ΓΥΝΑΙΚΕΣ &amp; ΑΝΤΡΕΣ (ΕΠΑΝΕΓΚΑΘΙΔΡΥΣΗ ΤΟΥ ΑΝΤΡΑ ΩΣ ΕΘΝΟΓΡΑΦΙΚΟΥ ΑΝΤΙΚΕΙΜΕΝΟΥ – ΣΧΕΣΙΑΚΗ ΟΠΤΙΚΗ)</a:t>
            </a:r>
          </a:p>
          <a:p>
            <a:pPr marL="0" indent="0" algn="just">
              <a:buNone/>
            </a:pPr>
            <a:r>
              <a:rPr lang="el-GR" dirty="0"/>
              <a:t>Γ. ΑΠΟ ‘ΓΥΝΑΙΚΑ’ ΣΕ ΓΥΝΑΙΚΕΣ (ΑΠΟ ΕΝΙΚΗ ΚΑΙ ΟΜΟΙΟΓΕΝΗ ΚΑΤΗΓΟΡΙΑ ΓΥΝΑΙΚΑ ΣΕ ΔΙΑΦΟΡΕΣ ΕΝΤΟΣ ΤΗΣ ΚΑΤΗΓΟΡΙΑΣ ΚΑΙ ΠΛΗΘΥΝΤΙΚΟΠΟΙΗΣΗ ΑΥΤΗΣ)</a:t>
            </a:r>
          </a:p>
          <a:p>
            <a:pPr marL="0" indent="0" algn="just">
              <a:buNone/>
            </a:pPr>
            <a:r>
              <a:rPr lang="el-GR" dirty="0"/>
              <a:t>Δ. ΑΜΦΙΣΒΗΤΗΣΗ ΟΙΚΟΥΜΕΝΙΚΟΤΗΤΑΣ ΤΗΣ ΚΑΤΗΓΟΡΙΑΣ ‘ΓΥΝΑΙΚΑ’ (ΑΠΟΡΡΟΙΕΣ ΑΥΤΗΣ ΥΠΟ ΔΙΕΡΩΤΗΣΗ)</a:t>
            </a:r>
          </a:p>
          <a:p>
            <a:pPr marL="0" indent="0" algn="just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5F41C-B282-8896-07C7-BA918FFD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ΑΠΟ τις ΑΡΧΕς του 20</a:t>
            </a:r>
            <a:r>
              <a:rPr lang="el-GR" baseline="30000" dirty="0"/>
              <a:t>ΟΥ</a:t>
            </a:r>
            <a:r>
              <a:rPr lang="el-GR" dirty="0"/>
              <a:t> ΑΙΩΝΑ Εως ΤΗ ΔΕΚΑΕΤΙΑ ΤΟΥ 70’</a:t>
            </a:r>
            <a:r>
              <a:rPr lang="en-US" dirty="0"/>
              <a:t>: </a:t>
            </a:r>
            <a:br>
              <a:rPr lang="el-GR" dirty="0"/>
            </a:br>
            <a:r>
              <a:rPr lang="el-GR" dirty="0"/>
              <a:t>ΚΛΑΣΙΚΗ ΑΝΘΡΩΠΟΛΟΓΙΑ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887A9-9237-276A-3965-6799AB751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ΦΥΛΟ ΩΣ ΚΟΙΝΩΝΙΚΗ ΔΙΑΣΤΑΣΗ ΣΤΗ ΣΥΓΚΡΟΤΗΤΗ ΤΩΝ ΣΥΓΓΕΝΕΙΑΚΩΝ ΚΑΙ ΑΓΧΙΣΤΕΙΑΚΩΝ ΣΧΕΣΕΩΝ</a:t>
            </a:r>
          </a:p>
          <a:p>
            <a:r>
              <a:rPr lang="el-GR" dirty="0"/>
              <a:t>ΒΙΟΛΟΓΙΚΟΠΟΙΗΜΕΝΟ ΤΟΣΟ ΤΟ ΦΥΛΟ ΟΣΟ ΚΑΙ Η ΣΕΞΟΥΑΛΙΚΟΤΗΤΑ</a:t>
            </a:r>
          </a:p>
          <a:p>
            <a:r>
              <a:rPr lang="el-GR" dirty="0"/>
              <a:t>ΕΜΦΥΛΕΣ ΣΧΕΣΕΙΣ ΟΧΙ ΩΣ ΣΧΕΣΕΙΣ ΕΞΟΥΣΙΑΣ</a:t>
            </a:r>
          </a:p>
          <a:p>
            <a:r>
              <a:rPr lang="el-GR" dirty="0"/>
              <a:t>ΑΝΔΡΟΚΕΝΤΡΙΣΜΟΣ ΤΗΣ ΑΝΘΡΩΠΟΛΟΓΙΑΣ (ΜΕΘΟΔΟΛΟΓΙΚΑ ΚΑΙ ΕΠΙΣΤΗΜΟΛΟΓΙΚΑ)</a:t>
            </a:r>
            <a:r>
              <a:rPr lang="en-US" dirty="0"/>
              <a:t>: </a:t>
            </a:r>
            <a:r>
              <a:rPr lang="el-GR" dirty="0"/>
              <a:t>ΑΝΤΡΕΣ ΩΣ</a:t>
            </a:r>
            <a:r>
              <a:rPr lang="en-US" dirty="0"/>
              <a:t>: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Α. ΥΠΟΚΕΙΜΕΝΑ ΑΝΘΡΩΠΟΛΟΓΙΚΗΣ ΓΝΩΣΗΣ ΚΑΙ ΔΙΕΞΑΓΩΓΗΣ ΕΘΝΟΓΡΑΦΙΚΗΣ ΕΡΕΥΝΑΣ</a:t>
            </a:r>
          </a:p>
          <a:p>
            <a:pPr marL="0" indent="0">
              <a:buNone/>
            </a:pPr>
            <a:r>
              <a:rPr lang="el-GR" dirty="0"/>
              <a:t>Β. ΕΘΝΟΓΡΑΦΙΚΑ ‘ΑΝΤΙΚΕΙΜΕΝΑ’ (ΠΛΗΡΟΦΟΡΗΤΕΣ)  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93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419C4-E477-53F6-4CA5-A142E10A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80’: </a:t>
            </a:r>
            <a:br>
              <a:rPr lang="el-GR" dirty="0"/>
            </a:br>
            <a:r>
              <a:rPr lang="el-GR" dirty="0"/>
              <a:t>ΑΝΘΡΩΠΟΛΟΓΙΑ ΤΟΥ ΦΥΛΟΥ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77E01-69C1-0249-6C21-E69A230A9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ΜΕΤΑΒΑΣΗ ΑΠΟ ΤΗΝ ΑΝΘΡΩΠΟΛΟΓΙΑ ΤΩΝ ΓΥΝΑΙΚΩΝ ΣΤΗΝ ΑΝΘΡΩΠΟΛΟΓΙΑ ΤΟΥ ΦΥΛΟΥ ΑΝΤΙΚΑΤΟΠΤΡΙΖΕΙ ΓΕΝΙΚΟΤΕΡΗ ΑΛΛΑΓΗ ΠΑΡΑΔΕΙΓΜΑΤΟΣ</a:t>
            </a:r>
          </a:p>
          <a:p>
            <a:pPr marL="0" indent="0">
              <a:buNone/>
            </a:pPr>
            <a:r>
              <a:rPr lang="el-GR" dirty="0"/>
              <a:t>Α. ΣΤΙΣ ΚΟΙΝ. &amp; ΑΝΘΡ. ΣΠΟΥΔΕΣ ΚΑΙ ΤΗΝ ΑΝΘΡΩΠΟΛΟΓΙΑ</a:t>
            </a:r>
          </a:p>
          <a:p>
            <a:pPr marL="0" indent="0">
              <a:buNone/>
            </a:pPr>
            <a:r>
              <a:rPr lang="el-GR" dirty="0"/>
              <a:t>Β. ΣΤΗ ΦΕΜΙΝΙΣΤΙΚΗ ΘΕΩΡΙΑ ΚΑΙ ΠΟΛΙΤΙΚΗ</a:t>
            </a:r>
          </a:p>
        </p:txBody>
      </p:sp>
    </p:spTree>
    <p:extLst>
      <p:ext uri="{BB962C8B-B14F-4D97-AF65-F5344CB8AC3E}">
        <p14:creationId xmlns:p14="http://schemas.microsoft.com/office/powerpoint/2010/main" val="307946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D07B-2B86-4514-C248-719E4D1FA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80’: ΑΝΘΡΩΠΟΛΟΓΙΑ ΤΟΥ ΦΥΛΟΥ </a:t>
            </a:r>
            <a:br>
              <a:rPr lang="el-GR" dirty="0"/>
            </a:br>
            <a:r>
              <a:rPr lang="el-GR" dirty="0"/>
              <a:t>Α. ΑΛΛΑΓΗ ΠΑΡΑΔΕΙΓΜΑΤΟΣ ΣΤΗΝ ΑΝΘΡΩΠΟΛΟΓΙΑ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E825A-1A5C-5EC9-0D2B-7042779B3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ΑΜΦΙΣΒΗΤΗΣΗ ΜΕΓΑΛΩΝ ΑΦΗΓΗΣΕΩΝ (ΜΕΤΑΜΟΝΤΕΡΝΙΣΜΟΣ)</a:t>
            </a:r>
          </a:p>
          <a:p>
            <a:r>
              <a:rPr lang="el-GR" dirty="0"/>
              <a:t>ΑΜΦΙΣΒΗΤΗΣΗ ΟΙΚΟΥΜΕΝΙΚΟΤΗΤΑΣ ΤΩΝ ΠΕΡΙΓΡΑΦΙΚΩΝ &amp; ΑΝΑΛΥΤΙΚΩΝ ΚΑΤΗΓΟΡΙΩΝ (ΠΡΟΒΛΗΜΑΤΟΠΟΙΗΣΗ ΤΩΝ ΟΡΩΝ ΤΗΣ ΔΙΑΠΟΛΙΤΙΣΜΙΚΗΣ ΣΥΓΚΡΙΣΗΣ)</a:t>
            </a:r>
          </a:p>
          <a:p>
            <a:r>
              <a:rPr lang="el-GR" dirty="0"/>
              <a:t>ΚΡΙΤΙΚΗ ΣΤΟ ΔΟΜΙΣΤΙΚΟ ΤΡΟΠΟ ΣΚΕΨΗΣ (ΜΕΤΑΔΟΜΙΣΜΟΣ)</a:t>
            </a:r>
          </a:p>
          <a:p>
            <a:r>
              <a:rPr lang="el-GR" dirty="0"/>
              <a:t>ΚΡΙΤΙΚΗ ΣΤΗΝ (ΒΙΟΛΟΓΙΚΗ &amp; ΨΥΧΙΚΗ) ΟΥΣΙΟΚΡΑΤΙΑ ΚΑΙ ΜΕΤΑΒΑΣΗ ΣΕ ΚΟΝΣΤΡΟΥΚΤΙΒΙΣΤΙΚΕΣ ΘΕΩΡΙΕΣ (ΘΕΩΡΙΕΣ ΚΟΙΝ. ΚΑΤΑΣΚΕΥΗΣ)</a:t>
            </a:r>
          </a:p>
        </p:txBody>
      </p:sp>
    </p:spTree>
    <p:extLst>
      <p:ext uri="{BB962C8B-B14F-4D97-AF65-F5344CB8AC3E}">
        <p14:creationId xmlns:p14="http://schemas.microsoft.com/office/powerpoint/2010/main" val="3532622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408F-8A53-3849-DC2C-3D7B7B8A2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80’: ΑΝΘΡΩΠΟΛΟΓΙΑ ΤΟΥ ΦΥΛΟΥ </a:t>
            </a:r>
            <a:br>
              <a:rPr lang="el-GR" dirty="0"/>
            </a:br>
            <a:r>
              <a:rPr lang="el-GR" dirty="0"/>
              <a:t>Α. ΑΛΛΑΓΗ ΠΑΡΑΔΕΙΓΜΑΤΟΣ ΣΤΗΝ ΑΝΘΡΩΠΟΛΟΓΙΑ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79306-1178-15B8-F944-1DE0FA3EC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ΑΜΦΙΣΒΗΤΗΣΗ ΤΟΥ ΕΠΙΣΤΗΜΟΛΟΓΙΚΟΥ ΠΡΟΤΑΓΜΑΤΟΣ ΤΟΥ ΔΙΑΦΩΤΙΣΜΟΥ (ΕΜΠΕΙΡΙΣΜΟΣ, ΘΕΤΙΚΙΣΜΟΣ, ΟΛΟΠΟΙΗΣΗ, ΑΝΑΓΩΓΗ, ΑΙΤΙΟΚΡΑΤΙΑ, ΡΑΣΙΟΝΑΛΙΣΜΟΣ, ‘ΣΩΜΑΤΟΦΟΒΙΑ’, ‘ΣΥΝΑΙΣΘΗΜΑΤΟΦΟΒΙΑ’)</a:t>
            </a:r>
          </a:p>
          <a:p>
            <a:r>
              <a:rPr lang="el-GR" dirty="0"/>
              <a:t>ΚΟΙΝΩΝΙΚΗ ΣΥΓΚΡΟΤΗΣΗ ΥΠΟΚΕΙΜΕΝΟΥ (ΚΑΙ ΑΡΑ ΚΟΙΝ. ΚΑΤΑΣΚΕΥΗ ΔΡΑΣΗΣ, ΓΝΩΣΗΣ, ΝΟΗΜΑΤΟΣ, ΚΛΠ.)</a:t>
            </a:r>
          </a:p>
          <a:p>
            <a:r>
              <a:rPr lang="el-GR" dirty="0"/>
              <a:t>ΠΕΡΑ ΑΠΌ ΔΥΙΣΜΟ ΣΥΜΒΟΛΑ/ΙΔΕΕΣ/ΝΟΗΜΑΤΑ – ΚΟΙΝ. ΣΧΕΣΕΙΣ= ΙΔΕΕΣ ΩΣ ΚΟΙΝ. ΣΧΕΣΕΙΣ, ΚΟΙΝ. ΣΧΕΣΕΙΣ ΩΣ ΙΔΕΕΣ </a:t>
            </a:r>
          </a:p>
        </p:txBody>
      </p:sp>
    </p:spTree>
    <p:extLst>
      <p:ext uri="{BB962C8B-B14F-4D97-AF65-F5344CB8AC3E}">
        <p14:creationId xmlns:p14="http://schemas.microsoft.com/office/powerpoint/2010/main" val="3708070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3BDEC-B967-A2AC-5C47-C7D7E5296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80’: ΑΝΘΡΩΠΟΛΟΓΙΑ ΤΟΥ ΦΥΛΟΥ </a:t>
            </a:r>
            <a:br>
              <a:rPr lang="el-GR" dirty="0"/>
            </a:br>
            <a:r>
              <a:rPr lang="el-GR" dirty="0"/>
              <a:t>Β. ΑΛΛΑΓΗ ΠΑΡΑΔΕΙΓΜΑΤΟΣ ΣΤΟΝ ΦΕΜΙΝΙΣΜΟ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94B46-E825-CCC4-4B1B-3CBB96DB5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ΑΠΟ ΤΟ 2</a:t>
            </a:r>
            <a:r>
              <a:rPr lang="el-GR" baseline="30000"/>
              <a:t>Ο</a:t>
            </a:r>
            <a:r>
              <a:rPr lang="el-GR"/>
              <a:t> ΠΡΟΣ ΤΟ 3</a:t>
            </a:r>
            <a:r>
              <a:rPr lang="el-GR" baseline="30000"/>
              <a:t>Ο</a:t>
            </a:r>
            <a:r>
              <a:rPr lang="el-GR"/>
              <a:t> ΚΥΜΑ </a:t>
            </a:r>
            <a:r>
              <a:rPr lang="el-GR" dirty="0"/>
              <a:t>ΦΕΜΙΝΙΣΜΟΥ</a:t>
            </a:r>
            <a:r>
              <a:rPr lang="en-US" dirty="0"/>
              <a:t>: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l-GR" dirty="0"/>
              <a:t>ΚΡΙΤΙΚΗ ΣΤΗΝ ΟΥΣΙΟΚΡΑΤΙΑ ΚΑΙ ΠΕΡΑΣΜΑ ΣΕ ΘΕΩΡΙΑ ΚΟΙΝ. ΚΑΤΑΣΚΕΥΗΣ ΤΟΥ ΦΥΛΟΥ</a:t>
            </a:r>
          </a:p>
          <a:p>
            <a:pPr marL="0" indent="0">
              <a:buNone/>
            </a:pPr>
            <a:r>
              <a:rPr lang="el-GR" dirty="0"/>
              <a:t>- ΕΣΩΤΕΡΙΚΗ ΚΡΙΤΙΚΗ ΕΝΤΟΣ ΤΟΥ ΦΕΜΙΝΙΣΜΟΥ ΣΤΟ ΛΕΥΚΟ, ΑΣΤΙΚΟ, ΔΥΤΙΚΟ, ΕΤΕΡΟΣΕΞΟΥΑΛΙΚΟ, ΣΩΜΑΤΙΚΑ ΕΥΡΩΣΤΟ, ΚΛΠ. ΠΟΛΙΤΙΚΟ ΥΠΟΚΕΙΜΕΝΟ ‘ΓΥΝΑΙΚΑ’ ΤΟΥ ΦΕΜΙΝΙΣΜΟΥ = ΔΙΑΦΟΡΕΣ ΜΕΤΑΞΥ ΤΩΝ ΓΥΝΑΙΚΩΝ –  ΑΝΑΓΚΗ ΓΙΑ ΜΙΑ ΔΙΑΘΕΜΑΤΙΚΗ ΠΡΟΣΕΓΓΙΣΗ – ΚΑΤΑΡΡΙΨΗ ΑΠΛΟΒΛΗΜΑΤΙΣΤΟΥ ΙΔΑΝΙΚΟΥ ΓΥΝΑΙΚΕΙΑΣ ΑΛΛΗΛΕΓΓΥΗΣ</a:t>
            </a:r>
          </a:p>
          <a:p>
            <a:pPr marL="0" indent="0">
              <a:buNone/>
            </a:pPr>
            <a:r>
              <a:rPr lang="el-GR" dirty="0"/>
              <a:t>- ΑΠΌ ΟΜΟΙΟΤΗΤΑ ΣΕ ΔΙΑΦΟΡΑ (ΕΜΦΑΝΙΣΗ ΝΕΩΝ ΦΕΜΙΝΙΣΜΩΝ)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- ΑΠΑΡΧΕΣ ΑΠΟΔΟΜΗΤΙΚΗΣ ΑΝΑΓΝΩΣΗΣ ΤΗΣ ΓΥΝΑΙΚΑΣ ΩΣ ΤΑΥΤΟΤΗΤΑΣ (ΤΑΥΤΟΤΗΤΑ ΩΣ ΕΓΓΕΝΩΣ ΚΑΤΑΠΙΕΣΤΙΚΗ, ΘΡΑΥΣΜΑΤΙΚΗ, ΕΤΕΡΟΣ ΕΝΤΟΣ ΤΟΥ ΕΑΥΤΟΥ) &amp; ΑΠΟΔΟΜΗΣΗ ΟΙΚΟΥΜΕΝΙΚΟΤΗΤΑΣ ΤΟΥ ΦΥΛΟΥ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l-GR" dirty="0"/>
              <a:t>ΣΧΕΣΗ ΦΕΜΙΝΙΣΜΟΥ – ΑΝΘΡΩΠΟΛΟΓΙΑΣ</a:t>
            </a:r>
            <a:r>
              <a:rPr lang="en-US" dirty="0"/>
              <a:t>: </a:t>
            </a:r>
            <a:r>
              <a:rPr lang="el-GR" dirty="0"/>
              <a:t>ΑΠΟ ΔΕΔΟΜΕΝΗ (ΑΝΘΡ. ΓΥΝΑΙΚΩΝ) ΣΕ ΥΠΟ ΔΙΕΡΩΤΗΣΗ (ΑΝΘΡ. ΦΥΛΟΥ)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00504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845E0-2373-5C0E-DC2C-1CD571492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ΔΕΚΑΕΤΙΑ ΤΟΥ 80’: ΑΝΘΡΩΠΟΛΟΓΙΑ ΤΟΥ ΦΥΛΟΥ </a:t>
            </a:r>
            <a:br>
              <a:rPr lang="el-GR" dirty="0"/>
            </a:br>
            <a:r>
              <a:rPr lang="el-GR" dirty="0"/>
              <a:t>Η ΔΥΣΚΟΛΗ ΣΧΕΣΗ ΦΕΜΙΝΙΣΜΟΥ - ΑΝΘΡΩΠΟΛΟΓΙΑΣ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DD9F2-7945-A166-96CE-4C51882F5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MARILYN STRATHERN (1987): </a:t>
            </a:r>
            <a:endParaRPr lang="el-GR" dirty="0"/>
          </a:p>
          <a:p>
            <a:pPr>
              <a:buFontTx/>
              <a:buChar char="-"/>
            </a:pPr>
            <a:r>
              <a:rPr lang="el-GR" dirty="0"/>
              <a:t>ΑΝΘΡ. ΦΥΛΟΥ ΦΕΡΕΙ ΕΝΑ ΑΝΑΘΕΩΡΗΤΙΚΟ ΤΗΣ ΑΝΘΡΩΠΟΛΟΓΙΚΗΣ ΘΕΩΡΙΑΣ ΚΑΙ ΕΠΙΣΤΗΜΟΛΟΓΙΑΣ ΑΙΤΗΜΑ ΠΟΥ ΣΥΝΑΝΤΗΣΕ ΔΥΣΚΟΛΙΕΣ</a:t>
            </a:r>
          </a:p>
          <a:p>
            <a:pPr>
              <a:buFontTx/>
              <a:buChar char="-"/>
            </a:pPr>
            <a:r>
              <a:rPr lang="el-GR" dirty="0"/>
              <a:t>ΓΙΑΤΙ</a:t>
            </a:r>
            <a:r>
              <a:rPr lang="en-US" dirty="0"/>
              <a:t>; </a:t>
            </a:r>
            <a:r>
              <a:rPr lang="el-GR" dirty="0"/>
              <a:t>ΌΧΙ ΕΠΙΣΤΗΜΟΛΟΓΙΚΗ ΑΣΥΜΒΑΤΟΤΗΤΑ ΤΩΝ ΔΥΟ, ΑΛΛΑ ΔΥΟ ΔΙΑΦΟΡΕΤΙΚΗΣ ΤΑΞΗΣ ΟΠΤΙΚΕΣ ΩΣ ΠΡΟΣ ΤΟΝ ‘ΆΛΛΟ’</a:t>
            </a:r>
          </a:p>
          <a:p>
            <a:pPr>
              <a:buFontTx/>
              <a:buChar char="-"/>
            </a:pPr>
            <a:r>
              <a:rPr lang="el-GR" dirty="0"/>
              <a:t>‘ΕΓΓΕΝΩΣ ΑΜΗΧΑΝΗ ΣΧΕΣΗ ΑΜΟΙΒΑΙΑΣ ΑΔΙΑΦΟΡΙΑΣ’</a:t>
            </a:r>
          </a:p>
          <a:p>
            <a:pPr>
              <a:buFontTx/>
              <a:buChar char="-"/>
            </a:pPr>
            <a:r>
              <a:rPr lang="el-GR" dirty="0"/>
              <a:t>ΑΞΙΑ ΣΤΗΝ ΚΑΤΑΝΟΗΣΗ ΔΙΑΦΟΡΑΣ ΤΩΝ ΔΥΟ</a:t>
            </a:r>
          </a:p>
          <a:p>
            <a:pPr>
              <a:buFontTx/>
              <a:buChar char="-"/>
            </a:pPr>
            <a:endParaRPr lang="el-GR" dirty="0"/>
          </a:p>
          <a:p>
            <a:pPr>
              <a:buFontTx/>
              <a:buChar char="-"/>
            </a:pPr>
            <a:endParaRPr lang="el-GR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092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B918-D5A6-2073-AA2F-DC9299F0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80’: ΑΝΘΡΩΠΟΛΟΓΙΑ ΤΟΥ ΦΥΛΟΥ</a:t>
            </a:r>
            <a:br>
              <a:rPr lang="el-GR" dirty="0"/>
            </a:br>
            <a:r>
              <a:rPr lang="el-GR" dirty="0"/>
              <a:t>ΕΠΙΣΤΗΜΟΛΟΓΙΚΕΣ ΑΡΧΕΣ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E52CC-93BC-388C-A595-60F2060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ΑΥΤΟΑΝΑΦΟΡΙΚΟΤΗΤΑ</a:t>
            </a:r>
          </a:p>
          <a:p>
            <a:r>
              <a:rPr lang="el-GR" dirty="0"/>
              <a:t>ΔΙΕΠΙΣΤΗΜΟΝΙΚΟΤΗΤΑ</a:t>
            </a:r>
          </a:p>
          <a:p>
            <a:r>
              <a:rPr lang="el-GR" dirty="0"/>
              <a:t>ΔΙΑΘΕΜΑΤΙΚΟΤΗΤΑ</a:t>
            </a:r>
          </a:p>
          <a:p>
            <a:r>
              <a:rPr lang="el-GR" dirty="0"/>
              <a:t>ΑΝΑΓΝΩΣΕΙΣ</a:t>
            </a:r>
            <a:r>
              <a:rPr lang="en-US" dirty="0"/>
              <a:t>: </a:t>
            </a:r>
            <a:r>
              <a:rPr lang="el-GR" dirty="0"/>
              <a:t>ΜΕΡΙΚΕΣ, ΕΙΔΙΚΕΣ, ΤΟΠΟΘΕΤΗΜΕΝΕΣ </a:t>
            </a:r>
          </a:p>
          <a:p>
            <a:r>
              <a:rPr lang="el-GR" dirty="0"/>
              <a:t>ΑΠΟΔΟΜΗΣΗ ΔΟΜΙΣΤΙΚΩΝ ΣΧΗΜΑΤΩΝ</a:t>
            </a:r>
          </a:p>
          <a:p>
            <a:r>
              <a:rPr lang="el-GR" dirty="0"/>
              <a:t>ΕΠΙΣΤΗΜΟΛΟΓΙΚΟΣ ΠΛΟΥΡΑΛΙΣΜΟΣ </a:t>
            </a:r>
          </a:p>
          <a:p>
            <a:r>
              <a:rPr lang="el-GR" dirty="0"/>
              <a:t>ΑΠΟΒΙΟΛΟΓΙΚΟΠΟΙΗΣΗ/ ΑΠΟΟΙΚΟΥΜΕΝΟΠΟΙΗΣΗ ΤΟΥ ΦΥΛΟΥ</a:t>
            </a:r>
          </a:p>
          <a:p>
            <a:r>
              <a:rPr lang="el-GR" dirty="0"/>
              <a:t>ΦΥΛΟ ΩΣ ΕΞΟΥΣΤΙΚΗ ΣΧΕΣΗ / ΦΥΛΟ ΩΣ ΜΕΡΟΣ ΕΝΌΣ ΠΛΕΓΜΑΤΟΣ ΕΞΟΥΣΙΑΣΤΙΚΩΝ ΣΧΕΣΕΩΝ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C9107-ED48-BF4F-2903-E122E945C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</a:t>
            </a:r>
            <a:r>
              <a:rPr lang="en-US" dirty="0"/>
              <a:t>: </a:t>
            </a:r>
            <a:br>
              <a:rPr lang="en-US" dirty="0"/>
            </a:br>
            <a:r>
              <a:rPr lang="el-GR" dirty="0"/>
              <a:t>ΑΝΘΡΩΠΟΛΟΓΙΑ ΤΩΝ ΓΥΝΑΙΚΩΝ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E8655-B7A2-29DD-0EFA-5A796AB0B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/>
              <a:t>ΚΡΙΤΙΚΗ ΣΤΟΝ ΑΝΔΡΟΚΕΝΤΡΙΣΜΟ ΤΗΣ ΚΛΑΣΙΚΗΣ ΑΝΘΡΩΠΟΛΟΓΙΑΣ</a:t>
            </a:r>
          </a:p>
          <a:p>
            <a:pPr algn="just"/>
            <a:r>
              <a:rPr lang="el-GR" dirty="0"/>
              <a:t>ΦΥΣΙΚΟΠΟΙΗΣΗ ΤΟΥ ΦΥΛΟΥ ΜΕΣΑ ΑΠΌ ΤΗΝ ΠΡΟΒΟΛΗ ΑΝΔΡΟΚΕΝΤΡΙΚΩΝ ΚΑΙ ΕΘΝΟΚΕΝΤΡΙΚΩΝ ΑΝΤΙΛΗΨΕΩΝ ΤΩΝ ΙΔΙΩΝ ΤΩΝ ΑΝΘΡΩΠΟΛΟΓΩΝ ΣΤΙΣ ΥΠΟ ΜΕΛΕΤΗ ΚΟΙΝΩΝΙΕΣ</a:t>
            </a:r>
          </a:p>
          <a:p>
            <a:pPr algn="just"/>
            <a:r>
              <a:rPr lang="el-GR" dirty="0"/>
              <a:t>ΓΥΝΑΙΚΕΙΑ ΟΠΤΙΚΗ</a:t>
            </a:r>
            <a:r>
              <a:rPr lang="en-US" dirty="0"/>
              <a:t>: </a:t>
            </a:r>
            <a:r>
              <a:rPr lang="el-GR" dirty="0"/>
              <a:t>‘ΘΕΣΗ ΤΩΝ ΓΥΝΑΙΚΩΝ’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489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677E8-2230-3F64-DD63-2C7E8AC0B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</a:t>
            </a:r>
            <a:br>
              <a:rPr lang="el-GR" dirty="0"/>
            </a:br>
            <a:r>
              <a:rPr lang="el-GR" dirty="0"/>
              <a:t>ΑΝΘΡΩΠΟΛΟΓΙΑ ΤΩΝ ΓΥΝΑΙΚΩΝ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A9B4E-CB16-266D-A89A-B1E69DAC9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/>
              <a:t>ΔΙΑΠΛΟΚΗ ΦΕΜΙΝΙΣΤΙΚΟΥ ΠΡΟΒΛΗΜΑΤΙΣΜΟΥ ΜΕ ΑΝΘΡΩΠΟΛΟΓΙΚΗ ΟΠΤΙΚΗ: ΜΙΑ ΑΝΘΡΩΠΟΛΟΓΙΑ ‘ΑΠΟ ΓΥΝΑΙΚΕΣ ΓΙΑ ΓΥΝΑΙΚΕΣ’ </a:t>
            </a:r>
          </a:p>
          <a:p>
            <a:pPr algn="just"/>
            <a:r>
              <a:rPr lang="en-US" dirty="0"/>
              <a:t>R.RAPP (1977):  </a:t>
            </a:r>
            <a:r>
              <a:rPr lang="en-US" i="1" dirty="0"/>
              <a:t>‘</a:t>
            </a:r>
            <a:r>
              <a:rPr lang="el-GR" i="1" dirty="0"/>
              <a:t>ΑΝ ΕΙΜΑΣΤΕ ΠΑΙΔΙΑ ΤΩΝ ΠΑΤΡΙΑΡΧΩΝ ΤΩΝ ΕΠΙΣΤΗΜΟΝΙΚΩΝ ΜΑΣ ΠΑΡΑΔΟΣΕΩΝ, ΕΙΜΑΣΤΕ ΕΠΙΣΗΣ ΑΔΕΡΦΕΣ ΣΕ ΈΝΑ ΓΥΝΑΙΚΕΙΟ ΚΙΝΗΜΑ ΠΟΥ ΑΓΩΝΙΖΕΤΑΙ ΝΑ ΟΡΙΣΕΙ ΝΕΕΣ ΜΟΡΦΕΣ ΚΟΙΝΩΝΙΚΗΣ ΔΙΑΔΙΚΑΣΙΑΣ ΣΤΗΝ ΕΡΕΥΝΑ ΚΑΙ ΤΗΝ ΠΡΑΞΗ. […] ΑΥΤΗ Η ΔΟΥΛΕΙΑ ΣΤΗΝ ΑΝΘΡΩΠΟΛΟΓΙΑ ΘΑ ΒΟΗΘΗΣΕΙ ΝΑ ΣΥΓΚΡΟΤΗΘΕΙ ΚΑΙ ΘΑ ΥΠΟΣΤΗΡΙΞΕΙ ΈΝΑ ΚΟΙΝΩΝΙΚΟ ΠΛΑΙΣΙΟ ΠΟΥ ΘΑ ΜΑΣ ΒΟΗΘΗΣΕΙ ΝΑ ΠΡΟΧΩΡΗΣΟΥΜΕ ΠΡΟΣ ΤΟ ΓΚΡΕΜΙΣΜΑ ΤΩΝ ΔΟΜΩΝ ΑΝΙΣΟΤΗΤΑΣ’</a:t>
            </a:r>
            <a:r>
              <a:rPr lang="en-US" i="1" dirty="0"/>
              <a:t> 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68227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9CC4D-487A-B54D-0E9C-F6597A98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</a:t>
            </a:r>
            <a:br>
              <a:rPr lang="el-GR" dirty="0"/>
            </a:br>
            <a:r>
              <a:rPr lang="el-GR" dirty="0"/>
              <a:t>ΑΝΘΡΩΠΟΛΟΓΙΑ ΤΩΝ ΓΥΝΑΙΚΩΝ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185C7-D35A-4576-22DD-8389F2E9A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Η ΟΥΔΕΤΕΡΟΤΗΤΑ ΤΗΣ ΑΝΘΡΩΠΟΛΟΓΙΑΣ ΚΡΥΒΕΙ ΑΝΔΡΟΚΕΝΤΡΙΚΕΣ ΚΑΙ ΕΘΝΟΚΕΝΤΡΙΚΕΣ ΑΝΤΙΛΗΨΕΙΣ ΤΩΝ ΙΔΙΩΝ ΤΩΝ ΑΝΘΡΩΠΟΛΟΓΩΝ ΠΟΥ ΠΡΟΒΑΛΛΟΝΤΑΝ ΣΤΙΣ ΥΠΟ ΜΕΛΕΤΗ ΚΟΙΝΩΝΙΕΣ ΦΥΣΙΚΟΠΟΙΩΝΤΑΣ ΕΤΣΙ ΤΟ ΦΥΛΟ ΚΑΙ ΤΙΣ ΕΜΦΥΛΕΣ ΣΧΕΣΕΙΣ </a:t>
            </a:r>
          </a:p>
          <a:p>
            <a:pPr algn="just"/>
            <a:r>
              <a:rPr lang="el-GR" dirty="0"/>
              <a:t>ΔΙΤΤΟ ΑΙΤΗΜΑ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l-GR" dirty="0"/>
              <a:t>Α. ΑΙΤΗΜΑ ΑΠΟΦΥΣΙΚΟΠΟΙΗΣΗΣ ΤΩΝ ΕΜΦΥΛΩΝ ΣΧΕΣΕΩΝ</a:t>
            </a:r>
          </a:p>
          <a:p>
            <a:pPr marL="0" indent="0" algn="just">
              <a:buNone/>
            </a:pPr>
            <a:r>
              <a:rPr lang="el-GR" dirty="0"/>
              <a:t>Β. ΧΕΙΡΑΦΕΤΗΣΙΑΚΟ ΑΙΤΗΜΑ ΑΠΟΠΡΑΓΜΟΠΟΙΗΣΗΣ ΤΗΣ ΚΟΙΝΩΝΙΚΗΣ ΠΡΑΓΜΑΤΙΚΟΤΗΤΑΣ</a:t>
            </a:r>
          </a:p>
          <a:p>
            <a:pPr marL="0" indent="0" algn="just">
              <a:buNone/>
            </a:pPr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092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B570A-D9D0-B836-2854-EE31C2D4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</a:t>
            </a:r>
            <a:br>
              <a:rPr lang="el-GR" dirty="0"/>
            </a:br>
            <a:r>
              <a:rPr lang="el-GR" dirty="0"/>
              <a:t>ΑΝΘΡΩΠΟΛΟΓΙΑ ΤΩΝ ΓΥΝΑΙΚΩΝ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D3536-5536-EF15-3AF3-BA4813A52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ΚΥΡΙΟ ΕΡΕΥΝΗΤΙΚΟ ΕΡΩΤΗΜΑ: </a:t>
            </a:r>
          </a:p>
          <a:p>
            <a:pPr marL="0" indent="0" algn="ctr">
              <a:buNone/>
            </a:pPr>
            <a:r>
              <a:rPr lang="el-GR" dirty="0"/>
              <a:t>‘ΕΑΝ ΚΑΙ ΚΑΤΑ ΠΟΣΟ ΟΙ ΣΧΕΣΕΙΣ ΤΩΝ ΦΥΛΩΝ, ΟΙ ΙΔΙΟΤΗΤΕΣ, ΟΙ ΠΟΛΙΤΙΣΜΙΚΕΣ ΣΗΜΑΣΙΕΣ ΚΑΙ ΟΙ ΑΞΙΕΣ ΠΟΥ ΑΠΟΔΙΔΟΝΤΑΙ ΣΤΙΣ ΓΥΝΑΙΚΕΣ ΚΑΙ ΤΟΥΣ ΑΝΤΡΕΣ ΣΕ ΔΙΑΦΟΡΕΣ ΚΟΙΝΩΝΙΕΣ ΣΥΝΙΣΤΟΥΝ ΕΝΑ ΟΙΚΟΥΜΕΝΙΚΟ ΦΑΙΝΟΜΕΝΟ’</a:t>
            </a:r>
          </a:p>
          <a:p>
            <a:pPr marL="0" indent="0" algn="ctr">
              <a:buNone/>
            </a:pPr>
            <a:r>
              <a:rPr lang="el-GR" dirty="0"/>
              <a:t>Ή</a:t>
            </a:r>
          </a:p>
          <a:p>
            <a:pPr marL="0" indent="0" algn="ctr">
              <a:buNone/>
            </a:pPr>
            <a:r>
              <a:rPr lang="el-GR" dirty="0"/>
              <a:t>ΕΊΝΑΙ Η ΕΜΦΥΛΗ ΑΣΥΜΜΕΤΡΙΑ ΚΑΙ ΑΝΙΣΟΤΗΤΑ ΟΙΚΟΥΜΕΝΙΚΑ ΦΑΙΝΟΜΕΝΑ;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78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03D41-65D8-25E9-AE8B-EF6B29EF8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ΣΥΝΕΠΕΙΕΣ ΤΗΣ ΟΙΚΟΥΜΕΝΙΚΟΤΗΤΑΣ ΤΗΣ ΚΑΤΗΓΟΡΙΑΣ ‘ΓΥΝΑΙΚΑ’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64B3B-7004-DFCC-2F7F-2EBACD2DF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l-GR" dirty="0"/>
              <a:t>ΠΡΟΝΟΜΙΑΚΗ ΑΝΘΡΩΠΟΛΟΓΙΚΗ ΜΑΤΙΑ ΤΩΝ ΓΥΝΑΙΚΩΝ ΑΝΘΡΩΠΟΛΟΓΩΝ</a:t>
            </a:r>
          </a:p>
          <a:p>
            <a:pPr>
              <a:buFontTx/>
              <a:buChar char="-"/>
            </a:pPr>
            <a:r>
              <a:rPr lang="el-GR" dirty="0"/>
              <a:t>ΙΣΟΜΟΡΦΙΑ ΑΝΘΡΩΠΟΛΟΓΙΚΟΥ ΥΠΟΚΕΙΜΕΝΟΥ – ΑΝΤΙΚΕΙΜΕΝΟΥ ΣΤΗ ΒΑΣΗ ΤΗΣ ΟΙΚΟΥΜΕΝΙΚΟΤΗΤΑΣ ΩΣ ΔΙΑΠΟΛΙΤΙΣΜΙΚΗΣ ΟΜΟΙΟΤΗΤΑΣ </a:t>
            </a:r>
          </a:p>
          <a:p>
            <a:pPr>
              <a:buFontTx/>
              <a:buChar char="-"/>
            </a:pPr>
            <a:r>
              <a:rPr lang="el-GR" dirty="0"/>
              <a:t>ΚΑΘΗΚΟΝ ΕΝΑΡΜΟΝΙΣΗΣ ΦΕΜΙΝΙΣΤΙΚΩΝ ΚΑΙ ΑΝΘΡΩΠΟΛΟΓΙΚΩΝ ΠΡΟΤΕΡΑΙΟΤΗΤΩΝ </a:t>
            </a:r>
          </a:p>
          <a:p>
            <a:pPr>
              <a:buFontTx/>
              <a:buChar char="-"/>
            </a:pPr>
            <a:r>
              <a:rPr lang="el-GR" dirty="0"/>
              <a:t>ΜΕΛΕΤΗ ΓΕΝΙΚΩΝ ΧΑΡΑΚΤΗΡΙΣΤΙΚΩΝ ΤΗΣ ΓΥΝΑΙΚΑΣ (ΔΙΑΦΟΡΕΣ ΜΕΤΑΞΥ ΚΑΙ ΕΝΤΟΣ ΓΥΝΑΙΚΩΝ ΣΤΟ ΠΑΡΑΣΚΗΝΙΟ)</a:t>
            </a:r>
          </a:p>
          <a:p>
            <a:pPr>
              <a:buFontTx/>
              <a:buChar char="-"/>
            </a:pPr>
            <a:r>
              <a:rPr lang="el-GR" dirty="0"/>
              <a:t>ΑΠΟΦΥΣΙΚΟΠΟΙΗΣΗ ΕΜΦΥΛΗΣ ΑΣΥΜΜΕΤΡΙΑΣ ΕΚΕΙ = ΑΝΑΣΤΡΕΨΙΜΟΤΗΤΑ ΕΜΦΥΛΗΣ ΙΕΡΑΡΧΙΑΣ ΕΔΏ</a:t>
            </a:r>
          </a:p>
          <a:p>
            <a:pPr>
              <a:buFontTx/>
              <a:buChar char="-"/>
            </a:pPr>
            <a:r>
              <a:rPr lang="el-GR" dirty="0"/>
              <a:t>ΟΛΕΣ ΟΙ ΓΥΝΑΙΚΕΣ ΜΠΟΡΟΥΝ ΝΑ ΚΑΘΡΕΦΤΙΣΤΟΥΝ ΣΤΗΝ ΓΥΝΑΙΚΑ (ΕΜΦΥΛΗ ΟΜΟΙΟΤΗΤΑ) ΚΑΙ ΟΛΕΣ ΟΙ ΓΥΝΑΙΚΕΣ ΔΙΑΦΕΡΟΥΝ ΑΠΌ ΤΟΥΣ ΑΝΤΡΕΣ (ΕΜΦΥΛΗ ΔΙΑΦΟΡΑ)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5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E8D0F-D632-24CC-6B0F-A8C16FBD5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</a:t>
            </a:r>
            <a:br>
              <a:rPr lang="el-GR" dirty="0"/>
            </a:br>
            <a:r>
              <a:rPr lang="el-GR" dirty="0"/>
              <a:t>ΑΝΘΡΩΠΟΛΟΓΙΑ ΤΩΝ ΓΥΝΑΙΚΩΝ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856CA-73B7-344E-1BCA-B56F7A9D6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 </a:t>
            </a:r>
            <a:r>
              <a:rPr lang="el-GR" dirty="0"/>
              <a:t>ΡΕΥΜΑΤΑ ΣΚΕΨΕΙΣ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l-GR" dirty="0"/>
              <a:t>Α. Η ΓΥΝΑΙΚΕΙΑ ΥΠΟΤΕΛΕΙΑ ΕΊΝΑΙ ΟΙΚΟΥΜΕΝΙΚΗ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Women, Culture and Society </a:t>
            </a:r>
            <a:r>
              <a:rPr lang="en-US" dirty="0"/>
              <a:t>(1974), L. Lamphere &amp; M. Rosaldo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Β. Η ΓΥΝΑΙΚΕΙΑ ΥΠΟΤΕΛΕΙΑ ΕΊΝΑΙ ΙΣΤΟΡΙΚΑ ΚΑΙ ΠΟΛΙΤΙΣΜΙΚΑ ΤΟΠΟΘΕΤΗΜΕΝΗ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Toward an Anthropology of Women (1975), R.R. Reiter</a:t>
            </a:r>
            <a:endParaRPr lang="el-GR" dirty="0"/>
          </a:p>
          <a:p>
            <a:r>
              <a:rPr lang="el-GR" dirty="0"/>
              <a:t>ΚΟΙΝΗ ΣΥΝΙΣΤΑΜΕΝΗ</a:t>
            </a:r>
            <a:r>
              <a:rPr lang="en-US" dirty="0"/>
              <a:t>: </a:t>
            </a:r>
            <a:r>
              <a:rPr lang="el-GR" dirty="0"/>
              <a:t>ΟΙΚΟΥΜΕΝΙΚΟΤΗΤΑ ΤΗΣ ΚΟΙΝΩΝΙΚΗΣ ΚΑΤΗΓΟΡΙΑΣ ‘ΓΥΝΑΙΚΑ’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777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9166-2589-48F4-309E-F60217653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ΔΕΚΑΕΤΙΑ ΤΟΥ 70’: ΑΝΘΡΩΠΟΛΟΓΙΑ ΤΩΝ ΓΥΝΑΙΚΩΝ</a:t>
            </a:r>
            <a:br>
              <a:rPr lang="el-GR" dirty="0"/>
            </a:br>
            <a:r>
              <a:rPr lang="el-GR" dirty="0"/>
              <a:t>Α. ΟΙΚΟΥΜΕΝΙΚΟΤΗΤΑ ΤΗΣ ΓΥΝΑΙΚΕΙΑΣ ΥΠΟΤΕΛΕΙΑΣ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8ABD-3E5D-9C55-2D42-835E51BC5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FREUD</a:t>
            </a:r>
            <a:r>
              <a:rPr lang="el-GR" dirty="0"/>
              <a:t> (ΟΙΔΙΠΟΔΕΙΟ ΣΥΜΠΛΕΓΜΑ),</a:t>
            </a:r>
            <a:r>
              <a:rPr lang="en-US" dirty="0"/>
              <a:t> LEVI-STRAUSS</a:t>
            </a:r>
            <a:r>
              <a:rPr lang="el-GR" dirty="0"/>
              <a:t> (ΤΑΜΠΟΥ ΑΙΜΟΜΙΞΙΑΣ - ΕΞΩΓΑΜΙΑ)</a:t>
            </a:r>
            <a:r>
              <a:rPr lang="en-US" dirty="0"/>
              <a:t>, DE BEAUVOIR</a:t>
            </a:r>
            <a:r>
              <a:rPr lang="el-GR" dirty="0"/>
              <a:t> (ΓΥΝΑΙΚΑ ΔΕ ΓΕΝΝΙΕΣΑΙ, ΓΙΝΕΣΑΙ)</a:t>
            </a:r>
          </a:p>
          <a:p>
            <a:r>
              <a:rPr lang="el-GR" dirty="0"/>
              <a:t>ΓΥΝΑΙΚΕΣ ΩΣ ΜΗΤΕΡΕΣ ΚΑΙ ΤΡΟΦΟΙ (ΣΥΜΒΟΛΙΚΗ ΘΕΣΗ)</a:t>
            </a:r>
          </a:p>
          <a:p>
            <a:r>
              <a:rPr lang="el-GR" dirty="0"/>
              <a:t>ΠΟΛΙΤΙΣΜΟΣ =  ΣΥΜΒΟΛΙΚΟ ΣΥΣΤΗΜΑ</a:t>
            </a:r>
          </a:p>
          <a:p>
            <a:r>
              <a:rPr lang="el-GR" dirty="0"/>
              <a:t>ΚΩΔΙΚΟΠΟΙΗΣΗ ΕΜΦΥΛΗΣ ΑΣΥΜΜΕΤΡΙΑΣ ΣΤΗ ΒΑΣΗ ΟΙΚΟΥΜΕΝΙΚΩΝ ΑΣΥΜΜΕΤΡΙΩΝ ΠΟΥ ΑΠΟΔΕΙΚΝΎΟΝΤΑΙ ΙΕΡΑΡΧΙΚΕΣ (ΔΙΑΦΟΡΕΤΙΚΟ = ΚΑΤΩΤΕΡΟ)</a:t>
            </a:r>
          </a:p>
          <a:p>
            <a:r>
              <a:rPr lang="el-GR" dirty="0"/>
              <a:t>ΣΥΜΒΟΛΙΚΕΣ &amp; ΠΟΛΙΤΙΣΜΙΚΕΣ ΕΡΜΗΝΕΙΕΣ – ΔΟΜΙΣΤΙΚΗ ΠΡΟΣΕΓΓΙΣΗ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043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265</TotalTime>
  <Words>1570</Words>
  <Application>Microsoft Office PowerPoint</Application>
  <PresentationFormat>Widescreen</PresentationFormat>
  <Paragraphs>140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Gill Sans MT</vt:lpstr>
      <vt:lpstr>Gallery</vt:lpstr>
      <vt:lpstr>Απο την ανθρωπολογια των γυναικων στην ανθρωπολογια του φυλου</vt:lpstr>
      <vt:lpstr>ΑΠΟ τις ΑΡΧΕς του 20ΟΥ ΑΙΩΝΑ Εως ΤΗ ΔΕΚΑΕΤΙΑ ΤΟΥ 70’:  ΚΛΑΣΙΚΗ ΑΝΘΡΩΠΟΛΟΓΙΑ</vt:lpstr>
      <vt:lpstr>ΔΕΚΑΕΤΙΑ ΤΟΥ 70’:  ΑΝΘΡΩΠΟΛΟΓΙΑ ΤΩΝ ΓΥΝΑΙΚΩΝ</vt:lpstr>
      <vt:lpstr>ΔΕΚΑΕΤΙΑ ΤΟΥ 70’:  ΑΝΘΡΩΠΟΛΟΓΙΑ ΤΩΝ ΓΥΝΑΙΚΩΝ</vt:lpstr>
      <vt:lpstr>ΔΕΚΑΕΤΙΑ ΤΟΥ 70’:  ΑΝΘΡΩΠΟΛΟΓΙΑ ΤΩΝ ΓΥΝΑΙΚΩΝ</vt:lpstr>
      <vt:lpstr>ΔΕΚΑΕΤΙΑ ΤΟΥ 70’:  ΑΝΘΡΩΠΟΛΟΓΙΑ ΤΩΝ ΓΥΝΑΙΚΩΝ</vt:lpstr>
      <vt:lpstr>ΣΥΝΕΠΕΙΕΣ ΤΗΣ ΟΙΚΟΥΜΕΝΙΚΟΤΗΤΑΣ ΤΗΣ ΚΑΤΗΓΟΡΙΑΣ ‘ΓΥΝΑΙΚΑ’</vt:lpstr>
      <vt:lpstr>ΔΕΚΑΕΤΙΑ ΤΟΥ 70’:  ΑΝΘΡΩΠΟΛΟΓΙΑ ΤΩΝ ΓΥΝΑΙΚΩΝ</vt:lpstr>
      <vt:lpstr>ΔΕΚΑΕΤΙΑ ΤΟΥ 70’: ΑΝΘΡΩΠΟΛΟΓΙΑ ΤΩΝ ΓΥΝΑΙΚΩΝ Α. ΟΙΚΟΥΜΕΝΙΚΟΤΗΤΑ ΤΗΣ ΓΥΝΑΙΚΕΙΑΣ ΥΠΟΤΕΛΕΙΑΣ</vt:lpstr>
      <vt:lpstr>ΔΕΚΑΕΤΙΑ ΤΟΥ 70’: ΑΝΘΡΩΠΟΛΟΓΙΑ ΤΩΝ ΓΥΝΑΙΚΩΝ Α. ΟΙΚΟΥΜΕΝΙΚΟΤΗΤΑ ΤΗΣ ΓΥΝΑΙΚΕΙΑΣ ΥΠΟΤΕΛΕΙΑΣ  </vt:lpstr>
      <vt:lpstr>ΔΕΚΑΕΤΙΑ ΤΟΥ 70’: ΑΝΘΡΩΠΟΛΟΓΙΑ ΤΩΝ ΓΥΝΑΙΚΩΝ Α. ΟΙΚΟΥΜΕΝΙΚΟΤΗΤΑ ΤΗΣ ΓΥΝΑΙΚΕΙΑΣ ΥΠΟΤΕΛΕΙΑΣ  </vt:lpstr>
      <vt:lpstr>ΔΕΚΑΕΤΙΑ ΤΟΥ 70’: ΑΝΘΡΩΠΟΛΟΓΙΑ ΤΩΝ ΓΥΝΑΙΚΩΝ Α. ΟΙΚΟΥΜΕΝΙΚΟΤΗΤΑ ΤΗΣ ΓΥΝΑΙΚΕΙΑΣ ΥΠΟΤΕΛΕΙΑΣ  </vt:lpstr>
      <vt:lpstr>ΔΕΚΑΕΤΙΑ ΤΟΥ 70’: ΑΝΘΡΩΠΟΛΟΓΙΑ ΤΩΝ ΓΥΝΑΙΚΩΝ Α. ΟΙΚΟΥΜΕΝΙΚΟΤΗΤΑ ΤΗΣ ΓΥΝΑΙΚΕΙΑΣ ΥΠΟΤΕΛΕΙΑΣ  </vt:lpstr>
      <vt:lpstr>ΔΕΚΑΕΤΙΑ ΤΟΥ 70’: ΑΝΘΡΩΠΟΛΟΓΙΑ ΤΩΝ ΓΥΝΑΙΚΩΝ Α. ΟΙΚΟΥΜΕΝΙΚΟΤΗΤΑ ΤΗΣ ΓΥΝΑΙΚΕΙΑΣ ΥΠΟΤΕΛΕΙΑΣ</vt:lpstr>
      <vt:lpstr>ΔΕΚΑΕΤΙΑ ΤΟΥ 70’: ΑΝΘΡΩΠΟΛΟΓΙΑ ΤΩΝ ΓΥΝΑΙΚΩΝ Β. Η ΙΣΤΟΡΙΚΟΤΗΤΑ Της ΓΥΝΑΙΚΕΙΑΣ ΥΠΟΤΕΛΕΙΑΣ  </vt:lpstr>
      <vt:lpstr>ΔΕΚΑΕΤΙΑ ΤΟΥ 70’: ΑΝΘΡΩΠΟΛΟΓΙΑ ΤΩΝ ΓΥΝΑΙΚΩΝ Β. Η ΙΣΤΟΡΙΚΟΤΗΤΑ Της ΓΥΝΑΙΚΕΙΑΣ ΥΠΟΤΕΛΕΙΑΣ  </vt:lpstr>
      <vt:lpstr>ΔΕΚΑΕΤΙΑ ΤΟΥ 70’: ΑΝΘΡΩΠΟΛΟΓΙΑ ΤΩΝ ΓΥΝΑΙΚΩΝ Β. Η ΙΣΤΟΡΙΚΟΤΗΤΑ Της ΓΥΝΑΙΚΕΙΑΣ ΥΠΟΤΕΛΕΙΑΣ  </vt:lpstr>
      <vt:lpstr>ΔΕΚΑΕΤΙΑ ΤΟΥ 70’: ΑΝΘΡΩΠΟΛΟΓΙΑ ΤΩΝ ΓΥΝΑΙΚΩΝ Β. Η ΙΣΤΟΡΙΚΟΤΗΤΑ Της ΓΥΝΑΙΚΕΙΑΣ ΥΠΟΤΕΛΕΙΑΣ  </vt:lpstr>
      <vt:lpstr>ΔΕΚΑΕΤΙΑ ΤΟΥ 80’:  ΑΝΘΡΩΠΟΛΟΓΙΑ ΤΟΥ ΦΥΛΟΥ </vt:lpstr>
      <vt:lpstr>ΔΕΚΑΕΤΙΑ ΤΟΥ 80’:  ΑΝΘΡΩΠΟΛΟΓΙΑ ΤΟΥ ΦΥΛΟΥ </vt:lpstr>
      <vt:lpstr>ΔΕΚΑΕΤΙΑ ΤΟΥ 80’: ΑΝΘΡΩΠΟΛΟΓΙΑ ΤΟΥ ΦΥΛΟΥ  Α. ΑΛΛΑΓΗ ΠΑΡΑΔΕΙΓΜΑΤΟΣ ΣΤΗΝ ΑΝΘΡΩΠΟΛΟΓΙΑ</vt:lpstr>
      <vt:lpstr>ΔΕΚΑΕΤΙΑ ΤΟΥ 80’: ΑΝΘΡΩΠΟΛΟΓΙΑ ΤΟΥ ΦΥΛΟΥ  Α. ΑΛΛΑΓΗ ΠΑΡΑΔΕΙΓΜΑΤΟΣ ΣΤΗΝ ΑΝΘΡΩΠΟΛΟΓΙΑ</vt:lpstr>
      <vt:lpstr>ΔΕΚΑΕΤΙΑ ΤΟΥ 80’: ΑΝΘΡΩΠΟΛΟΓΙΑ ΤΟΥ ΦΥΛΟΥ  Β. ΑΛΛΑΓΗ ΠΑΡΑΔΕΙΓΜΑΤΟΣ ΣΤΟΝ ΦΕΜΙΝΙΣΜΟ</vt:lpstr>
      <vt:lpstr>ΔΕΚΑΕΤΙΑ ΤΟΥ 80’: ΑΝΘΡΩΠΟΛΟΓΙΑ ΤΟΥ ΦΥΛΟΥ  Η ΔΥΣΚΟΛΗ ΣΧΕΣΗ ΦΕΜΙΝΙΣΜΟΥ - ΑΝΘΡΩΠΟΛΟΓΙΑΣ</vt:lpstr>
      <vt:lpstr>ΔΕΚΑΕΤΙΑ ΤΟΥ 80’: ΑΝΘΡΩΠΟΛΟΓΙΑ ΤΟΥ ΦΥΛΟΥ ΕΠΙΣΤΗΜΟΛΟΓΙΚΕΣ ΑΡΧΕΣ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 την ανθρωπολογια των γυναικων στην ανθρωπολογια του φυλου</dc:title>
  <dc:creator>ΠΑΝΑΓΙΩΤΗΣ ΑΝΤΩΝΙΑΔΗΣ</dc:creator>
  <cp:lastModifiedBy>ΠΑΝΑΓΙΩΤΗΣ ΑΝΤΩΝΙΑΔΗΣ</cp:lastModifiedBy>
  <cp:revision>29</cp:revision>
  <dcterms:created xsi:type="dcterms:W3CDTF">2023-03-29T13:26:02Z</dcterms:created>
  <dcterms:modified xsi:type="dcterms:W3CDTF">2023-03-30T10:26:27Z</dcterms:modified>
</cp:coreProperties>
</file>