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309" r:id="rId3"/>
    <p:sldId id="363" r:id="rId4"/>
    <p:sldId id="371" r:id="rId5"/>
    <p:sldId id="372" r:id="rId6"/>
    <p:sldId id="373" r:id="rId7"/>
    <p:sldId id="374" r:id="rId8"/>
    <p:sldId id="306" r:id="rId9"/>
    <p:sldId id="375" r:id="rId10"/>
    <p:sldId id="376" r:id="rId11"/>
    <p:sldId id="377" r:id="rId12"/>
    <p:sldId id="378" r:id="rId13"/>
    <p:sldId id="390" r:id="rId14"/>
    <p:sldId id="379" r:id="rId15"/>
    <p:sldId id="380" r:id="rId16"/>
    <p:sldId id="381" r:id="rId17"/>
    <p:sldId id="383" r:id="rId18"/>
    <p:sldId id="384" r:id="rId19"/>
    <p:sldId id="385" r:id="rId20"/>
    <p:sldId id="386" r:id="rId21"/>
    <p:sldId id="387" r:id="rId22"/>
    <p:sldId id="389" r:id="rId23"/>
    <p:sldId id="324" r:id="rId24"/>
    <p:sldId id="388" r:id="rId25"/>
    <p:sldId id="315" r:id="rId26"/>
    <p:sldId id="327" r:id="rId27"/>
    <p:sldId id="370"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73" d="100"/>
          <a:sy n="73" d="100"/>
        </p:scale>
        <p:origin x="175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B80E-6118-4AF3-8D2D-DF3BD6DBD007}" type="datetimeFigureOut">
              <a:rPr lang="en-GB" smtClean="0"/>
              <a:t>Fri/08/12/2023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7F1DC-2C4E-4598-90C1-46C9877E677B}" type="slidenum">
              <a:rPr lang="en-GB" smtClean="0"/>
              <a:t>‹#›</a:t>
            </a:fld>
            <a:endParaRPr lang="en-GB"/>
          </a:p>
        </p:txBody>
      </p:sp>
    </p:spTree>
    <p:extLst>
      <p:ext uri="{BB962C8B-B14F-4D97-AF65-F5344CB8AC3E}">
        <p14:creationId xmlns:p14="http://schemas.microsoft.com/office/powerpoint/2010/main" val="166655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a:t>
            </a:r>
            <a:r>
              <a:rPr lang="nl-NL" dirty="0"/>
              <a:t>2003: </a:t>
            </a:r>
            <a:r>
              <a:rPr lang="el-GR" dirty="0"/>
              <a:t>Ευρωπαϊκή Στρατηγική Ασφαλείας (ΕΣΑ), στην οποία καταγράφηκαν οι απειλές και προκλήσεις που αντιμετωπίζει η ΕΕ, καθώς και οι μακροπρόθεσμοι στόχοι της στον τομέα της ΚΕΠΠΑ. </a:t>
            </a:r>
            <a:endParaRPr lang="en-GB" dirty="0"/>
          </a:p>
        </p:txBody>
      </p:sp>
      <p:sp>
        <p:nvSpPr>
          <p:cNvPr id="4" name="Slide Number Placeholder 3"/>
          <p:cNvSpPr>
            <a:spLocks noGrp="1"/>
          </p:cNvSpPr>
          <p:nvPr>
            <p:ph type="sldNum" sz="quarter" idx="5"/>
          </p:nvPr>
        </p:nvSpPr>
        <p:spPr/>
        <p:txBody>
          <a:bodyPr/>
          <a:lstStyle/>
          <a:p>
            <a:fld id="{6047F1DC-2C4E-4598-90C1-46C9877E677B}" type="slidenum">
              <a:rPr lang="en-GB" smtClean="0"/>
              <a:t>10</a:t>
            </a:fld>
            <a:endParaRPr lang="en-GB"/>
          </a:p>
        </p:txBody>
      </p:sp>
    </p:spTree>
    <p:extLst>
      <p:ext uri="{BB962C8B-B14F-4D97-AF65-F5344CB8AC3E}">
        <p14:creationId xmlns:p14="http://schemas.microsoft.com/office/powerpoint/2010/main" val="85379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47F1DC-2C4E-4598-90C1-46C9877E677B}" type="slidenum">
              <a:rPr lang="en-GB" smtClean="0"/>
              <a:t>27</a:t>
            </a:fld>
            <a:endParaRPr lang="en-GB"/>
          </a:p>
        </p:txBody>
      </p:sp>
    </p:spTree>
    <p:extLst>
      <p:ext uri="{BB962C8B-B14F-4D97-AF65-F5344CB8AC3E}">
        <p14:creationId xmlns:p14="http://schemas.microsoft.com/office/powerpoint/2010/main" val="173392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0104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417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05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7761" y="1700808"/>
            <a:ext cx="8229600" cy="4242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21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92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201"/>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1"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34434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595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285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515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67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475" y="876496"/>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704064" y="8616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76474" y="203854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45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90872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48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3607"/>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114047"/>
            <a:ext cx="8229600" cy="42423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6E8DB-A011-45CB-9525-0700D116FB40}" type="datetimeFigureOut">
              <a:rPr lang="en-GB" smtClean="0">
                <a:solidFill>
                  <a:prstClr val="black">
                    <a:tint val="75000"/>
                  </a:prstClr>
                </a:solidFill>
              </a:rPr>
              <a:pPr/>
              <a:t>Fri/08/12/2023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2B343-60E8-4EB8-BDA8-8AC1F610B784}"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1F62D722-2ADB-10B8-1B3D-512457B3EE3C}"/>
              </a:ext>
            </a:extLst>
          </p:cNvPr>
          <p:cNvPicPr>
            <a:picLocks noChangeAspect="1"/>
          </p:cNvPicPr>
          <p:nvPr userDrawn="1"/>
        </p:nvPicPr>
        <p:blipFill>
          <a:blip r:embed="rId13"/>
          <a:stretch>
            <a:fillRect/>
          </a:stretch>
        </p:blipFill>
        <p:spPr>
          <a:xfrm>
            <a:off x="0" y="6058574"/>
            <a:ext cx="4743099" cy="829128"/>
          </a:xfrm>
          <a:prstGeom prst="rect">
            <a:avLst/>
          </a:prstGeom>
        </p:spPr>
      </p:pic>
    </p:spTree>
    <p:extLst>
      <p:ext uri="{BB962C8B-B14F-4D97-AF65-F5344CB8AC3E}">
        <p14:creationId xmlns:p14="http://schemas.microsoft.com/office/powerpoint/2010/main" val="1071583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kourtelis@panteio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pesco.europa.e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eas.europa.eu/eeas/missions-and-operations_en#96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uropean-union.europa.eu/principles-countries-history/country-profiles_en?page=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eighbourhood-enlargement.ec.europa.eu/enlargement-policy/conditions-membership/chapters-acquis_en" TargetMode="External"/><Relationship Id="rId2" Type="http://schemas.openxmlformats.org/officeDocument/2006/relationships/hyperlink" Target="https://eur-lex.europa.eu/legal-content/EL/TXT/?uri=LEGISSUM:accession_criteria_copenhag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onsilium.europa.eu/en/documents-publications/library/library-blog/posts/nobel-peace-prize-for-the-european-union-10th-anniversary/#:~:text='The%20Norwegian%20Nobel%20Committee%20has,and%20human%20rights%20in%20Europ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onsilium.europa.eu/el/policies/eu-relations-with-the-united-kingdom/the-eu-uk-withdrawal-agreement/timeline-eu-uk-withdrawal-agreemen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ur-lex.europa.eu/EL/legal-content/glossary/high-representative-of-the-union-for-foreign-affairs-and-security-policy.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hyperlink" Target="https://www.sipri.org/visualizations/2023/top-15-military-spenders-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4896543"/>
          </a:xfrm>
        </p:spPr>
        <p:txBody>
          <a:bodyPr>
            <a:normAutofit/>
          </a:bodyPr>
          <a:lstStyle/>
          <a:p>
            <a:r>
              <a:rPr lang="el-GR" dirty="0"/>
              <a:t>Η ΟΡΓΑΝΩΣΗ ΤΗΣ ΕΥΡΩΠΑΪΚΗΣ ΕΝΩΣΗΣ</a:t>
            </a:r>
            <a:br>
              <a:rPr lang="el-GR" dirty="0"/>
            </a:br>
            <a:br>
              <a:rPr lang="en-GB" dirty="0"/>
            </a:br>
            <a:r>
              <a:rPr lang="el-GR" dirty="0"/>
              <a:t>Κοινή Εξωτερική Πολιτική και Πολιτική Ασφάλειας της ΕΕ (ΚΕΠΠΑ)</a:t>
            </a:r>
            <a:endParaRPr lang="en-GB" sz="2700" dirty="0"/>
          </a:p>
        </p:txBody>
      </p:sp>
      <p:sp>
        <p:nvSpPr>
          <p:cNvPr id="3" name="Subtitle 2"/>
          <p:cNvSpPr>
            <a:spLocks noGrp="1"/>
          </p:cNvSpPr>
          <p:nvPr>
            <p:ph type="subTitle" idx="1"/>
          </p:nvPr>
        </p:nvSpPr>
        <p:spPr>
          <a:xfrm>
            <a:off x="4139952" y="5013176"/>
            <a:ext cx="4608512" cy="1512168"/>
          </a:xfrm>
        </p:spPr>
        <p:txBody>
          <a:bodyPr>
            <a:normAutofit fontScale="85000" lnSpcReduction="20000"/>
          </a:bodyPr>
          <a:lstStyle/>
          <a:p>
            <a:pPr algn="r"/>
            <a:endParaRPr lang="en-GB" dirty="0"/>
          </a:p>
          <a:p>
            <a:pPr algn="r"/>
            <a:r>
              <a:rPr lang="el-GR" dirty="0"/>
              <a:t>Δρ. Χρήστος </a:t>
            </a:r>
            <a:r>
              <a:rPr lang="el-GR" dirty="0" err="1"/>
              <a:t>Κουρτέλης</a:t>
            </a:r>
            <a:br>
              <a:rPr lang="en-GB" dirty="0"/>
            </a:br>
            <a:r>
              <a:rPr lang="en-GB" dirty="0">
                <a:hlinkClick r:id="rId2"/>
              </a:rPr>
              <a:t>ch.kourtelis@panteion.gr</a:t>
            </a:r>
            <a:r>
              <a:rPr lang="en-GB" dirty="0"/>
              <a:t>   </a:t>
            </a:r>
            <a:br>
              <a:rPr lang="en-GB" dirty="0"/>
            </a:br>
            <a:endParaRPr lang="en-GB" dirty="0"/>
          </a:p>
        </p:txBody>
      </p:sp>
    </p:spTree>
    <p:extLst>
      <p:ext uri="{BB962C8B-B14F-4D97-AF65-F5344CB8AC3E}">
        <p14:creationId xmlns:p14="http://schemas.microsoft.com/office/powerpoint/2010/main" val="58331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1133-B4C4-3B33-F2AA-D54C9C7FCFCC}"/>
              </a:ext>
            </a:extLst>
          </p:cNvPr>
          <p:cNvSpPr>
            <a:spLocks noGrp="1"/>
          </p:cNvSpPr>
          <p:nvPr>
            <p:ph type="title"/>
          </p:nvPr>
        </p:nvSpPr>
        <p:spPr/>
        <p:txBody>
          <a:bodyPr>
            <a:normAutofit fontScale="90000"/>
          </a:bodyPr>
          <a:lstStyle/>
          <a:p>
            <a:r>
              <a:rPr lang="el-GR" dirty="0"/>
              <a:t>Από το </a:t>
            </a:r>
            <a:r>
              <a:rPr lang="nl-NL" dirty="0"/>
              <a:t>St. Malo </a:t>
            </a:r>
            <a:r>
              <a:rPr lang="el-GR" dirty="0"/>
              <a:t>στον πόλεμο του Ιράκ</a:t>
            </a:r>
            <a:endParaRPr lang="en-GB" dirty="0"/>
          </a:p>
        </p:txBody>
      </p:sp>
      <p:sp>
        <p:nvSpPr>
          <p:cNvPr id="3" name="Content Placeholder 2">
            <a:extLst>
              <a:ext uri="{FF2B5EF4-FFF2-40B4-BE49-F238E27FC236}">
                <a16:creationId xmlns:a16="http://schemas.microsoft.com/office/drawing/2014/main" id="{13493CEA-217E-EB73-120A-55D00D3DDEBE}"/>
              </a:ext>
            </a:extLst>
          </p:cNvPr>
          <p:cNvSpPr>
            <a:spLocks noGrp="1"/>
          </p:cNvSpPr>
          <p:nvPr>
            <p:ph idx="1"/>
          </p:nvPr>
        </p:nvSpPr>
        <p:spPr>
          <a:xfrm>
            <a:off x="477761" y="1475656"/>
            <a:ext cx="8229600" cy="4689648"/>
          </a:xfrm>
        </p:spPr>
        <p:txBody>
          <a:bodyPr>
            <a:normAutofit fontScale="77500" lnSpcReduction="20000"/>
          </a:bodyPr>
          <a:lstStyle/>
          <a:p>
            <a:r>
              <a:rPr lang="el-GR" dirty="0"/>
              <a:t>Συνθήκη της Νίκαιας 2001: Γέννηση της ΕΠΑΑ ως μέρος της ΚΕΠΠΑ</a:t>
            </a:r>
          </a:p>
          <a:p>
            <a:r>
              <a:rPr lang="el-GR" dirty="0"/>
              <a:t>Δημιουργία του Ινστιτούτο Μελετών της </a:t>
            </a:r>
            <a:r>
              <a:rPr lang="nl-NL" dirty="0"/>
              <a:t>EE</a:t>
            </a:r>
            <a:r>
              <a:rPr lang="el-GR" dirty="0"/>
              <a:t> για Θέματα Ασφάλειας</a:t>
            </a:r>
            <a:r>
              <a:rPr lang="nl-NL" dirty="0"/>
              <a:t> </a:t>
            </a:r>
            <a:r>
              <a:rPr lang="el-GR" dirty="0"/>
              <a:t>και του Δορυφορικού Κέντρου της </a:t>
            </a:r>
            <a:r>
              <a:rPr lang="nl-NL" dirty="0"/>
              <a:t>EE</a:t>
            </a:r>
            <a:endParaRPr lang="el-GR" dirty="0"/>
          </a:p>
          <a:p>
            <a:r>
              <a:rPr lang="el-GR" dirty="0"/>
              <a:t>Η Επιτροπή Πολιτικής και Ασφάλειας (ΕΠΑ), η Στρατιωτική Επιτροπή της ΕΕ (ΣΕΕΕ) και το Στρατιωτικό Επιτελείο της ΕΕ γίνονται όργανα εντός των δομών της ΕΕ</a:t>
            </a:r>
          </a:p>
          <a:p>
            <a:r>
              <a:rPr lang="el-GR" dirty="0"/>
              <a:t>2003: 1</a:t>
            </a:r>
            <a:r>
              <a:rPr lang="el-GR" baseline="30000" dirty="0"/>
              <a:t>η</a:t>
            </a:r>
            <a:r>
              <a:rPr lang="el-GR" dirty="0"/>
              <a:t> έκθεση Ευρωπαϊκής Στρατηγικής Ασφαλείας, έναρξη των πρώτων αποστολών ΕΠΑΑ: </a:t>
            </a:r>
            <a:r>
              <a:rPr lang="el-GR" dirty="0" err="1"/>
              <a:t>Concordia</a:t>
            </a:r>
            <a:r>
              <a:rPr lang="el-GR" dirty="0"/>
              <a:t> (ΠΓΔΜ) και </a:t>
            </a:r>
            <a:r>
              <a:rPr lang="el-GR" dirty="0" err="1"/>
              <a:t>Artemis</a:t>
            </a:r>
            <a:r>
              <a:rPr lang="el-GR" dirty="0"/>
              <a:t> (Κονγκό)</a:t>
            </a:r>
          </a:p>
          <a:p>
            <a:r>
              <a:rPr lang="el-GR" dirty="0"/>
              <a:t>Πόλεμος στο Ιράκ: Διαφωνία μεταξύ των κρατών μελών σχετικά με τη σχέση με τις ΗΠΑ, αλλά οι αποστολές της ΕΕ στο Ιράκ «αποδείχθηκαν κάτι σαν καθαρτική εμπειρία για την Ένωση όσον αφορά την ΕΠΑΑ» (</a:t>
            </a:r>
            <a:r>
              <a:rPr lang="el-GR" dirty="0" err="1"/>
              <a:t>Menon</a:t>
            </a:r>
            <a:r>
              <a:rPr lang="el-GR" dirty="0"/>
              <a:t> 2004)</a:t>
            </a:r>
            <a:endParaRPr lang="en-GB" dirty="0"/>
          </a:p>
        </p:txBody>
      </p:sp>
    </p:spTree>
    <p:extLst>
      <p:ext uri="{BB962C8B-B14F-4D97-AF65-F5344CB8AC3E}">
        <p14:creationId xmlns:p14="http://schemas.microsoft.com/office/powerpoint/2010/main" val="185313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D0B1-8A26-F52E-75A2-5E798BBD0066}"/>
              </a:ext>
            </a:extLst>
          </p:cNvPr>
          <p:cNvSpPr>
            <a:spLocks noGrp="1"/>
          </p:cNvSpPr>
          <p:nvPr>
            <p:ph type="title"/>
          </p:nvPr>
        </p:nvSpPr>
        <p:spPr/>
        <p:txBody>
          <a:bodyPr/>
          <a:lstStyle/>
          <a:p>
            <a:r>
              <a:rPr lang="el-GR" dirty="0"/>
              <a:t>Από την ΕΠΑΑ στην ΚΠΑΑ</a:t>
            </a:r>
            <a:endParaRPr lang="en-GB" dirty="0"/>
          </a:p>
        </p:txBody>
      </p:sp>
      <p:sp>
        <p:nvSpPr>
          <p:cNvPr id="3" name="Content Placeholder 2">
            <a:extLst>
              <a:ext uri="{FF2B5EF4-FFF2-40B4-BE49-F238E27FC236}">
                <a16:creationId xmlns:a16="http://schemas.microsoft.com/office/drawing/2014/main" id="{BB10E436-ECBE-DFFB-77DB-3E2D7DEFB7F7}"/>
              </a:ext>
            </a:extLst>
          </p:cNvPr>
          <p:cNvSpPr>
            <a:spLocks noGrp="1"/>
          </p:cNvSpPr>
          <p:nvPr>
            <p:ph idx="1"/>
          </p:nvPr>
        </p:nvSpPr>
        <p:spPr>
          <a:xfrm>
            <a:off x="477761" y="1700808"/>
            <a:ext cx="8229600" cy="4464496"/>
          </a:xfrm>
        </p:spPr>
        <p:txBody>
          <a:bodyPr>
            <a:normAutofit fontScale="62500" lnSpcReduction="20000"/>
          </a:bodyPr>
          <a:lstStyle/>
          <a:p>
            <a:r>
              <a:rPr lang="el-GR" dirty="0"/>
              <a:t>2004: Δημιουργία Ευρωπαϊκού Οργανισμού Άμυνας για ενημέρωση, σχεδιασμό και συντονισμό και Σχέδιο Δράσης για τις Ευρωπαϊκές Δυνατότητες </a:t>
            </a:r>
          </a:p>
          <a:p>
            <a:r>
              <a:rPr lang="el-GR" dirty="0"/>
              <a:t>Συμφωνία για 13 εκ περιτροπής ομάδες μάχης (με δυνατότητα ανάπτυξης εντός 10 ημερών, βιώσιμη για 30 ημέρες, 1500 στρατιώτες συν υποστήριξη) επιχειρησιακή ετοιμότητα (2007), δεν αναπτύχθηκαν ποτέ</a:t>
            </a:r>
          </a:p>
          <a:p>
            <a:r>
              <a:rPr lang="el-GR" dirty="0"/>
              <a:t>2009: Συνθήκη της Λισαβόνας </a:t>
            </a:r>
            <a:r>
              <a:rPr lang="el-GR" dirty="0">
                <a:sym typeface="Wingdings" panose="05000000000000000000" pitchFamily="2" charset="2"/>
              </a:rPr>
              <a:t> </a:t>
            </a:r>
            <a:r>
              <a:rPr lang="el-GR" dirty="0"/>
              <a:t>Από την ΕΠΑΑ στην ΚΠΑΑ</a:t>
            </a:r>
          </a:p>
          <a:p>
            <a:r>
              <a:rPr lang="el-GR" dirty="0"/>
              <a:t>Περαιτέρω επέκταση των στόχων του </a:t>
            </a:r>
            <a:r>
              <a:rPr lang="el-GR" dirty="0" err="1"/>
              <a:t>Petersberg</a:t>
            </a:r>
            <a:r>
              <a:rPr lang="el-GR" dirty="0"/>
              <a:t> - αναφορά για βοήθεια για την καταπολέμηση της τρομοκρατίας</a:t>
            </a:r>
          </a:p>
          <a:p>
            <a:r>
              <a:rPr lang="el-GR" dirty="0"/>
              <a:t>Η ΕΥΕΔ συγκεντρώνει τους διπλωμάτες της ΕΕ και τους εθνικούς διπλωμάτες σε μια δομή και στοχεύει στη βελτίωση της αποτελεσματικότητας</a:t>
            </a:r>
          </a:p>
          <a:p>
            <a:r>
              <a:rPr lang="el-GR" dirty="0"/>
              <a:t>ΥΕ ως βασικός επιβλέπων των αποστολών ΚΠΑΑ σε συνεργασία με την ΕΠΑ/Συμβούλιο ΑΛΛΑ: </a:t>
            </a:r>
          </a:p>
          <a:p>
            <a:r>
              <a:rPr lang="el-GR" dirty="0"/>
              <a:t>Διατήρηση της αρχής της ομοφωνίας, διαφορετικές εθνικές στρατηγικές</a:t>
            </a:r>
          </a:p>
          <a:p>
            <a:r>
              <a:rPr lang="el-GR" dirty="0"/>
              <a:t>2017: </a:t>
            </a:r>
            <a:r>
              <a:rPr lang="el-GR" dirty="0">
                <a:hlinkClick r:id="rId2"/>
              </a:rPr>
              <a:t>Μόνιμη Διαρθρωμένη Συνεργασία</a:t>
            </a:r>
            <a:endParaRPr lang="el-GR" dirty="0"/>
          </a:p>
          <a:p>
            <a:endParaRPr lang="en-GB" dirty="0"/>
          </a:p>
        </p:txBody>
      </p:sp>
    </p:spTree>
    <p:extLst>
      <p:ext uri="{BB962C8B-B14F-4D97-AF65-F5344CB8AC3E}">
        <p14:creationId xmlns:p14="http://schemas.microsoft.com/office/powerpoint/2010/main" val="383966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080D-ACC6-3A69-9A2F-234ADD088E0D}"/>
              </a:ext>
            </a:extLst>
          </p:cNvPr>
          <p:cNvSpPr>
            <a:spLocks noGrp="1"/>
          </p:cNvSpPr>
          <p:nvPr>
            <p:ph type="title"/>
          </p:nvPr>
        </p:nvSpPr>
        <p:spPr/>
        <p:txBody>
          <a:bodyPr/>
          <a:lstStyle/>
          <a:p>
            <a:r>
              <a:rPr lang="el-GR" dirty="0"/>
              <a:t>Αποστολές της ΚΠΑΑ</a:t>
            </a:r>
            <a:endParaRPr lang="en-GB" dirty="0"/>
          </a:p>
        </p:txBody>
      </p:sp>
      <p:sp>
        <p:nvSpPr>
          <p:cNvPr id="3" name="Content Placeholder 2">
            <a:extLst>
              <a:ext uri="{FF2B5EF4-FFF2-40B4-BE49-F238E27FC236}">
                <a16:creationId xmlns:a16="http://schemas.microsoft.com/office/drawing/2014/main" id="{60DADC21-B8F0-C909-8422-D4DF85CDFE1B}"/>
              </a:ext>
            </a:extLst>
          </p:cNvPr>
          <p:cNvSpPr>
            <a:spLocks noGrp="1"/>
          </p:cNvSpPr>
          <p:nvPr>
            <p:ph idx="1"/>
          </p:nvPr>
        </p:nvSpPr>
        <p:spPr/>
        <p:txBody>
          <a:bodyPr>
            <a:normAutofit fontScale="92500" lnSpcReduction="20000"/>
          </a:bodyPr>
          <a:lstStyle/>
          <a:p>
            <a:r>
              <a:rPr lang="nl-NL" dirty="0">
                <a:hlinkClick r:id="rId2"/>
              </a:rPr>
              <a:t>21 </a:t>
            </a:r>
            <a:r>
              <a:rPr lang="el-GR" dirty="0">
                <a:hlinkClick r:id="rId2"/>
              </a:rPr>
              <a:t>ενεργές αποστολές </a:t>
            </a:r>
            <a:endParaRPr lang="el-GR" dirty="0"/>
          </a:p>
          <a:p>
            <a:r>
              <a:rPr lang="el-GR" dirty="0"/>
              <a:t>Καμία εμπλοκή σε πόλεμο, περιορισμένοι στόχοι, περιορισμένη επιτυχία, αλλά όχι πραγματική αποτυχία</a:t>
            </a:r>
          </a:p>
          <a:p>
            <a:pPr>
              <a:buFont typeface="Wingdings" panose="05000000000000000000" pitchFamily="2" charset="2"/>
              <a:buChar char="Ø"/>
            </a:pPr>
            <a:r>
              <a:rPr lang="el-GR" dirty="0"/>
              <a:t>Πότε αναπτύσσονται οι αποστολές:</a:t>
            </a:r>
          </a:p>
          <a:p>
            <a:r>
              <a:rPr lang="el-GR" dirty="0"/>
              <a:t>Όταν υπάρχει εντολή του ΟΗΕ</a:t>
            </a:r>
          </a:p>
          <a:p>
            <a:r>
              <a:rPr lang="el-GR" dirty="0"/>
              <a:t>Όταν υπάρχει κράτος παροχής εθνικού πλαισίου</a:t>
            </a:r>
            <a:r>
              <a:rPr lang="nl-NL" dirty="0"/>
              <a:t> (</a:t>
            </a:r>
            <a:r>
              <a:rPr lang="nl-NL" dirty="0" err="1"/>
              <a:t>framework</a:t>
            </a:r>
            <a:r>
              <a:rPr lang="nl-NL" dirty="0"/>
              <a:t> </a:t>
            </a:r>
            <a:r>
              <a:rPr lang="nl-NL" dirty="0" err="1"/>
              <a:t>nation</a:t>
            </a:r>
            <a:r>
              <a:rPr lang="nl-NL" dirty="0"/>
              <a:t>) </a:t>
            </a:r>
          </a:p>
          <a:p>
            <a:r>
              <a:rPr lang="el-GR" dirty="0"/>
              <a:t>Όταν οι κίνδυνοι είναι </a:t>
            </a:r>
            <a:r>
              <a:rPr lang="el-GR" dirty="0" err="1"/>
              <a:t>διαχειρίσιμοι</a:t>
            </a:r>
            <a:endParaRPr lang="en-GB" dirty="0"/>
          </a:p>
        </p:txBody>
      </p:sp>
    </p:spTree>
    <p:extLst>
      <p:ext uri="{BB962C8B-B14F-4D97-AF65-F5344CB8AC3E}">
        <p14:creationId xmlns:p14="http://schemas.microsoft.com/office/powerpoint/2010/main" val="31953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85E9-3684-ED75-C5E4-CE145CAE1DE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755873C-7A77-539F-CD65-21E6471CE742}"/>
              </a:ext>
            </a:extLst>
          </p:cNvPr>
          <p:cNvPicPr>
            <a:picLocks noGrp="1" noChangeAspect="1"/>
          </p:cNvPicPr>
          <p:nvPr>
            <p:ph idx="1"/>
          </p:nvPr>
        </p:nvPicPr>
        <p:blipFill>
          <a:blip r:embed="rId2"/>
          <a:stretch>
            <a:fillRect/>
          </a:stretch>
        </p:blipFill>
        <p:spPr>
          <a:xfrm>
            <a:off x="0" y="0"/>
            <a:ext cx="9144000" cy="6858000"/>
          </a:xfrm>
          <a:prstGeom prst="rect">
            <a:avLst/>
          </a:prstGeom>
        </p:spPr>
      </p:pic>
      <p:sp>
        <p:nvSpPr>
          <p:cNvPr id="4" name="Text Placeholder 3">
            <a:extLst>
              <a:ext uri="{FF2B5EF4-FFF2-40B4-BE49-F238E27FC236}">
                <a16:creationId xmlns:a16="http://schemas.microsoft.com/office/drawing/2014/main" id="{B15B0F26-4E8E-45DD-EF46-66C8CC4F97BC}"/>
              </a:ext>
            </a:extLst>
          </p:cNvPr>
          <p:cNvSpPr>
            <a:spLocks noGrp="1"/>
          </p:cNvSpPr>
          <p:nvPr>
            <p:ph type="body" sz="half" idx="2"/>
          </p:nvPr>
        </p:nvSpPr>
        <p:spPr>
          <a:xfrm>
            <a:off x="576474" y="3789040"/>
            <a:ext cx="3008313" cy="2940569"/>
          </a:xfrm>
        </p:spPr>
        <p:txBody>
          <a:bodyPr/>
          <a:lstStyle/>
          <a:p>
            <a:endParaRPr lang="en-GB" dirty="0"/>
          </a:p>
        </p:txBody>
      </p:sp>
    </p:spTree>
    <p:extLst>
      <p:ext uri="{BB962C8B-B14F-4D97-AF65-F5344CB8AC3E}">
        <p14:creationId xmlns:p14="http://schemas.microsoft.com/office/powerpoint/2010/main" val="314846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6A7A-4444-901F-F7C1-822D2C4823AE}"/>
              </a:ext>
            </a:extLst>
          </p:cNvPr>
          <p:cNvSpPr>
            <a:spLocks noGrp="1"/>
          </p:cNvSpPr>
          <p:nvPr>
            <p:ph type="title"/>
          </p:nvPr>
        </p:nvSpPr>
        <p:spPr/>
        <p:txBody>
          <a:bodyPr>
            <a:normAutofit fontScale="90000"/>
          </a:bodyPr>
          <a:lstStyle/>
          <a:p>
            <a:r>
              <a:rPr lang="el-GR" dirty="0"/>
              <a:t>Οργανωτικά και δομικά προβλήματα της ΚΕΠΠΑ</a:t>
            </a:r>
            <a:endParaRPr lang="en-GB" dirty="0"/>
          </a:p>
        </p:txBody>
      </p:sp>
      <p:sp>
        <p:nvSpPr>
          <p:cNvPr id="3" name="Content Placeholder 2">
            <a:extLst>
              <a:ext uri="{FF2B5EF4-FFF2-40B4-BE49-F238E27FC236}">
                <a16:creationId xmlns:a16="http://schemas.microsoft.com/office/drawing/2014/main" id="{EFB53277-AABA-B344-0C71-0838C484525E}"/>
              </a:ext>
            </a:extLst>
          </p:cNvPr>
          <p:cNvSpPr>
            <a:spLocks noGrp="1"/>
          </p:cNvSpPr>
          <p:nvPr>
            <p:ph idx="1"/>
          </p:nvPr>
        </p:nvSpPr>
        <p:spPr/>
        <p:txBody>
          <a:bodyPr>
            <a:normAutofit fontScale="92500" lnSpcReduction="20000"/>
          </a:bodyPr>
          <a:lstStyle/>
          <a:p>
            <a:r>
              <a:rPr lang="el-GR" dirty="0"/>
              <a:t>Διεύρυνση της ΕΕ </a:t>
            </a:r>
            <a:r>
              <a:rPr lang="el-GR" dirty="0">
                <a:sym typeface="Wingdings" panose="05000000000000000000" pitchFamily="2" charset="2"/>
              </a:rPr>
              <a:t></a:t>
            </a:r>
            <a:r>
              <a:rPr lang="el-GR" dirty="0"/>
              <a:t> κάθετη συνοχή;</a:t>
            </a:r>
          </a:p>
          <a:p>
            <a:r>
              <a:rPr lang="el-GR" dirty="0"/>
              <a:t>Προβληματική οριζόντια συνοχή</a:t>
            </a:r>
          </a:p>
          <a:p>
            <a:r>
              <a:rPr lang="el-GR" dirty="0"/>
              <a:t>Έλλειψη μακροπρόθεσμου σχεδιασμού – εκ περιτροπής προεδρίες </a:t>
            </a:r>
          </a:p>
          <a:p>
            <a:r>
              <a:rPr lang="el-GR" dirty="0"/>
              <a:t>Αδιαφανής διαδικασία προς τους πολίτες; Ποιος ο ρόλος των εθνικών κοινοβουλίων;</a:t>
            </a:r>
          </a:p>
          <a:p>
            <a:r>
              <a:rPr lang="el-GR" dirty="0"/>
              <a:t>Μικρή συμμετοχή του ΕΚ</a:t>
            </a:r>
          </a:p>
          <a:p>
            <a:r>
              <a:rPr lang="el-GR" dirty="0"/>
              <a:t>Υπάρχει στρατηγική; Ποια είναι η ιεράρχηση προβλημάτων;</a:t>
            </a:r>
            <a:endParaRPr lang="en-GB" dirty="0"/>
          </a:p>
        </p:txBody>
      </p:sp>
    </p:spTree>
    <p:extLst>
      <p:ext uri="{BB962C8B-B14F-4D97-AF65-F5344CB8AC3E}">
        <p14:creationId xmlns:p14="http://schemas.microsoft.com/office/powerpoint/2010/main" val="351056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3FFC-9237-5566-8CD2-BED922EE2A6B}"/>
              </a:ext>
            </a:extLst>
          </p:cNvPr>
          <p:cNvSpPr>
            <a:spLocks noGrp="1"/>
          </p:cNvSpPr>
          <p:nvPr>
            <p:ph type="title"/>
          </p:nvPr>
        </p:nvSpPr>
        <p:spPr>
          <a:xfrm>
            <a:off x="457200" y="332656"/>
            <a:ext cx="8229600" cy="216024"/>
          </a:xfrm>
        </p:spPr>
        <p:txBody>
          <a:bodyPr>
            <a:noAutofit/>
          </a:bodyPr>
          <a:lstStyle/>
          <a:p>
            <a:r>
              <a:rPr lang="en-GB" sz="1200" dirty="0">
                <a:hlinkClick r:id="rId2"/>
              </a:rPr>
              <a:t>https://european-union.europa.eu/principles-countries-history/country-profiles_en?page=0</a:t>
            </a:r>
            <a:r>
              <a:rPr lang="en-GB" sz="1200" dirty="0"/>
              <a:t> </a:t>
            </a:r>
          </a:p>
        </p:txBody>
      </p:sp>
      <p:pic>
        <p:nvPicPr>
          <p:cNvPr id="4" name="Content Placeholder 3">
            <a:extLst>
              <a:ext uri="{FF2B5EF4-FFF2-40B4-BE49-F238E27FC236}">
                <a16:creationId xmlns:a16="http://schemas.microsoft.com/office/drawing/2014/main" id="{ED329D1C-A125-4F4E-663C-4BBD3334A501}"/>
              </a:ext>
            </a:extLst>
          </p:cNvPr>
          <p:cNvPicPr>
            <a:picLocks noGrp="1" noChangeAspect="1"/>
          </p:cNvPicPr>
          <p:nvPr>
            <p:ph idx="1"/>
          </p:nvPr>
        </p:nvPicPr>
        <p:blipFill>
          <a:blip r:embed="rId3"/>
          <a:stretch>
            <a:fillRect/>
          </a:stretch>
        </p:blipFill>
        <p:spPr>
          <a:xfrm>
            <a:off x="107504" y="836713"/>
            <a:ext cx="9036496" cy="5054336"/>
          </a:xfrm>
          <a:prstGeom prst="rect">
            <a:avLst/>
          </a:prstGeom>
        </p:spPr>
      </p:pic>
    </p:spTree>
    <p:extLst>
      <p:ext uri="{BB962C8B-B14F-4D97-AF65-F5344CB8AC3E}">
        <p14:creationId xmlns:p14="http://schemas.microsoft.com/office/powerpoint/2010/main" val="320066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BE18-3D88-C139-198A-2C264265C2CF}"/>
              </a:ext>
            </a:extLst>
          </p:cNvPr>
          <p:cNvSpPr>
            <a:spLocks noGrp="1"/>
          </p:cNvSpPr>
          <p:nvPr>
            <p:ph type="title"/>
          </p:nvPr>
        </p:nvSpPr>
        <p:spPr/>
        <p:txBody>
          <a:bodyPr/>
          <a:lstStyle/>
          <a:p>
            <a:r>
              <a:rPr lang="el-GR" dirty="0"/>
              <a:t>Εμβάθυνση ή διεύρυνση;</a:t>
            </a:r>
            <a:endParaRPr lang="en-GB" dirty="0"/>
          </a:p>
        </p:txBody>
      </p:sp>
      <p:sp>
        <p:nvSpPr>
          <p:cNvPr id="3" name="Content Placeholder 2">
            <a:extLst>
              <a:ext uri="{FF2B5EF4-FFF2-40B4-BE49-F238E27FC236}">
                <a16:creationId xmlns:a16="http://schemas.microsoft.com/office/drawing/2014/main" id="{B3EAB60E-68A2-2D29-46B9-BB5BD9594BF0}"/>
              </a:ext>
            </a:extLst>
          </p:cNvPr>
          <p:cNvSpPr>
            <a:spLocks noGrp="1"/>
          </p:cNvSpPr>
          <p:nvPr>
            <p:ph idx="1"/>
          </p:nvPr>
        </p:nvSpPr>
        <p:spPr/>
        <p:txBody>
          <a:bodyPr>
            <a:normAutofit fontScale="62500" lnSpcReduction="20000"/>
          </a:bodyPr>
          <a:lstStyle/>
          <a:p>
            <a:r>
              <a:rPr lang="el-GR" dirty="0"/>
              <a:t>Δύο απόψεις για το μέλλον της ΕΟΚ/ΕΕ (από τις απαρχές της διεύρυνσης):</a:t>
            </a:r>
          </a:p>
          <a:p>
            <a:r>
              <a:rPr lang="el-GR" dirty="0"/>
              <a:t>Υπερασπιστές της Εμβάθυνσης: Μεγαλύτερη οικονομική και πολιτική ολοκλήρωση και μεταρρυθμίσεις πριν ανοίξουν οι πύλες σε νέα μέλη</a:t>
            </a:r>
          </a:p>
          <a:p>
            <a:r>
              <a:rPr lang="el-GR" u="sng" dirty="0"/>
              <a:t>Συνέπειες</a:t>
            </a:r>
            <a:r>
              <a:rPr lang="el-GR" dirty="0"/>
              <a:t>: μεγέθυνση ευρωπαϊκού κεκτημένου </a:t>
            </a:r>
            <a:r>
              <a:rPr lang="el-GR" dirty="0">
                <a:sym typeface="Wingdings" panose="05000000000000000000" pitchFamily="2" charset="2"/>
              </a:rPr>
              <a:t> </a:t>
            </a:r>
            <a:r>
              <a:rPr lang="el-GR" dirty="0"/>
              <a:t>μεγαλύτερες απαιτήσεις από τις υποψήφιες χώρες </a:t>
            </a:r>
          </a:p>
          <a:p>
            <a:r>
              <a:rPr lang="el-GR" dirty="0"/>
              <a:t>Υπερασπιστές της Διεύρυνσης: Ευκολότερη ένταξη υποψήφιων χωρών και στη συνέχεια μεταρρυθμίσεις για ολοκλήρωση</a:t>
            </a:r>
          </a:p>
          <a:p>
            <a:r>
              <a:rPr lang="el-GR" u="sng" dirty="0"/>
              <a:t>Συνέπειες</a:t>
            </a:r>
            <a:r>
              <a:rPr lang="el-GR" dirty="0"/>
              <a:t>: Δυσκολότερη συναίνεση για το μέλλον της οικονομικής και πολιτικής ολοκλήρωσης της ΕΟΚ/ΕΕ</a:t>
            </a:r>
          </a:p>
          <a:p>
            <a:r>
              <a:rPr lang="el-GR" dirty="0"/>
              <a:t>Πραγματικότητα: Εμβάθυνση και διεύρυνση ΕΟΚ/ΕΕ, αλλά όχι με τον ίδιο ρυθμό</a:t>
            </a:r>
            <a:endParaRPr lang="en-GB" dirty="0"/>
          </a:p>
          <a:p>
            <a:r>
              <a:rPr lang="el-GR" dirty="0"/>
              <a:t>Μεταβαλλόμενη στάση των κρατών μελών σχετικά με την Ε-Δ (αναλόγως με τον πολιτικό προσανατολισμό, τις συγκυρίες </a:t>
            </a:r>
            <a:r>
              <a:rPr lang="el-GR" dirty="0" err="1"/>
              <a:t>κτλ</a:t>
            </a:r>
            <a:r>
              <a:rPr lang="el-GR" dirty="0"/>
              <a:t>) </a:t>
            </a:r>
            <a:endParaRPr lang="en-GB" dirty="0"/>
          </a:p>
        </p:txBody>
      </p:sp>
    </p:spTree>
    <p:extLst>
      <p:ext uri="{BB962C8B-B14F-4D97-AF65-F5344CB8AC3E}">
        <p14:creationId xmlns:p14="http://schemas.microsoft.com/office/powerpoint/2010/main" val="337183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1404-4D46-B4D0-1B5F-A354510EC7B8}"/>
              </a:ext>
            </a:extLst>
          </p:cNvPr>
          <p:cNvSpPr>
            <a:spLocks noGrp="1"/>
          </p:cNvSpPr>
          <p:nvPr>
            <p:ph type="title"/>
          </p:nvPr>
        </p:nvSpPr>
        <p:spPr/>
        <p:txBody>
          <a:bodyPr/>
          <a:lstStyle/>
          <a:p>
            <a:r>
              <a:rPr lang="el-GR" dirty="0"/>
              <a:t>Τα κριτήρια της Κοπεγχάγης</a:t>
            </a:r>
            <a:endParaRPr lang="en-GB" dirty="0"/>
          </a:p>
        </p:txBody>
      </p:sp>
      <p:sp>
        <p:nvSpPr>
          <p:cNvPr id="3" name="Content Placeholder 2">
            <a:extLst>
              <a:ext uri="{FF2B5EF4-FFF2-40B4-BE49-F238E27FC236}">
                <a16:creationId xmlns:a16="http://schemas.microsoft.com/office/drawing/2014/main" id="{998E2272-B402-BD47-1292-2F27647CC59D}"/>
              </a:ext>
            </a:extLst>
          </p:cNvPr>
          <p:cNvSpPr>
            <a:spLocks noGrp="1"/>
          </p:cNvSpPr>
          <p:nvPr>
            <p:ph idx="1"/>
          </p:nvPr>
        </p:nvSpPr>
        <p:spPr/>
        <p:txBody>
          <a:bodyPr>
            <a:normAutofit/>
          </a:bodyPr>
          <a:lstStyle/>
          <a:p>
            <a:pPr>
              <a:buFont typeface="Wingdings" panose="05000000000000000000" pitchFamily="2" charset="2"/>
              <a:buChar char="Ø"/>
            </a:pPr>
            <a:r>
              <a:rPr lang="el-GR" dirty="0"/>
              <a:t>Το Ευρωπαϊκό Συμβούλιο το 1993 ενέκρινε </a:t>
            </a:r>
            <a:r>
              <a:rPr lang="el-GR" dirty="0">
                <a:hlinkClick r:id="rId2"/>
              </a:rPr>
              <a:t>κριτήρια προσχώρησης</a:t>
            </a:r>
            <a:r>
              <a:rPr lang="el-GR" dirty="0"/>
              <a:t>:</a:t>
            </a:r>
          </a:p>
          <a:p>
            <a:r>
              <a:rPr lang="el-GR" dirty="0"/>
              <a:t>Πρόσθετοι όροι για τα Δυτικά Βαλκάνια: </a:t>
            </a:r>
          </a:p>
          <a:p>
            <a:r>
              <a:rPr lang="el-GR" dirty="0"/>
              <a:t>Περιφερειακή συνεργασία και σχέσεις καλής γειτονίας (μέρος της διαδικασίας σταθεροποίησης και σύνδεσης)</a:t>
            </a:r>
          </a:p>
          <a:p>
            <a:r>
              <a:rPr lang="el-GR" dirty="0"/>
              <a:t>Τι τελεί υπό </a:t>
            </a:r>
            <a:r>
              <a:rPr lang="el-GR" dirty="0">
                <a:hlinkClick r:id="rId3"/>
              </a:rPr>
              <a:t>διαπραγμάτευση</a:t>
            </a:r>
            <a:r>
              <a:rPr lang="el-GR" dirty="0"/>
              <a:t>;</a:t>
            </a:r>
            <a:endParaRPr lang="en-GB" dirty="0"/>
          </a:p>
        </p:txBody>
      </p:sp>
    </p:spTree>
    <p:extLst>
      <p:ext uri="{BB962C8B-B14F-4D97-AF65-F5344CB8AC3E}">
        <p14:creationId xmlns:p14="http://schemas.microsoft.com/office/powerpoint/2010/main" val="220543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23E0-975A-0CA1-F404-A82F70707A66}"/>
              </a:ext>
            </a:extLst>
          </p:cNvPr>
          <p:cNvSpPr>
            <a:spLocks noGrp="1"/>
          </p:cNvSpPr>
          <p:nvPr>
            <p:ph type="title"/>
          </p:nvPr>
        </p:nvSpPr>
        <p:spPr/>
        <p:txBody>
          <a:bodyPr/>
          <a:lstStyle/>
          <a:p>
            <a:r>
              <a:rPr lang="el-GR" dirty="0"/>
              <a:t>Η επίδραση της διεύρυνσης της ΕΕ</a:t>
            </a:r>
            <a:endParaRPr lang="en-GB" dirty="0"/>
          </a:p>
        </p:txBody>
      </p:sp>
      <p:sp>
        <p:nvSpPr>
          <p:cNvPr id="3" name="Content Placeholder 2">
            <a:extLst>
              <a:ext uri="{FF2B5EF4-FFF2-40B4-BE49-F238E27FC236}">
                <a16:creationId xmlns:a16="http://schemas.microsoft.com/office/drawing/2014/main" id="{92029AE5-9CA2-8107-FCDA-87B2816CFEE8}"/>
              </a:ext>
            </a:extLst>
          </p:cNvPr>
          <p:cNvSpPr>
            <a:spLocks noGrp="1"/>
          </p:cNvSpPr>
          <p:nvPr>
            <p:ph idx="1"/>
          </p:nvPr>
        </p:nvSpPr>
        <p:spPr/>
        <p:txBody>
          <a:bodyPr>
            <a:normAutofit lnSpcReduction="10000"/>
          </a:bodyPr>
          <a:lstStyle/>
          <a:p>
            <a:r>
              <a:rPr lang="el-GR" dirty="0"/>
              <a:t>Αλλαγές στους θεσμούς</a:t>
            </a:r>
          </a:p>
          <a:p>
            <a:r>
              <a:rPr lang="el-GR" dirty="0"/>
              <a:t>Αλλαγές στις διαδικασίες λήψης αποφάσεων</a:t>
            </a:r>
          </a:p>
          <a:p>
            <a:r>
              <a:rPr lang="el-GR" dirty="0"/>
              <a:t>Αλλαγές στην ευρωπαϊκή αγορά εργασίας </a:t>
            </a:r>
          </a:p>
          <a:p>
            <a:r>
              <a:rPr lang="el-GR" dirty="0"/>
              <a:t>Οφέλη από τη διεύρυνση:</a:t>
            </a:r>
          </a:p>
          <a:p>
            <a:r>
              <a:rPr lang="el-GR" dirty="0"/>
              <a:t>Εκδημοκρατισμός (τι γίνεται στην Ανατολική Ευρώπη;)</a:t>
            </a:r>
          </a:p>
          <a:p>
            <a:r>
              <a:rPr lang="el-GR" dirty="0"/>
              <a:t>Ευημερία (συμμετρική;)</a:t>
            </a:r>
          </a:p>
          <a:p>
            <a:r>
              <a:rPr lang="el-GR" dirty="0"/>
              <a:t>Ασφάλεια και σταθερότητα</a:t>
            </a:r>
            <a:endParaRPr lang="en-GB" dirty="0"/>
          </a:p>
        </p:txBody>
      </p:sp>
    </p:spTree>
    <p:extLst>
      <p:ext uri="{BB962C8B-B14F-4D97-AF65-F5344CB8AC3E}">
        <p14:creationId xmlns:p14="http://schemas.microsoft.com/office/powerpoint/2010/main" val="34744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EE85-81A0-611B-85EB-394A209695DA}"/>
              </a:ext>
            </a:extLst>
          </p:cNvPr>
          <p:cNvSpPr>
            <a:spLocks noGrp="1"/>
          </p:cNvSpPr>
          <p:nvPr>
            <p:ph type="title"/>
          </p:nvPr>
        </p:nvSpPr>
        <p:spPr/>
        <p:txBody>
          <a:bodyPr>
            <a:normAutofit fontScale="90000"/>
          </a:bodyPr>
          <a:lstStyle/>
          <a:p>
            <a:r>
              <a:rPr lang="el-GR" dirty="0"/>
              <a:t>Η σημασία της διεύρυνσης για τις υποψήφιες χώρες</a:t>
            </a:r>
            <a:endParaRPr lang="en-GB" dirty="0"/>
          </a:p>
        </p:txBody>
      </p:sp>
      <p:sp>
        <p:nvSpPr>
          <p:cNvPr id="3" name="Content Placeholder 2">
            <a:extLst>
              <a:ext uri="{FF2B5EF4-FFF2-40B4-BE49-F238E27FC236}">
                <a16:creationId xmlns:a16="http://schemas.microsoft.com/office/drawing/2014/main" id="{1D77795A-315D-C987-C8C8-65828CBC311C}"/>
              </a:ext>
            </a:extLst>
          </p:cNvPr>
          <p:cNvSpPr>
            <a:spLocks noGrp="1"/>
          </p:cNvSpPr>
          <p:nvPr>
            <p:ph idx="1"/>
          </p:nvPr>
        </p:nvSpPr>
        <p:spPr/>
        <p:txBody>
          <a:bodyPr>
            <a:normAutofit fontScale="85000" lnSpcReduction="10000"/>
          </a:bodyPr>
          <a:lstStyle/>
          <a:p>
            <a:r>
              <a:rPr lang="el-GR" dirty="0"/>
              <a:t>Τα τελευταία χρόνια οι υποψήφιες χώρες είναι φτωχές </a:t>
            </a:r>
            <a:r>
              <a:rPr lang="el-GR" dirty="0">
                <a:sym typeface="Wingdings" panose="05000000000000000000" pitchFamily="2" charset="2"/>
              </a:rPr>
              <a:t> Η</a:t>
            </a:r>
            <a:r>
              <a:rPr lang="el-GR" dirty="0"/>
              <a:t> ΕΕ ως μέσο εκμοντερνισμού:</a:t>
            </a:r>
          </a:p>
          <a:p>
            <a:r>
              <a:rPr lang="el-GR" dirty="0"/>
              <a:t>Δημοκρατική σταθερότητα</a:t>
            </a:r>
          </a:p>
          <a:p>
            <a:r>
              <a:rPr lang="el-GR" dirty="0"/>
              <a:t>Οικονομική ευημερία</a:t>
            </a:r>
          </a:p>
          <a:p>
            <a:r>
              <a:rPr lang="el-GR" dirty="0"/>
              <a:t>Αλλά:</a:t>
            </a:r>
          </a:p>
          <a:p>
            <a:r>
              <a:rPr lang="el-GR" dirty="0"/>
              <a:t>Δύσκολες, επίπονες και μη δημοφιλείς οικονομικές, θεσμικές και πολιτικές μεταρρυθμίσεις</a:t>
            </a:r>
          </a:p>
          <a:p>
            <a:r>
              <a:rPr lang="el-GR" dirty="0"/>
              <a:t>Για τα νέα υποψήφια μέλη: Μεγαλύτερη δυσκολία προσαρμογής ως αποτέλεσμα της ανάπτυξης του κοινοτικού κεκτημένου</a:t>
            </a:r>
            <a:endParaRPr lang="en-GB" dirty="0"/>
          </a:p>
        </p:txBody>
      </p:sp>
    </p:spTree>
    <p:extLst>
      <p:ext uri="{BB962C8B-B14F-4D97-AF65-F5344CB8AC3E}">
        <p14:creationId xmlns:p14="http://schemas.microsoft.com/office/powerpoint/2010/main" val="129802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Δομή της διάλεξης</a:t>
            </a:r>
            <a:endParaRPr lang="tr-TR" dirty="0"/>
          </a:p>
        </p:txBody>
      </p:sp>
      <p:sp>
        <p:nvSpPr>
          <p:cNvPr id="3" name="Content Placeholder 2"/>
          <p:cNvSpPr>
            <a:spLocks noGrp="1"/>
          </p:cNvSpPr>
          <p:nvPr>
            <p:ph idx="1"/>
          </p:nvPr>
        </p:nvSpPr>
        <p:spPr/>
        <p:txBody>
          <a:bodyPr>
            <a:normAutofit fontScale="92500"/>
          </a:bodyPr>
          <a:lstStyle/>
          <a:p>
            <a:r>
              <a:rPr lang="el-GR" dirty="0" err="1"/>
              <a:t>Περιοδολογησή</a:t>
            </a:r>
            <a:r>
              <a:rPr lang="el-GR" dirty="0"/>
              <a:t> και εξέλιξη της ΚΕΠΠΑ</a:t>
            </a:r>
          </a:p>
          <a:p>
            <a:r>
              <a:rPr lang="el-GR" dirty="0"/>
              <a:t>Η Ευρωπαϊκή/Κοινή Πολιτική Ασφάλειας και Άμυνας</a:t>
            </a:r>
          </a:p>
          <a:p>
            <a:r>
              <a:rPr lang="el-GR" dirty="0"/>
              <a:t>Οργανωτικά και δομικά προβλήματα της ΚΕΠΠΑ</a:t>
            </a:r>
          </a:p>
          <a:p>
            <a:r>
              <a:rPr lang="el-GR" dirty="0"/>
              <a:t>Η διεύρυνση της ΕΕ</a:t>
            </a:r>
          </a:p>
          <a:p>
            <a:r>
              <a:rPr lang="el-GR" dirty="0"/>
              <a:t>Πέρα από την διεύρυνση: Ευρωπαϊκή Πολιτική Γειτονίας και </a:t>
            </a:r>
            <a:r>
              <a:rPr lang="nl-NL" dirty="0" err="1"/>
              <a:t>Brexit</a:t>
            </a:r>
            <a:endParaRPr lang="el-GR" dirty="0"/>
          </a:p>
          <a:p>
            <a:r>
              <a:rPr lang="el-GR" dirty="0"/>
              <a:t>Συμπεράσματα</a:t>
            </a:r>
            <a:endParaRPr lang="tr-TR" dirty="0"/>
          </a:p>
        </p:txBody>
      </p:sp>
    </p:spTree>
    <p:extLst>
      <p:ext uri="{BB962C8B-B14F-4D97-AF65-F5344CB8AC3E}">
        <p14:creationId xmlns:p14="http://schemas.microsoft.com/office/powerpoint/2010/main" val="326245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3CEF-A198-4032-AC64-6F1DB8C6F1DA}"/>
              </a:ext>
            </a:extLst>
          </p:cNvPr>
          <p:cNvSpPr>
            <a:spLocks noGrp="1"/>
          </p:cNvSpPr>
          <p:nvPr>
            <p:ph type="title"/>
          </p:nvPr>
        </p:nvSpPr>
        <p:spPr/>
        <p:txBody>
          <a:bodyPr/>
          <a:lstStyle/>
          <a:p>
            <a:r>
              <a:rPr lang="el-GR" dirty="0"/>
              <a:t>Η διεύρυνση του 2004</a:t>
            </a:r>
            <a:endParaRPr lang="en-GB" dirty="0"/>
          </a:p>
        </p:txBody>
      </p:sp>
      <p:sp>
        <p:nvSpPr>
          <p:cNvPr id="3" name="Content Placeholder 2">
            <a:extLst>
              <a:ext uri="{FF2B5EF4-FFF2-40B4-BE49-F238E27FC236}">
                <a16:creationId xmlns:a16="http://schemas.microsoft.com/office/drawing/2014/main" id="{BD10AF7D-BEFE-C8D6-73FE-AA6679F97D93}"/>
              </a:ext>
            </a:extLst>
          </p:cNvPr>
          <p:cNvSpPr>
            <a:spLocks noGrp="1"/>
          </p:cNvSpPr>
          <p:nvPr>
            <p:ph idx="1"/>
          </p:nvPr>
        </p:nvSpPr>
        <p:spPr/>
        <p:txBody>
          <a:bodyPr>
            <a:normAutofit fontScale="92500" lnSpcReduction="20000"/>
          </a:bodyPr>
          <a:lstStyle/>
          <a:p>
            <a:r>
              <a:rPr lang="el-GR" dirty="0"/>
              <a:t>Την 1η Μαΐου 2004, μετά από 15 χρόνια μεταρρυθμίσεων, 10 νέες χώρες έγιναν μέλη της Ευρωπαϊκής Ένωσης</a:t>
            </a:r>
          </a:p>
          <a:p>
            <a:r>
              <a:rPr lang="el-GR" dirty="0"/>
              <a:t>Πολωνία, Τσεχία, Ουγγαρία, Σλοβακία, Εσθονία, Λετονία, Λιθουανία, Σλοβενία, Κύπρος και Μάλτα</a:t>
            </a:r>
          </a:p>
          <a:p>
            <a:r>
              <a:rPr lang="el-GR" dirty="0"/>
              <a:t>Βουλγαρία, Ρουμανία (2007)</a:t>
            </a:r>
          </a:p>
          <a:p>
            <a:r>
              <a:rPr lang="el-GR" dirty="0"/>
              <a:t>Κροατία (2013) </a:t>
            </a:r>
          </a:p>
          <a:p>
            <a:r>
              <a:rPr lang="el-GR" dirty="0"/>
              <a:t>ΕΕ σημαντική συνεισφορά στην </a:t>
            </a:r>
            <a:r>
              <a:rPr lang="el-GR" dirty="0">
                <a:hlinkClick r:id="rId2"/>
              </a:rPr>
              <a:t>ειρήνη στην Ευρώπη</a:t>
            </a:r>
            <a:endParaRPr lang="en-GB" dirty="0"/>
          </a:p>
        </p:txBody>
      </p:sp>
    </p:spTree>
    <p:extLst>
      <p:ext uri="{BB962C8B-B14F-4D97-AF65-F5344CB8AC3E}">
        <p14:creationId xmlns:p14="http://schemas.microsoft.com/office/powerpoint/2010/main" val="138557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8299-4F76-D0C6-551D-FFBA5B9CAEAF}"/>
              </a:ext>
            </a:extLst>
          </p:cNvPr>
          <p:cNvSpPr>
            <a:spLocks noGrp="1"/>
          </p:cNvSpPr>
          <p:nvPr>
            <p:ph type="title"/>
          </p:nvPr>
        </p:nvSpPr>
        <p:spPr/>
        <p:txBody>
          <a:bodyPr>
            <a:normAutofit fontScale="90000"/>
          </a:bodyPr>
          <a:lstStyle/>
          <a:p>
            <a:r>
              <a:rPr lang="el-GR" dirty="0"/>
              <a:t>Η αξία της διεύρυνσης του 2004 για την ΕΕ</a:t>
            </a:r>
            <a:endParaRPr lang="en-GB" dirty="0"/>
          </a:p>
        </p:txBody>
      </p:sp>
      <p:sp>
        <p:nvSpPr>
          <p:cNvPr id="3" name="Content Placeholder 2">
            <a:extLst>
              <a:ext uri="{FF2B5EF4-FFF2-40B4-BE49-F238E27FC236}">
                <a16:creationId xmlns:a16="http://schemas.microsoft.com/office/drawing/2014/main" id="{293EA1F0-C910-5D16-2100-8E480EA90912}"/>
              </a:ext>
            </a:extLst>
          </p:cNvPr>
          <p:cNvSpPr>
            <a:spLocks noGrp="1"/>
          </p:cNvSpPr>
          <p:nvPr>
            <p:ph idx="1"/>
          </p:nvPr>
        </p:nvSpPr>
        <p:spPr/>
        <p:txBody>
          <a:bodyPr>
            <a:normAutofit fontScale="62500" lnSpcReduction="20000"/>
          </a:bodyPr>
          <a:lstStyle/>
          <a:p>
            <a:r>
              <a:rPr lang="el-GR" dirty="0"/>
              <a:t>Αρχικός ενθουσιασμός για τη διεύρυνση:</a:t>
            </a:r>
          </a:p>
          <a:p>
            <a:r>
              <a:rPr lang="el-GR" dirty="0"/>
              <a:t>Επέκταση της ζώνης ειρήνης, σταθερότητας και ευημερίας</a:t>
            </a:r>
          </a:p>
          <a:p>
            <a:r>
              <a:rPr lang="el-GR" dirty="0"/>
              <a:t>Αύξηση των ευρωπαίων καταναλωτών (75 εκατομμύρια νέοι δυνητικοί καταναλωτές και παραγωγοί σε ταχέως αναπτυσσόμενες οικονομίες)</a:t>
            </a:r>
          </a:p>
          <a:p>
            <a:r>
              <a:rPr lang="el-GR" dirty="0"/>
              <a:t>Νέα κράτη μέλη με υψηλότερο ρυθμό ανάπτυξης από ΕΕ15</a:t>
            </a:r>
          </a:p>
          <a:p>
            <a:r>
              <a:rPr lang="el-GR" dirty="0"/>
              <a:t>Θετικό εμπορικό ισοζύγιο για την ΕΕ15 </a:t>
            </a:r>
            <a:r>
              <a:rPr lang="el-GR" dirty="0">
                <a:sym typeface="Wingdings" panose="05000000000000000000" pitchFamily="2" charset="2"/>
              </a:rPr>
              <a:t> δημιουργία νέων </a:t>
            </a:r>
            <a:r>
              <a:rPr lang="el-GR" dirty="0"/>
              <a:t>θέσεων εργασίας</a:t>
            </a:r>
          </a:p>
          <a:p>
            <a:r>
              <a:rPr lang="el-GR" dirty="0"/>
              <a:t>Επέκταση των ευρωπαϊκών κανόνων και των όρων ανταγωνισμού </a:t>
            </a:r>
          </a:p>
          <a:p>
            <a:r>
              <a:rPr lang="el-GR" dirty="0"/>
              <a:t>Ίδιοι κανόνες και πρότυπα της ΕΕ στις 27 χώρες </a:t>
            </a:r>
            <a:r>
              <a:rPr lang="el-GR" dirty="0">
                <a:sym typeface="Wingdings" panose="05000000000000000000" pitchFamily="2" charset="2"/>
              </a:rPr>
              <a:t> </a:t>
            </a:r>
            <a:r>
              <a:rPr lang="el-GR" dirty="0"/>
              <a:t>αυξημένες συνέργειες</a:t>
            </a:r>
          </a:p>
          <a:p>
            <a:r>
              <a:rPr lang="el-GR" dirty="0"/>
              <a:t>Ελεύθερη κυκλοφορία αγαθών, υπηρεσιών, κεφαλαίου (μεταβατικές περίοδοι για την ελεύθερη κυκλοφορία των εργαζομένων)</a:t>
            </a:r>
          </a:p>
          <a:p>
            <a:r>
              <a:rPr lang="el-GR" dirty="0"/>
              <a:t>Ισχυρότερη φωνή της ΕΕ στις διεθνή σκηνή</a:t>
            </a:r>
          </a:p>
          <a:p>
            <a:r>
              <a:rPr lang="el-GR" dirty="0"/>
              <a:t>Τα τελευταία χρόνια ανησυχία για το δημοκρατικό έλλειμα και την άνοδο του ευρωσκεπτικισμού (π.χ. Ουγγαρία, Πολωνία)</a:t>
            </a:r>
            <a:endParaRPr lang="en-GB" dirty="0"/>
          </a:p>
        </p:txBody>
      </p:sp>
    </p:spTree>
    <p:extLst>
      <p:ext uri="{BB962C8B-B14F-4D97-AF65-F5344CB8AC3E}">
        <p14:creationId xmlns:p14="http://schemas.microsoft.com/office/powerpoint/2010/main" val="256357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8EF0-CE93-D0C6-DB8B-602A1F4B604E}"/>
              </a:ext>
            </a:extLst>
          </p:cNvPr>
          <p:cNvSpPr>
            <a:spLocks noGrp="1"/>
          </p:cNvSpPr>
          <p:nvPr>
            <p:ph type="title"/>
          </p:nvPr>
        </p:nvSpPr>
        <p:spPr>
          <a:xfrm>
            <a:off x="457200" y="332656"/>
            <a:ext cx="8229600" cy="648072"/>
          </a:xfrm>
        </p:spPr>
        <p:txBody>
          <a:bodyPr>
            <a:normAutofit fontScale="90000"/>
          </a:bodyPr>
          <a:lstStyle/>
          <a:p>
            <a:r>
              <a:rPr lang="el-GR" dirty="0"/>
              <a:t>Πόσο μπορεί να μεγαλώσει η ΕΕ;</a:t>
            </a:r>
            <a:endParaRPr lang="en-GB" dirty="0"/>
          </a:p>
        </p:txBody>
      </p:sp>
      <p:sp>
        <p:nvSpPr>
          <p:cNvPr id="3" name="Content Placeholder 2">
            <a:extLst>
              <a:ext uri="{FF2B5EF4-FFF2-40B4-BE49-F238E27FC236}">
                <a16:creationId xmlns:a16="http://schemas.microsoft.com/office/drawing/2014/main" id="{DB8682F6-EED2-6FFC-D84D-B6AAAA9BB6D1}"/>
              </a:ext>
            </a:extLst>
          </p:cNvPr>
          <p:cNvSpPr>
            <a:spLocks noGrp="1"/>
          </p:cNvSpPr>
          <p:nvPr>
            <p:ph idx="1"/>
          </p:nvPr>
        </p:nvSpPr>
        <p:spPr>
          <a:xfrm>
            <a:off x="477760" y="1340768"/>
            <a:ext cx="8486727" cy="4680520"/>
          </a:xfrm>
        </p:spPr>
        <p:txBody>
          <a:bodyPr>
            <a:normAutofit fontScale="62500" lnSpcReduction="20000"/>
          </a:bodyPr>
          <a:lstStyle/>
          <a:p>
            <a:r>
              <a:rPr lang="el-GR" dirty="0"/>
              <a:t>Στις πύλες της ΕΕ: </a:t>
            </a:r>
            <a:endParaRPr lang="nl-NL" dirty="0"/>
          </a:p>
          <a:p>
            <a:r>
              <a:rPr lang="el-GR" dirty="0"/>
              <a:t>Τουρκία (1999) ενταξιακές διαπραγματεύσεις 2005 (δεν υπάρχει πρόοδος)</a:t>
            </a:r>
          </a:p>
          <a:p>
            <a:pPr>
              <a:buFont typeface="Wingdings" panose="05000000000000000000" pitchFamily="2" charset="2"/>
              <a:buChar char="Ø"/>
            </a:pPr>
            <a:r>
              <a:rPr lang="el-GR" dirty="0"/>
              <a:t>Χώρες των Δυτικών Βαλκανίων</a:t>
            </a:r>
          </a:p>
          <a:p>
            <a:r>
              <a:rPr lang="el-GR" dirty="0"/>
              <a:t>Αλβανία (2014) ενταξιακές διαπραγματεύσεις 2022</a:t>
            </a:r>
          </a:p>
          <a:p>
            <a:r>
              <a:rPr lang="el-GR" dirty="0"/>
              <a:t>Βόρεια Μακεδονία (2005) ενταξιακές διαπραγματεύσεις 2022</a:t>
            </a:r>
          </a:p>
          <a:p>
            <a:r>
              <a:rPr lang="el-GR" dirty="0"/>
              <a:t>Βοσνία Ερζεγοβίνη (2022) </a:t>
            </a:r>
          </a:p>
          <a:p>
            <a:r>
              <a:rPr lang="el-GR" dirty="0"/>
              <a:t>Μαυροβούνιο (2010) ενταξιακές διαπραγματεύσεις 2012</a:t>
            </a:r>
          </a:p>
          <a:p>
            <a:r>
              <a:rPr lang="el-GR" dirty="0"/>
              <a:t>Σερβία (2012) ενταξιακές διαπραγματεύσεις 2014</a:t>
            </a:r>
          </a:p>
          <a:p>
            <a:pPr>
              <a:buFont typeface="Wingdings" panose="05000000000000000000" pitchFamily="2" charset="2"/>
              <a:buChar char="Ø"/>
            </a:pPr>
            <a:r>
              <a:rPr lang="el-GR" dirty="0"/>
              <a:t>Χώρες της Ανατολικής Ευρώπης</a:t>
            </a:r>
          </a:p>
          <a:p>
            <a:r>
              <a:rPr lang="el-GR" dirty="0"/>
              <a:t>Μολδαβία (2022)</a:t>
            </a:r>
          </a:p>
          <a:p>
            <a:r>
              <a:rPr lang="el-GR" dirty="0"/>
              <a:t>Ουκρανία (2022)</a:t>
            </a:r>
          </a:p>
          <a:p>
            <a:r>
              <a:rPr lang="el-GR" dirty="0"/>
              <a:t>Προκλήσεις πέρα από τα κριτήρια της Κοπεγχάγης:</a:t>
            </a:r>
          </a:p>
          <a:p>
            <a:r>
              <a:rPr lang="el-GR" dirty="0"/>
              <a:t>Ανταγωνισμός της ΕΕ με άλλες δυνάμεις (π.χ. Ρωσία)</a:t>
            </a:r>
          </a:p>
          <a:p>
            <a:r>
              <a:rPr lang="el-GR" dirty="0" err="1"/>
              <a:t>Ευρωσκεπτικισμός</a:t>
            </a:r>
            <a:endParaRPr lang="el-GR" dirty="0"/>
          </a:p>
          <a:p>
            <a:pPr marL="0" indent="0">
              <a:buNone/>
            </a:pPr>
            <a:r>
              <a:rPr lang="el-GR" dirty="0"/>
              <a:t> </a:t>
            </a:r>
            <a:endParaRPr lang="en-GB" dirty="0"/>
          </a:p>
        </p:txBody>
      </p:sp>
    </p:spTree>
    <p:extLst>
      <p:ext uri="{BB962C8B-B14F-4D97-AF65-F5344CB8AC3E}">
        <p14:creationId xmlns:p14="http://schemas.microsoft.com/office/powerpoint/2010/main" val="124462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GB" altLang="en-US"/>
          </a:p>
        </p:txBody>
      </p:sp>
      <p:sp>
        <p:nvSpPr>
          <p:cNvPr id="4099" name="Content Placeholder 2"/>
          <p:cNvSpPr>
            <a:spLocks noGrp="1"/>
          </p:cNvSpPr>
          <p:nvPr>
            <p:ph idx="1"/>
          </p:nvPr>
        </p:nvSpPr>
        <p:spPr/>
        <p:txBody>
          <a:bodyPr/>
          <a:lstStyle/>
          <a:p>
            <a:endParaRPr lang="en-GB" altLang="en-US"/>
          </a:p>
        </p:txBody>
      </p:sp>
      <p:pic>
        <p:nvPicPr>
          <p:cNvPr id="410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86E1-90D6-7EB2-B30B-E08DEF32A946}"/>
              </a:ext>
            </a:extLst>
          </p:cNvPr>
          <p:cNvSpPr>
            <a:spLocks noGrp="1"/>
          </p:cNvSpPr>
          <p:nvPr>
            <p:ph type="title"/>
          </p:nvPr>
        </p:nvSpPr>
        <p:spPr/>
        <p:txBody>
          <a:bodyPr/>
          <a:lstStyle/>
          <a:p>
            <a:r>
              <a:rPr lang="nl-NL" dirty="0" err="1"/>
              <a:t>Brexit</a:t>
            </a:r>
            <a:endParaRPr lang="en-GB" dirty="0"/>
          </a:p>
        </p:txBody>
      </p:sp>
      <p:sp>
        <p:nvSpPr>
          <p:cNvPr id="3" name="Content Placeholder 2">
            <a:extLst>
              <a:ext uri="{FF2B5EF4-FFF2-40B4-BE49-F238E27FC236}">
                <a16:creationId xmlns:a16="http://schemas.microsoft.com/office/drawing/2014/main" id="{0AD28E98-71DB-D5B6-C552-6D5984F5AA77}"/>
              </a:ext>
            </a:extLst>
          </p:cNvPr>
          <p:cNvSpPr>
            <a:spLocks noGrp="1"/>
          </p:cNvSpPr>
          <p:nvPr>
            <p:ph idx="1"/>
          </p:nvPr>
        </p:nvSpPr>
        <p:spPr/>
        <p:txBody>
          <a:bodyPr/>
          <a:lstStyle/>
          <a:p>
            <a:r>
              <a:rPr lang="el-GR" dirty="0"/>
              <a:t>Πρώτη φορά στην ιστορία της ολοκλήρωσης ένα κράτος μέλος αποφασίζει να φύγει από την ΕΕ</a:t>
            </a:r>
          </a:p>
          <a:p>
            <a:r>
              <a:rPr lang="el-GR" dirty="0"/>
              <a:t>Δημοψήφισμα 23/06/2016</a:t>
            </a:r>
            <a:endParaRPr lang="nl-NL" dirty="0"/>
          </a:p>
          <a:p>
            <a:r>
              <a:rPr lang="el-GR" dirty="0">
                <a:hlinkClick r:id="rId2"/>
              </a:rPr>
              <a:t>Αποχώρηση 31/01/2020</a:t>
            </a:r>
            <a:endParaRPr lang="el-GR" dirty="0"/>
          </a:p>
          <a:p>
            <a:r>
              <a:rPr lang="el-GR" dirty="0"/>
              <a:t>Δύσκολες διαπραγματεύσεις για την συμφωνία αποχώρησης και μελλοντική σχέση</a:t>
            </a:r>
          </a:p>
          <a:p>
            <a:endParaRPr lang="el-GR" dirty="0"/>
          </a:p>
          <a:p>
            <a:endParaRPr lang="en-GB" dirty="0"/>
          </a:p>
        </p:txBody>
      </p:sp>
    </p:spTree>
    <p:extLst>
      <p:ext uri="{BB962C8B-B14F-4D97-AF65-F5344CB8AC3E}">
        <p14:creationId xmlns:p14="http://schemas.microsoft.com/office/powerpoint/2010/main" val="3770165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A1CE-302A-4FAA-B629-8C05F5A3FDCD}"/>
              </a:ext>
            </a:extLst>
          </p:cNvPr>
          <p:cNvSpPr>
            <a:spLocks noGrp="1"/>
          </p:cNvSpPr>
          <p:nvPr>
            <p:ph type="title"/>
          </p:nvPr>
        </p:nvSpPr>
        <p:spPr>
          <a:xfrm>
            <a:off x="457200" y="188640"/>
            <a:ext cx="3682752" cy="1296143"/>
          </a:xfrm>
        </p:spPr>
        <p:txBody>
          <a:bodyPr>
            <a:noAutofit/>
          </a:bodyPr>
          <a:lstStyle/>
          <a:p>
            <a:r>
              <a:rPr lang="el-GR" sz="2800" dirty="0"/>
              <a:t>Σύγκριση των δημοψηφισμάτων του 1975 και 2016</a:t>
            </a:r>
            <a:endParaRPr lang="en-GB" sz="2800" dirty="0"/>
          </a:p>
        </p:txBody>
      </p:sp>
      <p:sp>
        <p:nvSpPr>
          <p:cNvPr id="3" name="Text Placeholder 2">
            <a:extLst>
              <a:ext uri="{FF2B5EF4-FFF2-40B4-BE49-F238E27FC236}">
                <a16:creationId xmlns:a16="http://schemas.microsoft.com/office/drawing/2014/main" id="{31FB0F85-A7A3-4FEA-9B05-632033B47D86}"/>
              </a:ext>
            </a:extLst>
          </p:cNvPr>
          <p:cNvSpPr>
            <a:spLocks noGrp="1"/>
          </p:cNvSpPr>
          <p:nvPr>
            <p:ph type="body" idx="1"/>
          </p:nvPr>
        </p:nvSpPr>
        <p:spPr>
          <a:xfrm>
            <a:off x="457200" y="1324769"/>
            <a:ext cx="4040188" cy="520055"/>
          </a:xfrm>
        </p:spPr>
        <p:txBody>
          <a:bodyPr/>
          <a:lstStyle/>
          <a:p>
            <a:pPr algn="ctr"/>
            <a:r>
              <a:rPr lang="el-GR" dirty="0"/>
              <a:t>Δημοψήφισμα του </a:t>
            </a:r>
            <a:r>
              <a:rPr lang="en-GB" dirty="0"/>
              <a:t>1975</a:t>
            </a:r>
          </a:p>
        </p:txBody>
      </p:sp>
      <p:pic>
        <p:nvPicPr>
          <p:cNvPr id="7" name="Content Placeholder 6">
            <a:extLst>
              <a:ext uri="{FF2B5EF4-FFF2-40B4-BE49-F238E27FC236}">
                <a16:creationId xmlns:a16="http://schemas.microsoft.com/office/drawing/2014/main" id="{1BE3004F-30D3-42F1-BB02-BD0D710A0ADE}"/>
              </a:ext>
            </a:extLst>
          </p:cNvPr>
          <p:cNvPicPr>
            <a:picLocks noGrp="1" noChangeAspect="1"/>
          </p:cNvPicPr>
          <p:nvPr>
            <p:ph sz="half" idx="2"/>
          </p:nvPr>
        </p:nvPicPr>
        <p:blipFill>
          <a:blip r:embed="rId2"/>
          <a:stretch>
            <a:fillRect/>
          </a:stretch>
        </p:blipFill>
        <p:spPr>
          <a:xfrm>
            <a:off x="0" y="1916832"/>
            <a:ext cx="4572000" cy="4941167"/>
          </a:xfrm>
          <a:prstGeom prst="rect">
            <a:avLst/>
          </a:prstGeom>
        </p:spPr>
      </p:pic>
      <p:sp>
        <p:nvSpPr>
          <p:cNvPr id="5" name="Text Placeholder 4">
            <a:extLst>
              <a:ext uri="{FF2B5EF4-FFF2-40B4-BE49-F238E27FC236}">
                <a16:creationId xmlns:a16="http://schemas.microsoft.com/office/drawing/2014/main" id="{2685DB49-2CB3-4978-842B-F70934D71248}"/>
              </a:ext>
            </a:extLst>
          </p:cNvPr>
          <p:cNvSpPr>
            <a:spLocks noGrp="1"/>
          </p:cNvSpPr>
          <p:nvPr>
            <p:ph type="body" sz="quarter" idx="3"/>
          </p:nvPr>
        </p:nvSpPr>
        <p:spPr>
          <a:xfrm>
            <a:off x="4613465" y="1"/>
            <a:ext cx="4530535" cy="476671"/>
          </a:xfrm>
        </p:spPr>
        <p:txBody>
          <a:bodyPr/>
          <a:lstStyle/>
          <a:p>
            <a:pPr algn="ctr"/>
            <a:r>
              <a:rPr lang="el-GR" dirty="0"/>
              <a:t>Δημοψήφισμα του 2016</a:t>
            </a:r>
            <a:endParaRPr lang="en-GB" dirty="0"/>
          </a:p>
        </p:txBody>
      </p:sp>
      <p:pic>
        <p:nvPicPr>
          <p:cNvPr id="8" name="Content Placeholder 7">
            <a:extLst>
              <a:ext uri="{FF2B5EF4-FFF2-40B4-BE49-F238E27FC236}">
                <a16:creationId xmlns:a16="http://schemas.microsoft.com/office/drawing/2014/main" id="{3A421C14-63D3-4803-BAE3-607AB8711AED}"/>
              </a:ext>
            </a:extLst>
          </p:cNvPr>
          <p:cNvPicPr>
            <a:picLocks noGrp="1" noChangeAspect="1"/>
          </p:cNvPicPr>
          <p:nvPr>
            <p:ph sz="quarter" idx="4"/>
          </p:nvPr>
        </p:nvPicPr>
        <p:blipFill>
          <a:blip r:embed="rId3"/>
          <a:stretch>
            <a:fillRect/>
          </a:stretch>
        </p:blipFill>
        <p:spPr>
          <a:xfrm>
            <a:off x="4572001" y="1916832"/>
            <a:ext cx="4572000" cy="4941167"/>
          </a:xfrm>
          <a:prstGeom prst="rect">
            <a:avLst/>
          </a:prstGeom>
        </p:spPr>
      </p:pic>
      <p:pic>
        <p:nvPicPr>
          <p:cNvPr id="9" name="Picture 8">
            <a:extLst>
              <a:ext uri="{FF2B5EF4-FFF2-40B4-BE49-F238E27FC236}">
                <a16:creationId xmlns:a16="http://schemas.microsoft.com/office/drawing/2014/main" id="{EB655086-D705-47E0-9753-B0D60FC9783A}"/>
              </a:ext>
            </a:extLst>
          </p:cNvPr>
          <p:cNvPicPr>
            <a:picLocks noChangeAspect="1"/>
          </p:cNvPicPr>
          <p:nvPr/>
        </p:nvPicPr>
        <p:blipFill>
          <a:blip r:embed="rId4"/>
          <a:stretch>
            <a:fillRect/>
          </a:stretch>
        </p:blipFill>
        <p:spPr>
          <a:xfrm>
            <a:off x="4572000" y="406333"/>
            <a:ext cx="4603607" cy="1510499"/>
          </a:xfrm>
          <a:prstGeom prst="rect">
            <a:avLst/>
          </a:prstGeom>
        </p:spPr>
      </p:pic>
    </p:spTree>
    <p:extLst>
      <p:ext uri="{BB962C8B-B14F-4D97-AF65-F5344CB8AC3E}">
        <p14:creationId xmlns:p14="http://schemas.microsoft.com/office/powerpoint/2010/main" val="1365763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099B-65D7-4CCC-8D4D-37DF5E4E1D56}"/>
              </a:ext>
            </a:extLst>
          </p:cNvPr>
          <p:cNvSpPr>
            <a:spLocks noGrp="1"/>
          </p:cNvSpPr>
          <p:nvPr>
            <p:ph type="title"/>
          </p:nvPr>
        </p:nvSpPr>
        <p:spPr>
          <a:xfrm>
            <a:off x="107504" y="0"/>
            <a:ext cx="3380706" cy="1556792"/>
          </a:xfrm>
        </p:spPr>
        <p:txBody>
          <a:bodyPr>
            <a:normAutofit/>
          </a:bodyPr>
          <a:lstStyle/>
          <a:p>
            <a:pPr algn="ctr"/>
            <a:r>
              <a:rPr lang="el-GR" sz="2800" dirty="0"/>
              <a:t>Εξηγήσεις για το αποτέλεσμα του δημοψηφίσματος</a:t>
            </a:r>
            <a:endParaRPr lang="en-GB" sz="2800" dirty="0"/>
          </a:p>
        </p:txBody>
      </p:sp>
      <p:pic>
        <p:nvPicPr>
          <p:cNvPr id="5" name="Content Placeholder 4">
            <a:extLst>
              <a:ext uri="{FF2B5EF4-FFF2-40B4-BE49-F238E27FC236}">
                <a16:creationId xmlns:a16="http://schemas.microsoft.com/office/drawing/2014/main" id="{21858D1B-64FA-4FC4-B2C7-2AC64A66D202}"/>
              </a:ext>
            </a:extLst>
          </p:cNvPr>
          <p:cNvPicPr>
            <a:picLocks noGrp="1" noChangeAspect="1"/>
          </p:cNvPicPr>
          <p:nvPr>
            <p:ph idx="1"/>
          </p:nvPr>
        </p:nvPicPr>
        <p:blipFill>
          <a:blip r:embed="rId2"/>
          <a:stretch>
            <a:fillRect/>
          </a:stretch>
        </p:blipFill>
        <p:spPr>
          <a:xfrm>
            <a:off x="6228184" y="0"/>
            <a:ext cx="2915816" cy="3212976"/>
          </a:xfrm>
          <a:prstGeom prst="rect">
            <a:avLst/>
          </a:prstGeom>
        </p:spPr>
      </p:pic>
      <p:sp>
        <p:nvSpPr>
          <p:cNvPr id="4" name="Text Placeholder 3">
            <a:extLst>
              <a:ext uri="{FF2B5EF4-FFF2-40B4-BE49-F238E27FC236}">
                <a16:creationId xmlns:a16="http://schemas.microsoft.com/office/drawing/2014/main" id="{3A503DEF-5717-4CE8-9198-EDAE9B891CB8}"/>
              </a:ext>
            </a:extLst>
          </p:cNvPr>
          <p:cNvSpPr>
            <a:spLocks noGrp="1"/>
          </p:cNvSpPr>
          <p:nvPr>
            <p:ph type="body" sz="half" idx="2"/>
          </p:nvPr>
        </p:nvSpPr>
        <p:spPr>
          <a:xfrm>
            <a:off x="107504" y="1844824"/>
            <a:ext cx="3358006" cy="4248472"/>
          </a:xfrm>
        </p:spPr>
        <p:txBody>
          <a:bodyPr>
            <a:noAutofit/>
          </a:bodyPr>
          <a:lstStyle/>
          <a:p>
            <a:pPr marL="285750" indent="-285750">
              <a:buFont typeface="Arial" panose="020B0604020202020204" pitchFamily="34" charset="0"/>
              <a:buChar char="•"/>
            </a:pPr>
            <a:r>
              <a:rPr lang="el-GR" sz="2000" dirty="0"/>
              <a:t>Στρατηγικές εκστρατείας για το δημοψήφισμα</a:t>
            </a:r>
          </a:p>
          <a:p>
            <a:pPr marL="285750" indent="-285750">
              <a:buFont typeface="Arial" panose="020B0604020202020204" pitchFamily="34" charset="0"/>
              <a:buChar char="•"/>
            </a:pPr>
            <a:r>
              <a:rPr lang="el-GR" sz="2000" dirty="0"/>
              <a:t>Φόβος για τους μετανάστες. Εθνικισμός</a:t>
            </a:r>
          </a:p>
          <a:p>
            <a:pPr marL="285750" indent="-285750">
              <a:buFont typeface="Arial" panose="020B0604020202020204" pitchFamily="34" charset="0"/>
              <a:buChar char="•"/>
            </a:pPr>
            <a:r>
              <a:rPr lang="el-GR" sz="2000" dirty="0"/>
              <a:t>Αποτυχία της ΕΕ/των πολιτικών να κοινοποιήσουν τα οφέλη από την ένταξη</a:t>
            </a:r>
          </a:p>
          <a:p>
            <a:pPr marL="285750" indent="-285750">
              <a:buFont typeface="Arial" panose="020B0604020202020204" pitchFamily="34" charset="0"/>
              <a:buChar char="•"/>
            </a:pPr>
            <a:r>
              <a:rPr lang="el-GR" sz="2000" dirty="0"/>
              <a:t>Άνοδος του λαϊκισμού; σιωπηρά αισθήματα κατά της παγκοσμιοποίησης</a:t>
            </a:r>
          </a:p>
          <a:p>
            <a:pPr marL="285750" indent="-285750">
              <a:buFont typeface="Arial" panose="020B0604020202020204" pitchFamily="34" charset="0"/>
              <a:buChar char="•"/>
            </a:pPr>
            <a:r>
              <a:rPr lang="el-GR" sz="2000" dirty="0"/>
              <a:t>Βρετανική εξαιρετικότητα</a:t>
            </a:r>
            <a:endParaRPr lang="en-GB" sz="2400" dirty="0"/>
          </a:p>
        </p:txBody>
      </p:sp>
      <p:pic>
        <p:nvPicPr>
          <p:cNvPr id="6" name="Picture 5">
            <a:extLst>
              <a:ext uri="{FF2B5EF4-FFF2-40B4-BE49-F238E27FC236}">
                <a16:creationId xmlns:a16="http://schemas.microsoft.com/office/drawing/2014/main" id="{25130D26-790B-4121-9A2B-719BC73C0FFA}"/>
              </a:ext>
            </a:extLst>
          </p:cNvPr>
          <p:cNvPicPr>
            <a:picLocks noChangeAspect="1"/>
          </p:cNvPicPr>
          <p:nvPr/>
        </p:nvPicPr>
        <p:blipFill>
          <a:blip r:embed="rId3"/>
          <a:stretch>
            <a:fillRect/>
          </a:stretch>
        </p:blipFill>
        <p:spPr>
          <a:xfrm>
            <a:off x="3488211" y="1"/>
            <a:ext cx="2762671" cy="3212976"/>
          </a:xfrm>
          <a:prstGeom prst="rect">
            <a:avLst/>
          </a:prstGeom>
        </p:spPr>
      </p:pic>
      <p:pic>
        <p:nvPicPr>
          <p:cNvPr id="7" name="Picture 6">
            <a:extLst>
              <a:ext uri="{FF2B5EF4-FFF2-40B4-BE49-F238E27FC236}">
                <a16:creationId xmlns:a16="http://schemas.microsoft.com/office/drawing/2014/main" id="{3DD05A6E-DD16-4F03-ACC5-BB7A01080157}"/>
              </a:ext>
            </a:extLst>
          </p:cNvPr>
          <p:cNvPicPr>
            <a:picLocks noChangeAspect="1"/>
          </p:cNvPicPr>
          <p:nvPr/>
        </p:nvPicPr>
        <p:blipFill>
          <a:blip r:embed="rId4"/>
          <a:stretch>
            <a:fillRect/>
          </a:stretch>
        </p:blipFill>
        <p:spPr>
          <a:xfrm>
            <a:off x="6250883" y="3212976"/>
            <a:ext cx="2893117" cy="3646745"/>
          </a:xfrm>
          <a:prstGeom prst="rect">
            <a:avLst/>
          </a:prstGeom>
        </p:spPr>
      </p:pic>
      <p:pic>
        <p:nvPicPr>
          <p:cNvPr id="8" name="Picture 7">
            <a:extLst>
              <a:ext uri="{FF2B5EF4-FFF2-40B4-BE49-F238E27FC236}">
                <a16:creationId xmlns:a16="http://schemas.microsoft.com/office/drawing/2014/main" id="{5A359872-A59D-4E68-A78B-81947AACC0C0}"/>
              </a:ext>
            </a:extLst>
          </p:cNvPr>
          <p:cNvPicPr>
            <a:picLocks noChangeAspect="1"/>
          </p:cNvPicPr>
          <p:nvPr/>
        </p:nvPicPr>
        <p:blipFill>
          <a:blip r:embed="rId5"/>
          <a:stretch>
            <a:fillRect/>
          </a:stretch>
        </p:blipFill>
        <p:spPr>
          <a:xfrm>
            <a:off x="3488210" y="3211254"/>
            <a:ext cx="2739974" cy="3646745"/>
          </a:xfrm>
          <a:prstGeom prst="rect">
            <a:avLst/>
          </a:prstGeom>
        </p:spPr>
      </p:pic>
    </p:spTree>
    <p:extLst>
      <p:ext uri="{BB962C8B-B14F-4D97-AF65-F5344CB8AC3E}">
        <p14:creationId xmlns:p14="http://schemas.microsoft.com/office/powerpoint/2010/main" val="54215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69F1-9ED1-41B9-F5CF-42E6C95619DD}"/>
              </a:ext>
            </a:extLst>
          </p:cNvPr>
          <p:cNvSpPr>
            <a:spLocks noGrp="1"/>
          </p:cNvSpPr>
          <p:nvPr>
            <p:ph type="title"/>
          </p:nvPr>
        </p:nvSpPr>
        <p:spPr/>
        <p:txBody>
          <a:bodyPr/>
          <a:lstStyle/>
          <a:p>
            <a:r>
              <a:rPr lang="el-GR" dirty="0"/>
              <a:t>Συμπεράσματα</a:t>
            </a:r>
            <a:endParaRPr lang="en-GB" dirty="0"/>
          </a:p>
        </p:txBody>
      </p:sp>
      <p:sp>
        <p:nvSpPr>
          <p:cNvPr id="3" name="Content Placeholder 2">
            <a:extLst>
              <a:ext uri="{FF2B5EF4-FFF2-40B4-BE49-F238E27FC236}">
                <a16:creationId xmlns:a16="http://schemas.microsoft.com/office/drawing/2014/main" id="{EEC8E929-7E60-BD16-5417-906036C58B43}"/>
              </a:ext>
            </a:extLst>
          </p:cNvPr>
          <p:cNvSpPr>
            <a:spLocks noGrp="1"/>
          </p:cNvSpPr>
          <p:nvPr>
            <p:ph idx="1"/>
          </p:nvPr>
        </p:nvSpPr>
        <p:spPr>
          <a:xfrm>
            <a:off x="457200" y="1600200"/>
            <a:ext cx="8229600" cy="4493096"/>
          </a:xfrm>
        </p:spPr>
        <p:txBody>
          <a:bodyPr>
            <a:normAutofit fontScale="77500" lnSpcReduction="20000"/>
          </a:bodyPr>
          <a:lstStyle/>
          <a:p>
            <a:r>
              <a:rPr lang="el-GR" dirty="0"/>
              <a:t>Δύσκολη και μακροχρόνια πορεία ολοκλήρωσης στον τομέα της εξωτερικής πολιτικής και άμυνας</a:t>
            </a:r>
          </a:p>
          <a:p>
            <a:r>
              <a:rPr lang="el-GR" dirty="0"/>
              <a:t>Η </a:t>
            </a:r>
            <a:r>
              <a:rPr lang="el-GR" dirty="0" err="1"/>
              <a:t>ΣτΛ</a:t>
            </a:r>
            <a:r>
              <a:rPr lang="el-GR" dirty="0"/>
              <a:t> έδωσε στην ΕΕ περισσότερα μέσα για την άσκηση εξωτερικής πολιτικής, ωστόσο υπάρχει χάσμα «δυνατοτήτων-προσδοκιών»; (</a:t>
            </a:r>
            <a:r>
              <a:rPr lang="en-GB" dirty="0"/>
              <a:t>capability-expectations gap</a:t>
            </a:r>
            <a:r>
              <a:rPr lang="el-GR" dirty="0"/>
              <a:t>)</a:t>
            </a:r>
          </a:p>
          <a:p>
            <a:r>
              <a:rPr lang="el-GR" dirty="0"/>
              <a:t>Θυμηθείτε την συζήτηση για διεύρυνση και </a:t>
            </a:r>
            <a:r>
              <a:rPr lang="el-GR" dirty="0" err="1"/>
              <a:t>εμβάνθυνση</a:t>
            </a:r>
            <a:endParaRPr lang="el-GR" dirty="0"/>
          </a:p>
          <a:p>
            <a:r>
              <a:rPr lang="el-GR" dirty="0"/>
              <a:t>Η διεύρυνση της ΕΕ (ίσως) η πιο πετυχημένη εξωτερική πολιτική της ΕΕ</a:t>
            </a:r>
          </a:p>
          <a:p>
            <a:r>
              <a:rPr lang="el-GR" dirty="0"/>
              <a:t>Θυμηθείτε τα κριτήρια προσχώρησης και τις προκλήσεις για την ΕΕ και τα υποψήφια μέλη</a:t>
            </a:r>
          </a:p>
          <a:p>
            <a:r>
              <a:rPr lang="el-GR" dirty="0"/>
              <a:t>Πέρα από την διεύρυνση </a:t>
            </a:r>
            <a:r>
              <a:rPr lang="el-GR" dirty="0">
                <a:sym typeface="Wingdings" panose="05000000000000000000" pitchFamily="2" charset="2"/>
              </a:rPr>
              <a:t> Ευρωπαϊκή Πολιτική Γειτονίας, </a:t>
            </a:r>
            <a:r>
              <a:rPr lang="nl-NL" dirty="0" err="1">
                <a:sym typeface="Wingdings" panose="05000000000000000000" pitchFamily="2" charset="2"/>
              </a:rPr>
              <a:t>Brexit</a:t>
            </a:r>
            <a:endParaRPr lang="el-GR" dirty="0"/>
          </a:p>
        </p:txBody>
      </p:sp>
    </p:spTree>
    <p:extLst>
      <p:ext uri="{BB962C8B-B14F-4D97-AF65-F5344CB8AC3E}">
        <p14:creationId xmlns:p14="http://schemas.microsoft.com/office/powerpoint/2010/main" val="352206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EFCE-95FE-44ED-CAC5-B091912F1009}"/>
              </a:ext>
            </a:extLst>
          </p:cNvPr>
          <p:cNvSpPr>
            <a:spLocks noGrp="1"/>
          </p:cNvSpPr>
          <p:nvPr>
            <p:ph type="title"/>
          </p:nvPr>
        </p:nvSpPr>
        <p:spPr>
          <a:xfrm>
            <a:off x="457200" y="332656"/>
            <a:ext cx="8229600" cy="1008112"/>
          </a:xfrm>
        </p:spPr>
        <p:txBody>
          <a:bodyPr>
            <a:normAutofit fontScale="90000"/>
          </a:bodyPr>
          <a:lstStyle/>
          <a:p>
            <a:r>
              <a:rPr lang="el-GR" dirty="0"/>
              <a:t>Η </a:t>
            </a:r>
            <a:r>
              <a:rPr lang="el-GR" dirty="0" err="1"/>
              <a:t>δόμή</a:t>
            </a:r>
            <a:r>
              <a:rPr lang="el-GR" dirty="0"/>
              <a:t> της ΕΕ με την Συνθήκη του Μάαστριχτ</a:t>
            </a:r>
            <a:endParaRPr lang="en-GB" dirty="0"/>
          </a:p>
        </p:txBody>
      </p:sp>
      <p:pic>
        <p:nvPicPr>
          <p:cNvPr id="4" name="Content Placeholder 3">
            <a:extLst>
              <a:ext uri="{FF2B5EF4-FFF2-40B4-BE49-F238E27FC236}">
                <a16:creationId xmlns:a16="http://schemas.microsoft.com/office/drawing/2014/main" id="{222FB145-DAAC-BFA0-BB41-839C53766C0C}"/>
              </a:ext>
            </a:extLst>
          </p:cNvPr>
          <p:cNvPicPr>
            <a:picLocks noGrp="1" noChangeAspect="1"/>
          </p:cNvPicPr>
          <p:nvPr>
            <p:ph idx="1"/>
          </p:nvPr>
        </p:nvPicPr>
        <p:blipFill>
          <a:blip r:embed="rId2"/>
          <a:stretch>
            <a:fillRect/>
          </a:stretch>
        </p:blipFill>
        <p:spPr>
          <a:xfrm>
            <a:off x="0" y="1412776"/>
            <a:ext cx="9143999" cy="5497775"/>
          </a:xfrm>
          <a:prstGeom prst="rect">
            <a:avLst/>
          </a:prstGeom>
        </p:spPr>
      </p:pic>
    </p:spTree>
    <p:extLst>
      <p:ext uri="{BB962C8B-B14F-4D97-AF65-F5344CB8AC3E}">
        <p14:creationId xmlns:p14="http://schemas.microsoft.com/office/powerpoint/2010/main" val="305549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3E49-76D4-16C8-6C97-7541A8DDC07D}"/>
              </a:ext>
            </a:extLst>
          </p:cNvPr>
          <p:cNvSpPr>
            <a:spLocks noGrp="1"/>
          </p:cNvSpPr>
          <p:nvPr>
            <p:ph type="title"/>
          </p:nvPr>
        </p:nvSpPr>
        <p:spPr/>
        <p:txBody>
          <a:bodyPr>
            <a:normAutofit fontScale="90000"/>
          </a:bodyPr>
          <a:lstStyle/>
          <a:p>
            <a:r>
              <a:rPr lang="el-GR" dirty="0"/>
              <a:t>Περιοδολόγηση της εξωτερικής πολιτικής της ΕΟΚ/ΕΕ Ι</a:t>
            </a:r>
            <a:endParaRPr lang="en-GB" dirty="0"/>
          </a:p>
        </p:txBody>
      </p:sp>
      <p:sp>
        <p:nvSpPr>
          <p:cNvPr id="6" name="Content Placeholder 5">
            <a:extLst>
              <a:ext uri="{FF2B5EF4-FFF2-40B4-BE49-F238E27FC236}">
                <a16:creationId xmlns:a16="http://schemas.microsoft.com/office/drawing/2014/main" id="{0AF00D29-A0E0-1DF4-19E2-3E3758A3CD3F}"/>
              </a:ext>
            </a:extLst>
          </p:cNvPr>
          <p:cNvSpPr>
            <a:spLocks noGrp="1"/>
          </p:cNvSpPr>
          <p:nvPr>
            <p:ph idx="1"/>
          </p:nvPr>
        </p:nvSpPr>
        <p:spPr/>
        <p:txBody>
          <a:bodyPr>
            <a:normAutofit fontScale="85000" lnSpcReduction="10000"/>
          </a:bodyPr>
          <a:lstStyle/>
          <a:p>
            <a:pPr>
              <a:buFont typeface="Wingdings" panose="05000000000000000000" pitchFamily="2" charset="2"/>
              <a:buChar char="Ø"/>
            </a:pPr>
            <a:r>
              <a:rPr lang="el-GR" dirty="0"/>
              <a:t>1η περίοδος: Ψυχρός Πόλεμος: 1954-1989: κυρίως εσωστρεφής και εστίαση σε θέματα χαμηλής πολιτικής σημασίας</a:t>
            </a:r>
          </a:p>
          <a:p>
            <a:r>
              <a:rPr lang="el-GR" dirty="0"/>
              <a:t>Αποτυχία της EDC, έμφαση στις εμπορικές συμφωνίες, ένταξη νέων μελών με διαφορετικούς στόχους, αλλαγές στο διεθνές περιβάλλον, σχέση με τις ΗΠΑ</a:t>
            </a:r>
          </a:p>
          <a:p>
            <a:pPr>
              <a:buFont typeface="Wingdings" panose="05000000000000000000" pitchFamily="2" charset="2"/>
              <a:buChar char="Ø"/>
            </a:pPr>
            <a:r>
              <a:rPr lang="el-GR" dirty="0"/>
              <a:t>2η περίοδος: Προσαρμογή στο μεταψυχροπολεμικό περιβάλλον: 1989-1998:</a:t>
            </a:r>
          </a:p>
          <a:p>
            <a:r>
              <a:rPr lang="el-GR" dirty="0"/>
              <a:t>Συνθήκη του Μάαστριχτ (ΚΕΠΠΑ), </a:t>
            </a:r>
            <a:r>
              <a:rPr lang="el-GR" dirty="0" err="1"/>
              <a:t>Ευρωμεσογειακή</a:t>
            </a:r>
            <a:r>
              <a:rPr lang="el-GR" dirty="0"/>
              <a:t> Εταιρική Σχέση, </a:t>
            </a:r>
            <a:r>
              <a:rPr lang="el-GR" dirty="0" err="1"/>
              <a:t>Agenda</a:t>
            </a:r>
            <a:r>
              <a:rPr lang="el-GR" dirty="0"/>
              <a:t> 2000</a:t>
            </a:r>
          </a:p>
        </p:txBody>
      </p:sp>
    </p:spTree>
    <p:extLst>
      <p:ext uri="{BB962C8B-B14F-4D97-AF65-F5344CB8AC3E}">
        <p14:creationId xmlns:p14="http://schemas.microsoft.com/office/powerpoint/2010/main" val="25154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7F88-7062-2D51-EE9D-D0B039C3DD09}"/>
              </a:ext>
            </a:extLst>
          </p:cNvPr>
          <p:cNvSpPr>
            <a:spLocks noGrp="1"/>
          </p:cNvSpPr>
          <p:nvPr>
            <p:ph type="title"/>
          </p:nvPr>
        </p:nvSpPr>
        <p:spPr/>
        <p:txBody>
          <a:bodyPr>
            <a:normAutofit fontScale="90000"/>
          </a:bodyPr>
          <a:lstStyle/>
          <a:p>
            <a:r>
              <a:rPr lang="el-GR" dirty="0"/>
              <a:t>Περιοδολόγηση της εξωτερικής πολιτικής της ΕΟΚ/ΕΕ ΙΙ</a:t>
            </a:r>
            <a:endParaRPr lang="en-GB" dirty="0"/>
          </a:p>
        </p:txBody>
      </p:sp>
      <p:sp>
        <p:nvSpPr>
          <p:cNvPr id="3" name="Content Placeholder 2">
            <a:extLst>
              <a:ext uri="{FF2B5EF4-FFF2-40B4-BE49-F238E27FC236}">
                <a16:creationId xmlns:a16="http://schemas.microsoft.com/office/drawing/2014/main" id="{8C87DA13-34B1-BB4B-6484-91389C9BBAA1}"/>
              </a:ext>
            </a:extLst>
          </p:cNvPr>
          <p:cNvSpPr>
            <a:spLocks noGrp="1"/>
          </p:cNvSpPr>
          <p:nvPr>
            <p:ph idx="1"/>
          </p:nvPr>
        </p:nvSpPr>
        <p:spPr>
          <a:xfrm>
            <a:off x="477761" y="1700808"/>
            <a:ext cx="8229600" cy="4392488"/>
          </a:xfrm>
        </p:spPr>
        <p:txBody>
          <a:bodyPr>
            <a:normAutofit fontScale="77500" lnSpcReduction="20000"/>
          </a:bodyPr>
          <a:lstStyle/>
          <a:p>
            <a:r>
              <a:rPr lang="el-GR" dirty="0"/>
              <a:t>3η περίοδος: 1998-2009:</a:t>
            </a:r>
          </a:p>
          <a:p>
            <a:r>
              <a:rPr lang="el-GR" dirty="0"/>
              <a:t>Μαθήματα από αλλαγές στην Ευρώπη, ΕΕ (π.χ. διάλυση της Πρώην Γιουγκοσλαβίας), νέες παγκόσμιες προκλήσεις (π.χ. διεθνής τρομοκρατία, διάδοση πυρηνικών όπλων, η εμπορία, </a:t>
            </a:r>
            <a:r>
              <a:rPr lang="el-GR" dirty="0" err="1"/>
              <a:t>trafficking</a:t>
            </a:r>
            <a:r>
              <a:rPr lang="el-GR" dirty="0"/>
              <a:t>, μεγάλες μεταναστευτικές ροές, ενέργεια, παγκόσμια οικονομική αρχιτεκτονική)</a:t>
            </a:r>
          </a:p>
          <a:p>
            <a:r>
              <a:rPr lang="el-GR" dirty="0"/>
              <a:t>4η περίοδος: 2009-2021:</a:t>
            </a:r>
          </a:p>
          <a:p>
            <a:r>
              <a:rPr lang="el-GR" dirty="0" err="1"/>
              <a:t>Άραβική</a:t>
            </a:r>
            <a:r>
              <a:rPr lang="el-GR" dirty="0"/>
              <a:t> Άνοιξη, </a:t>
            </a:r>
            <a:r>
              <a:rPr lang="el-GR" dirty="0" err="1"/>
              <a:t>Brexit</a:t>
            </a:r>
            <a:r>
              <a:rPr lang="el-GR" dirty="0"/>
              <a:t>, διαχείριση οικονομικής κρίσης, προβλήματα με γειτονικές χώρες </a:t>
            </a:r>
          </a:p>
          <a:p>
            <a:r>
              <a:rPr lang="el-GR" dirty="0"/>
              <a:t>5η περίοδος: 2021-σήμερα:</a:t>
            </a:r>
          </a:p>
          <a:p>
            <a:r>
              <a:rPr lang="el-GR" dirty="0"/>
              <a:t>Πόλεμος στην Ουκρανία </a:t>
            </a:r>
            <a:r>
              <a:rPr lang="el-GR" dirty="0">
                <a:sym typeface="Wingdings" panose="05000000000000000000" pitchFamily="2" charset="2"/>
              </a:rPr>
              <a:t></a:t>
            </a:r>
            <a:r>
              <a:rPr lang="el-GR" dirty="0"/>
              <a:t> μετασχηματισμός σε «γεωπολιτική ΕΕ»;</a:t>
            </a:r>
          </a:p>
          <a:p>
            <a:endParaRPr lang="en-GB" dirty="0"/>
          </a:p>
        </p:txBody>
      </p:sp>
    </p:spTree>
    <p:extLst>
      <p:ext uri="{BB962C8B-B14F-4D97-AF65-F5344CB8AC3E}">
        <p14:creationId xmlns:p14="http://schemas.microsoft.com/office/powerpoint/2010/main" val="330793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1707-91F0-A22F-EE65-BC8E0FFA7CA6}"/>
              </a:ext>
            </a:extLst>
          </p:cNvPr>
          <p:cNvSpPr>
            <a:spLocks noGrp="1"/>
          </p:cNvSpPr>
          <p:nvPr>
            <p:ph type="title"/>
          </p:nvPr>
        </p:nvSpPr>
        <p:spPr/>
        <p:txBody>
          <a:bodyPr>
            <a:normAutofit/>
          </a:bodyPr>
          <a:lstStyle/>
          <a:p>
            <a:r>
              <a:rPr lang="el-GR" sz="3600" dirty="0"/>
              <a:t>Εξέλιξη της ΚΕΠΠΑ στις Συνθήκες της ΕΕ</a:t>
            </a:r>
            <a:endParaRPr lang="en-GB" sz="3600" dirty="0"/>
          </a:p>
        </p:txBody>
      </p:sp>
      <p:sp>
        <p:nvSpPr>
          <p:cNvPr id="3" name="Content Placeholder 2">
            <a:extLst>
              <a:ext uri="{FF2B5EF4-FFF2-40B4-BE49-F238E27FC236}">
                <a16:creationId xmlns:a16="http://schemas.microsoft.com/office/drawing/2014/main" id="{0D6F43D4-3377-2411-BCCB-CAD41E486E78}"/>
              </a:ext>
            </a:extLst>
          </p:cNvPr>
          <p:cNvSpPr>
            <a:spLocks noGrp="1"/>
          </p:cNvSpPr>
          <p:nvPr>
            <p:ph idx="1"/>
          </p:nvPr>
        </p:nvSpPr>
        <p:spPr/>
        <p:txBody>
          <a:bodyPr>
            <a:normAutofit fontScale="77500" lnSpcReduction="20000"/>
          </a:bodyPr>
          <a:lstStyle/>
          <a:p>
            <a:r>
              <a:rPr lang="el-GR" dirty="0"/>
              <a:t>Συνθήκη του Μάαστριχτ: Αμυντική πολιτική στο πλαίσιο της ΕΕ: η ∆</a:t>
            </a:r>
            <a:r>
              <a:rPr lang="el-GR" dirty="0" err="1"/>
              <a:t>υτικοευρωπαϊκή</a:t>
            </a:r>
            <a:r>
              <a:rPr lang="el-GR" dirty="0"/>
              <a:t> Ένωση (ΔΕΕ) αναγνωρίζεται ως «αναπόσπαστο μέρος της ανάπτυξης της ΕΕ»</a:t>
            </a:r>
          </a:p>
          <a:p>
            <a:r>
              <a:rPr lang="el-GR" dirty="0"/>
              <a:t>Συνθήκη του Άμστερνταμ (1997): </a:t>
            </a:r>
            <a:r>
              <a:rPr lang="el-GR" dirty="0">
                <a:hlinkClick r:id="rId2"/>
              </a:rPr>
              <a:t>θέση  Ύπατου Εκπροσώπου για την ΚΕΠΠΑ</a:t>
            </a:r>
            <a:r>
              <a:rPr lang="el-GR" dirty="0"/>
              <a:t> (1</a:t>
            </a:r>
            <a:r>
              <a:rPr lang="el-GR" baseline="30000" dirty="0"/>
              <a:t>ος</a:t>
            </a:r>
            <a:r>
              <a:rPr lang="el-GR" dirty="0"/>
              <a:t> ΥΕ </a:t>
            </a:r>
            <a:r>
              <a:rPr lang="en-GB" dirty="0"/>
              <a:t>Javier Solana</a:t>
            </a:r>
            <a:r>
              <a:rPr lang="el-GR" dirty="0"/>
              <a:t>)</a:t>
            </a:r>
          </a:p>
          <a:p>
            <a:r>
              <a:rPr lang="el-GR" dirty="0"/>
              <a:t>Διακήρυξη του St. </a:t>
            </a:r>
            <a:r>
              <a:rPr lang="el-GR" dirty="0" err="1"/>
              <a:t>Malo</a:t>
            </a:r>
            <a:r>
              <a:rPr lang="el-GR" dirty="0"/>
              <a:t> (1998): πρωτοβουλία Γαλλίας και ΗΒ για τη δυνατότητα ανάπτυξης αυτόνομης αμυντικής δράσης για την Ε.Ε. Συγχώνευση της ΔΕΕ στην ΕΕ (για τη χρήση πόρων του ΝΑΤΟ)</a:t>
            </a:r>
          </a:p>
          <a:p>
            <a:r>
              <a:rPr lang="el-GR" dirty="0"/>
              <a:t>Συνθήκη της Νίκαιας (2001) ίδρυση Ευρωπαϊκής Πολιτικής Ασφάλειας και Άμυνας (ΕΠΑΑ), σήμερα Κοινή Πολιτική Ασφάλειας και Άμυνας (ΚΠΑΑ)</a:t>
            </a:r>
            <a:endParaRPr lang="en-GB" dirty="0"/>
          </a:p>
        </p:txBody>
      </p:sp>
    </p:spTree>
    <p:extLst>
      <p:ext uri="{BB962C8B-B14F-4D97-AF65-F5344CB8AC3E}">
        <p14:creationId xmlns:p14="http://schemas.microsoft.com/office/powerpoint/2010/main" val="73825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702E-DAB3-E1EF-BE5D-EBEA09C0E6F4}"/>
              </a:ext>
            </a:extLst>
          </p:cNvPr>
          <p:cNvSpPr>
            <a:spLocks noGrp="1"/>
          </p:cNvSpPr>
          <p:nvPr>
            <p:ph type="title"/>
          </p:nvPr>
        </p:nvSpPr>
        <p:spPr/>
        <p:txBody>
          <a:bodyPr/>
          <a:lstStyle/>
          <a:p>
            <a:r>
              <a:rPr lang="el-GR" dirty="0"/>
              <a:t>Μετά την Συνθήκη της Λισαβώνας </a:t>
            </a:r>
            <a:endParaRPr lang="en-GB" dirty="0"/>
          </a:p>
        </p:txBody>
      </p:sp>
      <p:sp>
        <p:nvSpPr>
          <p:cNvPr id="3" name="Content Placeholder 2">
            <a:extLst>
              <a:ext uri="{FF2B5EF4-FFF2-40B4-BE49-F238E27FC236}">
                <a16:creationId xmlns:a16="http://schemas.microsoft.com/office/drawing/2014/main" id="{082036B5-85EE-A54C-2AB4-DBAD46B42926}"/>
              </a:ext>
            </a:extLst>
          </p:cNvPr>
          <p:cNvSpPr>
            <a:spLocks noGrp="1"/>
          </p:cNvSpPr>
          <p:nvPr>
            <p:ph idx="1"/>
          </p:nvPr>
        </p:nvSpPr>
        <p:spPr>
          <a:xfrm>
            <a:off x="477761" y="1700808"/>
            <a:ext cx="8229600" cy="4608512"/>
          </a:xfrm>
        </p:spPr>
        <p:txBody>
          <a:bodyPr>
            <a:normAutofit fontScale="77500" lnSpcReduction="20000"/>
          </a:bodyPr>
          <a:lstStyle/>
          <a:p>
            <a:r>
              <a:rPr lang="el-GR" dirty="0"/>
              <a:t>Κατάργηση της «δομής των πυλώνων»</a:t>
            </a:r>
          </a:p>
          <a:p>
            <a:r>
              <a:rPr lang="el-GR" dirty="0"/>
              <a:t>Η λήψη αποφάσεων στον πρώην «δεύτερο πυλώνα» παραμένει διακυβερνητική</a:t>
            </a:r>
          </a:p>
          <a:p>
            <a:r>
              <a:rPr lang="el-GR" dirty="0"/>
              <a:t>Το Ευρωπαϊκό Δικαστήριο εξακολουθεί να στερείται δικαιοδοσίας (άρθρο 275 ΣΕΕ)</a:t>
            </a:r>
          </a:p>
          <a:p>
            <a:r>
              <a:rPr lang="el-GR" dirty="0"/>
              <a:t>Νέα θέση: Ύπατος Εκπρόσωπος (πρόεδρος του Συμβουλίου Εξωτερικών Υποθέσεων, Αντιπρόεδρος της Επιτροπής)</a:t>
            </a:r>
            <a:r>
              <a:rPr lang="en-GB" dirty="0"/>
              <a:t>, </a:t>
            </a:r>
            <a:r>
              <a:rPr lang="el-GR" dirty="0"/>
              <a:t>νέα δομή της Ευρωπαϊκής Υπηρεσίας Εξωτερικής Δράσης </a:t>
            </a:r>
            <a:r>
              <a:rPr lang="en-GB" dirty="0"/>
              <a:t>(</a:t>
            </a:r>
            <a:r>
              <a:rPr lang="el-GR" dirty="0"/>
              <a:t>ΕΥΕΔ</a:t>
            </a:r>
            <a:r>
              <a:rPr lang="en-GB" dirty="0"/>
              <a:t>)</a:t>
            </a:r>
            <a:endParaRPr lang="el-GR" dirty="0"/>
          </a:p>
          <a:p>
            <a:r>
              <a:rPr lang="el-GR" dirty="0"/>
              <a:t>Διάταξη για κοινή αμυντική αντίδραση εάν κάποιο μέλος υποστεί τρομοκρατική επίθεση</a:t>
            </a:r>
          </a:p>
          <a:p>
            <a:r>
              <a:rPr lang="el-GR" dirty="0"/>
              <a:t>Σύνδεση εξωτερικής και εσωτερικής ασφάλειας (π.χ. τρομοκρατία, διασυνοριακό έγκλημα)</a:t>
            </a:r>
            <a:endParaRPr lang="en-GB" dirty="0"/>
          </a:p>
        </p:txBody>
      </p:sp>
    </p:spTree>
    <p:extLst>
      <p:ext uri="{BB962C8B-B14F-4D97-AF65-F5344CB8AC3E}">
        <p14:creationId xmlns:p14="http://schemas.microsoft.com/office/powerpoint/2010/main" val="72910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Συνθήκη της Λισαβώνας και ΚΕΠΠΑ</a:t>
            </a:r>
            <a:endParaRPr lang="en-GB" dirty="0"/>
          </a:p>
        </p:txBody>
      </p:sp>
      <p:sp>
        <p:nvSpPr>
          <p:cNvPr id="3" name="Content Placeholder 2"/>
          <p:cNvSpPr>
            <a:spLocks noGrp="1"/>
          </p:cNvSpPr>
          <p:nvPr>
            <p:ph idx="1"/>
          </p:nvPr>
        </p:nvSpPr>
        <p:spPr>
          <a:xfrm>
            <a:off x="251520" y="1600200"/>
            <a:ext cx="8435280" cy="5257800"/>
          </a:xfrm>
        </p:spPr>
        <p:txBody>
          <a:bodyPr/>
          <a:lstStyle/>
          <a:p>
            <a:r>
              <a:rPr lang="el-GR" sz="2400" dirty="0"/>
              <a:t>Πρόεδρος του </a:t>
            </a:r>
            <a:r>
              <a:rPr lang="el-GR" sz="2400" dirty="0" err="1"/>
              <a:t>Ευρωπαϊκου</a:t>
            </a:r>
            <a:r>
              <a:rPr lang="el-GR" sz="2400" dirty="0"/>
              <a:t> Συμβουλίου</a:t>
            </a:r>
            <a:r>
              <a:rPr lang="en-GB" sz="2400" dirty="0"/>
              <a:t> </a:t>
            </a:r>
            <a:r>
              <a:rPr lang="el-GR" sz="2400" dirty="0"/>
              <a:t>και ΥΕ</a:t>
            </a:r>
            <a:endParaRPr lang="en-GB" sz="2400" dirty="0"/>
          </a:p>
          <a:p>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1026" name="Picture 2" descr="C:\Users\chris_000\Desktop\v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3" y="1954924"/>
            <a:ext cx="2971740" cy="24220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ris_000\Desktop\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54724"/>
            <a:ext cx="2984013" cy="2503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_000\Desktop\d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014" y="1954670"/>
            <a:ext cx="3175975" cy="24000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738" y="4354725"/>
            <a:ext cx="3200525" cy="250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91F43C9F-5378-136F-1EDF-F8366C4B9163}"/>
              </a:ext>
            </a:extLst>
          </p:cNvPr>
          <p:cNvPicPr>
            <a:picLocks noChangeAspect="1"/>
          </p:cNvPicPr>
          <p:nvPr/>
        </p:nvPicPr>
        <p:blipFill>
          <a:blip r:embed="rId6"/>
          <a:stretch>
            <a:fillRect/>
          </a:stretch>
        </p:blipFill>
        <p:spPr>
          <a:xfrm>
            <a:off x="6172263" y="4386261"/>
            <a:ext cx="2971738" cy="2471737"/>
          </a:xfrm>
          <a:prstGeom prst="rect">
            <a:avLst/>
          </a:prstGeom>
        </p:spPr>
      </p:pic>
      <p:pic>
        <p:nvPicPr>
          <p:cNvPr id="5" name="Picture 4">
            <a:extLst>
              <a:ext uri="{FF2B5EF4-FFF2-40B4-BE49-F238E27FC236}">
                <a16:creationId xmlns:a16="http://schemas.microsoft.com/office/drawing/2014/main" id="{CBDCA013-E76C-86E8-0F31-49296E2A19D2}"/>
              </a:ext>
            </a:extLst>
          </p:cNvPr>
          <p:cNvPicPr>
            <a:picLocks noChangeAspect="1"/>
          </p:cNvPicPr>
          <p:nvPr/>
        </p:nvPicPr>
        <p:blipFill>
          <a:blip r:embed="rId7"/>
          <a:stretch>
            <a:fillRect/>
          </a:stretch>
        </p:blipFill>
        <p:spPr>
          <a:xfrm>
            <a:off x="6172263" y="1954670"/>
            <a:ext cx="2971738" cy="2422320"/>
          </a:xfrm>
          <a:prstGeom prst="rect">
            <a:avLst/>
          </a:prstGeom>
        </p:spPr>
      </p:pic>
    </p:spTree>
    <p:extLst>
      <p:ext uri="{BB962C8B-B14F-4D97-AF65-F5344CB8AC3E}">
        <p14:creationId xmlns:p14="http://schemas.microsoft.com/office/powerpoint/2010/main" val="250464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2435-311C-D7E7-EBB8-145171B01CA5}"/>
              </a:ext>
            </a:extLst>
          </p:cNvPr>
          <p:cNvSpPr>
            <a:spLocks noGrp="1"/>
          </p:cNvSpPr>
          <p:nvPr>
            <p:ph type="title"/>
          </p:nvPr>
        </p:nvSpPr>
        <p:spPr/>
        <p:txBody>
          <a:bodyPr>
            <a:normAutofit fontScale="90000"/>
          </a:bodyPr>
          <a:lstStyle/>
          <a:p>
            <a:r>
              <a:rPr lang="el-GR" dirty="0"/>
              <a:t>Ευρωπαϊκής Πολιτικής Ασφάλειας και Άμυνας </a:t>
            </a:r>
            <a:endParaRPr lang="en-GB" dirty="0"/>
          </a:p>
        </p:txBody>
      </p:sp>
      <p:sp>
        <p:nvSpPr>
          <p:cNvPr id="3" name="Content Placeholder 2">
            <a:extLst>
              <a:ext uri="{FF2B5EF4-FFF2-40B4-BE49-F238E27FC236}">
                <a16:creationId xmlns:a16="http://schemas.microsoft.com/office/drawing/2014/main" id="{A1E5D634-6518-6124-7E65-2284A69A9432}"/>
              </a:ext>
            </a:extLst>
          </p:cNvPr>
          <p:cNvSpPr>
            <a:spLocks noGrp="1"/>
          </p:cNvSpPr>
          <p:nvPr>
            <p:ph idx="1"/>
          </p:nvPr>
        </p:nvSpPr>
        <p:spPr/>
        <p:txBody>
          <a:bodyPr>
            <a:normAutofit fontScale="85000" lnSpcReduction="20000"/>
          </a:bodyPr>
          <a:lstStyle/>
          <a:p>
            <a:r>
              <a:rPr lang="el-GR" dirty="0"/>
              <a:t>1998 Διακήρυξη του St. </a:t>
            </a:r>
            <a:r>
              <a:rPr lang="el-GR" dirty="0" err="1"/>
              <a:t>Malo</a:t>
            </a:r>
            <a:r>
              <a:rPr lang="el-GR" dirty="0"/>
              <a:t> - αλλαγή παραδείγματος στην ευρωπαϊκή σκέψη για την ασφάλεια;</a:t>
            </a:r>
          </a:p>
          <a:p>
            <a:r>
              <a:rPr lang="el-GR" dirty="0" err="1"/>
              <a:t>Αγγλο</a:t>
            </a:r>
            <a:r>
              <a:rPr lang="el-GR" dirty="0"/>
              <a:t>-γαλλική συμφωνία για την αναγκαιότητα της αυτόνομης ευρωπαϊκής άμυνας. Η ΕΕ θα πρέπει να μπορεί να ενεργεί χωρίς τη συμμετοχή των ΗΠΑ</a:t>
            </a:r>
          </a:p>
          <a:p>
            <a:r>
              <a:rPr lang="el-GR" dirty="0"/>
              <a:t>Ενίσχυση των στρατιωτικών δυνατοτήτων της Ε.Ε</a:t>
            </a:r>
          </a:p>
          <a:p>
            <a:r>
              <a:rPr lang="el-GR" dirty="0"/>
              <a:t>Γιατί: </a:t>
            </a:r>
          </a:p>
          <a:p>
            <a:r>
              <a:rPr lang="el-GR" dirty="0"/>
              <a:t>Ρόλος των προσωπικοτήτων (Τ. Μπλερ)</a:t>
            </a:r>
          </a:p>
          <a:p>
            <a:r>
              <a:rPr lang="el-GR" dirty="0"/>
              <a:t>Συστημικοί παράγοντες: Η στάση των ΗΠΑ «δείχνει» στην ΕΕ ότι πρέπει να αυξήσει την </a:t>
            </a:r>
            <a:r>
              <a:rPr lang="el-GR" dirty="0">
                <a:hlinkClick r:id="rId2"/>
              </a:rPr>
              <a:t>αμυντική της ικανότητα/επιμερισμό βάρους διεθνής ασφάλειας</a:t>
            </a:r>
            <a:endParaRPr lang="en-GB" dirty="0"/>
          </a:p>
        </p:txBody>
      </p:sp>
    </p:spTree>
    <p:extLst>
      <p:ext uri="{BB962C8B-B14F-4D97-AF65-F5344CB8AC3E}">
        <p14:creationId xmlns:p14="http://schemas.microsoft.com/office/powerpoint/2010/main" val="123043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d760a3b-06dc-4d95-a16f-c98e6d0e92d4"/>
</p:tagLst>
</file>

<file path=ppt/theme/theme1.xml><?xml version="1.0" encoding="utf-8"?>
<a:theme xmlns:a="http://schemas.openxmlformats.org/drawingml/2006/main" name="1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3085</TotalTime>
  <Words>1650</Words>
  <Application>Microsoft Office PowerPoint</Application>
  <PresentationFormat>On-screen Show (4:3)</PresentationFormat>
  <Paragraphs>164</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1_Office Theme</vt:lpstr>
      <vt:lpstr>Η ΟΡΓΑΝΩΣΗ ΤΗΣ ΕΥΡΩΠΑΪΚΗΣ ΕΝΩΣΗΣ  Κοινή Εξωτερική Πολιτική και Πολιτική Ασφάλειας της ΕΕ (ΚΕΠΠΑ)</vt:lpstr>
      <vt:lpstr>Δομή της διάλεξης</vt:lpstr>
      <vt:lpstr>Η δόμή της ΕΕ με την Συνθήκη του Μάαστριχτ</vt:lpstr>
      <vt:lpstr>Περιοδολόγηση της εξωτερικής πολιτικής της ΕΟΚ/ΕΕ Ι</vt:lpstr>
      <vt:lpstr>Περιοδολόγηση της εξωτερικής πολιτικής της ΕΟΚ/ΕΕ ΙΙ</vt:lpstr>
      <vt:lpstr>Εξέλιξη της ΚΕΠΠΑ στις Συνθήκες της ΕΕ</vt:lpstr>
      <vt:lpstr>Μετά την Συνθήκη της Λισαβώνας </vt:lpstr>
      <vt:lpstr>Συνθήκη της Λισαβώνας και ΚΕΠΠΑ</vt:lpstr>
      <vt:lpstr>Ευρωπαϊκής Πολιτικής Ασφάλειας και Άμυνας </vt:lpstr>
      <vt:lpstr>Από το St. Malo στον πόλεμο του Ιράκ</vt:lpstr>
      <vt:lpstr>Από την ΕΠΑΑ στην ΚΠΑΑ</vt:lpstr>
      <vt:lpstr>Αποστολές της ΚΠΑΑ</vt:lpstr>
      <vt:lpstr>PowerPoint Presentation</vt:lpstr>
      <vt:lpstr>Οργανωτικά και δομικά προβλήματα της ΚΕΠΠΑ</vt:lpstr>
      <vt:lpstr>https://european-union.europa.eu/principles-countries-history/country-profiles_en?page=0 </vt:lpstr>
      <vt:lpstr>Εμβάθυνση ή διεύρυνση;</vt:lpstr>
      <vt:lpstr>Τα κριτήρια της Κοπεγχάγης</vt:lpstr>
      <vt:lpstr>Η επίδραση της διεύρυνσης της ΕΕ</vt:lpstr>
      <vt:lpstr>Η σημασία της διεύρυνσης για τις υποψήφιες χώρες</vt:lpstr>
      <vt:lpstr>Η διεύρυνση του 2004</vt:lpstr>
      <vt:lpstr>Η αξία της διεύρυνσης του 2004 για την ΕΕ</vt:lpstr>
      <vt:lpstr>Πόσο μπορεί να μεγαλώσει η ΕΕ;</vt:lpstr>
      <vt:lpstr>PowerPoint Presentation</vt:lpstr>
      <vt:lpstr>Brexit</vt:lpstr>
      <vt:lpstr>Σύγκριση των δημοψηφισμάτων του 1975 και 2016</vt:lpstr>
      <vt:lpstr>Εξηγήσεις για το αποτέλεσμα του δημοψηφίσματος</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5AAYEU03/5AAYEU1A/1S – The Integration of the European Union   WEEK 2   Integration Revived?  The Single European Act</dc:title>
  <dc:creator>christoskourtelis@live.com</dc:creator>
  <cp:lastModifiedBy>Christos Kourtelis</cp:lastModifiedBy>
  <cp:revision>163</cp:revision>
  <dcterms:created xsi:type="dcterms:W3CDTF">2014-09-25T11:04:38Z</dcterms:created>
  <dcterms:modified xsi:type="dcterms:W3CDTF">2023-12-08T04:27:17Z</dcterms:modified>
</cp:coreProperties>
</file>