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309" r:id="rId3"/>
    <p:sldId id="311" r:id="rId4"/>
    <p:sldId id="357" r:id="rId5"/>
    <p:sldId id="277" r:id="rId6"/>
    <p:sldId id="364" r:id="rId7"/>
    <p:sldId id="358" r:id="rId8"/>
    <p:sldId id="365" r:id="rId9"/>
    <p:sldId id="363" r:id="rId10"/>
    <p:sldId id="359" r:id="rId11"/>
    <p:sldId id="360" r:id="rId12"/>
    <p:sldId id="366" r:id="rId13"/>
    <p:sldId id="361" r:id="rId14"/>
    <p:sldId id="367" r:id="rId15"/>
    <p:sldId id="362" r:id="rId16"/>
    <p:sldId id="368" r:id="rId17"/>
    <p:sldId id="369" r:id="rId18"/>
    <p:sldId id="370" r:id="rId19"/>
    <p:sldId id="372" r:id="rId20"/>
    <p:sldId id="373" r:id="rId21"/>
    <p:sldId id="473" r:id="rId22"/>
    <p:sldId id="474" r:id="rId23"/>
    <p:sldId id="475" r:id="rId24"/>
    <p:sldId id="476" r:id="rId25"/>
    <p:sldId id="371" r:id="rId26"/>
    <p:sldId id="478" r:id="rId27"/>
    <p:sldId id="477" r:id="rId28"/>
    <p:sldId id="479" r:id="rId29"/>
    <p:sldId id="480" r:id="rId30"/>
    <p:sldId id="481" r:id="rId31"/>
    <p:sldId id="333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73" d="100"/>
          <a:sy n="73" d="100"/>
        </p:scale>
        <p:origin x="175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B80E-6118-4AF3-8D2D-DF3BD6DBD007}" type="datetimeFigureOut">
              <a:rPr lang="en-GB" smtClean="0"/>
              <a:t>Thu/19/10/2023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F1DC-2C4E-4598-90C1-46C9877E6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5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Έως ποιο βαθμό μπορεί η ΕΕ να περιορίσει την εθνική αυτονομία; Ποια είναι η κατανομή των εξουσιών μεταξύ ευρωπαϊκών δικαστηρίων και των δικαστηρίων κρατών μελών;</a:t>
            </a:r>
            <a:r>
              <a:rPr lang="en-GB" dirty="0"/>
              <a:t> </a:t>
            </a:r>
            <a:r>
              <a:rPr lang="el-GR" dirty="0"/>
              <a:t>η νομοθεσία για την ελεύθερη κυκλοφορία και η εσωτερική αγορά έχουν αλλάξει ουσιαστικά τις τελευταίες τέσσερις δεκαετίες. Το Δικαστήριο μείωσε τη συμμετοχή του και μείωσε τον έλεγχό του στις υποθέσεις των κρατών μελών.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7F1DC-2C4E-4598-90C1-46C9877E677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7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1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7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5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1" y="1700808"/>
            <a:ext cx="8229600" cy="4242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1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01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4076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44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5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5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7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5" y="87649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064" y="8616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474" y="203854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047"/>
            <a:ext cx="8229600" cy="4242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E8DB-A011-45CB-9525-0700D116FB4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Thu/19/10/2023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B343-60E8-4EB8-BDA8-8AC1F610B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2D722-2ADB-10B8-1B3D-512457B3EE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8574"/>
            <a:ext cx="474309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.kourtelis@panteion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rl.europa.eu/election-results-2019/en/european-results/2019-2024/" TargetMode="External"/><Relationship Id="rId2" Type="http://schemas.openxmlformats.org/officeDocument/2006/relationships/hyperlink" Target="https://www.europarl.europa.eu/meps/en/hom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committees/el/hom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co.eu/article/rule-of-law-law-and-justice-pis-party-european-commission-takes-poland-to-court-over-eu-law-violations/#:~:text=In%20July%202021%2C%20Poland's%20Constitutional,authority%20of%20the%20EU%20court.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uria.europa.eu/jcms/jcms/j_6/e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5400599"/>
          </a:xfrm>
        </p:spPr>
        <p:txBody>
          <a:bodyPr>
            <a:normAutofit fontScale="90000"/>
          </a:bodyPr>
          <a:lstStyle/>
          <a:p>
            <a:r>
              <a:rPr lang="el-GR" dirty="0"/>
              <a:t>Η ΟΡΓΑΝΩΣΗ ΤΗΣ ΕΥΡΩΠΑΪΚΗΣ ΕΝΩΣΗΣ</a:t>
            </a:r>
            <a:br>
              <a:rPr lang="el-GR" dirty="0"/>
            </a:br>
            <a:br>
              <a:rPr lang="en-GB" dirty="0"/>
            </a:br>
            <a:r>
              <a:rPr lang="el-GR" dirty="0"/>
              <a:t>Θεσμική συγκρότηση και πλαίσιο της ΕΕ ΙΙ: Το Ευρωπαϊκό Κοινοβούλιο, το Δικαστήριο της ΕΕ, το Ελεγκτικό Συνέδριο, η Ευρωπαϊκή Κεντρική Τράπεζα, η Οικονομική &amp; Κοινωνική Επιτροπή και η Επιτροπή των Περιφερειών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5229200"/>
            <a:ext cx="5328592" cy="1296144"/>
          </a:xfrm>
        </p:spPr>
        <p:txBody>
          <a:bodyPr>
            <a:normAutofit fontScale="70000" lnSpcReduction="20000"/>
          </a:bodyPr>
          <a:lstStyle/>
          <a:p>
            <a:pPr algn="r"/>
            <a:endParaRPr lang="en-GB" dirty="0"/>
          </a:p>
          <a:p>
            <a:pPr algn="r"/>
            <a:r>
              <a:rPr lang="el-GR" dirty="0"/>
              <a:t>Δρ. Χρήστος </a:t>
            </a:r>
            <a:r>
              <a:rPr lang="el-GR" dirty="0" err="1"/>
              <a:t>Κουρτέλης</a:t>
            </a:r>
            <a:br>
              <a:rPr lang="en-GB" dirty="0"/>
            </a:br>
            <a:r>
              <a:rPr lang="en-GB" dirty="0">
                <a:hlinkClick r:id="rId2"/>
              </a:rPr>
              <a:t>ch.kourtelis@panteion.gr</a:t>
            </a:r>
            <a:r>
              <a:rPr lang="en-GB" dirty="0"/>
              <a:t>  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1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748C-9FA2-C434-2E3A-002AA397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Οργάνωση του ΕΚ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2711-FB0E-39C0-8014-725EA8AC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Πρόεδρος του ΕΚ: εκλέγεται για δυόμισι χρόνια</a:t>
            </a:r>
          </a:p>
          <a:p>
            <a:r>
              <a:rPr lang="el-GR" dirty="0"/>
              <a:t>Αρμοδιότητες: προεδρία συζητήσεων σε συνεδριάσεις ολομέλειας, εξωτερική εκπροσώπηση</a:t>
            </a:r>
          </a:p>
          <a:p>
            <a:r>
              <a:rPr lang="el-GR" dirty="0"/>
              <a:t>Νυν Προεδρίνα: </a:t>
            </a:r>
            <a:r>
              <a:rPr lang="el-GR" dirty="0" err="1"/>
              <a:t>Ρομπέρτα</a:t>
            </a:r>
            <a:r>
              <a:rPr lang="el-GR" dirty="0"/>
              <a:t> </a:t>
            </a:r>
            <a:r>
              <a:rPr lang="el-GR" dirty="0" err="1"/>
              <a:t>Μέτσολα</a:t>
            </a:r>
            <a:endParaRPr lang="el-GR" dirty="0"/>
          </a:p>
          <a:p>
            <a:r>
              <a:rPr lang="el-GR" dirty="0"/>
              <a:t>Το Προεδρείο: Πρόεδρος/</a:t>
            </a:r>
            <a:r>
              <a:rPr lang="el-GR" dirty="0" err="1"/>
              <a:t>ινα</a:t>
            </a:r>
            <a:r>
              <a:rPr lang="el-GR" dirty="0"/>
              <a:t> + 14 Αντιπρόεδροι. Υπεύθυνο για οργανωτικά θέματα</a:t>
            </a:r>
          </a:p>
          <a:p>
            <a:r>
              <a:rPr lang="el-GR" dirty="0"/>
              <a:t>Διάσκεψη Προέδρων: Πρόεδρος/</a:t>
            </a:r>
            <a:r>
              <a:rPr lang="el-GR" dirty="0" err="1"/>
              <a:t>ινα</a:t>
            </a:r>
            <a:r>
              <a:rPr lang="el-GR" dirty="0"/>
              <a:t> + Πρόεδροι Ομάδων Εργασίας (όπου καθορίζεται η ημερήσια διάταξη του ΕΚ)</a:t>
            </a:r>
          </a:p>
          <a:p>
            <a:r>
              <a:rPr lang="el-GR" dirty="0"/>
              <a:t>Επιτροπές (25-71 ευρωβουλευτές) Προετοιμάζουν τις εργασίες των συνόδων ολομέλειας στον τομέα αρμοδιότητάς τους</a:t>
            </a:r>
          </a:p>
          <a:p>
            <a:r>
              <a:rPr lang="el-GR" dirty="0"/>
              <a:t>Αντιπροσωπείες (12 – πάνω από 70 ευρωβουλευτές) Διατήρηση σχέσεων με κοινοβούλια των κρατών μελών εκτός ΕΕ (41 αντιπροσωπείες την προηγούμενη περίοδο)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4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75F-8145-E12D-CFC2-850710D5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l-GR" dirty="0"/>
              <a:t>Οι πολιτικές ομάδες στο ΕΚ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3341E-48C8-4AB7-A705-A8811D26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44934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Απαραίτητες προϋποθέσεις για τη δημιουργία πολιτικής ομάδας στο ΕΚ: 25 ευρωβουλευτές, η ΠΟ πρέπει να εκπροσωπεί το ¼ κρατών-μελών (7 κράτη-μέλη)</a:t>
            </a:r>
          </a:p>
          <a:p>
            <a:r>
              <a:rPr lang="el-GR" dirty="0"/>
              <a:t>ΕΛΚ: η μεγαλύτερη ομάδα από το 1999 – Εκπροσωπεί τη </a:t>
            </a:r>
            <a:r>
              <a:rPr lang="el-GR" dirty="0" err="1"/>
              <a:t>Χριστιανοδημοκρατία</a:t>
            </a:r>
            <a:r>
              <a:rPr lang="el-GR" dirty="0"/>
              <a:t>. Θέση: (κέντρο)-δεξιά</a:t>
            </a:r>
          </a:p>
          <a:p>
            <a:r>
              <a:rPr lang="el-GR" dirty="0"/>
              <a:t>Προοδευτικής Συμμαχία των Σοσιαλιστών και Δημοκρατών (μέχρι το 2009: PES): ομαδοποίηση σοσιαλιστών, σοσιαλδημοκρατών και εργατικών κομμάτων. Θέση: κεντροαριστερά</a:t>
            </a:r>
            <a:endParaRPr lang="en-GB" dirty="0"/>
          </a:p>
          <a:p>
            <a:r>
              <a:rPr lang="el-GR" dirty="0"/>
              <a:t>Ευρωπαίοι Συντηρητικοί &amp; Μεταρρυθμιστές (ECR): </a:t>
            </a:r>
            <a:r>
              <a:rPr lang="el-GR" dirty="0" err="1"/>
              <a:t>αποσχισθείσα</a:t>
            </a:r>
            <a:r>
              <a:rPr lang="el-GR" dirty="0"/>
              <a:t> ομάδα του ΕΛΚ. </a:t>
            </a:r>
            <a:r>
              <a:rPr lang="el-GR" dirty="0" err="1"/>
              <a:t>Ευρωσκεπτικιστές</a:t>
            </a:r>
            <a:endParaRPr lang="en-GB" dirty="0"/>
          </a:p>
          <a:p>
            <a:r>
              <a:rPr lang="el-GR" dirty="0"/>
              <a:t>Πράσινοι/Ευρωπαϊκή Ελεύθερη Συμμαχία (Πράσινοι/EFA). Υπέρ μιας προοδευτικής μεταρρύθμισης της ΕΕ (όσον αφορά την επικουρικότητα)</a:t>
            </a:r>
            <a:endParaRPr lang="en-GB" dirty="0"/>
          </a:p>
          <a:p>
            <a:r>
              <a:rPr lang="en-GB" dirty="0"/>
              <a:t>Renew Europe </a:t>
            </a:r>
            <a:r>
              <a:rPr lang="el-GR" dirty="0"/>
              <a:t>(διάδοχος της ALDE): φιλελεύθερα και δημοκρατικά κόμματα. Έντονα υπέρ της ΕΕ</a:t>
            </a:r>
            <a:endParaRPr lang="en-GB" dirty="0"/>
          </a:p>
          <a:p>
            <a:r>
              <a:rPr lang="el-GR" dirty="0"/>
              <a:t>Αριστερά: Συγκέντρωση κομμουνιστικών σοσιαλιστικών κομμάτων. </a:t>
            </a:r>
            <a:r>
              <a:rPr lang="el-GR" dirty="0" err="1"/>
              <a:t>Ευρωσκεπτικιστικός</a:t>
            </a:r>
            <a:r>
              <a:rPr lang="el-GR" dirty="0"/>
              <a:t> σοσιαλιστικός προσανατολισμός</a:t>
            </a:r>
            <a:endParaRPr lang="en-GB" dirty="0"/>
          </a:p>
          <a:p>
            <a:r>
              <a:rPr lang="el-GR" dirty="0"/>
              <a:t>Ομάδα Ταυτότητας και Δημοκρατίας</a:t>
            </a:r>
            <a:r>
              <a:rPr lang="en-GB" dirty="0"/>
              <a:t> </a:t>
            </a:r>
            <a:r>
              <a:rPr lang="el-GR" dirty="0"/>
              <a:t>(διάδοχος του EFDD): Ένας αστερισμός ακροδεξιών κομμάτων. Έντονα </a:t>
            </a:r>
            <a:r>
              <a:rPr lang="el-GR" dirty="0" err="1"/>
              <a:t>αντι</a:t>
            </a:r>
            <a:r>
              <a:rPr lang="el-GR" dirty="0"/>
              <a:t>-ΕΕ</a:t>
            </a:r>
            <a:endParaRPr lang="en-GB" dirty="0"/>
          </a:p>
          <a:p>
            <a:r>
              <a:rPr lang="en-GB" dirty="0">
                <a:hlinkClick r:id="rId2"/>
              </a:rPr>
              <a:t>https://www.europarl.europa.eu/meps/en/home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Election results 2019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24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170F-928A-2896-04BC-01974051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04F87-F16C-488B-65B9-9A897AA50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432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76FE7-37DC-C6CB-24F6-816B11FF0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128"/>
            <a:ext cx="914400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9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674A-101F-D0EB-7E7F-668E8A0A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Συνοχή πολιτικών ομάδων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838E-1C62-A854-1583-DE965A51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ευρωβουλευτές έχουν δύο «πολιτικές βάσεις»: την πολιτική ομάδα και το εθνικό τους κόμμα</a:t>
            </a:r>
          </a:p>
          <a:p>
            <a:r>
              <a:rPr lang="el-GR" dirty="0"/>
              <a:t>Εθνικά κόμματα έχουν διαφορετικές αναφορές (έστω και αν ανήκουν στο ίδιο πολιτικό τόξο)</a:t>
            </a:r>
          </a:p>
          <a:p>
            <a:r>
              <a:rPr lang="el-GR" dirty="0"/>
              <a:t>Οι πολιτικές ομάδες στο ΕΚ γίνονται συνεχώς μεγαλύτερες σε μέγεθος (ΕΟΚ-6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ΕΕ-27). Είναι συνεκτικές;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51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454E-A88F-19BD-9B40-2D3500F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Συνοχή στο ΕΚ 2014-2019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88093E-1F4E-4C9B-F0AD-64104C176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5106888"/>
          </a:xfrm>
        </p:spPr>
      </p:pic>
    </p:spTree>
    <p:extLst>
      <p:ext uri="{BB962C8B-B14F-4D97-AF65-F5344CB8AC3E}">
        <p14:creationId xmlns:p14="http://schemas.microsoft.com/office/powerpoint/2010/main" val="416483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5B4EA-4A56-DA4F-C3AC-6D9B5B34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ρόλος των επιτροπών στο ΕΚ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2F4D-F0E4-5E0A-0A27-8DCD8924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εργασίες του ΕΚ οργανώνονται σε </a:t>
            </a:r>
            <a:r>
              <a:rPr lang="el-GR" dirty="0">
                <a:hlinkClick r:id="rId2"/>
              </a:rPr>
              <a:t>μόνιμες επιτροπές</a:t>
            </a:r>
            <a:endParaRPr lang="el-GR" dirty="0"/>
          </a:p>
          <a:p>
            <a:r>
              <a:rPr lang="el-GR" dirty="0"/>
              <a:t>25-88 ευρωβουλευτές σε κάθε επιτροπή</a:t>
            </a:r>
          </a:p>
          <a:p>
            <a:r>
              <a:rPr lang="el-GR" dirty="0"/>
              <a:t>Λειτουργίες: ανταλλαγή ιδεών με την Επιτροπή, προώθηση πρωτοβουλιών, εξέταση νομοθετικών προτάσεων</a:t>
            </a:r>
          </a:p>
          <a:p>
            <a:r>
              <a:rPr lang="el-GR" dirty="0"/>
              <a:t>Σημαντικός ο ρόλος του εισηγητή (</a:t>
            </a:r>
            <a:r>
              <a:rPr lang="nl-NL" dirty="0"/>
              <a:t>rapporteur), </a:t>
            </a:r>
            <a:r>
              <a:rPr lang="el-GR" dirty="0"/>
              <a:t>καθώς αυτός καταρτίζει την έκθεση της επιτροπής</a:t>
            </a:r>
          </a:p>
          <a:p>
            <a:r>
              <a:rPr lang="el-GR" dirty="0"/>
              <a:t>Η επιτροπή ψηφίζει την έκθεση. Η έκθεση περνά στην ολομέλεια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84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3B3E-92EB-B8E4-1DB9-014FF4F7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ρόλος του ΕΚ στη διαδικασία λήψης των αποφάσεων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874C2-A7E1-9CAB-3454-52CDB2BD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Ίση νομοθετική δύναμη με το Συμβούλιο κατά τη συνήθη νομοθετική διαδικασία</a:t>
            </a:r>
          </a:p>
          <a:p>
            <a:r>
              <a:rPr lang="el-GR" dirty="0"/>
              <a:t>Το Κοινοβούλιο και το Συμβούλιο πρέπει να συμφωνήσουν στο ίδιο κείμενο</a:t>
            </a:r>
          </a:p>
          <a:p>
            <a:r>
              <a:rPr lang="el-GR" dirty="0"/>
              <a:t>Η διαδικασία αποτελείται από (το πολύ) τρεις αναγνώσεις</a:t>
            </a:r>
          </a:p>
          <a:p>
            <a:r>
              <a:rPr lang="el-GR" dirty="0"/>
              <a:t>Κατά την τρίτη ανάγνωση, </a:t>
            </a:r>
            <a:r>
              <a:rPr lang="el-GR" dirty="0" err="1"/>
              <a:t>συγκαλείται</a:t>
            </a:r>
            <a:r>
              <a:rPr lang="el-GR" dirty="0"/>
              <a:t> η επιτροπή συνδιαλλαγής που αποτελείται από ισάριθμους εκπροσώπους του ΕΚ και του Συμβουλίου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14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50C4-DBD9-ADF8-E4DB-DB5A38F1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συνήθης νομοθετική διαδικασία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947F83-8BFB-6EC6-D8C4-46D10843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3" y="1628800"/>
            <a:ext cx="885698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B3F0-4E73-9C0F-3CBB-4A2215BA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4240829" cy="1296144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Στατιστικά στοιχεία για την διαδικασία λήψης των αποφάσεων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CEB16-2248-1504-C32A-87BD64413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349" y="-35161"/>
            <a:ext cx="4651651" cy="689316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973B1-4251-74DD-8638-7C8F8FE97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312837" cy="4392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Αυξανόμενος αριθμός ανεπίσημων επαφών και συζητήσεων μεταξύ Ευρωπαϊκής Επιτροπής, Συμβουλίου και ΕΚ (</a:t>
            </a:r>
            <a:r>
              <a:rPr lang="en-GB" sz="2200" dirty="0"/>
              <a:t>informalization and trialogues)</a:t>
            </a:r>
            <a:endParaRPr lang="el-G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Στόχος η επιτάχυνση της νομοθετικής διαδικασίας </a:t>
            </a:r>
            <a:r>
              <a:rPr lang="el-GR" sz="2200" dirty="0">
                <a:sym typeface="Wingdings" panose="05000000000000000000" pitchFamily="2" charset="2"/>
              </a:rPr>
              <a:t> </a:t>
            </a:r>
            <a:r>
              <a:rPr lang="el-GR" sz="2200" dirty="0"/>
              <a:t>Μειωμένος ο αριθμός νομοσχεδίων που αποφασίζονται στην τρίτη ανάγνωση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Προκύπτει ζήτημα διαφάνειας;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9474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B633-47DF-479F-C49C-A4471FD6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δικαστήριο της ΕΕ 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5866-532C-EFA8-E25F-A18842D64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Ίδρυση 1952</a:t>
            </a:r>
          </a:p>
          <a:p>
            <a:r>
              <a:rPr lang="el-GR" dirty="0"/>
              <a:t>Έδρα: Λουξεμβούργο</a:t>
            </a:r>
          </a:p>
          <a:p>
            <a:r>
              <a:rPr lang="el-GR" dirty="0"/>
              <a:t>Αποτελείται από 2 σώματα:</a:t>
            </a:r>
          </a:p>
          <a:p>
            <a:r>
              <a:rPr lang="el-GR" dirty="0"/>
              <a:t>το Δικαστήριο, που ασχολείται με αιτήματα των εθνικών δικαστηρίων για έκδοση προδικαστικών αποφάσεων, με ορισμένες προσφυγές και με αιτήσεις αναίρεσης κατά αποφάσεων του Γενικού Δικαστηρίου</a:t>
            </a:r>
          </a:p>
          <a:p>
            <a:r>
              <a:rPr lang="el-GR" dirty="0"/>
              <a:t>το Γενικό Δικαστήριο, που εκδικάζει όλες τις προσφυγές ακύρωσης που ασκούνται από ιδιώτες, εταιρείες και, σε ορισμένες περιπτώσεις, από κράτη-μέλη της ΕΕ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00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της διάλεξης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Ευρωπαϊκό Κοινοβούλιο</a:t>
            </a:r>
          </a:p>
          <a:p>
            <a:r>
              <a:rPr lang="el-GR" dirty="0"/>
              <a:t>Το Δικαστήριο της ΕΕ</a:t>
            </a:r>
          </a:p>
          <a:p>
            <a:r>
              <a:rPr lang="el-GR" dirty="0"/>
              <a:t>Το Ελεγκτικό Συνέδριο</a:t>
            </a:r>
          </a:p>
          <a:p>
            <a:r>
              <a:rPr lang="el-GR" dirty="0"/>
              <a:t>Η Ευρωπαϊκή Κεντρική Τράπεζα</a:t>
            </a:r>
          </a:p>
          <a:p>
            <a:r>
              <a:rPr lang="el-GR" dirty="0"/>
              <a:t>Η Οικονομική &amp; Κοινωνική Επιτροπή </a:t>
            </a:r>
          </a:p>
          <a:p>
            <a:r>
              <a:rPr lang="el-GR" dirty="0"/>
              <a:t>Η Επιτροπή των Περιφερειών</a:t>
            </a:r>
          </a:p>
          <a:p>
            <a:r>
              <a:rPr lang="el-GR" dirty="0"/>
              <a:t>Συμπεράσματα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245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9ECA-E3A3-969E-3F5C-487E6252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δικαστήριο της ΕΕ ΙΙ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11FA-C8EE-892C-010B-0CC3D37F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Δικαστήριο απαρτίζεται από 27 δικαστές και 11 γενικούς εισαγγελείς</a:t>
            </a:r>
          </a:p>
          <a:p>
            <a:r>
              <a:rPr lang="el-GR" dirty="0"/>
              <a:t>Το Γενικό Δικαστήριο απαρτίζεται από δύο δικαστές ανά κράτος μέλος και δεν έχει μόνιμους γενικούς εισαγγελείς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7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E712AD15-51BC-2D38-C4BF-B03628501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2947" name="Content Placeholder 3">
            <a:extLst>
              <a:ext uri="{FF2B5EF4-FFF2-40B4-BE49-F238E27FC236}">
                <a16:creationId xmlns:a16="http://schemas.microsoft.com/office/drawing/2014/main" id="{8A53E03C-C3FA-B490-4DCC-76AD1CC89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57788"/>
          </a:xfrm>
        </p:spPr>
      </p:pic>
      <p:pic>
        <p:nvPicPr>
          <p:cNvPr id="82948" name="Picture 5">
            <a:extLst>
              <a:ext uri="{FF2B5EF4-FFF2-40B4-BE49-F238E27FC236}">
                <a16:creationId xmlns:a16="http://schemas.microsoft.com/office/drawing/2014/main" id="{8872D66E-A54E-2031-7CBD-96EF8842E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4705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>
            <a:extLst>
              <a:ext uri="{FF2B5EF4-FFF2-40B4-BE49-F238E27FC236}">
                <a16:creationId xmlns:a16="http://schemas.microsoft.com/office/drawing/2014/main" id="{97BDB88D-0565-A7D8-952F-4C05278CA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00663"/>
            <a:ext cx="37322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4C1-5D41-0EAE-5894-648B1FAD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σημασία του δικαστηρίου της ΕΕ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5772-3BE9-0AA6-2ABF-B5A670CC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Απόλυτη εξουσία στην ερμηνεία των συνθηκών</a:t>
            </a:r>
            <a:endParaRPr lang="nl-NL" dirty="0"/>
          </a:p>
          <a:p>
            <a:r>
              <a:rPr lang="el-GR" dirty="0"/>
              <a:t>Δημιουργός «έννομης τάξης»: εφαρμογή κοινοτικών συνθηκών + γενικές αρχές δικαίου που αναγνωρίζονται στα νομικά συστήματα των κρατών μελών</a:t>
            </a:r>
            <a:endParaRPr lang="nl-NL" dirty="0"/>
          </a:p>
          <a:p>
            <a:r>
              <a:rPr lang="el-GR" dirty="0">
                <a:hlinkClick r:id="rId2"/>
              </a:rPr>
              <a:t>Αμφιλεγόμενος</a:t>
            </a:r>
            <a:r>
              <a:rPr lang="el-GR" dirty="0"/>
              <a:t> αλλά ζωτικός ρόλος </a:t>
            </a:r>
          </a:p>
          <a:p>
            <a:r>
              <a:rPr lang="el-GR" dirty="0"/>
              <a:t>Κριτική: ΔΕΕ ως «δικαστικός ακτιβιστής» ή όργανο «</a:t>
            </a:r>
            <a:r>
              <a:rPr lang="el-GR" dirty="0" err="1"/>
              <a:t>συνταγματοποίησης</a:t>
            </a:r>
            <a:r>
              <a:rPr lang="el-GR" dirty="0"/>
              <a:t>» της ΕΕ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2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57A7-EF96-6641-C842-599DB061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Δικαστικός ακτιβισμός: Παραδείγματα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E1C2-34F6-7BD5-F876-13240D7F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Απόφαση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Costa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κατά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ENEL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(1964)</a:t>
            </a:r>
          </a:p>
          <a:p>
            <a:r>
              <a:rPr lang="el-GR" sz="2800" kern="0" dirty="0">
                <a:solidFill>
                  <a:srgbClr val="000000"/>
                </a:solidFill>
              </a:rPr>
              <a:t>Απόφαση </a:t>
            </a:r>
            <a:r>
              <a:rPr lang="en-GB" sz="2800" kern="0" dirty="0">
                <a:solidFill>
                  <a:srgbClr val="000000"/>
                </a:solidFill>
              </a:rPr>
              <a:t>Dassonville (1974) </a:t>
            </a:r>
            <a:endParaRPr lang="el-GR" sz="2800" kern="0" dirty="0">
              <a:solidFill>
                <a:srgbClr val="000000"/>
              </a:solidFill>
            </a:endParaRPr>
          </a:p>
          <a:p>
            <a:r>
              <a:rPr lang="el-GR" sz="2800" kern="0" dirty="0">
                <a:solidFill>
                  <a:srgbClr val="000000"/>
                </a:solidFill>
              </a:rPr>
              <a:t>Απόφαση </a:t>
            </a:r>
            <a:r>
              <a:rPr lang="el-GR" sz="2800" kern="0" dirty="0" err="1">
                <a:solidFill>
                  <a:srgbClr val="000000"/>
                </a:solidFill>
              </a:rPr>
              <a:t>Cassis</a:t>
            </a:r>
            <a:r>
              <a:rPr lang="el-GR" sz="2800" kern="0" dirty="0">
                <a:solidFill>
                  <a:srgbClr val="000000"/>
                </a:solidFill>
              </a:rPr>
              <a:t> de </a:t>
            </a:r>
            <a:r>
              <a:rPr lang="el-GR" sz="2800" kern="0" dirty="0" err="1">
                <a:solidFill>
                  <a:srgbClr val="000000"/>
                </a:solidFill>
              </a:rPr>
              <a:t>Dijon</a:t>
            </a:r>
            <a:r>
              <a:rPr lang="el-GR" sz="2800" kern="0" dirty="0">
                <a:solidFill>
                  <a:srgbClr val="000000"/>
                </a:solidFill>
              </a:rPr>
              <a:t> (1979)</a:t>
            </a:r>
          </a:p>
          <a:p>
            <a:r>
              <a:rPr lang="el-GR" sz="2800" kern="0" dirty="0">
                <a:solidFill>
                  <a:srgbClr val="000000"/>
                </a:solidFill>
              </a:rPr>
              <a:t>Απόφαση Francovich (1991)</a:t>
            </a:r>
            <a:endParaRPr lang="en-GB" sz="2800" kern="0" dirty="0">
              <a:solidFill>
                <a:srgbClr val="000000"/>
              </a:solidFill>
            </a:endParaRPr>
          </a:p>
          <a:p>
            <a:r>
              <a:rPr lang="el-GR" sz="2800" kern="0" dirty="0">
                <a:solidFill>
                  <a:srgbClr val="000000"/>
                </a:solidFill>
              </a:rPr>
              <a:t>Απόφαση </a:t>
            </a:r>
            <a:r>
              <a:rPr lang="en-GB" sz="2800" kern="0" dirty="0">
                <a:solidFill>
                  <a:srgbClr val="000000"/>
                </a:solidFill>
              </a:rPr>
              <a:t>Bosman (1995)</a:t>
            </a:r>
            <a:endParaRPr lang="en-GB" sz="2800" kern="0" dirty="0">
              <a:solidFill>
                <a:srgbClr val="00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800" dirty="0">
                <a:hlinkClick r:id="rId2"/>
              </a:rPr>
              <a:t>https://curia.europa.eu/jcms/jcms/j_6/el/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441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FFE3-4648-2C0D-20A8-3E0AE8B3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Δικαστικός ακτιβισμός: τεχνικές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62C15-B3BE-3372-C7C5-DD44306E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Επιλεκτική ανάθεση αποφάσεων σε εθνικά δικαστήρια (</a:t>
            </a:r>
            <a:r>
              <a:rPr lang="en-GB" dirty="0" err="1"/>
              <a:t>Zglinski</a:t>
            </a:r>
            <a:r>
              <a:rPr lang="en-GB" dirty="0"/>
              <a:t> 2020; Schroeder 2022; </a:t>
            </a:r>
            <a:r>
              <a:rPr lang="nl-NL" dirty="0"/>
              <a:t>Lopez </a:t>
            </a:r>
            <a:r>
              <a:rPr lang="nl-NL" dirty="0" err="1"/>
              <a:t>Zurita</a:t>
            </a:r>
            <a:r>
              <a:rPr lang="nl-NL" dirty="0"/>
              <a:t> &amp; </a:t>
            </a:r>
            <a:r>
              <a:rPr lang="nl-NL" dirty="0" err="1"/>
              <a:t>Brekker</a:t>
            </a:r>
            <a:r>
              <a:rPr lang="nl-NL" dirty="0"/>
              <a:t> 2023)</a:t>
            </a:r>
          </a:p>
          <a:p>
            <a:r>
              <a:rPr lang="el-GR" dirty="0"/>
              <a:t>Δικαστικός ακτιβισμός σχετίζεται με την ωριμότητα της κοινοτικού Δικαίου </a:t>
            </a:r>
            <a:r>
              <a:rPr lang="el-GR" dirty="0">
                <a:sym typeface="Wingdings" panose="05000000000000000000" pitchFamily="2" charset="2"/>
              </a:rPr>
              <a:t>Το ΕΔ επιλέγει την ανάθεση των αποφάσεων του στα εθνικά δικαστήρια όταν διευρύνει το ευρωπαϊκό δίκαιο. Αποφασίζει όταν αυτές σχετίζονται με εθνικά μέτρα αντίθετα με το ευρωπαϊκό δίκαιο</a:t>
            </a:r>
          </a:p>
          <a:p>
            <a:r>
              <a:rPr lang="el-GR" dirty="0"/>
              <a:t>Δικαστικός ακτιβισμός σχετίζεται με τον χαρακτήρα του ζητήματος (π.χ. αν η ερώτηση από τα εθνικά δικαστήρια έχει επιπτώσεις πέρα από τη χώρα τους)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32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7E2C-04D2-3D2D-7057-59519B47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8" y="295470"/>
            <a:ext cx="4604453" cy="973290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Ευρωπαϊκό Ελεγκτικό Συνέδριο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804CE-8E6C-183B-5B9D-9FB2E630D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1725" y="0"/>
            <a:ext cx="4130127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D5EBE-60C1-ABF7-7DFE-F9E5BF314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148" y="1457520"/>
            <a:ext cx="4685876" cy="4635776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Ιδρύθηκε το 1975</a:t>
            </a:r>
            <a:r>
              <a:rPr kumimoji="0" lang="en-GB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ως εξωτερικό όργανο ελέγχου της οικονομικής διαχείρισης των Κοινοτήτων)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εργασίες του ξεκίνησαν το 1977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Νομική μορφή ως όργανο της ΕΕ με την Συνθήκη για την ΕΕ (1992)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μέλος από κάθε κράτος της ΕΕ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Λογοδοσία για τη διαχείριση των ευρωπαϊκών κονδυλίων και την καλή χρήση τους από τα όργανα της ΕΕ και ιδίως από την Ευρωπαϊκή Επιτροπή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8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71FB-78A1-D764-E08A-8FAD2DD4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00422"/>
            <a:ext cx="4680520" cy="896330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Ευρωπαϊκή Κεντρική Τράπεζα Ι</a:t>
            </a:r>
            <a:endParaRPr lang="en-GB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D6B91-4428-CE6E-9F51-B372F6AC6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9" y="0"/>
            <a:ext cx="4139952" cy="29249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3937F-2056-C834-0DC6-74074E806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4680520" cy="468052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Ιδρύθηκε την 1η Ιουνίου 1998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Επίσημο νομικό καθεστώς από την </a:t>
            </a:r>
            <a:r>
              <a:rPr lang="el-GR" sz="2400" dirty="0" err="1"/>
              <a:t>ΣτΛ</a:t>
            </a:r>
            <a:r>
              <a:rPr lang="el-GR" sz="2400" dirty="0"/>
              <a:t>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Έδρα: Φρανκφούρτη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Υπεύθυνη για τη χάραξη της νομισματικής πολιτικής στη ζώνη του ευρώ και τη διαχείριση του κοινού νομίσματος.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Η Ευρωπαϊκή Κεντρική Τράπεζα και οι εθνικές κεντρικές τράπεζες των κρατών-μελών με νόμισμα το ευρώ συγκροτούν το </a:t>
            </a:r>
            <a:r>
              <a:rPr lang="el-GR" sz="2400" dirty="0" err="1"/>
              <a:t>Ευρωσύστημα</a:t>
            </a:r>
            <a:r>
              <a:rPr lang="el-GR" sz="2400" dirty="0"/>
              <a:t> και ασκούν τη νομισματική πολιτική της Ευρωζώνης.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Ανεξάρτητη Τράπεζα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169FD-67B5-69E8-DEA7-3176B7AE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2924944"/>
            <a:ext cx="4139951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817E3-6886-59B6-EBB6-E7A0E8AC0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734694"/>
            <a:ext cx="4139951" cy="21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0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9E40-A340-90CD-5092-393609C7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720080"/>
          </a:xfrm>
        </p:spPr>
        <p:txBody>
          <a:bodyPr>
            <a:normAutofit fontScale="90000"/>
          </a:bodyPr>
          <a:lstStyle/>
          <a:p>
            <a:r>
              <a:rPr lang="el-GR" dirty="0"/>
              <a:t>Η οργάνωση της ΕΚΤ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8ED3CA-836A-E02A-5EBD-C9285A1D2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101313"/>
              </p:ext>
            </p:extLst>
          </p:nvPr>
        </p:nvGraphicFramePr>
        <p:xfrm>
          <a:off x="0" y="1052736"/>
          <a:ext cx="91440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67">
                  <a:extLst>
                    <a:ext uri="{9D8B030D-6E8A-4147-A177-3AD203B41FA5}">
                      <a16:colId xmlns:a16="http://schemas.microsoft.com/office/drawing/2014/main" val="886041988"/>
                    </a:ext>
                  </a:extLst>
                </a:gridCol>
                <a:gridCol w="3024729">
                  <a:extLst>
                    <a:ext uri="{9D8B030D-6E8A-4147-A177-3AD203B41FA5}">
                      <a16:colId xmlns:a16="http://schemas.microsoft.com/office/drawing/2014/main" val="53616553"/>
                    </a:ext>
                  </a:extLst>
                </a:gridCol>
                <a:gridCol w="2586104">
                  <a:extLst>
                    <a:ext uri="{9D8B030D-6E8A-4147-A177-3AD203B41FA5}">
                      <a16:colId xmlns:a16="http://schemas.microsoft.com/office/drawing/2014/main" val="366234630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924341374"/>
                    </a:ext>
                  </a:extLst>
                </a:gridCol>
              </a:tblGrid>
              <a:tr h="132855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Γενικό Συμβούλιο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Διοικητικό Συμβούλιο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Εκτελεστική Επιτροπή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2474"/>
                  </a:ext>
                </a:extLst>
              </a:tr>
              <a:tr h="195317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Αποστολή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Συμβάλλει στο συμβουλευτικό και συντονιστικό έργο της ΕΚΤ. Βοηθά νέα κράτη-μέλη να ενταχθούν στο ευρώ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Καθορίζει τη νομισματική πολιτική και επιτόκια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Εφαρμόζει την νομισματική πολιτική και τη λειτουργία της ΕΚΤ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49426"/>
                  </a:ext>
                </a:extLst>
              </a:tr>
              <a:tr h="1686829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Μέλη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Πρόεδρος ΕΚΤ</a:t>
                      </a:r>
                    </a:p>
                    <a:p>
                      <a:pPr algn="ctr"/>
                      <a:r>
                        <a:rPr lang="el-GR" dirty="0"/>
                        <a:t>Αντιπρόεδρος ΕΚΤ</a:t>
                      </a:r>
                    </a:p>
                    <a:p>
                      <a:pPr algn="ctr"/>
                      <a:r>
                        <a:rPr lang="el-GR" dirty="0"/>
                        <a:t>Πρόεδροι Κεντρικών Τραπεζών των κρατών της ΕΕ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 μέλη της Εκτελεστικής Επιτροπής </a:t>
                      </a:r>
                    </a:p>
                    <a:p>
                      <a:pPr algn="ctr"/>
                      <a:r>
                        <a:rPr lang="el-GR" dirty="0"/>
                        <a:t>Πρόεδροι Κεντρικών Τραπεζών των κρατών της Ευρωζώνης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Πρόεδρος ΕΚΤ</a:t>
                      </a:r>
                    </a:p>
                    <a:p>
                      <a:pPr algn="ctr"/>
                      <a:r>
                        <a:rPr lang="el-GR" dirty="0"/>
                        <a:t>Αντιπρόεδρος ΕΚΤ και</a:t>
                      </a:r>
                    </a:p>
                    <a:p>
                      <a:pPr algn="ctr"/>
                      <a:r>
                        <a:rPr lang="el-GR" dirty="0"/>
                        <a:t>4 μέλη (οκταετή μη ανανεώσιμη θητεία)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92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42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DBE2-C48F-AEF7-A798-2982D6B5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της ΕΚΤ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4B70B-A821-3529-81C8-AE149F840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Σταθερότητα των τιμών</a:t>
            </a:r>
          </a:p>
          <a:p>
            <a:r>
              <a:rPr lang="el-GR" dirty="0"/>
              <a:t>Βοήθεια στην οικονομική πολιτική των κρατών μελών της ΕΕ</a:t>
            </a:r>
          </a:p>
          <a:p>
            <a:r>
              <a:rPr lang="el-GR" dirty="0"/>
              <a:t>Διατήρηση, ασφάλεια ανοιχτής οικονομίας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29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3FF7-C720-1D00-6195-EDC72B9A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Οικονομική &amp; Κοινωνική Επιτροπή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69E1-7D05-CB7E-8F25-88DBEFF1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75656"/>
            <a:ext cx="8856983" cy="4545632"/>
          </a:xfrm>
        </p:spPr>
        <p:txBody>
          <a:bodyPr>
            <a:normAutofit fontScale="47500" lnSpcReduction="20000"/>
          </a:bodyPr>
          <a:lstStyle/>
          <a:p>
            <a:r>
              <a:rPr lang="el-GR" sz="5100" dirty="0"/>
              <a:t>Θεσπίστηκε με την Συνθήκη της Ρώμης το 1957</a:t>
            </a:r>
          </a:p>
          <a:p>
            <a:r>
              <a:rPr lang="el-GR" sz="5100" dirty="0"/>
              <a:t>Στόχος: Η προώθηση της συμμετοχή ομάδων συμφερόντων στον οικονομικό και κοινωνικό τομέα στη δημιουργία της κοινής αγοράς </a:t>
            </a:r>
          </a:p>
          <a:p>
            <a:r>
              <a:rPr lang="el-GR" sz="5100" dirty="0"/>
              <a:t>Οι τροποποιήσεις των Συνθηκών επέκτειναν και ενίσχυσαν το ρόλο της</a:t>
            </a:r>
          </a:p>
          <a:p>
            <a:r>
              <a:rPr lang="el-GR" sz="5100" dirty="0"/>
              <a:t>Αποτελεί επικουρικό όργανο με συμβουλευτικό/γνωμοδοτικό ρόλο</a:t>
            </a:r>
          </a:p>
          <a:p>
            <a:r>
              <a:rPr lang="el-GR" sz="5100" dirty="0"/>
              <a:t>Απαρτίζεται από αντιπροσώπους των οργανώσεων εργοδοτών, μισθωτών και άλλων αντιπροσωπευτικών φορέων της κοινωνίας των πολιτών, ιδίως στον κοινωνικοοικονομικό, κοινωφελή, επαγγελματικό και πολιτιστικό τομέα. </a:t>
            </a:r>
          </a:p>
          <a:p>
            <a:r>
              <a:rPr lang="el-GR" sz="5100" dirty="0"/>
              <a:t>Ο αριθμός των μελών της ΟΚΕ ανέρχεται σε 326, ανάλογος με τον πληθυσμό κάθε κράτους-μέλους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53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EFCE-95FE-44ED-CAC5-B091912F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l-GR" dirty="0"/>
              <a:t>Η θεσμική αρχιτεκτονική της ΕΕ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B043-8703-C607-CF42-ECD46277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268760"/>
            <a:ext cx="8229600" cy="475252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Κύρια όργανα:</a:t>
            </a:r>
            <a:endParaRPr lang="en-GB" dirty="0"/>
          </a:p>
          <a:p>
            <a:r>
              <a:rPr lang="el-GR" dirty="0">
                <a:solidFill>
                  <a:schemeClr val="accent1"/>
                </a:solidFill>
              </a:rPr>
              <a:t>Ευρωπαϊκό Συμβούλιο (Βρυξέλλες)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Ευρωπαϊκή Επιτροπή (Βρυξέλλες)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Το Συμβούλιο των Ευρωπαίων Υπουργών (Βρυξέλλες)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Ευρωπαϊκό Κοινοβούλιο (Βρυξέλλες, Στρασβούργο και Λουξεμβούργο)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Ευρωπαϊκό Δικαστήριο (Λουξεμβούργο)</a:t>
            </a:r>
            <a:endParaRPr lang="en-GB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Άλλα όργανα (κυρίως με συμβουλευτικό ή ελεγκτικό ρόλο):</a:t>
            </a:r>
          </a:p>
          <a:p>
            <a:r>
              <a:rPr lang="el-GR" dirty="0">
                <a:solidFill>
                  <a:srgbClr val="00B050"/>
                </a:solidFill>
              </a:rPr>
              <a:t>Ευρωπαϊκό Ελεγκτικό Συνέδριο (Λουξεμβούργο)</a:t>
            </a:r>
          </a:p>
          <a:p>
            <a:r>
              <a:rPr lang="el-GR" dirty="0">
                <a:solidFill>
                  <a:srgbClr val="00B050"/>
                </a:solidFill>
              </a:rPr>
              <a:t>Οικονομική &amp; Κοινωνική Επιτροπή</a:t>
            </a:r>
            <a:r>
              <a:rPr lang="en-GB" dirty="0">
                <a:solidFill>
                  <a:srgbClr val="00B050"/>
                </a:solidFill>
              </a:rPr>
              <a:t> (</a:t>
            </a:r>
            <a:r>
              <a:rPr lang="el-GR" dirty="0">
                <a:solidFill>
                  <a:srgbClr val="00B050"/>
                </a:solidFill>
              </a:rPr>
              <a:t>Βρυξέλλες)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Επιτροπή των Περιφερειών (Βρυξέλλες)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B050"/>
                </a:solidFill>
              </a:rPr>
              <a:t>Ευρωπαϊκή Κεντρική Τράπεζα (Φρανκφούρτη) (υπεύθυνη για την κυκλοφορία του €)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35 αποκεντρωμένοι οργανισμοί που περιλαμβάνουν για παράδειγμα την Ευρωπαϊκή Τράπεζα Επενδύσεων (Λουξεμβούργο) ή τον Ευρωπαϊκό Οργανισμό Περιβάλλοντος (Κοπεγχάγη)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4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3231-8DFB-893D-6BD0-B3B590CC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Επιτροπή των Περιφερειών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10EA-8517-CF7C-406B-382F3FE80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32048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Δημιουργήθηκε το 1994</a:t>
            </a:r>
          </a:p>
          <a:p>
            <a:r>
              <a:rPr lang="el-GR" dirty="0"/>
              <a:t>Στόχος: Συμμετοχή των αντιπροσώπων των τοπικών και περιφερειακών αρχών στην ΕΕ </a:t>
            </a:r>
          </a:p>
          <a:p>
            <a:r>
              <a:rPr lang="el-GR" dirty="0"/>
              <a:t>Λόγοι δημιουργίας της </a:t>
            </a:r>
            <a:r>
              <a:rPr lang="el-GR" dirty="0" err="1"/>
              <a:t>ΕτΠ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α) Σημαντικές διαφοροποιήσεις στον πλούτο των περιφερειών</a:t>
            </a:r>
          </a:p>
          <a:p>
            <a:pPr marL="0" indent="0">
              <a:buNone/>
            </a:pPr>
            <a:r>
              <a:rPr lang="el-GR" dirty="0"/>
              <a:t>β) Προσέλκυση πόρων</a:t>
            </a:r>
          </a:p>
          <a:p>
            <a:pPr marL="0" indent="0">
              <a:buNone/>
            </a:pPr>
            <a:r>
              <a:rPr lang="el-GR" dirty="0"/>
              <a:t>γ) Θέσπιση δίαυλων επικοινωνίας μεταξύ τοπικών αρχών </a:t>
            </a:r>
            <a:r>
              <a:rPr lang="el-GR" dirty="0">
                <a:sym typeface="Wingdings" panose="05000000000000000000" pitchFamily="2" charset="2"/>
              </a:rPr>
              <a:t> προώθηση </a:t>
            </a:r>
            <a:r>
              <a:rPr lang="el-GR" dirty="0" err="1">
                <a:sym typeface="Wingdings" panose="05000000000000000000" pitchFamily="2" charset="2"/>
              </a:rPr>
              <a:t>υποεθνικού</a:t>
            </a:r>
            <a:r>
              <a:rPr lang="el-GR" dirty="0">
                <a:sym typeface="Wingdings" panose="05000000000000000000" pitchFamily="2" charset="2"/>
              </a:rPr>
              <a:t> επίπεδου διακυβέρνησης</a:t>
            </a:r>
            <a:r>
              <a:rPr lang="el-GR" dirty="0"/>
              <a:t>  </a:t>
            </a:r>
          </a:p>
          <a:p>
            <a:r>
              <a:rPr lang="el-GR" dirty="0"/>
              <a:t>Αποτελεί επικουρικό όργανο με συμβουλευτικό και γνωμοδοτικό ρόλο</a:t>
            </a:r>
          </a:p>
          <a:p>
            <a:r>
              <a:rPr lang="el-GR" dirty="0"/>
              <a:t>Μεγαλύτερη επιρροή από </a:t>
            </a:r>
            <a:r>
              <a:rPr lang="el-GR" dirty="0" err="1"/>
              <a:t>υποεθνικές</a:t>
            </a:r>
            <a:r>
              <a:rPr lang="el-GR" dirty="0"/>
              <a:t> αρχές που έχουν ισχυρή και κατοχυρωμένη συνταγματική θέση στα κρατικά πολιτικά συστήματα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871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69F1-9ED1-41B9-F5CF-42E6C956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E929-7E60-BD16-5417-906036C5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Θυμηθείτε τα χαρακτηριστικά, την οργάνωση, την φύση (διακρατική, υπερεθνική) και την θέση του κάθε οργάνου στη διαδικασία λήψης των αποφάσεων</a:t>
            </a:r>
          </a:p>
          <a:p>
            <a:r>
              <a:rPr lang="el-GR" dirty="0"/>
              <a:t>Τα όργανα λειτουργούν σε ένα συγκεκριμένο, αλλά εξελισσόμενο θεσμικό περιβάλλον</a:t>
            </a:r>
          </a:p>
          <a:p>
            <a:r>
              <a:rPr lang="el-GR" dirty="0"/>
              <a:t>Ανάγκη για μεγαλύτερο εκδημοκρατισμό και αντιπροσώπευση αντανακλάται στην εξέλιξη των οργάνων (π.χ. Ευρωπαϊκό Κοινοβούλιο)</a:t>
            </a:r>
          </a:p>
          <a:p>
            <a:r>
              <a:rPr lang="el-GR" dirty="0"/>
              <a:t>Πως ανταποκρίνονται τα κράτη μέλη της ΕΕ στις διεθνείς κρίσεις και οι προκλήσεις; Μεταβίβαση περισσότερων αρμοδιοτήτων στα υπερεθνικά ή διακυβερνητικά όργανα; Γιατί;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36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8412-8248-8BBB-E4DF-FC112A42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Σύγκριση δύναμης μεταξύ Συμβουλίου και ΕΚ στις αποφάσεις της ΕΕ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ED6C-F838-FE55-CA3F-2F41E5A58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700808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Επί δεκαετίες το Συμβούλιο ήταν πιο ισχυρό από το ΕΚ, το οποίο έπαιζε κυρίως συμβουλευτικό ρόλο</a:t>
            </a:r>
          </a:p>
          <a:p>
            <a:r>
              <a:rPr lang="el-GR" dirty="0"/>
              <a:t>Το EΚ σταδιακά πιο ισχυρό: Ευρωπαϊκή Πράξη (1987)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/>
              <a:t>νέες νομοθετικές διαδικασίες: συνεργασία και συναίνεση</a:t>
            </a:r>
          </a:p>
          <a:p>
            <a:r>
              <a:rPr lang="el-GR" dirty="0"/>
              <a:t>Μάαστριχτ (1993): διαδικασία </a:t>
            </a:r>
            <a:r>
              <a:rPr lang="el-GR" dirty="0" err="1"/>
              <a:t>συναπόφασης</a:t>
            </a:r>
            <a:endParaRPr lang="el-GR" dirty="0"/>
          </a:p>
          <a:p>
            <a:r>
              <a:rPr lang="el-GR" dirty="0"/>
              <a:t>Συνθήκες του Άμστερνταμ και της Νίκαιας: η </a:t>
            </a:r>
            <a:r>
              <a:rPr lang="el-GR" dirty="0" err="1"/>
              <a:t>συναπόφαση</a:t>
            </a:r>
            <a:r>
              <a:rPr lang="el-GR" dirty="0"/>
              <a:t> επεκτείνεται σε νέους τομείς θεμάτων </a:t>
            </a:r>
          </a:p>
          <a:p>
            <a:r>
              <a:rPr lang="el-GR" dirty="0"/>
              <a:t>Συνθήκη της Λισαβόνας: το Συμβούλιο και το ΕΚ έχουν ίσες εξουσίες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 Η </a:t>
            </a:r>
            <a:r>
              <a:rPr lang="el-GR" dirty="0" err="1"/>
              <a:t>συναπόφαση</a:t>
            </a:r>
            <a:r>
              <a:rPr lang="el-GR" dirty="0"/>
              <a:t> γίνεται η «συνήθης νομοθετική διαδικασία»</a:t>
            </a:r>
            <a:r>
              <a:rPr lang="en-GB" dirty="0"/>
              <a:t> </a:t>
            </a:r>
            <a:r>
              <a:rPr lang="el-GR" dirty="0"/>
              <a:t>(</a:t>
            </a:r>
            <a:r>
              <a:rPr lang="en-GB" dirty="0"/>
              <a:t>ordinary legislative procedure</a:t>
            </a:r>
            <a:r>
              <a:rPr lang="el-G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38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Πολυτοπικό</a:t>
            </a:r>
            <a:r>
              <a:rPr lang="el-GR" dirty="0"/>
              <a:t> Κοινοβούλιο…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70" y="1268760"/>
            <a:ext cx="8410510" cy="5390059"/>
          </a:xfrm>
        </p:spPr>
        <p:txBody>
          <a:bodyPr/>
          <a:lstStyle/>
          <a:p>
            <a:r>
              <a:rPr lang="el-GR" dirty="0"/>
              <a:t>Στρασβούργο</a:t>
            </a:r>
            <a:r>
              <a:rPr lang="en-GB" dirty="0"/>
              <a:t>: 12 </a:t>
            </a:r>
            <a:r>
              <a:rPr lang="el-GR" dirty="0"/>
              <a:t>ολομέλειες</a:t>
            </a:r>
            <a:r>
              <a:rPr lang="en-GB" dirty="0"/>
              <a:t>/</a:t>
            </a:r>
            <a:r>
              <a:rPr lang="el-GR" dirty="0"/>
              <a:t>έτος</a:t>
            </a:r>
            <a:endParaRPr lang="en-GB" dirty="0"/>
          </a:p>
          <a:p>
            <a:r>
              <a:rPr lang="el-GR" dirty="0"/>
              <a:t>Βρυξέλλες: Συνεδριάσεις επιτροπών, δραστηριότητες ομάδων, μίνι συνεδριάσεις ολομέλειας, γραφεία ευρωβουλευτών</a:t>
            </a:r>
          </a:p>
          <a:p>
            <a:r>
              <a:rPr lang="el-GR" dirty="0"/>
              <a:t>Λουξεμβούργο: Γραμματεία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27690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16" y="4077073"/>
            <a:ext cx="348943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50" y="4077073"/>
            <a:ext cx="28855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6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0BD2-1608-68F3-41D7-411C7064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dirty="0"/>
              <a:t>Αρμοδιότητες του ΕΚ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AEF4D-FD2C-B591-2E26-0BE2D0A4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1" y="1052736"/>
            <a:ext cx="8229600" cy="568863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400" b="1" dirty="0"/>
              <a:t>Νομοθετικές αρμοδιότητες</a:t>
            </a:r>
          </a:p>
          <a:p>
            <a:r>
              <a:rPr lang="el-GR" sz="3400" dirty="0"/>
              <a:t>Εγκρίνει νομοθετικές πράξεις της ΕΕ, μαζί με το Συμβούλιο, με βάση προτάσεις της Ευρωπαϊκής Επιτροπής</a:t>
            </a:r>
          </a:p>
          <a:p>
            <a:r>
              <a:rPr lang="el-GR" sz="3400" dirty="0"/>
              <a:t>Αποφασίζει για διεθνείς συμφωνίες</a:t>
            </a:r>
          </a:p>
          <a:p>
            <a:r>
              <a:rPr lang="el-GR" sz="3400" dirty="0"/>
              <a:t>Αποφασίζει για θέματα διεύρυνσης</a:t>
            </a:r>
          </a:p>
          <a:p>
            <a:r>
              <a:rPr lang="el-GR" sz="3400" dirty="0"/>
              <a:t>Εξετάζει το πρόγραμμα εργασίας της Επιτροπής και της ζητά να υποβάλλει νομοθετικές προτάσεις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400" b="1" dirty="0"/>
              <a:t>Εποπτικές αρμοδιότητες</a:t>
            </a:r>
          </a:p>
          <a:p>
            <a:r>
              <a:rPr lang="el-GR" sz="3400" dirty="0"/>
              <a:t>Ασκεί δημοκρατικό έλεγχο σε όλα τα όργανα της ΕΕ</a:t>
            </a:r>
          </a:p>
          <a:p>
            <a:r>
              <a:rPr lang="el-GR" sz="3400" dirty="0"/>
              <a:t>Εκλέγει τον πρόεδρο της Επιτροπής και εγκρίνει την Επιτροπή ως σώμα. Έχει δυνατότητα να καταθέσει «πρόταση δυσπιστίας», υποχρεώνοντας την Επιτροπή ως σώμα σε παραίτηση</a:t>
            </a:r>
          </a:p>
          <a:p>
            <a:r>
              <a:rPr lang="el-GR" sz="3400" dirty="0"/>
              <a:t>Χορηγεί τελική έγκριση για τον τρόπο με τον οποίο εκτελέστηκε ο προϋπολογισμός της ΕΕ</a:t>
            </a:r>
          </a:p>
          <a:p>
            <a:r>
              <a:rPr lang="el-GR" sz="3400" dirty="0"/>
              <a:t>Εξετάζει αναφορές πολιτών και συγκροτεί εξεταστικές επιτροπές</a:t>
            </a:r>
          </a:p>
          <a:p>
            <a:r>
              <a:rPr lang="el-GR" sz="3400" dirty="0"/>
              <a:t>Συζητά τη νομισματική πολιτική με την Ευρωπαϊκή Κεντρική Τράπεζα</a:t>
            </a:r>
          </a:p>
          <a:p>
            <a:r>
              <a:rPr lang="el-GR" sz="3400" dirty="0"/>
              <a:t>Υποβάλει ερωτήσεις στην Επιτροπή και το Συμβούλιο</a:t>
            </a:r>
          </a:p>
          <a:p>
            <a:r>
              <a:rPr lang="el-GR" sz="3400" dirty="0"/>
              <a:t>Εκτελεί χρέη παρατηρητή σε εκλογικές διαδικασίες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400" b="1" dirty="0"/>
              <a:t>Δημοσιονομικές αρμοδιότητες</a:t>
            </a:r>
          </a:p>
          <a:p>
            <a:r>
              <a:rPr lang="el-GR" sz="3400" dirty="0"/>
              <a:t>Καταρτίζει τον προϋπολογισμό της ΕΕ, μαζί με το Συμβούλιο</a:t>
            </a:r>
          </a:p>
          <a:p>
            <a:r>
              <a:rPr lang="el-GR" sz="3400" dirty="0"/>
              <a:t>Εγκρίνει τον μακροπρόθεσμο προϋπολογισμό της ΕΕ, δηλαδή το «Πολυετές Δημοσιονομικό Πλαίσιο»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3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7758-5469-8E56-B29D-68914145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ΕΚ και οι ευρωεκλογές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EB29-BB25-B705-804F-B5FA1EFD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μεγαλύτερες διακρατικές εκλογές: 27 χώρες, περισσότεροι από 450 εκατομμύρια πολίτες</a:t>
            </a:r>
          </a:p>
          <a:p>
            <a:r>
              <a:rPr lang="el-GR" dirty="0"/>
              <a:t>Χαμηλή συμμετοχή στις εκλογές του Ευρωπαϊκού Κοινοβουλίου: 42,54% το 2014 (αυξήθηκε σε 51% το 2019)</a:t>
            </a:r>
          </a:p>
          <a:p>
            <a:r>
              <a:rPr lang="en-GB" dirty="0"/>
              <a:t>705</a:t>
            </a:r>
            <a:r>
              <a:rPr lang="el-GR" dirty="0"/>
              <a:t> ευρωβουλευτές</a:t>
            </a:r>
          </a:p>
          <a:p>
            <a:r>
              <a:rPr lang="el-GR" dirty="0"/>
              <a:t>Ο αριθμός των ευρωβουλευτών για κάθε χώρα είναι ανάλογος του πληθυσμού της, αλλά καμία χώρα δεν μπορεί να έχει λιγότερους από 6 ή περισσότερους από 96 βουλευτές</a:t>
            </a:r>
          </a:p>
        </p:txBody>
      </p:sp>
    </p:spTree>
    <p:extLst>
      <p:ext uri="{BB962C8B-B14F-4D97-AF65-F5344CB8AC3E}">
        <p14:creationId xmlns:p14="http://schemas.microsoft.com/office/powerpoint/2010/main" val="339636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C62F-E1AB-E2A3-C3D2-F044D81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Συμμετοχή στις ευρωεκλογές ανά χώρα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263454-1A6C-8BE2-5E3D-AF4B0CFAA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1617"/>
            <a:ext cx="9144000" cy="43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3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32EB-504C-1197-2793-250CA9AD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Ευρωεκλογές ως εκλογές «δευτερεύουσας σημασίας»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BC34-F476-0EFA-8436-51500FA4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Έχει δύναμη το ΕΚ;</a:t>
            </a:r>
          </a:p>
          <a:p>
            <a:r>
              <a:rPr lang="el-GR" dirty="0"/>
              <a:t>Τι διακυβεύεται στις εκλογές του Ευρωπαϊκού Κοινοβουλίου;</a:t>
            </a:r>
          </a:p>
          <a:p>
            <a:r>
              <a:rPr lang="el-GR" dirty="0"/>
              <a:t>Ψηφίζοντας για τι; Και για ποιον; </a:t>
            </a:r>
          </a:p>
          <a:p>
            <a:r>
              <a:rPr lang="el-GR" dirty="0"/>
              <a:t>Είναι πραγματικά ευρωπαϊκές οι εκλογές του Ευρωπαϊκού Κοινοβουλίου; </a:t>
            </a:r>
          </a:p>
          <a:p>
            <a:r>
              <a:rPr lang="el-GR" dirty="0"/>
              <a:t>Σκεφτείτε τον εκλογικό νόμο, την επιλογή υποψηφίων, την εκστρατεία, τον ρόλο των ΜΜΕ…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352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760a3b-06dc-4d95-a16f-c98e6d0e92d4"/>
</p:tagLst>
</file>

<file path=ppt/theme/theme1.xml><?xml version="1.0" encoding="utf-8"?>
<a:theme xmlns:a="http://schemas.openxmlformats.org/drawingml/2006/main" name="1_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1910</Words>
  <Application>Microsoft Office PowerPoint</Application>
  <PresentationFormat>On-screen Show (4:3)</PresentationFormat>
  <Paragraphs>185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1_Office Theme</vt:lpstr>
      <vt:lpstr>Η ΟΡΓΑΝΩΣΗ ΤΗΣ ΕΥΡΩΠΑΪΚΗΣ ΕΝΩΣΗΣ  Θεσμική συγκρότηση και πλαίσιο της ΕΕ ΙΙ: Το Ευρωπαϊκό Κοινοβούλιο, το Δικαστήριο της ΕΕ, το Ελεγκτικό Συνέδριο, η Ευρωπαϊκή Κεντρική Τράπεζα, η Οικονομική &amp; Κοινωνική Επιτροπή και η Επιτροπή των Περιφερειών</vt:lpstr>
      <vt:lpstr>Δομή της διάλεξης</vt:lpstr>
      <vt:lpstr>Η θεσμική αρχιτεκτονική της ΕΕ</vt:lpstr>
      <vt:lpstr>Σύγκριση δύναμης μεταξύ Συμβουλίου και ΕΚ στις αποφάσεις της ΕΕ</vt:lpstr>
      <vt:lpstr>Πολυτοπικό Κοινοβούλιο…</vt:lpstr>
      <vt:lpstr>Αρμοδιότητες του ΕΚ</vt:lpstr>
      <vt:lpstr>Το ΕΚ και οι ευρωεκλογές </vt:lpstr>
      <vt:lpstr>Συμμετοχή στις ευρωεκλογές ανά χώρα</vt:lpstr>
      <vt:lpstr>Ευρωεκλογές ως εκλογές «δευτερεύουσας σημασίας»</vt:lpstr>
      <vt:lpstr>Οργάνωση του ΕΚ</vt:lpstr>
      <vt:lpstr>Οι πολιτικές ομάδες στο ΕΚ</vt:lpstr>
      <vt:lpstr>PowerPoint Presentation</vt:lpstr>
      <vt:lpstr>Συνοχή πολιτικών ομάδων</vt:lpstr>
      <vt:lpstr>Συνοχή στο ΕΚ 2014-2019</vt:lpstr>
      <vt:lpstr>Ο ρόλος των επιτροπών στο ΕΚ</vt:lpstr>
      <vt:lpstr>Ο ρόλος του ΕΚ στη διαδικασία λήψης των αποφάσεων</vt:lpstr>
      <vt:lpstr>Η συνήθης νομοθετική διαδικασία</vt:lpstr>
      <vt:lpstr>Στατιστικά στοιχεία για την διαδικασία λήψης των αποφάσεων</vt:lpstr>
      <vt:lpstr>Το δικαστήριο της ΕΕ Ι</vt:lpstr>
      <vt:lpstr>Το δικαστήριο της ΕΕ ΙΙ</vt:lpstr>
      <vt:lpstr>PowerPoint Presentation</vt:lpstr>
      <vt:lpstr>Η σημασία του δικαστηρίου της ΕΕ</vt:lpstr>
      <vt:lpstr>Δικαστικός ακτιβισμός: Παραδείγματα</vt:lpstr>
      <vt:lpstr>Δικαστικός ακτιβισμός: τεχνικές</vt:lpstr>
      <vt:lpstr>Ευρωπαϊκό Ελεγκτικό Συνέδριο</vt:lpstr>
      <vt:lpstr>Ευρωπαϊκή Κεντρική Τράπεζα Ι</vt:lpstr>
      <vt:lpstr>Η οργάνωση της ΕΚΤ</vt:lpstr>
      <vt:lpstr>Στόχοι της ΕΚΤ</vt:lpstr>
      <vt:lpstr>Η Οικονομική &amp; Κοινωνική Επιτροπή </vt:lpstr>
      <vt:lpstr>Επιτροπή των Περιφερειών</vt:lpstr>
      <vt:lpstr>Συμπεράσματα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5AAYEU03/5AAYEU1A/1S – The Integration of the European Union   WEEK 2   Integration Revived?  The Single European Act</dc:title>
  <dc:creator>christoskourtelis@live.com</dc:creator>
  <cp:lastModifiedBy>Christos Kourtelis</cp:lastModifiedBy>
  <cp:revision>149</cp:revision>
  <dcterms:created xsi:type="dcterms:W3CDTF">2014-09-25T11:04:38Z</dcterms:created>
  <dcterms:modified xsi:type="dcterms:W3CDTF">2023-10-19T10:04:20Z</dcterms:modified>
</cp:coreProperties>
</file>