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8" r:id="rId2"/>
    <p:sldId id="309" r:id="rId3"/>
    <p:sldId id="363" r:id="rId4"/>
    <p:sldId id="371" r:id="rId5"/>
    <p:sldId id="372" r:id="rId6"/>
    <p:sldId id="373" r:id="rId7"/>
    <p:sldId id="374" r:id="rId8"/>
    <p:sldId id="375" r:id="rId9"/>
    <p:sldId id="376" r:id="rId10"/>
    <p:sldId id="377" r:id="rId11"/>
    <p:sldId id="378" r:id="rId12"/>
    <p:sldId id="379" r:id="rId13"/>
    <p:sldId id="380" r:id="rId14"/>
    <p:sldId id="381" r:id="rId15"/>
    <p:sldId id="382" r:id="rId16"/>
    <p:sldId id="384" r:id="rId17"/>
    <p:sldId id="385" r:id="rId18"/>
    <p:sldId id="300" r:id="rId19"/>
    <p:sldId id="298" r:id="rId20"/>
    <p:sldId id="388" r:id="rId21"/>
    <p:sldId id="387" r:id="rId22"/>
    <p:sldId id="383" r:id="rId23"/>
    <p:sldId id="386" r:id="rId24"/>
    <p:sldId id="389" r:id="rId25"/>
    <p:sldId id="390" r:id="rId26"/>
    <p:sldId id="391" r:id="rId27"/>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94660"/>
  </p:normalViewPr>
  <p:slideViewPr>
    <p:cSldViewPr>
      <p:cViewPr varScale="1">
        <p:scale>
          <a:sx n="73" d="100"/>
          <a:sy n="73" d="100"/>
        </p:scale>
        <p:origin x="1757"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2B80E-6118-4AF3-8D2D-DF3BD6DBD007}" type="datetimeFigureOut">
              <a:rPr lang="en-GB" smtClean="0"/>
              <a:t>Thu/14/12/2023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47F1DC-2C4E-4598-90C1-46C9877E677B}" type="slidenum">
              <a:rPr lang="en-GB" smtClean="0"/>
              <a:t>‹#›</a:t>
            </a:fld>
            <a:endParaRPr lang="en-GB"/>
          </a:p>
        </p:txBody>
      </p:sp>
    </p:spTree>
    <p:extLst>
      <p:ext uri="{BB962C8B-B14F-4D97-AF65-F5344CB8AC3E}">
        <p14:creationId xmlns:p14="http://schemas.microsoft.com/office/powerpoint/2010/main" val="1666550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A66E8DB-A011-45CB-9525-0700D116FB40}" type="datetimeFigureOut">
              <a:rPr lang="en-GB" smtClean="0">
                <a:solidFill>
                  <a:prstClr val="black">
                    <a:tint val="75000"/>
                  </a:prstClr>
                </a:solidFill>
              </a:rPr>
              <a:pPr/>
              <a:t>Thu/14/12/2023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F2B343-60E8-4EB8-BDA8-8AC1F610B7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101045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66E8DB-A011-45CB-9525-0700D116FB40}" type="datetimeFigureOut">
              <a:rPr lang="en-GB" smtClean="0">
                <a:solidFill>
                  <a:prstClr val="black">
                    <a:tint val="75000"/>
                  </a:prstClr>
                </a:solidFill>
              </a:rPr>
              <a:pPr/>
              <a:t>Thu/14/12/2023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F2B343-60E8-4EB8-BDA8-8AC1F610B7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4172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66E8DB-A011-45CB-9525-0700D116FB40}" type="datetimeFigureOut">
              <a:rPr lang="en-GB" smtClean="0">
                <a:solidFill>
                  <a:prstClr val="black">
                    <a:tint val="75000"/>
                  </a:prstClr>
                </a:solidFill>
              </a:rPr>
              <a:pPr/>
              <a:t>Thu/14/12/2023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F2B343-60E8-4EB8-BDA8-8AC1F610B7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2055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477761" y="1700808"/>
            <a:ext cx="8229600" cy="4242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66E8DB-A011-45CB-9525-0700D116FB40}" type="datetimeFigureOut">
              <a:rPr lang="en-GB" smtClean="0">
                <a:solidFill>
                  <a:prstClr val="black">
                    <a:tint val="75000"/>
                  </a:prstClr>
                </a:solidFill>
              </a:rPr>
              <a:pPr/>
              <a:t>Thu/14/12/2023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F2B343-60E8-4EB8-BDA8-8AC1F610B7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2216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66E8DB-A011-45CB-9525-0700D116FB40}" type="datetimeFigureOut">
              <a:rPr lang="en-GB" smtClean="0">
                <a:solidFill>
                  <a:prstClr val="black">
                    <a:tint val="75000"/>
                  </a:prstClr>
                </a:solidFill>
              </a:rPr>
              <a:pPr/>
              <a:t>Thu/14/12/2023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F2B343-60E8-4EB8-BDA8-8AC1F610B7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9230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8201"/>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1" y="134076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1" y="134434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3A66E8DB-A011-45CB-9525-0700D116FB40}" type="datetimeFigureOut">
              <a:rPr lang="en-GB" smtClean="0">
                <a:solidFill>
                  <a:prstClr val="black">
                    <a:tint val="75000"/>
                  </a:prstClr>
                </a:solidFill>
              </a:rPr>
              <a:pPr/>
              <a:t>Thu/14/12/2023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F2B343-60E8-4EB8-BDA8-8AC1F610B7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2595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A66E8DB-A011-45CB-9525-0700D116FB40}" type="datetimeFigureOut">
              <a:rPr lang="en-GB" smtClean="0">
                <a:solidFill>
                  <a:prstClr val="black">
                    <a:tint val="75000"/>
                  </a:prstClr>
                </a:solidFill>
              </a:rPr>
              <a:pPr/>
              <a:t>Thu/14/12/2023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2F2B343-60E8-4EB8-BDA8-8AC1F610B7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2857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A66E8DB-A011-45CB-9525-0700D116FB40}" type="datetimeFigureOut">
              <a:rPr lang="en-GB" smtClean="0">
                <a:solidFill>
                  <a:prstClr val="black">
                    <a:tint val="75000"/>
                  </a:prstClr>
                </a:solidFill>
              </a:rPr>
              <a:pPr/>
              <a:t>Thu/14/12/2023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2F2B343-60E8-4EB8-BDA8-8AC1F610B7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5151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66E8DB-A011-45CB-9525-0700D116FB40}" type="datetimeFigureOut">
              <a:rPr lang="en-GB" smtClean="0">
                <a:solidFill>
                  <a:prstClr val="black">
                    <a:tint val="75000"/>
                  </a:prstClr>
                </a:solidFill>
              </a:rPr>
              <a:pPr/>
              <a:t>Thu/14/12/2023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2F2B343-60E8-4EB8-BDA8-8AC1F610B7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17673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6475" y="876496"/>
            <a:ext cx="3008313" cy="1162050"/>
          </a:xfrm>
        </p:spPr>
        <p:txBody>
          <a:bodyPr anchor="b"/>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3704064" y="8616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76474" y="2038546"/>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66E8DB-A011-45CB-9525-0700D116FB40}" type="datetimeFigureOut">
              <a:rPr lang="en-GB" smtClean="0">
                <a:solidFill>
                  <a:prstClr val="black">
                    <a:tint val="75000"/>
                  </a:prstClr>
                </a:solidFill>
              </a:rPr>
              <a:pPr/>
              <a:t>Thu/14/12/2023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F2B343-60E8-4EB8-BDA8-8AC1F610B7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4509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90872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66E8DB-A011-45CB-9525-0700D116FB40}" type="datetimeFigureOut">
              <a:rPr lang="en-GB" smtClean="0">
                <a:solidFill>
                  <a:prstClr val="black">
                    <a:tint val="75000"/>
                  </a:prstClr>
                </a:solidFill>
              </a:rPr>
              <a:pPr/>
              <a:t>Thu/14/12/2023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F2B343-60E8-4EB8-BDA8-8AC1F610B7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35485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3607"/>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2114047"/>
            <a:ext cx="8229600" cy="42423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6E8DB-A011-45CB-9525-0700D116FB40}" type="datetimeFigureOut">
              <a:rPr lang="en-GB" smtClean="0">
                <a:solidFill>
                  <a:prstClr val="black">
                    <a:tint val="75000"/>
                  </a:prstClr>
                </a:solidFill>
              </a:rPr>
              <a:pPr/>
              <a:t>Thu/14/12/2023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2B343-60E8-4EB8-BDA8-8AC1F610B784}" type="slidenum">
              <a:rPr lang="en-GB" smtClean="0">
                <a:solidFill>
                  <a:prstClr val="black">
                    <a:tint val="75000"/>
                  </a:prstClr>
                </a:solidFill>
              </a:rPr>
              <a:pPr/>
              <a:t>‹#›</a:t>
            </a:fld>
            <a:endParaRPr lang="en-GB">
              <a:solidFill>
                <a:prstClr val="black">
                  <a:tint val="75000"/>
                </a:prstClr>
              </a:solidFill>
            </a:endParaRPr>
          </a:p>
        </p:txBody>
      </p:sp>
      <p:pic>
        <p:nvPicPr>
          <p:cNvPr id="7" name="Picture 6">
            <a:extLst>
              <a:ext uri="{FF2B5EF4-FFF2-40B4-BE49-F238E27FC236}">
                <a16:creationId xmlns:a16="http://schemas.microsoft.com/office/drawing/2014/main" id="{1F62D722-2ADB-10B8-1B3D-512457B3EE3C}"/>
              </a:ext>
            </a:extLst>
          </p:cNvPr>
          <p:cNvPicPr>
            <a:picLocks noChangeAspect="1"/>
          </p:cNvPicPr>
          <p:nvPr userDrawn="1"/>
        </p:nvPicPr>
        <p:blipFill>
          <a:blip r:embed="rId13"/>
          <a:stretch>
            <a:fillRect/>
          </a:stretch>
        </p:blipFill>
        <p:spPr>
          <a:xfrm>
            <a:off x="0" y="6058574"/>
            <a:ext cx="4743099" cy="829128"/>
          </a:xfrm>
          <a:prstGeom prst="rect">
            <a:avLst/>
          </a:prstGeom>
        </p:spPr>
      </p:pic>
    </p:spTree>
    <p:extLst>
      <p:ext uri="{BB962C8B-B14F-4D97-AF65-F5344CB8AC3E}">
        <p14:creationId xmlns:p14="http://schemas.microsoft.com/office/powerpoint/2010/main" val="1071583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h.kourtelis@panteion.g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home-affairs.ec.europa.eu/policies/schengen-borders-and-visa/visa-information-system_en" TargetMode="External"/><Relationship Id="rId2" Type="http://schemas.openxmlformats.org/officeDocument/2006/relationships/hyperlink" Target="https://home-affairs.ec.europa.eu/networks/european-migration-network-emn/emn-asylum-and-migration-glossary/glossary/eurodac_en" TargetMode="External"/><Relationship Id="rId1" Type="http://schemas.openxmlformats.org/officeDocument/2006/relationships/slideLayout" Target="../slideLayouts/slideLayout2.xml"/><Relationship Id="rId5" Type="http://schemas.openxmlformats.org/officeDocument/2006/relationships/hyperlink" Target="https://home-affairs.ec.europa.eu/networks/european-migration-network-emn/emn-asylum-and-migration-glossary/glossary/european-border-surveillance-system-eurosur_en" TargetMode="External"/><Relationship Id="rId4" Type="http://schemas.openxmlformats.org/officeDocument/2006/relationships/hyperlink" Target="https://home-affairs.ec.europa.eu/policies/schengen-borders-and-visa/schengen-information-system_e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eur-lex.europa.eu/EL/legal-content/summary/charter-of-fundamental-rights-of-the-european-union.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4896543"/>
          </a:xfrm>
        </p:spPr>
        <p:txBody>
          <a:bodyPr>
            <a:normAutofit/>
          </a:bodyPr>
          <a:lstStyle/>
          <a:p>
            <a:r>
              <a:rPr lang="el-GR" dirty="0"/>
              <a:t>Η ΟΡΓΑΝΩΣΗ ΤΗΣ ΕΥΡΩΠΑΪΚΗΣ ΕΝΩΣΗΣ</a:t>
            </a:r>
            <a:br>
              <a:rPr lang="el-GR" dirty="0"/>
            </a:br>
            <a:br>
              <a:rPr lang="en-GB" dirty="0"/>
            </a:br>
            <a:r>
              <a:rPr lang="el-GR" dirty="0"/>
              <a:t>Δικαιοσύνη και Εσωτερικές Υποθέσεις (ΔΕΥ)</a:t>
            </a:r>
            <a:endParaRPr lang="en-GB" sz="2700" dirty="0"/>
          </a:p>
        </p:txBody>
      </p:sp>
      <p:sp>
        <p:nvSpPr>
          <p:cNvPr id="3" name="Subtitle 2"/>
          <p:cNvSpPr>
            <a:spLocks noGrp="1"/>
          </p:cNvSpPr>
          <p:nvPr>
            <p:ph type="subTitle" idx="1"/>
          </p:nvPr>
        </p:nvSpPr>
        <p:spPr>
          <a:xfrm>
            <a:off x="4139952" y="5013176"/>
            <a:ext cx="4608512" cy="1512168"/>
          </a:xfrm>
        </p:spPr>
        <p:txBody>
          <a:bodyPr>
            <a:normAutofit fontScale="85000" lnSpcReduction="20000"/>
          </a:bodyPr>
          <a:lstStyle/>
          <a:p>
            <a:pPr algn="r"/>
            <a:endParaRPr lang="en-GB" dirty="0"/>
          </a:p>
          <a:p>
            <a:pPr algn="r"/>
            <a:r>
              <a:rPr lang="el-GR" dirty="0"/>
              <a:t>Δρ. Χρήστος </a:t>
            </a:r>
            <a:r>
              <a:rPr lang="el-GR" dirty="0" err="1"/>
              <a:t>Κουρτέλης</a:t>
            </a:r>
            <a:br>
              <a:rPr lang="en-GB" dirty="0"/>
            </a:br>
            <a:r>
              <a:rPr lang="en-GB" dirty="0">
                <a:hlinkClick r:id="rId2"/>
              </a:rPr>
              <a:t>ch.kourtelis@panteion.gr</a:t>
            </a:r>
            <a:r>
              <a:rPr lang="en-GB" dirty="0"/>
              <a:t>   </a:t>
            </a:r>
            <a:br>
              <a:rPr lang="en-GB" dirty="0"/>
            </a:br>
            <a:endParaRPr lang="en-GB" dirty="0"/>
          </a:p>
        </p:txBody>
      </p:sp>
    </p:spTree>
    <p:extLst>
      <p:ext uri="{BB962C8B-B14F-4D97-AF65-F5344CB8AC3E}">
        <p14:creationId xmlns:p14="http://schemas.microsoft.com/office/powerpoint/2010/main" val="583316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0B614-A975-E333-8AA6-0C650AE9DCAE}"/>
              </a:ext>
            </a:extLst>
          </p:cNvPr>
          <p:cNvSpPr>
            <a:spLocks noGrp="1"/>
          </p:cNvSpPr>
          <p:nvPr>
            <p:ph type="title"/>
          </p:nvPr>
        </p:nvSpPr>
        <p:spPr>
          <a:xfrm>
            <a:off x="-12318" y="280629"/>
            <a:ext cx="5004048" cy="1162050"/>
          </a:xfrm>
        </p:spPr>
        <p:txBody>
          <a:bodyPr>
            <a:normAutofit/>
          </a:bodyPr>
          <a:lstStyle/>
          <a:p>
            <a:pPr algn="ctr"/>
            <a:r>
              <a:rPr lang="el-GR" sz="3200" dirty="0"/>
              <a:t>Εθνικά μέτρα για τον έλεγχο της μετανάστευσης</a:t>
            </a:r>
            <a:endParaRPr lang="en-GB" sz="3200" dirty="0"/>
          </a:p>
        </p:txBody>
      </p:sp>
      <p:pic>
        <p:nvPicPr>
          <p:cNvPr id="5" name="Content Placeholder 4">
            <a:extLst>
              <a:ext uri="{FF2B5EF4-FFF2-40B4-BE49-F238E27FC236}">
                <a16:creationId xmlns:a16="http://schemas.microsoft.com/office/drawing/2014/main" id="{F74B24DC-56FB-D041-AEB7-FAF08DC0A14F}"/>
              </a:ext>
            </a:extLst>
          </p:cNvPr>
          <p:cNvPicPr>
            <a:picLocks noGrp="1" noChangeAspect="1"/>
          </p:cNvPicPr>
          <p:nvPr>
            <p:ph idx="1"/>
          </p:nvPr>
        </p:nvPicPr>
        <p:blipFill>
          <a:blip r:embed="rId2"/>
          <a:stretch>
            <a:fillRect/>
          </a:stretch>
        </p:blipFill>
        <p:spPr>
          <a:xfrm>
            <a:off x="5076825" y="0"/>
            <a:ext cx="4067175" cy="6857999"/>
          </a:xfrm>
          <a:prstGeom prst="rect">
            <a:avLst/>
          </a:prstGeom>
        </p:spPr>
      </p:pic>
      <p:sp>
        <p:nvSpPr>
          <p:cNvPr id="4" name="Text Placeholder 3">
            <a:extLst>
              <a:ext uri="{FF2B5EF4-FFF2-40B4-BE49-F238E27FC236}">
                <a16:creationId xmlns:a16="http://schemas.microsoft.com/office/drawing/2014/main" id="{266F22DB-7DC4-6FD0-5EAC-13A4A07259B2}"/>
              </a:ext>
            </a:extLst>
          </p:cNvPr>
          <p:cNvSpPr>
            <a:spLocks noGrp="1"/>
          </p:cNvSpPr>
          <p:nvPr>
            <p:ph type="body" sz="half" idx="2"/>
          </p:nvPr>
        </p:nvSpPr>
        <p:spPr>
          <a:xfrm>
            <a:off x="179512" y="2038546"/>
            <a:ext cx="4824536" cy="4691063"/>
          </a:xfrm>
        </p:spPr>
        <p:txBody>
          <a:bodyPr>
            <a:normAutofit/>
          </a:bodyPr>
          <a:lstStyle/>
          <a:p>
            <a:pPr marL="285750" indent="-285750">
              <a:buFont typeface="Arial" panose="020B0604020202020204" pitchFamily="34" charset="0"/>
              <a:buChar char="•"/>
            </a:pPr>
            <a:r>
              <a:rPr lang="el-GR" sz="2200" dirty="0"/>
              <a:t>Σε εθνικό επίπεδο, οι φόβοι για την ασφάλεια εκφράστηκαν πρώτα από τα κόμματα της κεντροδεξιάς και της δεξιάς, στη συνέχεια και από την κεντροαριστερά</a:t>
            </a:r>
          </a:p>
          <a:p>
            <a:pPr marL="285750" indent="-285750">
              <a:buFont typeface="Arial" panose="020B0604020202020204" pitchFamily="34" charset="0"/>
              <a:buChar char="•"/>
            </a:pPr>
            <a:r>
              <a:rPr lang="el-GR" sz="2200" dirty="0"/>
              <a:t>Ασφάλεια </a:t>
            </a:r>
            <a:r>
              <a:rPr lang="nl-NL" sz="2200" dirty="0" err="1"/>
              <a:t>vs</a:t>
            </a:r>
            <a:r>
              <a:rPr lang="el-GR" sz="2200" dirty="0"/>
              <a:t> ατομικών δικαιωμάτων</a:t>
            </a:r>
            <a:r>
              <a:rPr lang="en-GB" sz="2200" dirty="0"/>
              <a:t>: </a:t>
            </a:r>
            <a:r>
              <a:rPr lang="el-GR" sz="2200" dirty="0"/>
              <a:t>κριτικές</a:t>
            </a:r>
            <a:r>
              <a:rPr lang="en-GB" sz="2200" dirty="0"/>
              <a:t> </a:t>
            </a:r>
            <a:r>
              <a:rPr lang="el-GR" sz="2200" dirty="0"/>
              <a:t>και από τις δύο μεριές </a:t>
            </a:r>
          </a:p>
          <a:p>
            <a:pPr marL="285750" indent="-285750">
              <a:buFont typeface="Arial" panose="020B0604020202020204" pitchFamily="34" charset="0"/>
              <a:buChar char="•"/>
            </a:pPr>
            <a:r>
              <a:rPr lang="el-GR" sz="2200" dirty="0"/>
              <a:t>Οι χώρες της ΕΕ διεύρυναν τις εξουσίες κράτησης και απέλασης παράνομων μεταναστών</a:t>
            </a:r>
            <a:endParaRPr lang="en-GB" sz="2200" dirty="0"/>
          </a:p>
        </p:txBody>
      </p:sp>
    </p:spTree>
    <p:extLst>
      <p:ext uri="{BB962C8B-B14F-4D97-AF65-F5344CB8AC3E}">
        <p14:creationId xmlns:p14="http://schemas.microsoft.com/office/powerpoint/2010/main" val="2396626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8CEE8-CED1-BE7D-1A1B-56041875B5EC}"/>
              </a:ext>
            </a:extLst>
          </p:cNvPr>
          <p:cNvSpPr>
            <a:spLocks noGrp="1"/>
          </p:cNvSpPr>
          <p:nvPr>
            <p:ph type="title"/>
          </p:nvPr>
        </p:nvSpPr>
        <p:spPr/>
        <p:txBody>
          <a:bodyPr>
            <a:normAutofit fontScale="90000"/>
          </a:bodyPr>
          <a:lstStyle/>
          <a:p>
            <a:r>
              <a:rPr lang="el-GR" dirty="0"/>
              <a:t>Μέτρα της ΕΕ για τον έλεγχο της μετανάστευσης Ι</a:t>
            </a:r>
            <a:endParaRPr lang="en-GB" dirty="0"/>
          </a:p>
        </p:txBody>
      </p:sp>
      <p:sp>
        <p:nvSpPr>
          <p:cNvPr id="3" name="Content Placeholder 2">
            <a:extLst>
              <a:ext uri="{FF2B5EF4-FFF2-40B4-BE49-F238E27FC236}">
                <a16:creationId xmlns:a16="http://schemas.microsoft.com/office/drawing/2014/main" id="{2A95CFFB-7122-9D6C-A979-776B30AA8C48}"/>
              </a:ext>
            </a:extLst>
          </p:cNvPr>
          <p:cNvSpPr>
            <a:spLocks noGrp="1"/>
          </p:cNvSpPr>
          <p:nvPr>
            <p:ph idx="1"/>
          </p:nvPr>
        </p:nvSpPr>
        <p:spPr>
          <a:xfrm>
            <a:off x="477761" y="1700808"/>
            <a:ext cx="8229600" cy="4392488"/>
          </a:xfrm>
        </p:spPr>
        <p:txBody>
          <a:bodyPr>
            <a:normAutofit fontScale="70000" lnSpcReduction="20000"/>
          </a:bodyPr>
          <a:lstStyle/>
          <a:p>
            <a:r>
              <a:rPr lang="el-GR" dirty="0"/>
              <a:t>Εκτός από τον αντίκτυπο του τέλους του Ψυχρού Πολέμου, τα κράτη μέλη ανέθεσαν εξουσίες ελέγχου των συνόρων στην ΕΕ επειδή:</a:t>
            </a:r>
          </a:p>
          <a:p>
            <a:r>
              <a:rPr lang="el-GR" dirty="0"/>
              <a:t>Μετά τις τρομοκρατικές επιθέσεις του 2001-2005, η ΕΕ αποτέλεσε ιδανική πλατφόρμα για διαμόρφωση κοινών πολιτικών </a:t>
            </a:r>
          </a:p>
          <a:p>
            <a:r>
              <a:rPr lang="el-GR" dirty="0"/>
              <a:t>Η συμφωνία </a:t>
            </a:r>
            <a:r>
              <a:rPr lang="el-GR" dirty="0" err="1"/>
              <a:t>Σένγκεν</a:t>
            </a:r>
            <a:r>
              <a:rPr lang="el-GR" dirty="0"/>
              <a:t> (1985, 1990) είχε ανοίξει τα σύνορα μεταξύ των κρατών μελών </a:t>
            </a:r>
            <a:r>
              <a:rPr lang="el-GR" dirty="0">
                <a:sym typeface="Wingdings" panose="05000000000000000000" pitchFamily="2" charset="2"/>
              </a:rPr>
              <a:t> αντιστάθμιση της</a:t>
            </a:r>
            <a:r>
              <a:rPr lang="el-GR" dirty="0"/>
              <a:t> εσωτερικής ελευθερίας μετακίνησης με αυστηρότερο έλεγχο των εξωτερικών συνόρων</a:t>
            </a:r>
          </a:p>
          <a:p>
            <a:r>
              <a:rPr lang="el-GR" dirty="0"/>
              <a:t>Η ΕΕ έχει ευθύνη για ζητήματα διασυνοριακών εγκλημάτων, συμπεριλαμβανομένης της παράνομης μετανάστευσης</a:t>
            </a:r>
          </a:p>
          <a:p>
            <a:r>
              <a:rPr lang="el-GR" dirty="0"/>
              <a:t>Η ΕΕ έχει υιοθετήσει ενισχυμένα μέτρα επιτήρησης και αστυνόμευσης για τον έλεγχο των συνόρων</a:t>
            </a:r>
            <a:endParaRPr lang="en-GB" dirty="0"/>
          </a:p>
        </p:txBody>
      </p:sp>
    </p:spTree>
    <p:extLst>
      <p:ext uri="{BB962C8B-B14F-4D97-AF65-F5344CB8AC3E}">
        <p14:creationId xmlns:p14="http://schemas.microsoft.com/office/powerpoint/2010/main" val="931463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D38D7-58B7-DF27-E1D4-DD234F5E365B}"/>
              </a:ext>
            </a:extLst>
          </p:cNvPr>
          <p:cNvSpPr>
            <a:spLocks noGrp="1"/>
          </p:cNvSpPr>
          <p:nvPr>
            <p:ph type="title"/>
          </p:nvPr>
        </p:nvSpPr>
        <p:spPr/>
        <p:txBody>
          <a:bodyPr>
            <a:normAutofit fontScale="90000"/>
          </a:bodyPr>
          <a:lstStyle/>
          <a:p>
            <a:r>
              <a:rPr lang="el-GR" dirty="0"/>
              <a:t>Μέτρα της ΕΕ για τον έλεγχο της μετανάστευσης ΙΙ</a:t>
            </a:r>
            <a:endParaRPr lang="en-GB" dirty="0"/>
          </a:p>
        </p:txBody>
      </p:sp>
      <p:sp>
        <p:nvSpPr>
          <p:cNvPr id="3" name="Content Placeholder 2">
            <a:extLst>
              <a:ext uri="{FF2B5EF4-FFF2-40B4-BE49-F238E27FC236}">
                <a16:creationId xmlns:a16="http://schemas.microsoft.com/office/drawing/2014/main" id="{F5251C46-6A12-A3D6-D1BB-867D255AFE20}"/>
              </a:ext>
            </a:extLst>
          </p:cNvPr>
          <p:cNvSpPr>
            <a:spLocks noGrp="1"/>
          </p:cNvSpPr>
          <p:nvPr>
            <p:ph idx="1"/>
          </p:nvPr>
        </p:nvSpPr>
        <p:spPr>
          <a:xfrm>
            <a:off x="251520" y="1700808"/>
            <a:ext cx="8784975" cy="4464496"/>
          </a:xfrm>
        </p:spPr>
        <p:txBody>
          <a:bodyPr>
            <a:normAutofit fontScale="55000" lnSpcReduction="20000"/>
          </a:bodyPr>
          <a:lstStyle/>
          <a:p>
            <a:r>
              <a:rPr lang="el-GR" dirty="0"/>
              <a:t>Από το 2002, τα δίκτυα παράνομης μετανάστευσης και η εμπορία ανθρώπων αποτελούν προτεραιότητα για την Ευρωπαϊκή Αστυνομική Υπηρεσία (</a:t>
            </a:r>
            <a:r>
              <a:rPr lang="el-GR" dirty="0" err="1"/>
              <a:t>Europol</a:t>
            </a:r>
            <a:r>
              <a:rPr lang="el-GR" dirty="0"/>
              <a:t>)</a:t>
            </a:r>
          </a:p>
          <a:p>
            <a:r>
              <a:rPr lang="el-GR" dirty="0"/>
              <a:t>Σύστημα βάσης δεδομένων «</a:t>
            </a:r>
            <a:r>
              <a:rPr lang="el-GR" dirty="0">
                <a:hlinkClick r:id="rId2"/>
              </a:rPr>
              <a:t>Eurodac</a:t>
            </a:r>
            <a:r>
              <a:rPr lang="el-GR" dirty="0"/>
              <a:t>» (2003) για καταγραφή και σύγκριση δακτυλικών αποτυπωμάτων αιτούντων άσυλο για την πρόληψη πολλαπλών αιτήσεων ασύλου και άλλων μορφών παράνομης εισόδου</a:t>
            </a:r>
          </a:p>
          <a:p>
            <a:r>
              <a:rPr lang="el-GR" dirty="0"/>
              <a:t>Κεντρικό σύστημα πληροφοριών για τις θεωρήσεις (</a:t>
            </a:r>
            <a:r>
              <a:rPr lang="el-GR" dirty="0">
                <a:hlinkClick r:id="rId3"/>
              </a:rPr>
              <a:t>VIS</a:t>
            </a:r>
            <a:r>
              <a:rPr lang="el-GR" dirty="0"/>
              <a:t>), βάση δεδομένων για την καταγραφή θεωρήσεων για επισκέψεις ή διέλευση μέσω της περιοχής </a:t>
            </a:r>
            <a:r>
              <a:rPr lang="el-GR" dirty="0" err="1"/>
              <a:t>Σένγκεν</a:t>
            </a:r>
            <a:endParaRPr lang="el-GR" dirty="0"/>
          </a:p>
          <a:p>
            <a:r>
              <a:rPr lang="el-GR" dirty="0"/>
              <a:t>Σύστημα πληροφοριών </a:t>
            </a:r>
            <a:r>
              <a:rPr lang="el-GR" dirty="0" err="1"/>
              <a:t>Σένγκεν</a:t>
            </a:r>
            <a:r>
              <a:rPr lang="el-GR" dirty="0"/>
              <a:t> (</a:t>
            </a:r>
            <a:r>
              <a:rPr lang="el-GR" dirty="0">
                <a:hlinkClick r:id="rId4"/>
              </a:rPr>
              <a:t>SIS</a:t>
            </a:r>
            <a:r>
              <a:rPr lang="el-GR" dirty="0"/>
              <a:t>) και SIS II, βάση δεδομένων για την καταγραφή δεδομένων π.χ. κλεμμένα οχήματα </a:t>
            </a:r>
          </a:p>
          <a:p>
            <a:r>
              <a:rPr lang="el-GR" dirty="0"/>
              <a:t>Προτάσεις για μετακίνηση ομάδων εμπειρογνωμόνων σε θέματα ασύλου σε παραμεθόριες περιοχές</a:t>
            </a:r>
          </a:p>
          <a:p>
            <a:r>
              <a:rPr lang="nl-NL" dirty="0" err="1"/>
              <a:t>Frontex</a:t>
            </a:r>
            <a:r>
              <a:rPr lang="nl-NL" dirty="0"/>
              <a:t> (2004) </a:t>
            </a:r>
            <a:r>
              <a:rPr lang="el-GR" dirty="0"/>
              <a:t>Οργανισμός Ευρωπαϊκής </a:t>
            </a:r>
            <a:r>
              <a:rPr lang="el-GR" dirty="0" err="1"/>
              <a:t>Συνοριοφυλακής</a:t>
            </a:r>
            <a:r>
              <a:rPr lang="el-GR" dirty="0"/>
              <a:t> και </a:t>
            </a:r>
            <a:r>
              <a:rPr lang="el-GR" dirty="0" err="1"/>
              <a:t>Ακτοφυλακης</a:t>
            </a:r>
            <a:r>
              <a:rPr lang="el-GR" dirty="0"/>
              <a:t>. Υπεύθυνος για τη συνεργασία μεταξύ των εθνικών </a:t>
            </a:r>
            <a:r>
              <a:rPr lang="el-GR" dirty="0" err="1"/>
              <a:t>συνοριοφυλάκων</a:t>
            </a:r>
            <a:r>
              <a:rPr lang="el-GR" dirty="0"/>
              <a:t> και των </a:t>
            </a:r>
            <a:r>
              <a:rPr lang="el-GR" dirty="0" err="1"/>
              <a:t>συνοριοφυλάκων</a:t>
            </a:r>
            <a:r>
              <a:rPr lang="el-GR" dirty="0"/>
              <a:t> των κρατών μελών της περιοχής </a:t>
            </a:r>
            <a:r>
              <a:rPr lang="el-GR" dirty="0" err="1"/>
              <a:t>Σένγκεν</a:t>
            </a:r>
            <a:endParaRPr lang="en-GB" dirty="0"/>
          </a:p>
          <a:p>
            <a:r>
              <a:rPr lang="en-GB" dirty="0">
                <a:hlinkClick r:id="rId5"/>
              </a:rPr>
              <a:t>Eurosur</a:t>
            </a:r>
            <a:r>
              <a:rPr lang="en-GB" dirty="0"/>
              <a:t> (2013) </a:t>
            </a:r>
            <a:r>
              <a:rPr lang="el-GR" dirty="0"/>
              <a:t>Ευρωπαϊκό </a:t>
            </a:r>
            <a:r>
              <a:rPr lang="el-GR" dirty="0" err="1"/>
              <a:t>σύστηµα</a:t>
            </a:r>
            <a:r>
              <a:rPr lang="el-GR" dirty="0"/>
              <a:t> επιτήρησης συνόρων κατά της παράνομης μετανάστευσης</a:t>
            </a:r>
            <a:endParaRPr lang="en-GB" dirty="0"/>
          </a:p>
        </p:txBody>
      </p:sp>
    </p:spTree>
    <p:extLst>
      <p:ext uri="{BB962C8B-B14F-4D97-AF65-F5344CB8AC3E}">
        <p14:creationId xmlns:p14="http://schemas.microsoft.com/office/powerpoint/2010/main" val="313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A23C-147D-2E88-277C-39F2587D28CC}"/>
              </a:ext>
            </a:extLst>
          </p:cNvPr>
          <p:cNvSpPr>
            <a:spLocks noGrp="1"/>
          </p:cNvSpPr>
          <p:nvPr>
            <p:ph type="title"/>
          </p:nvPr>
        </p:nvSpPr>
        <p:spPr/>
        <p:txBody>
          <a:bodyPr>
            <a:normAutofit fontScale="90000"/>
          </a:bodyPr>
          <a:lstStyle/>
          <a:p>
            <a:r>
              <a:rPr lang="el-GR" dirty="0"/>
              <a:t>Τα δικαιώματα των Ευρωπαίων πολιτών</a:t>
            </a:r>
            <a:endParaRPr lang="en-GB" dirty="0"/>
          </a:p>
        </p:txBody>
      </p:sp>
      <p:sp>
        <p:nvSpPr>
          <p:cNvPr id="3" name="Content Placeholder 2">
            <a:extLst>
              <a:ext uri="{FF2B5EF4-FFF2-40B4-BE49-F238E27FC236}">
                <a16:creationId xmlns:a16="http://schemas.microsoft.com/office/drawing/2014/main" id="{38377AB4-0C1B-74E9-4BCF-6810C60B5970}"/>
              </a:ext>
            </a:extLst>
          </p:cNvPr>
          <p:cNvSpPr>
            <a:spLocks noGrp="1"/>
          </p:cNvSpPr>
          <p:nvPr>
            <p:ph idx="1"/>
          </p:nvPr>
        </p:nvSpPr>
        <p:spPr/>
        <p:txBody>
          <a:bodyPr>
            <a:normAutofit fontScale="77500" lnSpcReduction="20000"/>
          </a:bodyPr>
          <a:lstStyle/>
          <a:p>
            <a:r>
              <a:rPr lang="el-GR" dirty="0"/>
              <a:t>Δύο κατηγορίες δικαιωμάτων:</a:t>
            </a:r>
          </a:p>
          <a:p>
            <a:r>
              <a:rPr lang="el-GR" dirty="0"/>
              <a:t>Ατομικά και πολιτικά δικαιώματα (σχετικά με το δημοκρατικό πολίτευμα)</a:t>
            </a:r>
          </a:p>
          <a:p>
            <a:r>
              <a:rPr lang="el-GR" dirty="0"/>
              <a:t>Κοινωνικά, οικονομικά και πολιτιστικά δικαιώματα (σχετικά με το κράτος πρόνοιας)</a:t>
            </a:r>
          </a:p>
          <a:p>
            <a:r>
              <a:rPr lang="el-GR" dirty="0"/>
              <a:t>Είναι δυνατόν να προκύπτουν δικαιώματα από την συμμετοχή στην ΕΕ, η οποία δεν είναι ούτε έθνος ούτε κράτος;</a:t>
            </a:r>
          </a:p>
          <a:p>
            <a:pPr marL="0" indent="0" algn="ctr">
              <a:buNone/>
            </a:pPr>
            <a:r>
              <a:rPr lang="en-GB" i="1" dirty="0"/>
              <a:t>“In retrospect, the year 1992 bore witness to a historically unprecedented event: for the first time in the history of the Westphalian political order, a design of citizenship beyond the nation state reared its head” (De </a:t>
            </a:r>
            <a:r>
              <a:rPr lang="en-GB" i="1" dirty="0" err="1"/>
              <a:t>Waele</a:t>
            </a:r>
            <a:r>
              <a:rPr lang="en-GB" i="1" dirty="0"/>
              <a:t>, 2010:335)</a:t>
            </a:r>
          </a:p>
          <a:p>
            <a:pPr marL="0" indent="0" algn="ctr">
              <a:buNone/>
            </a:pPr>
            <a:endParaRPr lang="en-GB" dirty="0"/>
          </a:p>
        </p:txBody>
      </p:sp>
    </p:spTree>
    <p:extLst>
      <p:ext uri="{BB962C8B-B14F-4D97-AF65-F5344CB8AC3E}">
        <p14:creationId xmlns:p14="http://schemas.microsoft.com/office/powerpoint/2010/main" val="4092289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E6DD9-76DA-60A6-1AC2-D27B3D529850}"/>
              </a:ext>
            </a:extLst>
          </p:cNvPr>
          <p:cNvSpPr>
            <a:spLocks noGrp="1"/>
          </p:cNvSpPr>
          <p:nvPr>
            <p:ph type="title"/>
          </p:nvPr>
        </p:nvSpPr>
        <p:spPr/>
        <p:txBody>
          <a:bodyPr>
            <a:normAutofit fontScale="90000"/>
          </a:bodyPr>
          <a:lstStyle/>
          <a:p>
            <a:r>
              <a:rPr lang="el-GR" dirty="0"/>
              <a:t>Τα δικαιώματα των Ευρωπαίων πολιτών στις Συνθήκες της ΕΟΚ/ΕΕ Ι</a:t>
            </a:r>
            <a:endParaRPr lang="en-GB" dirty="0"/>
          </a:p>
        </p:txBody>
      </p:sp>
      <p:sp>
        <p:nvSpPr>
          <p:cNvPr id="3" name="Content Placeholder 2">
            <a:extLst>
              <a:ext uri="{FF2B5EF4-FFF2-40B4-BE49-F238E27FC236}">
                <a16:creationId xmlns:a16="http://schemas.microsoft.com/office/drawing/2014/main" id="{BAA4E492-4629-8C44-2CAC-78D4271ECDA1}"/>
              </a:ext>
            </a:extLst>
          </p:cNvPr>
          <p:cNvSpPr>
            <a:spLocks noGrp="1"/>
          </p:cNvSpPr>
          <p:nvPr>
            <p:ph idx="1"/>
          </p:nvPr>
        </p:nvSpPr>
        <p:spPr>
          <a:xfrm>
            <a:off x="477761" y="1700808"/>
            <a:ext cx="8229600" cy="4608512"/>
          </a:xfrm>
        </p:spPr>
        <p:txBody>
          <a:bodyPr>
            <a:normAutofit fontScale="77500" lnSpcReduction="20000"/>
          </a:bodyPr>
          <a:lstStyle/>
          <a:p>
            <a:pPr>
              <a:buFont typeface="Wingdings" panose="05000000000000000000" pitchFamily="2" charset="2"/>
              <a:buChar char="Ø"/>
            </a:pPr>
            <a:r>
              <a:rPr lang="el-GR" dirty="0"/>
              <a:t>Πριν από το Μάαστριχτ δόθηκε έμφαση στην άρση των φραγμών στο εμπόριο</a:t>
            </a:r>
          </a:p>
          <a:p>
            <a:pPr>
              <a:buFont typeface="Wingdings" panose="05000000000000000000" pitchFamily="2" charset="2"/>
              <a:buChar char="Ø"/>
            </a:pPr>
            <a:r>
              <a:rPr lang="el-GR" dirty="0"/>
              <a:t>Συνθήκη του Μάαστριχτ </a:t>
            </a:r>
          </a:p>
          <a:p>
            <a:r>
              <a:rPr lang="el-GR" dirty="0"/>
              <a:t>Δικαίωμα διαμονής σε κράτος μέλος της ΕΕ</a:t>
            </a:r>
            <a:endParaRPr lang="en-GB" dirty="0"/>
          </a:p>
          <a:p>
            <a:r>
              <a:rPr lang="el-GR" dirty="0"/>
              <a:t>Δικαίωμα διπλωματικής προστασίας</a:t>
            </a:r>
            <a:endParaRPr lang="en-GB" dirty="0"/>
          </a:p>
          <a:p>
            <a:r>
              <a:rPr lang="el-GR" dirty="0"/>
              <a:t>Δικαίωμα προσφυγής στον Ευρωπαίο Διαμεσολαβητή και να απευθυνθούν στα όργανα της ΕΕ</a:t>
            </a:r>
            <a:endParaRPr lang="en-GB" dirty="0"/>
          </a:p>
          <a:p>
            <a:r>
              <a:rPr lang="el-GR" dirty="0"/>
              <a:t>Δικαίωμα ψήφου/εκλογής σε τοπικές</a:t>
            </a:r>
            <a:r>
              <a:rPr lang="en-GB" dirty="0"/>
              <a:t> </a:t>
            </a:r>
            <a:r>
              <a:rPr lang="el-GR" dirty="0"/>
              <a:t>εκλογές και ευρωεκλογές</a:t>
            </a:r>
            <a:endParaRPr lang="en-GB" dirty="0"/>
          </a:p>
          <a:p>
            <a:pPr>
              <a:buFont typeface="Wingdings" panose="05000000000000000000" pitchFamily="2" charset="2"/>
              <a:buChar char="Ø"/>
            </a:pPr>
            <a:r>
              <a:rPr lang="el-GR" dirty="0"/>
              <a:t>Συνθήκη του Άμστερνταμ </a:t>
            </a:r>
          </a:p>
          <a:p>
            <a:r>
              <a:rPr lang="el-GR" dirty="0"/>
              <a:t>Ενισχυμένος ρόλος του ΕΔ για την καταπολέμηση των διακρίσεων</a:t>
            </a:r>
            <a:endParaRPr lang="en-GB" dirty="0"/>
          </a:p>
        </p:txBody>
      </p:sp>
    </p:spTree>
    <p:extLst>
      <p:ext uri="{BB962C8B-B14F-4D97-AF65-F5344CB8AC3E}">
        <p14:creationId xmlns:p14="http://schemas.microsoft.com/office/powerpoint/2010/main" val="2970341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BC74E-006C-CD88-237A-9A16280BAD47}"/>
              </a:ext>
            </a:extLst>
          </p:cNvPr>
          <p:cNvSpPr>
            <a:spLocks noGrp="1"/>
          </p:cNvSpPr>
          <p:nvPr>
            <p:ph type="title"/>
          </p:nvPr>
        </p:nvSpPr>
        <p:spPr/>
        <p:txBody>
          <a:bodyPr>
            <a:normAutofit fontScale="90000"/>
          </a:bodyPr>
          <a:lstStyle/>
          <a:p>
            <a:r>
              <a:rPr lang="el-GR" dirty="0"/>
              <a:t>Τα δικαιώματα των Ευρωπαίων πολιτών στις Συνθήκες της ΕΟΚ/ΕΕ ΙΙ</a:t>
            </a:r>
            <a:endParaRPr lang="en-GB" dirty="0"/>
          </a:p>
        </p:txBody>
      </p:sp>
      <p:sp>
        <p:nvSpPr>
          <p:cNvPr id="3" name="Content Placeholder 2">
            <a:extLst>
              <a:ext uri="{FF2B5EF4-FFF2-40B4-BE49-F238E27FC236}">
                <a16:creationId xmlns:a16="http://schemas.microsoft.com/office/drawing/2014/main" id="{E4A26C51-1604-14D6-B81B-41F71691CB60}"/>
              </a:ext>
            </a:extLst>
          </p:cNvPr>
          <p:cNvSpPr>
            <a:spLocks noGrp="1"/>
          </p:cNvSpPr>
          <p:nvPr>
            <p:ph idx="1"/>
          </p:nvPr>
        </p:nvSpPr>
        <p:spPr/>
        <p:txBody>
          <a:bodyPr>
            <a:normAutofit fontScale="85000" lnSpcReduction="10000"/>
          </a:bodyPr>
          <a:lstStyle/>
          <a:p>
            <a:pPr>
              <a:buFont typeface="Wingdings" panose="05000000000000000000" pitchFamily="2" charset="2"/>
              <a:buChar char="Ø"/>
            </a:pPr>
            <a:r>
              <a:rPr lang="el-GR" dirty="0"/>
              <a:t>Συνθήκη της Νίκαιας/Λισαβόνας</a:t>
            </a:r>
            <a:endParaRPr lang="en-GB" dirty="0"/>
          </a:p>
          <a:p>
            <a:r>
              <a:rPr lang="el-GR" dirty="0"/>
              <a:t>Χάρτης Θεμελιωδών Δικαιωμάτων (ΧΘΔ). Εξαίρεση: Τσεχία, Πολωνία και Ηνωμένο Βασίλειο</a:t>
            </a:r>
          </a:p>
          <a:p>
            <a:pPr>
              <a:buFont typeface="Wingdings" panose="05000000000000000000" pitchFamily="2" charset="2"/>
              <a:buChar char="Ø"/>
            </a:pPr>
            <a:r>
              <a:rPr lang="el-GR" dirty="0"/>
              <a:t>Συνθήκη της Λισαβόνας</a:t>
            </a:r>
          </a:p>
          <a:p>
            <a:r>
              <a:rPr lang="el-GR" dirty="0">
                <a:hlinkClick r:id="rId2"/>
              </a:rPr>
              <a:t>ΧΘΔ</a:t>
            </a:r>
            <a:r>
              <a:rPr lang="el-GR" dirty="0"/>
              <a:t> αποκτά νομικά δεσμευτικό χαρακτήρα</a:t>
            </a:r>
          </a:p>
          <a:p>
            <a:r>
              <a:rPr lang="el-GR" dirty="0"/>
              <a:t>Η Ευρωπαϊκή Πρωτοβουλία Πολιτών – δίνει τη δυνατότητα σε 1 εκατομμύριο πολίτες να καλέσουν την Επιτροπή να υποβάλει νομοθετικές προτάσεις</a:t>
            </a:r>
          </a:p>
          <a:p>
            <a:r>
              <a:rPr lang="el-GR" dirty="0"/>
              <a:t>Ευρωβουλευτές ως «εκπρόσωποι των πολιτών της Ένωσης»</a:t>
            </a:r>
            <a:endParaRPr lang="en-GB" dirty="0"/>
          </a:p>
          <a:p>
            <a:endParaRPr lang="en-GB" dirty="0"/>
          </a:p>
        </p:txBody>
      </p:sp>
    </p:spTree>
    <p:extLst>
      <p:ext uri="{BB962C8B-B14F-4D97-AF65-F5344CB8AC3E}">
        <p14:creationId xmlns:p14="http://schemas.microsoft.com/office/powerpoint/2010/main" val="1243065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875A2-3938-F955-7EF3-484A87CAE8BF}"/>
              </a:ext>
            </a:extLst>
          </p:cNvPr>
          <p:cNvSpPr>
            <a:spLocks noGrp="1"/>
          </p:cNvSpPr>
          <p:nvPr>
            <p:ph type="title"/>
          </p:nvPr>
        </p:nvSpPr>
        <p:spPr/>
        <p:txBody>
          <a:bodyPr>
            <a:normAutofit fontScale="90000"/>
          </a:bodyPr>
          <a:lstStyle/>
          <a:p>
            <a:r>
              <a:rPr lang="el-GR" dirty="0"/>
              <a:t>Έκθεση της Ευρωπαϊκής Επιτροπής για Ευρωπαϊκή ιθαγένεια (2010)</a:t>
            </a:r>
            <a:endParaRPr lang="en-GB" dirty="0"/>
          </a:p>
        </p:txBody>
      </p:sp>
      <p:sp>
        <p:nvSpPr>
          <p:cNvPr id="3" name="Content Placeholder 2">
            <a:extLst>
              <a:ext uri="{FF2B5EF4-FFF2-40B4-BE49-F238E27FC236}">
                <a16:creationId xmlns:a16="http://schemas.microsoft.com/office/drawing/2014/main" id="{5E555B4E-DAC5-488A-54FB-D62919577150}"/>
              </a:ext>
            </a:extLst>
          </p:cNvPr>
          <p:cNvSpPr>
            <a:spLocks noGrp="1"/>
          </p:cNvSpPr>
          <p:nvPr>
            <p:ph idx="1"/>
          </p:nvPr>
        </p:nvSpPr>
        <p:spPr>
          <a:xfrm>
            <a:off x="477761" y="1700808"/>
            <a:ext cx="8229600" cy="4680520"/>
          </a:xfrm>
        </p:spPr>
        <p:txBody>
          <a:bodyPr>
            <a:normAutofit fontScale="62500" lnSpcReduction="20000"/>
          </a:bodyPr>
          <a:lstStyle/>
          <a:p>
            <a:r>
              <a:rPr lang="el-GR" dirty="0"/>
              <a:t>Μερικά ζητήματα:</a:t>
            </a:r>
          </a:p>
          <a:p>
            <a:r>
              <a:rPr lang="el-GR" dirty="0"/>
              <a:t>Αβεβαιότητα ως προς τα δικαιώματα ιδιοκτησίας διεθνών ζευγαριών</a:t>
            </a:r>
          </a:p>
          <a:p>
            <a:r>
              <a:rPr lang="el-GR" dirty="0"/>
              <a:t>Δύσκολες και δαπανηρές διατυπώσεις σχετικά με τη διασυνοριακή αναγνώριση εγγράφων οικογενειακής κατάστασης και δύσκολη διασυνοριακή πρόσβαση στη δικαιοσύνη</a:t>
            </a:r>
          </a:p>
          <a:p>
            <a:r>
              <a:rPr lang="el-GR" dirty="0"/>
              <a:t>Ανεπαρκής προστασία υπόπτων και κατηγορουμένων σε ποινικές διαδικασίες και θυμάτων εγκλημάτων</a:t>
            </a:r>
          </a:p>
          <a:p>
            <a:r>
              <a:rPr lang="el-GR" dirty="0"/>
              <a:t>Προβλήματα φορολογίας σε διασυνοριακές καταστάσεις, ιδίως όσον αφορά την ταξινόμηση των αυτοκινήτων</a:t>
            </a:r>
          </a:p>
          <a:p>
            <a:r>
              <a:rPr lang="el-GR" dirty="0"/>
              <a:t>Οι ευρωπαίοι πολίτες δεν επωφελούνται πλήρως από τη διασυνοριακή υγειονομική περίθαλψη και την τεχνολογία ηλεκτρονικής υγείας (</a:t>
            </a:r>
            <a:r>
              <a:rPr lang="nl-NL" dirty="0" err="1"/>
              <a:t>ehealth</a:t>
            </a:r>
            <a:r>
              <a:rPr lang="nl-NL" dirty="0"/>
              <a:t>)</a:t>
            </a:r>
            <a:endParaRPr lang="el-GR" dirty="0"/>
          </a:p>
          <a:p>
            <a:r>
              <a:rPr lang="el-GR" dirty="0"/>
              <a:t>Το δικαίωμα σε προξενική προστασία για πολίτες της ΕΕ που βρίσκονται σε κίνδυνο σε τρίτες χώρες δεν εφαρμόζεται αποτελεσματικά</a:t>
            </a:r>
          </a:p>
          <a:p>
            <a:r>
              <a:rPr lang="el-GR" dirty="0"/>
              <a:t>Έλλειψη ευαισθητοποίησης και ανεπαρκής επιβολή των δικαιωμάτων των πολιτών κατά την αγορά πακέτων διακοπών, ως επιβάτες και ως τουρίστες</a:t>
            </a:r>
          </a:p>
        </p:txBody>
      </p:sp>
    </p:spTree>
    <p:extLst>
      <p:ext uri="{BB962C8B-B14F-4D97-AF65-F5344CB8AC3E}">
        <p14:creationId xmlns:p14="http://schemas.microsoft.com/office/powerpoint/2010/main" val="1142379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87434-BD30-5678-C09A-E94622D9A14B}"/>
              </a:ext>
            </a:extLst>
          </p:cNvPr>
          <p:cNvSpPr>
            <a:spLocks noGrp="1"/>
          </p:cNvSpPr>
          <p:nvPr>
            <p:ph type="title"/>
          </p:nvPr>
        </p:nvSpPr>
        <p:spPr/>
        <p:txBody>
          <a:bodyPr>
            <a:normAutofit fontScale="90000"/>
          </a:bodyPr>
          <a:lstStyle/>
          <a:p>
            <a:r>
              <a:rPr lang="el-GR" dirty="0"/>
              <a:t>Έκθεση της Ευρωπαϊκής Επιτροπής για Ευρωπαϊκή ιθαγένεια (2013)</a:t>
            </a:r>
            <a:endParaRPr lang="en-GB" dirty="0"/>
          </a:p>
        </p:txBody>
      </p:sp>
      <p:sp>
        <p:nvSpPr>
          <p:cNvPr id="3" name="Content Placeholder 2">
            <a:extLst>
              <a:ext uri="{FF2B5EF4-FFF2-40B4-BE49-F238E27FC236}">
                <a16:creationId xmlns:a16="http://schemas.microsoft.com/office/drawing/2014/main" id="{709294EF-52A7-8BA0-D031-0B318B0CE47F}"/>
              </a:ext>
            </a:extLst>
          </p:cNvPr>
          <p:cNvSpPr>
            <a:spLocks noGrp="1"/>
          </p:cNvSpPr>
          <p:nvPr>
            <p:ph idx="1"/>
          </p:nvPr>
        </p:nvSpPr>
        <p:spPr>
          <a:xfrm>
            <a:off x="477761" y="1700808"/>
            <a:ext cx="8229600" cy="4752528"/>
          </a:xfrm>
        </p:spPr>
        <p:txBody>
          <a:bodyPr>
            <a:normAutofit fontScale="55000" lnSpcReduction="20000"/>
          </a:bodyPr>
          <a:lstStyle/>
          <a:p>
            <a:r>
              <a:rPr lang="el-GR" dirty="0"/>
              <a:t>Η </a:t>
            </a:r>
            <a:r>
              <a:rPr lang="el-GR" dirty="0" err="1"/>
              <a:t>Cécile</a:t>
            </a:r>
            <a:r>
              <a:rPr lang="el-GR" dirty="0"/>
              <a:t>, Βελγίδα υπήκοος, και ο σύζυγός της Nicolás, Αργεντινός πολίτης, πηγαίνουν να ζήσουν σε άλλη χώρα της ΕΕ. Μόλις εγκαταστάθηκαν, ο Nicolás περνά με επιτυχία μια συνέντευξη για δουλειά σε μια τοπική εταιρεία. Ωστόσο, απαντώντας στην ερώτηση της εταιρείας στις δημοτικές αρχές, ο υπάλληλος του δημαρχείου λέει ότι ο Nicolás χρειάζεται άδεια εργασίας, χωρίς να συνειδητοποιεί αμέσως ότι μια τέτοια απαίτηση δεν ισχύει για μέλη της οικογένειας πολιτών της ΕΕ. Ως αποτέλεσμα, ο </a:t>
            </a:r>
            <a:r>
              <a:rPr lang="en-GB" dirty="0"/>
              <a:t>Nicolás</a:t>
            </a:r>
            <a:r>
              <a:rPr lang="el-GR" dirty="0"/>
              <a:t> δεν προσλαμβάνεται.</a:t>
            </a:r>
          </a:p>
          <a:p>
            <a:r>
              <a:rPr lang="el-GR" dirty="0"/>
              <a:t>Απάντηση της ΕΕ: Ανάπτυξη εργαλείου ηλεκτρονικής κατάρτισης για τοπικούς διαχειριστές</a:t>
            </a:r>
          </a:p>
          <a:p>
            <a:r>
              <a:rPr lang="el-GR" dirty="0"/>
              <a:t>Η </a:t>
            </a:r>
            <a:r>
              <a:rPr lang="el-GR" dirty="0" err="1"/>
              <a:t>Maja</a:t>
            </a:r>
            <a:r>
              <a:rPr lang="el-GR" dirty="0"/>
              <a:t>, υπήκοος Σλοβενίας, αγόρασε ένα μικρό διαμέρισμα στη Βουλγαρία, αλλά στη συνέχεια ανακάλυψε ότι η κατασκευή του παραβίαζε αρκετούς οικοδομικούς κανονισμούς και ότι ο κτηματομεσίτης το γνώριζε αλλά της απέκρυψε αυτές τις πληροφορίες. Πιστεύει ότι έχει παραβιαστεί το θεμελιώδες δικαίωμά της στην ιδιοκτησία, αλλά αναρωτιέται αν πρέπει να παραπονεθεί στην Ευρωπαϊκή Επιτροπή, στον Ευρωπαίο Διαμεσολαβητή ή στον Βούλγαρο ή Σλοβένο Διαμεσολαβητή. Δεν ήξερε ότι η εθνική αρχή προστασίας καταναλωτών θα ήταν το κατάλληλο όργανο στο οποίο θα έπρεπε να απευθυνθεί.</a:t>
            </a:r>
          </a:p>
          <a:p>
            <a:r>
              <a:rPr lang="el-GR" dirty="0"/>
              <a:t>Απάντηση της ΕΕ: Δημιουργία ενός φιλικού ηλεκτρονικού εργαλείου καθοδήγησης για τους πολίτες της ΕΕ</a:t>
            </a:r>
            <a:endParaRPr lang="en-GB" dirty="0"/>
          </a:p>
        </p:txBody>
      </p:sp>
    </p:spTree>
    <p:extLst>
      <p:ext uri="{BB962C8B-B14F-4D97-AF65-F5344CB8AC3E}">
        <p14:creationId xmlns:p14="http://schemas.microsoft.com/office/powerpoint/2010/main" val="135853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4042"/>
          </a:xfrm>
        </p:spPr>
        <p:txBody>
          <a:bodyPr>
            <a:noAutofit/>
          </a:bodyPr>
          <a:lstStyle/>
          <a:p>
            <a:pPr algn="l"/>
            <a:r>
              <a:rPr lang="en-GB" sz="2400" dirty="0"/>
              <a:t>...</a:t>
            </a:r>
          </a:p>
        </p:txBody>
      </p:sp>
      <p:pic>
        <p:nvPicPr>
          <p:cNvPr id="3074" name="Picture 2"/>
          <p:cNvPicPr>
            <a:picLocks noGrp="1" noChangeAspect="1" noChangeArrowheads="1"/>
          </p:cNvPicPr>
          <p:nvPr>
            <p:ph idx="1"/>
          </p:nvPr>
        </p:nvPicPr>
        <p:blipFill>
          <a:blip r:embed="rId2" cstate="print"/>
          <a:srcRect/>
          <a:stretch>
            <a:fillRect/>
          </a:stretch>
        </p:blipFill>
        <p:spPr bwMode="auto">
          <a:xfrm>
            <a:off x="-324544" y="0"/>
            <a:ext cx="9937104" cy="6858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04664"/>
          </a:xfrm>
        </p:spPr>
        <p:txBody>
          <a:bodyPr>
            <a:normAutofit fontScale="90000"/>
          </a:bodyPr>
          <a:lstStyle/>
          <a:p>
            <a:pPr algn="l"/>
            <a:r>
              <a:rPr lang="en-GB" dirty="0"/>
              <a:t>...</a:t>
            </a:r>
          </a:p>
        </p:txBody>
      </p:sp>
      <p:pic>
        <p:nvPicPr>
          <p:cNvPr id="1027" name="Picture 3"/>
          <p:cNvPicPr>
            <a:picLocks noGrp="1" noChangeAspect="1" noChangeArrowheads="1"/>
          </p:cNvPicPr>
          <p:nvPr>
            <p:ph idx="1"/>
          </p:nvPr>
        </p:nvPicPr>
        <p:blipFill>
          <a:blip r:embed="rId2" cstate="print"/>
          <a:srcRect/>
          <a:stretch>
            <a:fillRect/>
          </a:stretch>
        </p:blipFill>
        <p:spPr bwMode="auto">
          <a:xfrm>
            <a:off x="1" y="476672"/>
            <a:ext cx="9144000" cy="638132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Δομή της διάλεξης</a:t>
            </a:r>
            <a:endParaRPr lang="tr-TR" dirty="0"/>
          </a:p>
        </p:txBody>
      </p:sp>
      <p:sp>
        <p:nvSpPr>
          <p:cNvPr id="3" name="Content Placeholder 2"/>
          <p:cNvSpPr>
            <a:spLocks noGrp="1"/>
          </p:cNvSpPr>
          <p:nvPr>
            <p:ph idx="1"/>
          </p:nvPr>
        </p:nvSpPr>
        <p:spPr/>
        <p:txBody>
          <a:bodyPr>
            <a:normAutofit lnSpcReduction="10000"/>
          </a:bodyPr>
          <a:lstStyle/>
          <a:p>
            <a:r>
              <a:rPr lang="el-GR" dirty="0"/>
              <a:t>Εξέλιξη του τομέα των εσωτερικών υποθέσεων</a:t>
            </a:r>
          </a:p>
          <a:p>
            <a:r>
              <a:rPr lang="el-GR" dirty="0"/>
              <a:t>Εθνικά και ευρωπαϊκά μέτρα για την μετανάστευση από τρίτες χώρες</a:t>
            </a:r>
          </a:p>
          <a:p>
            <a:r>
              <a:rPr lang="el-GR" dirty="0"/>
              <a:t>Δικαιώματα Ευρωπαίων πολιτών και η έννοια της ευρωπαϊκής ταυτότητας</a:t>
            </a:r>
          </a:p>
          <a:p>
            <a:r>
              <a:rPr lang="el-GR" dirty="0" err="1"/>
              <a:t>Ευρωσκεπτικισμός</a:t>
            </a:r>
            <a:endParaRPr lang="el-GR" dirty="0"/>
          </a:p>
          <a:p>
            <a:r>
              <a:rPr lang="el-GR" dirty="0"/>
              <a:t>Συμπεράσματα</a:t>
            </a:r>
            <a:endParaRPr lang="tr-TR" dirty="0"/>
          </a:p>
        </p:txBody>
      </p:sp>
    </p:spTree>
    <p:extLst>
      <p:ext uri="{BB962C8B-B14F-4D97-AF65-F5344CB8AC3E}">
        <p14:creationId xmlns:p14="http://schemas.microsoft.com/office/powerpoint/2010/main" val="3262451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3DC5A-5161-CCE1-CBD8-CAE991ABAFD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5112920-C0C3-1488-2D87-36F78A9CABF5}"/>
              </a:ext>
            </a:extLst>
          </p:cNvPr>
          <p:cNvSpPr>
            <a:spLocks noGrp="1"/>
          </p:cNvSpPr>
          <p:nvPr>
            <p:ph idx="1"/>
          </p:nvPr>
        </p:nvSpPr>
        <p:spPr/>
        <p:txBody>
          <a:bodyPr/>
          <a:lstStyle/>
          <a:p>
            <a:r>
              <a:rPr lang="el-GR" dirty="0"/>
              <a:t>Ποια αλλαγή στην ΕΕ θα σας έκανε να νοιώσετε (περισσότερο;) Ευρωπαίοι πολίτες;</a:t>
            </a:r>
            <a:endParaRPr lang="en-GB" dirty="0"/>
          </a:p>
        </p:txBody>
      </p:sp>
    </p:spTree>
    <p:extLst>
      <p:ext uri="{BB962C8B-B14F-4D97-AF65-F5344CB8AC3E}">
        <p14:creationId xmlns:p14="http://schemas.microsoft.com/office/powerpoint/2010/main" val="1594113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A0A52-702B-A1D0-DFC2-E4232D24F608}"/>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66794BA8-7569-ACFA-3C96-E94535A3A5BD}"/>
              </a:ext>
            </a:extLst>
          </p:cNvPr>
          <p:cNvPicPr>
            <a:picLocks noGrp="1" noChangeAspect="1"/>
          </p:cNvPicPr>
          <p:nvPr>
            <p:ph idx="1"/>
          </p:nvPr>
        </p:nvPicPr>
        <p:blipFill>
          <a:blip r:embed="rId2"/>
          <a:stretch>
            <a:fillRect/>
          </a:stretch>
        </p:blipFill>
        <p:spPr>
          <a:xfrm>
            <a:off x="84236" y="201443"/>
            <a:ext cx="3960440" cy="3744416"/>
          </a:xfrm>
        </p:spPr>
      </p:pic>
      <p:pic>
        <p:nvPicPr>
          <p:cNvPr id="7" name="Picture 6">
            <a:extLst>
              <a:ext uri="{FF2B5EF4-FFF2-40B4-BE49-F238E27FC236}">
                <a16:creationId xmlns:a16="http://schemas.microsoft.com/office/drawing/2014/main" id="{FAC160FD-DC37-8B43-AA56-EE9617C1ADE1}"/>
              </a:ext>
            </a:extLst>
          </p:cNvPr>
          <p:cNvPicPr>
            <a:picLocks noChangeAspect="1"/>
          </p:cNvPicPr>
          <p:nvPr/>
        </p:nvPicPr>
        <p:blipFill>
          <a:blip r:embed="rId3"/>
          <a:stretch>
            <a:fillRect/>
          </a:stretch>
        </p:blipFill>
        <p:spPr>
          <a:xfrm>
            <a:off x="164263" y="4178701"/>
            <a:ext cx="9014154" cy="2009775"/>
          </a:xfrm>
          <a:prstGeom prst="rect">
            <a:avLst/>
          </a:prstGeom>
        </p:spPr>
      </p:pic>
      <p:pic>
        <p:nvPicPr>
          <p:cNvPr id="9" name="Picture 8">
            <a:extLst>
              <a:ext uri="{FF2B5EF4-FFF2-40B4-BE49-F238E27FC236}">
                <a16:creationId xmlns:a16="http://schemas.microsoft.com/office/drawing/2014/main" id="{835A1D02-04F9-E87B-275F-5D765713C34B}"/>
              </a:ext>
            </a:extLst>
          </p:cNvPr>
          <p:cNvPicPr>
            <a:picLocks noChangeAspect="1"/>
          </p:cNvPicPr>
          <p:nvPr/>
        </p:nvPicPr>
        <p:blipFill>
          <a:blip r:embed="rId4"/>
          <a:stretch>
            <a:fillRect/>
          </a:stretch>
        </p:blipFill>
        <p:spPr>
          <a:xfrm>
            <a:off x="3802254" y="-14581"/>
            <a:ext cx="5257510" cy="3960440"/>
          </a:xfrm>
          <a:prstGeom prst="rect">
            <a:avLst/>
          </a:prstGeom>
        </p:spPr>
      </p:pic>
    </p:spTree>
    <p:extLst>
      <p:ext uri="{BB962C8B-B14F-4D97-AF65-F5344CB8AC3E}">
        <p14:creationId xmlns:p14="http://schemas.microsoft.com/office/powerpoint/2010/main" val="572705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7DC6A-8636-3A79-E553-0A597E709165}"/>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1C148631-0355-F116-6149-E8E045A2E313}"/>
              </a:ext>
            </a:extLst>
          </p:cNvPr>
          <p:cNvPicPr>
            <a:picLocks noGrp="1" noChangeAspect="1"/>
          </p:cNvPicPr>
          <p:nvPr>
            <p:ph idx="1"/>
          </p:nvPr>
        </p:nvPicPr>
        <p:blipFill>
          <a:blip r:embed="rId2"/>
          <a:stretch>
            <a:fillRect/>
          </a:stretch>
        </p:blipFill>
        <p:spPr>
          <a:xfrm>
            <a:off x="0" y="1"/>
            <a:ext cx="9144000" cy="6858000"/>
          </a:xfrm>
        </p:spPr>
      </p:pic>
    </p:spTree>
    <p:extLst>
      <p:ext uri="{BB962C8B-B14F-4D97-AF65-F5344CB8AC3E}">
        <p14:creationId xmlns:p14="http://schemas.microsoft.com/office/powerpoint/2010/main" val="1910429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DAAD-FFCD-6E09-765D-3C3D4DCB01F3}"/>
              </a:ext>
            </a:extLst>
          </p:cNvPr>
          <p:cNvSpPr>
            <a:spLocks noGrp="1"/>
          </p:cNvSpPr>
          <p:nvPr>
            <p:ph type="title"/>
          </p:nvPr>
        </p:nvSpPr>
        <p:spPr>
          <a:xfrm>
            <a:off x="107504" y="332656"/>
            <a:ext cx="9036496" cy="504056"/>
          </a:xfrm>
        </p:spPr>
        <p:txBody>
          <a:bodyPr>
            <a:normAutofit fontScale="90000"/>
          </a:bodyPr>
          <a:lstStyle/>
          <a:p>
            <a:r>
              <a:rPr lang="en-GB" sz="1800" i="1" dirty="0"/>
              <a:t>The results of a recent Eurobarometer survey (2020) on EU citizenship rights show that the right to move [within the EU] is the right most well-known and appreciated by the EU citizens. </a:t>
            </a:r>
          </a:p>
        </p:txBody>
      </p:sp>
      <p:pic>
        <p:nvPicPr>
          <p:cNvPr id="5" name="Content Placeholder 4">
            <a:extLst>
              <a:ext uri="{FF2B5EF4-FFF2-40B4-BE49-F238E27FC236}">
                <a16:creationId xmlns:a16="http://schemas.microsoft.com/office/drawing/2014/main" id="{7855B899-AD4E-2651-A5B8-30B88E02D776}"/>
              </a:ext>
            </a:extLst>
          </p:cNvPr>
          <p:cNvPicPr>
            <a:picLocks noGrp="1" noChangeAspect="1"/>
          </p:cNvPicPr>
          <p:nvPr>
            <p:ph idx="1"/>
          </p:nvPr>
        </p:nvPicPr>
        <p:blipFill>
          <a:blip r:embed="rId2"/>
          <a:stretch>
            <a:fillRect/>
          </a:stretch>
        </p:blipFill>
        <p:spPr>
          <a:xfrm>
            <a:off x="0" y="836712"/>
            <a:ext cx="9144000" cy="6021287"/>
          </a:xfrm>
        </p:spPr>
      </p:pic>
    </p:spTree>
    <p:extLst>
      <p:ext uri="{BB962C8B-B14F-4D97-AF65-F5344CB8AC3E}">
        <p14:creationId xmlns:p14="http://schemas.microsoft.com/office/powerpoint/2010/main" val="1436400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68109-70A1-E232-6DD6-C4BA84E2A4D1}"/>
              </a:ext>
            </a:extLst>
          </p:cNvPr>
          <p:cNvSpPr>
            <a:spLocks noGrp="1"/>
          </p:cNvSpPr>
          <p:nvPr>
            <p:ph type="title"/>
          </p:nvPr>
        </p:nvSpPr>
        <p:spPr/>
        <p:txBody>
          <a:bodyPr/>
          <a:lstStyle/>
          <a:p>
            <a:r>
              <a:rPr lang="el-GR" dirty="0" err="1"/>
              <a:t>Ευρωσκεπτικισμός</a:t>
            </a:r>
            <a:endParaRPr lang="en-GB" dirty="0"/>
          </a:p>
        </p:txBody>
      </p:sp>
      <p:sp>
        <p:nvSpPr>
          <p:cNvPr id="3" name="Content Placeholder 2">
            <a:extLst>
              <a:ext uri="{FF2B5EF4-FFF2-40B4-BE49-F238E27FC236}">
                <a16:creationId xmlns:a16="http://schemas.microsoft.com/office/drawing/2014/main" id="{AA1BB205-D232-98CC-F254-34EF748F1E8A}"/>
              </a:ext>
            </a:extLst>
          </p:cNvPr>
          <p:cNvSpPr>
            <a:spLocks noGrp="1"/>
          </p:cNvSpPr>
          <p:nvPr>
            <p:ph idx="1"/>
          </p:nvPr>
        </p:nvSpPr>
        <p:spPr/>
        <p:txBody>
          <a:bodyPr>
            <a:normAutofit fontScale="70000" lnSpcReduction="20000"/>
          </a:bodyPr>
          <a:lstStyle/>
          <a:p>
            <a:pPr>
              <a:buFont typeface="Wingdings" panose="05000000000000000000" pitchFamily="2" charset="2"/>
              <a:buChar char="Ø"/>
            </a:pPr>
            <a:r>
              <a:rPr lang="el-GR" dirty="0"/>
              <a:t>Γενικός όρος που χρησιμοποιείται για να περιγράψει την κριτική στην ΕΕ και τη διαδικασία της ευρωπαϊκής ολοκλήρωσης</a:t>
            </a:r>
          </a:p>
          <a:p>
            <a:pPr>
              <a:buFont typeface="Wingdings" panose="05000000000000000000" pitchFamily="2" charset="2"/>
              <a:buChar char="Ø"/>
            </a:pPr>
            <a:r>
              <a:rPr lang="el-GR" dirty="0"/>
              <a:t>Δύο κατηγορίες ευρωσκεπτικισμού:</a:t>
            </a:r>
          </a:p>
          <a:p>
            <a:r>
              <a:rPr lang="el-GR" dirty="0"/>
              <a:t>Ο «σκληρός </a:t>
            </a:r>
            <a:r>
              <a:rPr lang="el-GR" dirty="0" err="1"/>
              <a:t>ευρωσκεπτικισμός</a:t>
            </a:r>
            <a:r>
              <a:rPr lang="el-GR" dirty="0"/>
              <a:t>» (</a:t>
            </a:r>
            <a:r>
              <a:rPr lang="nl-NL" dirty="0"/>
              <a:t>hard </a:t>
            </a:r>
            <a:r>
              <a:rPr lang="nl-NL" dirty="0" err="1"/>
              <a:t>euroscepticism</a:t>
            </a:r>
            <a:r>
              <a:rPr lang="nl-NL" dirty="0"/>
              <a:t>) </a:t>
            </a:r>
            <a:r>
              <a:rPr lang="el-GR" dirty="0"/>
              <a:t>συνεπάγεται την πλήρη απόρριψη ολόκληρου του σχεδίου της ευρωπαϊκής πολιτικής και οικονομικής ολοκλήρωσης και την αντίθεση στην ένταξη ή παραμονή της χώρας τους σε μέλη της Ε.Ε</a:t>
            </a:r>
          </a:p>
          <a:p>
            <a:r>
              <a:rPr lang="el-GR" dirty="0"/>
              <a:t>Ο «μαλακός </a:t>
            </a:r>
            <a:r>
              <a:rPr lang="el-GR" dirty="0" err="1"/>
              <a:t>ευρωσκεπτικισμός</a:t>
            </a:r>
            <a:r>
              <a:rPr lang="el-GR" dirty="0"/>
              <a:t>» </a:t>
            </a:r>
            <a:r>
              <a:rPr lang="en-GB" dirty="0"/>
              <a:t>(soft euroscepticism) </a:t>
            </a:r>
            <a:r>
              <a:rPr lang="el-GR" dirty="0"/>
              <a:t>συνεπάγεται διαφωνία/</a:t>
            </a:r>
            <a:r>
              <a:rPr lang="el-GR" dirty="0" err="1"/>
              <a:t>ααντίθεση</a:t>
            </a:r>
            <a:r>
              <a:rPr lang="el-GR" dirty="0"/>
              <a:t> με τον τρόπο που εξελίσσεται η ευρωπαϊκή ολοκλήρωση </a:t>
            </a:r>
            <a:r>
              <a:rPr lang="el-GR" dirty="0">
                <a:sym typeface="Wingdings" panose="05000000000000000000" pitchFamily="2" charset="2"/>
              </a:rPr>
              <a:t> υποδιαιρέσεις </a:t>
            </a:r>
            <a:r>
              <a:rPr lang="el-GR" dirty="0"/>
              <a:t>ευρωσκεπτικισμού «συγκεκριμένων τομεακών πολιτικών» και </a:t>
            </a:r>
            <a:r>
              <a:rPr lang="el-GR" dirty="0" err="1"/>
              <a:t>ευρωσκεπτικισμό</a:t>
            </a:r>
            <a:r>
              <a:rPr lang="el-GR" dirty="0"/>
              <a:t> «εθνικού συμφέροντος» (</a:t>
            </a:r>
            <a:r>
              <a:rPr lang="el-GR" dirty="0" err="1"/>
              <a:t>Taggart</a:t>
            </a:r>
            <a:r>
              <a:rPr lang="el-GR" dirty="0"/>
              <a:t> and </a:t>
            </a:r>
            <a:r>
              <a:rPr lang="el-GR" dirty="0" err="1"/>
              <a:t>Szczerbiak</a:t>
            </a:r>
            <a:r>
              <a:rPr lang="el-GR" dirty="0"/>
              <a:t> 2001).</a:t>
            </a:r>
            <a:endParaRPr lang="en-GB" dirty="0"/>
          </a:p>
        </p:txBody>
      </p:sp>
    </p:spTree>
    <p:extLst>
      <p:ext uri="{BB962C8B-B14F-4D97-AF65-F5344CB8AC3E}">
        <p14:creationId xmlns:p14="http://schemas.microsoft.com/office/powerpoint/2010/main" val="3972297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0FCF6-80CE-2316-FADA-41372A0105F8}"/>
              </a:ext>
            </a:extLst>
          </p:cNvPr>
          <p:cNvSpPr>
            <a:spLocks noGrp="1"/>
          </p:cNvSpPr>
          <p:nvPr>
            <p:ph type="title"/>
          </p:nvPr>
        </p:nvSpPr>
        <p:spPr/>
        <p:txBody>
          <a:bodyPr>
            <a:normAutofit fontScale="90000"/>
          </a:bodyPr>
          <a:lstStyle/>
          <a:p>
            <a:r>
              <a:rPr lang="el-GR" dirty="0"/>
              <a:t>Λόγοι για την άνοδο του ευρωσκεπτικισμού</a:t>
            </a:r>
            <a:endParaRPr lang="en-GB" dirty="0"/>
          </a:p>
        </p:txBody>
      </p:sp>
      <p:sp>
        <p:nvSpPr>
          <p:cNvPr id="3" name="Content Placeholder 2">
            <a:extLst>
              <a:ext uri="{FF2B5EF4-FFF2-40B4-BE49-F238E27FC236}">
                <a16:creationId xmlns:a16="http://schemas.microsoft.com/office/drawing/2014/main" id="{83CAC4C5-107C-45DE-5A76-9D678946409C}"/>
              </a:ext>
            </a:extLst>
          </p:cNvPr>
          <p:cNvSpPr>
            <a:spLocks noGrp="1"/>
          </p:cNvSpPr>
          <p:nvPr>
            <p:ph idx="1"/>
          </p:nvPr>
        </p:nvSpPr>
        <p:spPr/>
        <p:txBody>
          <a:bodyPr>
            <a:normAutofit fontScale="70000" lnSpcReduction="20000"/>
          </a:bodyPr>
          <a:lstStyle/>
          <a:p>
            <a:r>
              <a:rPr lang="el-GR" dirty="0"/>
              <a:t>Άνοδος του ευρωσκεπτικισμού σε ολόκληρη την ΕΕ</a:t>
            </a:r>
          </a:p>
          <a:p>
            <a:pPr>
              <a:buFont typeface="Wingdings" panose="05000000000000000000" pitchFamily="2" charset="2"/>
              <a:buChar char="Ø"/>
            </a:pPr>
            <a:r>
              <a:rPr lang="el-GR" dirty="0"/>
              <a:t>Πολιτιστικοί λόγοι:</a:t>
            </a:r>
          </a:p>
          <a:p>
            <a:r>
              <a:rPr lang="el-GR" dirty="0"/>
              <a:t>Ισχυρή εθνική ταυτότητα</a:t>
            </a:r>
          </a:p>
          <a:p>
            <a:r>
              <a:rPr lang="el-GR" dirty="0"/>
              <a:t>Προβληματική επικοινωνία/δημόσια συζήτηση για τα οφέλη της ευρωπαϊκής ολοκλήρωσης</a:t>
            </a:r>
          </a:p>
          <a:p>
            <a:pPr>
              <a:buFont typeface="Wingdings" panose="05000000000000000000" pitchFamily="2" charset="2"/>
              <a:buChar char="Ø"/>
            </a:pPr>
            <a:r>
              <a:rPr lang="el-GR" dirty="0"/>
              <a:t>Οικονομικοί λόγοι</a:t>
            </a:r>
          </a:p>
          <a:p>
            <a:r>
              <a:rPr lang="el-GR" dirty="0"/>
              <a:t>Νικητές και χαμένοι της ένταξης και ευρωπαϊκής ολοκλήρωσης</a:t>
            </a:r>
          </a:p>
          <a:p>
            <a:r>
              <a:rPr lang="el-GR" dirty="0"/>
              <a:t>Κρίση στην Ευρωζώνη: Η ΕΕ θεωρείται από τα Νότια κράτη μέλη κάτι σαν το ΔΝΤ στη Λατινική Αμερική</a:t>
            </a:r>
          </a:p>
          <a:p>
            <a:pPr>
              <a:buFont typeface="Wingdings" panose="05000000000000000000" pitchFamily="2" charset="2"/>
              <a:buChar char="Ø"/>
            </a:pPr>
            <a:r>
              <a:rPr lang="el-GR" dirty="0"/>
              <a:t>Θεσμικοί λόγοι</a:t>
            </a:r>
          </a:p>
          <a:p>
            <a:r>
              <a:rPr lang="el-GR" dirty="0"/>
              <a:t>Μανιφέστα και θέσεις πολιτικών κομμάτων</a:t>
            </a:r>
          </a:p>
          <a:p>
            <a:r>
              <a:rPr lang="el-GR" dirty="0"/>
              <a:t>Ελαττωματικό πολιτικό σύστημα της ΕΕ </a:t>
            </a:r>
            <a:r>
              <a:rPr lang="el-GR" dirty="0">
                <a:sym typeface="Wingdings" panose="05000000000000000000" pitchFamily="2" charset="2"/>
              </a:rPr>
              <a:t> </a:t>
            </a:r>
            <a:r>
              <a:rPr lang="el-GR" dirty="0"/>
              <a:t>δημοκρατικό έλλειμμα Λύσεις λιτότητας για την αντιμετώπιση της κρίσης της Ευρωζώνης</a:t>
            </a:r>
            <a:endParaRPr lang="en-GB" dirty="0"/>
          </a:p>
        </p:txBody>
      </p:sp>
    </p:spTree>
    <p:extLst>
      <p:ext uri="{BB962C8B-B14F-4D97-AF65-F5344CB8AC3E}">
        <p14:creationId xmlns:p14="http://schemas.microsoft.com/office/powerpoint/2010/main" val="1351352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0FCF6-80CE-2316-FADA-41372A0105F8}"/>
              </a:ext>
            </a:extLst>
          </p:cNvPr>
          <p:cNvSpPr>
            <a:spLocks noGrp="1"/>
          </p:cNvSpPr>
          <p:nvPr>
            <p:ph type="title"/>
          </p:nvPr>
        </p:nvSpPr>
        <p:spPr>
          <a:xfrm>
            <a:off x="457200" y="332656"/>
            <a:ext cx="8229600" cy="720080"/>
          </a:xfrm>
        </p:spPr>
        <p:txBody>
          <a:bodyPr>
            <a:normAutofit fontScale="90000"/>
          </a:bodyPr>
          <a:lstStyle/>
          <a:p>
            <a:r>
              <a:rPr lang="el-GR" dirty="0"/>
              <a:t>Συμπεράσματα</a:t>
            </a:r>
            <a:endParaRPr lang="en-GB" dirty="0"/>
          </a:p>
        </p:txBody>
      </p:sp>
      <p:sp>
        <p:nvSpPr>
          <p:cNvPr id="3" name="Content Placeholder 2">
            <a:extLst>
              <a:ext uri="{FF2B5EF4-FFF2-40B4-BE49-F238E27FC236}">
                <a16:creationId xmlns:a16="http://schemas.microsoft.com/office/drawing/2014/main" id="{83CAC4C5-107C-45DE-5A76-9D678946409C}"/>
              </a:ext>
            </a:extLst>
          </p:cNvPr>
          <p:cNvSpPr>
            <a:spLocks noGrp="1"/>
          </p:cNvSpPr>
          <p:nvPr>
            <p:ph idx="1"/>
          </p:nvPr>
        </p:nvSpPr>
        <p:spPr>
          <a:xfrm>
            <a:off x="477761" y="1196752"/>
            <a:ext cx="8229600" cy="4746359"/>
          </a:xfrm>
        </p:spPr>
        <p:txBody>
          <a:bodyPr>
            <a:normAutofit fontScale="70000" lnSpcReduction="20000"/>
          </a:bodyPr>
          <a:lstStyle/>
          <a:p>
            <a:r>
              <a:rPr lang="el-GR" dirty="0"/>
              <a:t>Διαφορετικές «κατηγορίες» μεταναστών στην ΕΕ</a:t>
            </a:r>
          </a:p>
          <a:p>
            <a:r>
              <a:rPr lang="el-GR" dirty="0"/>
              <a:t>ΔΕΥ αρχικά τρίτος πυλώνας: αργότερα αλλαγές στον τρόπο λήψης των αποφάσεων</a:t>
            </a:r>
          </a:p>
          <a:p>
            <a:r>
              <a:rPr lang="el-GR" dirty="0"/>
              <a:t>Ευρώπη-Φρούριο. Επιπτώσεις:</a:t>
            </a:r>
          </a:p>
          <a:p>
            <a:r>
              <a:rPr lang="el-GR" dirty="0"/>
              <a:t>«Προληπτική ποινικοποίηση» μεταναστών </a:t>
            </a:r>
          </a:p>
          <a:p>
            <a:r>
              <a:rPr lang="el-GR" dirty="0"/>
              <a:t>Αλλαγές στον τρόπο αντιμετώπισης της μετανάστευσης (π.χ. πρόσθετη επιτήρηση μεταναστών) </a:t>
            </a:r>
            <a:r>
              <a:rPr lang="el-GR" dirty="0">
                <a:sym typeface="Wingdings" panose="05000000000000000000" pitchFamily="2" charset="2"/>
              </a:rPr>
              <a:t></a:t>
            </a:r>
            <a:r>
              <a:rPr lang="el-GR" dirty="0"/>
              <a:t> Μεταναστευτική πολιτική ως μέρος της πολιτικής ασφάλειας</a:t>
            </a:r>
          </a:p>
          <a:p>
            <a:r>
              <a:rPr lang="el-GR" dirty="0"/>
              <a:t>Προτεραιότητα στην ασφάλεια έναντι των ανθρωπίνων δικαιωμάτων </a:t>
            </a:r>
          </a:p>
          <a:p>
            <a:r>
              <a:rPr lang="el-GR" dirty="0"/>
              <a:t>Μεγαλύτερη έμφαση στον έλεγχο των εξωτερικών συνόρων παρά στην ένταξη των μεταναστών</a:t>
            </a:r>
          </a:p>
          <a:p>
            <a:r>
              <a:rPr lang="el-GR" dirty="0"/>
              <a:t>Διαφορετικές κατηγορίες και αιτίες Ευρωσκεπτικισμού</a:t>
            </a:r>
          </a:p>
        </p:txBody>
      </p:sp>
    </p:spTree>
    <p:extLst>
      <p:ext uri="{BB962C8B-B14F-4D97-AF65-F5344CB8AC3E}">
        <p14:creationId xmlns:p14="http://schemas.microsoft.com/office/powerpoint/2010/main" val="3140372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7EFCE-95FE-44ED-CAC5-B091912F1009}"/>
              </a:ext>
            </a:extLst>
          </p:cNvPr>
          <p:cNvSpPr>
            <a:spLocks noGrp="1"/>
          </p:cNvSpPr>
          <p:nvPr>
            <p:ph type="title"/>
          </p:nvPr>
        </p:nvSpPr>
        <p:spPr>
          <a:xfrm>
            <a:off x="457200" y="332656"/>
            <a:ext cx="8229600" cy="1008112"/>
          </a:xfrm>
        </p:spPr>
        <p:txBody>
          <a:bodyPr>
            <a:normAutofit/>
          </a:bodyPr>
          <a:lstStyle/>
          <a:p>
            <a:r>
              <a:rPr lang="el-GR" dirty="0"/>
              <a:t>Ομάδες μεταναστών στην ΕΕ</a:t>
            </a:r>
            <a:endParaRPr lang="en-GB" dirty="0"/>
          </a:p>
        </p:txBody>
      </p:sp>
      <p:sp>
        <p:nvSpPr>
          <p:cNvPr id="5" name="Content Placeholder 4">
            <a:extLst>
              <a:ext uri="{FF2B5EF4-FFF2-40B4-BE49-F238E27FC236}">
                <a16:creationId xmlns:a16="http://schemas.microsoft.com/office/drawing/2014/main" id="{C456447D-C7B9-780F-3433-F36E9844CFCF}"/>
              </a:ext>
            </a:extLst>
          </p:cNvPr>
          <p:cNvSpPr>
            <a:spLocks noGrp="1"/>
          </p:cNvSpPr>
          <p:nvPr>
            <p:ph idx="1"/>
          </p:nvPr>
        </p:nvSpPr>
        <p:spPr/>
        <p:txBody>
          <a:bodyPr/>
          <a:lstStyle/>
          <a:p>
            <a:r>
              <a:rPr lang="el-GR" dirty="0"/>
              <a:t>Δύο ομάδες μεταναστών στην Ε.Ε</a:t>
            </a:r>
          </a:p>
          <a:p>
            <a:r>
              <a:rPr lang="el-GR" dirty="0"/>
              <a:t>Πολίτες της ΕΕ που ζουν και εργάζονται σε άλλες χώρες της ΕΕ</a:t>
            </a:r>
          </a:p>
          <a:p>
            <a:r>
              <a:rPr lang="el-GR" dirty="0"/>
              <a:t>Μετανάστες από τρίτες χώρες</a:t>
            </a:r>
          </a:p>
          <a:p>
            <a:r>
              <a:rPr lang="el-GR" dirty="0"/>
              <a:t>Ευρώπη-Φρούριο! (</a:t>
            </a:r>
            <a:r>
              <a:rPr lang="en-GB" dirty="0"/>
              <a:t>Fortress Europe) </a:t>
            </a:r>
            <a:r>
              <a:rPr lang="el-GR" dirty="0"/>
              <a:t>Για ποιόν; Γιατί;</a:t>
            </a:r>
            <a:endParaRPr lang="en-GB" dirty="0"/>
          </a:p>
        </p:txBody>
      </p:sp>
    </p:spTree>
    <p:extLst>
      <p:ext uri="{BB962C8B-B14F-4D97-AF65-F5344CB8AC3E}">
        <p14:creationId xmlns:p14="http://schemas.microsoft.com/office/powerpoint/2010/main" val="3055498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43E49-76D4-16C8-6C97-7541A8DDC07D}"/>
              </a:ext>
            </a:extLst>
          </p:cNvPr>
          <p:cNvSpPr>
            <a:spLocks noGrp="1"/>
          </p:cNvSpPr>
          <p:nvPr>
            <p:ph type="title"/>
          </p:nvPr>
        </p:nvSpPr>
        <p:spPr/>
        <p:txBody>
          <a:bodyPr>
            <a:normAutofit fontScale="90000"/>
          </a:bodyPr>
          <a:lstStyle/>
          <a:p>
            <a:r>
              <a:rPr lang="el-GR" dirty="0"/>
              <a:t>Συνθήκες ΕΕ και εσωτερικές υποθέσεις</a:t>
            </a:r>
            <a:endParaRPr lang="en-GB" dirty="0"/>
          </a:p>
        </p:txBody>
      </p:sp>
      <p:sp>
        <p:nvSpPr>
          <p:cNvPr id="6" name="Content Placeholder 5">
            <a:extLst>
              <a:ext uri="{FF2B5EF4-FFF2-40B4-BE49-F238E27FC236}">
                <a16:creationId xmlns:a16="http://schemas.microsoft.com/office/drawing/2014/main" id="{0AF00D29-A0E0-1DF4-19E2-3E3758A3CD3F}"/>
              </a:ext>
            </a:extLst>
          </p:cNvPr>
          <p:cNvSpPr>
            <a:spLocks noGrp="1"/>
          </p:cNvSpPr>
          <p:nvPr>
            <p:ph idx="1"/>
          </p:nvPr>
        </p:nvSpPr>
        <p:spPr>
          <a:xfrm>
            <a:off x="477761" y="1700808"/>
            <a:ext cx="8229600" cy="4752528"/>
          </a:xfrm>
        </p:spPr>
        <p:txBody>
          <a:bodyPr>
            <a:normAutofit fontScale="55000" lnSpcReduction="20000"/>
          </a:bodyPr>
          <a:lstStyle/>
          <a:p>
            <a:pPr>
              <a:buFont typeface="Wingdings" panose="05000000000000000000" pitchFamily="2" charset="2"/>
              <a:buChar char="Ø"/>
            </a:pPr>
            <a:r>
              <a:rPr lang="el-GR" dirty="0"/>
              <a:t>Συνθήκη της Ρώμης</a:t>
            </a:r>
            <a:endParaRPr lang="en-GB" dirty="0"/>
          </a:p>
          <a:p>
            <a:r>
              <a:rPr lang="el-GR" dirty="0"/>
              <a:t>Δικαίωμα των πολιτών κάθε κράτους μέλους να αναλάβει εργασία σε οποιοδήποτε άλλο κράτος μέλος της ΕΟΚ</a:t>
            </a:r>
            <a:endParaRPr lang="en-GB" dirty="0"/>
          </a:p>
          <a:p>
            <a:pPr>
              <a:buFont typeface="Wingdings" panose="05000000000000000000" pitchFamily="2" charset="2"/>
              <a:buChar char="Ø"/>
            </a:pPr>
            <a:r>
              <a:rPr lang="el-GR" dirty="0"/>
              <a:t>Ευρωπαϊκή Πράξη</a:t>
            </a:r>
          </a:p>
          <a:p>
            <a:r>
              <a:rPr lang="el-GR" dirty="0"/>
              <a:t>Άρση των «φυσικών εμποδίων» στην κυκλοφορία των υπηρεσιών και της εργασίας</a:t>
            </a:r>
          </a:p>
          <a:p>
            <a:pPr>
              <a:buFont typeface="Wingdings" panose="05000000000000000000" pitchFamily="2" charset="2"/>
              <a:buChar char="Ø"/>
            </a:pPr>
            <a:r>
              <a:rPr lang="el-GR" dirty="0"/>
              <a:t>Συνθήκη της ΕΕ (Συνθήκη του Μάαστριχτ) </a:t>
            </a:r>
          </a:p>
          <a:p>
            <a:r>
              <a:rPr lang="el-GR" dirty="0"/>
              <a:t>Δημιουργία «Τρίτου πυλώνα»: Δικαιοσύνη και Εσωτερικές Υποθέσεις (ΔΕΥ), συμπεριλαμβανομένης της ελεύθερης κυκλοφορίας, της μεταναστευτικής πολιτικής, της αστυνομικής και δικαστικής συνεργασίας</a:t>
            </a:r>
          </a:p>
          <a:p>
            <a:pPr>
              <a:buFont typeface="Wingdings" panose="05000000000000000000" pitchFamily="2" charset="2"/>
              <a:buChar char="Ø"/>
            </a:pPr>
            <a:r>
              <a:rPr lang="el-GR" dirty="0"/>
              <a:t>Συνθήκη του Άμστερνταμ</a:t>
            </a:r>
          </a:p>
          <a:p>
            <a:r>
              <a:rPr lang="el-GR" dirty="0"/>
              <a:t>Ο «Χώρος Ελευθερίας, Ασφάλειας και Δικαιοσύνης» ενσωμάτωσε τους τομείς της ελεύθερης κυκλοφορίας, της αστυνομικής και δικαστικής συνεργασίας σε αστικές υποθέσεις στο κύριο σώμα της Συνθήκης</a:t>
            </a:r>
          </a:p>
          <a:p>
            <a:r>
              <a:rPr lang="el-GR" dirty="0"/>
              <a:t>Συνθήκη της Λισαβόνας</a:t>
            </a:r>
          </a:p>
          <a:p>
            <a:r>
              <a:rPr lang="el-GR" dirty="0"/>
              <a:t>Η Συνήθης Νομοθετική Διαδικασία ισχύει για ΔΕΥ. Το Συμβούλιο αποφασίζει με ειδική πλειοψηφία, έλεγχος του Ευρωπαϊκού Δικαστηρίου</a:t>
            </a:r>
          </a:p>
        </p:txBody>
      </p:sp>
    </p:spTree>
    <p:extLst>
      <p:ext uri="{BB962C8B-B14F-4D97-AF65-F5344CB8AC3E}">
        <p14:creationId xmlns:p14="http://schemas.microsoft.com/office/powerpoint/2010/main" val="251548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C7F88-7062-2D51-EE9D-D0B039C3DD09}"/>
              </a:ext>
            </a:extLst>
          </p:cNvPr>
          <p:cNvSpPr>
            <a:spLocks noGrp="1"/>
          </p:cNvSpPr>
          <p:nvPr>
            <p:ph type="title"/>
          </p:nvPr>
        </p:nvSpPr>
        <p:spPr/>
        <p:txBody>
          <a:bodyPr>
            <a:normAutofit fontScale="90000"/>
          </a:bodyPr>
          <a:lstStyle/>
          <a:p>
            <a:r>
              <a:rPr lang="el-GR" dirty="0"/>
              <a:t>Σημαντικές αποφάσεις εκτός Συνθηκών</a:t>
            </a:r>
            <a:endParaRPr lang="en-GB" dirty="0"/>
          </a:p>
        </p:txBody>
      </p:sp>
      <p:sp>
        <p:nvSpPr>
          <p:cNvPr id="3" name="Content Placeholder 2">
            <a:extLst>
              <a:ext uri="{FF2B5EF4-FFF2-40B4-BE49-F238E27FC236}">
                <a16:creationId xmlns:a16="http://schemas.microsoft.com/office/drawing/2014/main" id="{8C87DA13-34B1-BB4B-6484-91389C9BBAA1}"/>
              </a:ext>
            </a:extLst>
          </p:cNvPr>
          <p:cNvSpPr>
            <a:spLocks noGrp="1"/>
          </p:cNvSpPr>
          <p:nvPr>
            <p:ph idx="1"/>
          </p:nvPr>
        </p:nvSpPr>
        <p:spPr>
          <a:xfrm>
            <a:off x="477761" y="1700808"/>
            <a:ext cx="8229600" cy="4392488"/>
          </a:xfrm>
        </p:spPr>
        <p:txBody>
          <a:bodyPr>
            <a:normAutofit fontScale="85000" lnSpcReduction="20000"/>
          </a:bodyPr>
          <a:lstStyle/>
          <a:p>
            <a:pPr>
              <a:buFont typeface="Wingdings" panose="05000000000000000000" pitchFamily="2" charset="2"/>
              <a:buChar char="Ø"/>
            </a:pPr>
            <a:r>
              <a:rPr lang="el-GR" dirty="0"/>
              <a:t>Ομάδα TREVI (</a:t>
            </a:r>
            <a:r>
              <a:rPr lang="en-GB" dirty="0"/>
              <a:t>1976</a:t>
            </a:r>
            <a:r>
              <a:rPr lang="el-GR" dirty="0"/>
              <a:t>)</a:t>
            </a:r>
          </a:p>
          <a:p>
            <a:pPr>
              <a:buFont typeface="Wingdings" panose="05000000000000000000" pitchFamily="2" charset="2"/>
              <a:buChar char="Ø"/>
            </a:pPr>
            <a:r>
              <a:rPr lang="el-GR" dirty="0"/>
              <a:t>Ευρωπαϊκή Αστυνομική Υπηρεσία (Europol, 1998)</a:t>
            </a:r>
          </a:p>
          <a:p>
            <a:r>
              <a:rPr lang="el-GR" dirty="0"/>
              <a:t>Καταπολέμηση του διασυνοριακού εγκλήματος</a:t>
            </a:r>
          </a:p>
          <a:p>
            <a:pPr>
              <a:buFont typeface="Wingdings" panose="05000000000000000000" pitchFamily="2" charset="2"/>
              <a:buChar char="Ø"/>
            </a:pPr>
            <a:r>
              <a:rPr lang="el-GR" dirty="0"/>
              <a:t>Συμφωνία </a:t>
            </a:r>
            <a:r>
              <a:rPr lang="el-GR" dirty="0" err="1"/>
              <a:t>Σένγκεν</a:t>
            </a:r>
            <a:r>
              <a:rPr lang="el-GR" dirty="0"/>
              <a:t> (1985)</a:t>
            </a:r>
          </a:p>
          <a:p>
            <a:r>
              <a:rPr lang="el-GR" dirty="0"/>
              <a:t>Κατάργηση των συνοριακών ελέγχων</a:t>
            </a:r>
          </a:p>
          <a:p>
            <a:pPr>
              <a:buFont typeface="Wingdings" panose="05000000000000000000" pitchFamily="2" charset="2"/>
              <a:buChar char="Ø"/>
            </a:pPr>
            <a:r>
              <a:rPr lang="el-GR" dirty="0"/>
              <a:t>Σύμβαση του Δουβλίνου (1990); DII (2003); DIII (2013)</a:t>
            </a:r>
          </a:p>
          <a:p>
            <a:pPr>
              <a:buFont typeface="Wingdings" panose="05000000000000000000" pitchFamily="2" charset="2"/>
              <a:buChar char="Ø"/>
            </a:pPr>
            <a:r>
              <a:rPr lang="el-GR" dirty="0"/>
              <a:t>Συμφωνία του </a:t>
            </a:r>
            <a:r>
              <a:rPr lang="el-GR" dirty="0" err="1"/>
              <a:t>Τάμπερε</a:t>
            </a:r>
            <a:r>
              <a:rPr lang="el-GR" dirty="0"/>
              <a:t> (1999)</a:t>
            </a:r>
          </a:p>
          <a:p>
            <a:r>
              <a:rPr lang="el-GR" dirty="0"/>
              <a:t>Ενέργειες για έναν ευρωπαϊκό δικαστικό χώρο</a:t>
            </a:r>
          </a:p>
          <a:p>
            <a:r>
              <a:rPr lang="el-GR" dirty="0"/>
              <a:t>Αμοιβαία αναγνώριση δικαστικών αποφάσεων (αστικές και ποινικές)</a:t>
            </a:r>
            <a:endParaRPr lang="en-GB" dirty="0"/>
          </a:p>
        </p:txBody>
      </p:sp>
    </p:spTree>
    <p:extLst>
      <p:ext uri="{BB962C8B-B14F-4D97-AF65-F5344CB8AC3E}">
        <p14:creationId xmlns:p14="http://schemas.microsoft.com/office/powerpoint/2010/main" val="3307931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91707-91F0-A22F-EE65-BC8E0FFA7CA6}"/>
              </a:ext>
            </a:extLst>
          </p:cNvPr>
          <p:cNvSpPr>
            <a:spLocks noGrp="1"/>
          </p:cNvSpPr>
          <p:nvPr>
            <p:ph type="title"/>
          </p:nvPr>
        </p:nvSpPr>
        <p:spPr/>
        <p:txBody>
          <a:bodyPr>
            <a:normAutofit/>
          </a:bodyPr>
          <a:lstStyle/>
          <a:p>
            <a:r>
              <a:rPr lang="el-GR" sz="3600" dirty="0"/>
              <a:t>Μετά το 2000…</a:t>
            </a:r>
            <a:endParaRPr lang="en-GB" sz="3600" dirty="0"/>
          </a:p>
        </p:txBody>
      </p:sp>
      <p:sp>
        <p:nvSpPr>
          <p:cNvPr id="3" name="Content Placeholder 2">
            <a:extLst>
              <a:ext uri="{FF2B5EF4-FFF2-40B4-BE49-F238E27FC236}">
                <a16:creationId xmlns:a16="http://schemas.microsoft.com/office/drawing/2014/main" id="{0D6F43D4-3377-2411-BCCB-CAD41E486E78}"/>
              </a:ext>
            </a:extLst>
          </p:cNvPr>
          <p:cNvSpPr>
            <a:spLocks noGrp="1"/>
          </p:cNvSpPr>
          <p:nvPr>
            <p:ph idx="1"/>
          </p:nvPr>
        </p:nvSpPr>
        <p:spPr/>
        <p:txBody>
          <a:bodyPr>
            <a:normAutofit fontScale="62500" lnSpcReduction="20000"/>
          </a:bodyPr>
          <a:lstStyle/>
          <a:p>
            <a:pPr>
              <a:buFont typeface="Wingdings" panose="05000000000000000000" pitchFamily="2" charset="2"/>
              <a:buChar char="Ø"/>
            </a:pPr>
            <a:r>
              <a:rPr lang="el-GR" dirty="0"/>
              <a:t>Ευρωπαϊκό ένταλμα σύλληψης (2002)</a:t>
            </a:r>
          </a:p>
          <a:p>
            <a:pPr>
              <a:buFont typeface="Wingdings" panose="05000000000000000000" pitchFamily="2" charset="2"/>
              <a:buChar char="Ø"/>
            </a:pPr>
            <a:r>
              <a:rPr lang="el-GR" dirty="0"/>
              <a:t>Απόφαση πλαίσιο για την καταπολέμηση της τρομοκρατίας (2002)</a:t>
            </a:r>
          </a:p>
          <a:p>
            <a:pPr>
              <a:buFont typeface="Wingdings" panose="05000000000000000000" pitchFamily="2" charset="2"/>
              <a:buChar char="Ø"/>
            </a:pPr>
            <a:r>
              <a:rPr lang="el-GR" dirty="0"/>
              <a:t>Οδηγία υποδοχής (2003)</a:t>
            </a:r>
          </a:p>
          <a:p>
            <a:pPr>
              <a:buFont typeface="Wingdings" panose="05000000000000000000" pitchFamily="2" charset="2"/>
              <a:buChar char="Ø"/>
            </a:pPr>
            <a:r>
              <a:rPr lang="el-GR" dirty="0"/>
              <a:t>Ευρωπαϊκό Συμβούλιο της Χάγης (2004)</a:t>
            </a:r>
          </a:p>
          <a:p>
            <a:r>
              <a:rPr lang="el-GR" dirty="0"/>
              <a:t>Οι πολιτικές σχετικά με τις εσωτερικές υποθέσεις λαμβάνονται με τη διαδικασία της </a:t>
            </a:r>
            <a:r>
              <a:rPr lang="el-GR" dirty="0" err="1"/>
              <a:t>συναπόφασης</a:t>
            </a:r>
            <a:endParaRPr lang="el-GR" dirty="0"/>
          </a:p>
          <a:p>
            <a:r>
              <a:rPr lang="el-GR" dirty="0"/>
              <a:t>Μέτρα για κοινή πολιτική ασύλου έως το 2010</a:t>
            </a:r>
          </a:p>
          <a:p>
            <a:r>
              <a:rPr lang="el-GR" dirty="0"/>
              <a:t>Το Ευρωπαϊκό Ταμείο για τους Πρόσφυγες διευρύνθηκε</a:t>
            </a:r>
          </a:p>
          <a:p>
            <a:r>
              <a:rPr lang="el-GR" dirty="0"/>
              <a:t>Συζήτηση για δημιουργία Ευρωπαϊκού Οργανισμού Εξωτερικών Συνόρων</a:t>
            </a:r>
          </a:p>
          <a:p>
            <a:pPr>
              <a:buFont typeface="Wingdings" panose="05000000000000000000" pitchFamily="2" charset="2"/>
              <a:buChar char="Ø"/>
            </a:pPr>
            <a:r>
              <a:rPr lang="el-GR" dirty="0"/>
              <a:t>Οδηγία για την επιστροφή (2008)</a:t>
            </a:r>
          </a:p>
          <a:p>
            <a:r>
              <a:rPr lang="el-GR" dirty="0"/>
              <a:t>1ο βήμα: Εθελούσια αναχώρηση (7ημ-30ημ)</a:t>
            </a:r>
          </a:p>
          <a:p>
            <a:r>
              <a:rPr lang="el-GR" dirty="0"/>
              <a:t>2ο βήμα: Εντολή αφαίρεσης (επιμέλεια 6μ-12μ)</a:t>
            </a:r>
          </a:p>
          <a:p>
            <a:r>
              <a:rPr lang="el-GR" dirty="0"/>
              <a:t>3ο βήμα: Απαγόρευση </a:t>
            </a:r>
            <a:r>
              <a:rPr lang="el-GR" dirty="0" err="1"/>
              <a:t>επανεισόδου</a:t>
            </a:r>
            <a:r>
              <a:rPr lang="el-GR" dirty="0"/>
              <a:t> (5 χρόνια αν δεν υπάρχει εθελοντική αναχώρηση)</a:t>
            </a:r>
            <a:endParaRPr lang="en-GB" dirty="0"/>
          </a:p>
        </p:txBody>
      </p:sp>
    </p:spTree>
    <p:extLst>
      <p:ext uri="{BB962C8B-B14F-4D97-AF65-F5344CB8AC3E}">
        <p14:creationId xmlns:p14="http://schemas.microsoft.com/office/powerpoint/2010/main" val="738257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CFD18-11B2-F94A-7966-1F7600B57552}"/>
              </a:ext>
            </a:extLst>
          </p:cNvPr>
          <p:cNvSpPr>
            <a:spLocks noGrp="1"/>
          </p:cNvSpPr>
          <p:nvPr>
            <p:ph type="title"/>
          </p:nvPr>
        </p:nvSpPr>
        <p:spPr/>
        <p:txBody>
          <a:bodyPr>
            <a:normAutofit fontScale="90000"/>
          </a:bodyPr>
          <a:lstStyle/>
          <a:p>
            <a:r>
              <a:rPr lang="el-GR" dirty="0"/>
              <a:t>Εξηγήσεις για την εξέλιξη της τομεακής πολιτικής</a:t>
            </a:r>
            <a:endParaRPr lang="en-GB" dirty="0"/>
          </a:p>
        </p:txBody>
      </p:sp>
      <p:sp>
        <p:nvSpPr>
          <p:cNvPr id="3" name="Content Placeholder 2">
            <a:extLst>
              <a:ext uri="{FF2B5EF4-FFF2-40B4-BE49-F238E27FC236}">
                <a16:creationId xmlns:a16="http://schemas.microsoft.com/office/drawing/2014/main" id="{43A0E570-9953-7978-A631-BC2477E078EF}"/>
              </a:ext>
            </a:extLst>
          </p:cNvPr>
          <p:cNvSpPr>
            <a:spLocks noGrp="1"/>
          </p:cNvSpPr>
          <p:nvPr>
            <p:ph idx="1"/>
          </p:nvPr>
        </p:nvSpPr>
        <p:spPr/>
        <p:txBody>
          <a:bodyPr>
            <a:normAutofit fontScale="85000" lnSpcReduction="20000"/>
          </a:bodyPr>
          <a:lstStyle/>
          <a:p>
            <a:r>
              <a:rPr lang="el-GR" dirty="0"/>
              <a:t>Αρχικά άτυπη συνεργασία βάσει του διεθνούς δικαίου </a:t>
            </a:r>
            <a:r>
              <a:rPr lang="en-GB" dirty="0">
                <a:sym typeface="Wingdings" panose="05000000000000000000" pitchFamily="2" charset="2"/>
              </a:rPr>
              <a:t></a:t>
            </a:r>
            <a:r>
              <a:rPr lang="el-GR" dirty="0"/>
              <a:t> δημιουργία τρίτου διακυβερνητικού πυλώνα </a:t>
            </a:r>
            <a:r>
              <a:rPr lang="en-GB" dirty="0">
                <a:sym typeface="Wingdings" panose="05000000000000000000" pitchFamily="2" charset="2"/>
              </a:rPr>
              <a:t></a:t>
            </a:r>
            <a:r>
              <a:rPr lang="el-GR" dirty="0"/>
              <a:t> ενσωμάτωση των θεμάτων ασύλου και μετανάστευσης στον πρώτο (κοινοτικό) πυλώνα της Ε.Ε</a:t>
            </a:r>
            <a:endParaRPr lang="en-GB" dirty="0"/>
          </a:p>
          <a:p>
            <a:r>
              <a:rPr lang="el-GR" dirty="0"/>
              <a:t>Πως εξηγείται η μετάβαση;</a:t>
            </a:r>
          </a:p>
          <a:p>
            <a:r>
              <a:rPr lang="el-GR" dirty="0"/>
              <a:t>Εκχύλιση (</a:t>
            </a:r>
            <a:r>
              <a:rPr lang="nl-NL" dirty="0" err="1"/>
              <a:t>spill</a:t>
            </a:r>
            <a:r>
              <a:rPr lang="nl-NL" dirty="0"/>
              <a:t> over)</a:t>
            </a:r>
            <a:r>
              <a:rPr lang="el-GR" dirty="0"/>
              <a:t> από την κατάργηση των εσωτερικών συνόρων;</a:t>
            </a:r>
          </a:p>
          <a:p>
            <a:r>
              <a:rPr lang="el-GR" dirty="0"/>
              <a:t>Λόγω μεγαλύτερης αποτελεσματικότητας;</a:t>
            </a:r>
          </a:p>
          <a:p>
            <a:r>
              <a:rPr lang="el-GR" dirty="0"/>
              <a:t>Λόγω νομιμότητας/ανθρώπινων δικαιωμάτων;  </a:t>
            </a:r>
          </a:p>
          <a:p>
            <a:r>
              <a:rPr lang="el-GR" dirty="0"/>
              <a:t>Λόγω του τέλους του Ψυχρού Πολέμου – Νέων απειλών;</a:t>
            </a:r>
            <a:endParaRPr lang="en-GB" dirty="0"/>
          </a:p>
        </p:txBody>
      </p:sp>
    </p:spTree>
    <p:extLst>
      <p:ext uri="{BB962C8B-B14F-4D97-AF65-F5344CB8AC3E}">
        <p14:creationId xmlns:p14="http://schemas.microsoft.com/office/powerpoint/2010/main" val="3866625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BCA5A-D2E6-311C-5F94-AC1AAD3845E3}"/>
              </a:ext>
            </a:extLst>
          </p:cNvPr>
          <p:cNvSpPr>
            <a:spLocks noGrp="1"/>
          </p:cNvSpPr>
          <p:nvPr>
            <p:ph type="title"/>
          </p:nvPr>
        </p:nvSpPr>
        <p:spPr/>
        <p:txBody>
          <a:bodyPr>
            <a:normAutofit fontScale="90000"/>
          </a:bodyPr>
          <a:lstStyle/>
          <a:p>
            <a:r>
              <a:rPr lang="el-GR" dirty="0"/>
              <a:t>Ποιες είναι οι απειλές για την ασφάλεια της Ευρώπης;</a:t>
            </a:r>
            <a:endParaRPr lang="en-GB" dirty="0"/>
          </a:p>
        </p:txBody>
      </p:sp>
      <p:sp>
        <p:nvSpPr>
          <p:cNvPr id="3" name="Content Placeholder 2">
            <a:extLst>
              <a:ext uri="{FF2B5EF4-FFF2-40B4-BE49-F238E27FC236}">
                <a16:creationId xmlns:a16="http://schemas.microsoft.com/office/drawing/2014/main" id="{A24DC0BF-DB14-C099-5569-9EB3A191DBC1}"/>
              </a:ext>
            </a:extLst>
          </p:cNvPr>
          <p:cNvSpPr>
            <a:spLocks noGrp="1"/>
          </p:cNvSpPr>
          <p:nvPr>
            <p:ph idx="1"/>
          </p:nvPr>
        </p:nvSpPr>
        <p:spPr/>
        <p:txBody>
          <a:bodyPr>
            <a:normAutofit fontScale="70000" lnSpcReduction="20000"/>
          </a:bodyPr>
          <a:lstStyle/>
          <a:p>
            <a:pPr>
              <a:buFont typeface="Wingdings" panose="05000000000000000000" pitchFamily="2" charset="2"/>
              <a:buChar char="Ø"/>
            </a:pPr>
            <a:r>
              <a:rPr lang="el-GR" dirty="0"/>
              <a:t>Κατά τη διάρκεια του Ψυχρού Πολέμου: </a:t>
            </a:r>
          </a:p>
          <a:p>
            <a:r>
              <a:rPr lang="el-GR" dirty="0"/>
              <a:t>Κύρια απειλή για την ασφάλεια των κρατών μελών της ΕΟΚ/ΕΕ η Σοβιετική Ένωση (στρατιωτική απειλή)</a:t>
            </a:r>
          </a:p>
          <a:p>
            <a:pPr>
              <a:buFont typeface="Wingdings" panose="05000000000000000000" pitchFamily="2" charset="2"/>
              <a:buChar char="Ø"/>
            </a:pPr>
            <a:r>
              <a:rPr lang="el-GR" dirty="0"/>
              <a:t>Μετά τον Ψυχρό Πόλεμο: </a:t>
            </a:r>
          </a:p>
          <a:p>
            <a:r>
              <a:rPr lang="el-GR" dirty="0"/>
              <a:t>Απειλή αποσταθεροποίησης στην Ανατολική Ευρώπη </a:t>
            </a:r>
            <a:r>
              <a:rPr lang="el-GR" dirty="0">
                <a:sym typeface="Wingdings" panose="05000000000000000000" pitchFamily="2" charset="2"/>
              </a:rPr>
              <a:t> </a:t>
            </a:r>
            <a:r>
              <a:rPr lang="el-GR" dirty="0"/>
              <a:t>μαζικές αιτήσεις ασύλου σε χώρες της δυτικής Ευρώπης</a:t>
            </a:r>
          </a:p>
          <a:p>
            <a:r>
              <a:rPr lang="el-GR" dirty="0"/>
              <a:t>Αναδιατύπωση/αναθεώρηση της έννοιας της ασφάλειας </a:t>
            </a:r>
            <a:r>
              <a:rPr lang="el-GR" dirty="0">
                <a:sym typeface="Wingdings" panose="05000000000000000000" pitchFamily="2" charset="2"/>
              </a:rPr>
              <a:t></a:t>
            </a:r>
            <a:r>
              <a:rPr lang="el-GR" dirty="0"/>
              <a:t> δυσκολία διάκρισης μιας εξωτερικής απειλής από μια απειλή εσωτερικής ασφάλειας </a:t>
            </a:r>
          </a:p>
          <a:p>
            <a:r>
              <a:rPr lang="el-GR" dirty="0"/>
              <a:t>(</a:t>
            </a:r>
            <a:r>
              <a:rPr lang="el-GR" dirty="0" err="1"/>
              <a:t>Επαν</a:t>
            </a:r>
            <a:r>
              <a:rPr lang="el-GR" dirty="0"/>
              <a:t>)εμφάνιση νέων μη στρατιωτικών απειλών για την ασφάλεια, (συμπεριλαμβανομένης της μετανάστευσης) </a:t>
            </a:r>
            <a:r>
              <a:rPr lang="el-GR" dirty="0">
                <a:sym typeface="Wingdings" panose="05000000000000000000" pitchFamily="2" charset="2"/>
              </a:rPr>
              <a:t> μη υπαρξιακές απειλές για το κράτος, αλλά σοβαροί κίνδυνοι για </a:t>
            </a:r>
            <a:r>
              <a:rPr lang="el-GR" dirty="0"/>
              <a:t>πολιτική, οικονομική ή κοινωνική του τάξη.</a:t>
            </a:r>
            <a:endParaRPr lang="en-GB" dirty="0"/>
          </a:p>
        </p:txBody>
      </p:sp>
    </p:spTree>
    <p:extLst>
      <p:ext uri="{BB962C8B-B14F-4D97-AF65-F5344CB8AC3E}">
        <p14:creationId xmlns:p14="http://schemas.microsoft.com/office/powerpoint/2010/main" val="4166062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87742-BB73-1820-C32D-F3C2C97EA160}"/>
              </a:ext>
            </a:extLst>
          </p:cNvPr>
          <p:cNvSpPr>
            <a:spLocks noGrp="1"/>
          </p:cNvSpPr>
          <p:nvPr>
            <p:ph type="title"/>
          </p:nvPr>
        </p:nvSpPr>
        <p:spPr>
          <a:xfrm>
            <a:off x="107504" y="188640"/>
            <a:ext cx="4824536" cy="792088"/>
          </a:xfrm>
        </p:spPr>
        <p:txBody>
          <a:bodyPr>
            <a:noAutofit/>
          </a:bodyPr>
          <a:lstStyle/>
          <a:p>
            <a:pPr algn="ctr"/>
            <a:r>
              <a:rPr lang="el-GR" sz="2800" dirty="0"/>
              <a:t>Επιδράσεις της ξενοφοβίας </a:t>
            </a:r>
            <a:endParaRPr lang="en-GB" sz="2800" dirty="0"/>
          </a:p>
        </p:txBody>
      </p:sp>
      <p:pic>
        <p:nvPicPr>
          <p:cNvPr id="5" name="Content Placeholder 4">
            <a:extLst>
              <a:ext uri="{FF2B5EF4-FFF2-40B4-BE49-F238E27FC236}">
                <a16:creationId xmlns:a16="http://schemas.microsoft.com/office/drawing/2014/main" id="{D533DBAE-3B4F-BCC4-A375-084450A31BF3}"/>
              </a:ext>
            </a:extLst>
          </p:cNvPr>
          <p:cNvPicPr>
            <a:picLocks noGrp="1" noChangeAspect="1"/>
          </p:cNvPicPr>
          <p:nvPr>
            <p:ph idx="1"/>
          </p:nvPr>
        </p:nvPicPr>
        <p:blipFill>
          <a:blip r:embed="rId2"/>
          <a:stretch>
            <a:fillRect/>
          </a:stretch>
        </p:blipFill>
        <p:spPr>
          <a:xfrm>
            <a:off x="5115929" y="549498"/>
            <a:ext cx="4066384" cy="2505673"/>
          </a:xfrm>
          <a:prstGeom prst="rect">
            <a:avLst/>
          </a:prstGeom>
        </p:spPr>
      </p:pic>
      <p:sp>
        <p:nvSpPr>
          <p:cNvPr id="4" name="Text Placeholder 3">
            <a:extLst>
              <a:ext uri="{FF2B5EF4-FFF2-40B4-BE49-F238E27FC236}">
                <a16:creationId xmlns:a16="http://schemas.microsoft.com/office/drawing/2014/main" id="{BA83C2ED-BE2C-CFDB-61F8-DD26C8F11A96}"/>
              </a:ext>
            </a:extLst>
          </p:cNvPr>
          <p:cNvSpPr>
            <a:spLocks noGrp="1"/>
          </p:cNvSpPr>
          <p:nvPr>
            <p:ph type="body" sz="half" idx="2"/>
          </p:nvPr>
        </p:nvSpPr>
        <p:spPr>
          <a:xfrm>
            <a:off x="107504" y="1196752"/>
            <a:ext cx="4985118" cy="5256584"/>
          </a:xfrm>
        </p:spPr>
        <p:txBody>
          <a:bodyPr>
            <a:normAutofit fontScale="62500" lnSpcReduction="20000"/>
          </a:bodyPr>
          <a:lstStyle/>
          <a:p>
            <a:pPr marL="192088" marR="0" lvl="0" indent="-192088" algn="l" defTabSz="914400" rtl="0" eaLnBrk="1" fontAlgn="auto" latinLnBrk="0" hangingPunct="1">
              <a:lnSpc>
                <a:spcPct val="100000"/>
              </a:lnSpc>
              <a:spcBef>
                <a:spcPct val="25000"/>
              </a:spcBef>
              <a:spcAft>
                <a:spcPct val="50000"/>
              </a:spcAft>
              <a:buClrTx/>
              <a:buSzPct val="80000"/>
              <a:buFont typeface="Arial" panose="020B0604020202020204" pitchFamily="34" charset="0"/>
              <a:buChar char="•"/>
              <a:tabLst/>
              <a:defRPr/>
            </a:pPr>
            <a:r>
              <a:rPr kumimoji="0" lang="el-GR" altLang="en-US" sz="3200" b="0" i="0" u="none" strike="noStrike" kern="1200" cap="none" spc="0" normalizeH="0" baseline="0" noProof="0" dirty="0">
                <a:ln>
                  <a:noFill/>
                </a:ln>
                <a:solidFill>
                  <a:prstClr val="black"/>
                </a:solidFill>
                <a:effectLst/>
                <a:uLnTx/>
                <a:uFillTx/>
                <a:ea typeface="+mn-ea"/>
                <a:cs typeface="+mn-cs"/>
              </a:rPr>
              <a:t>Στην Ευρώπη, ο φόβος για τους  μετανάστες έχει κλιμακωθεί από τα τέλη της δεκαετίας του 1970</a:t>
            </a:r>
          </a:p>
          <a:p>
            <a:pPr marL="192088" marR="0" lvl="0" indent="-192088" algn="l" defTabSz="914400" rtl="0" eaLnBrk="1" fontAlgn="auto" latinLnBrk="0" hangingPunct="1">
              <a:lnSpc>
                <a:spcPct val="100000"/>
              </a:lnSpc>
              <a:spcBef>
                <a:spcPct val="25000"/>
              </a:spcBef>
              <a:spcAft>
                <a:spcPct val="50000"/>
              </a:spcAft>
              <a:buClrTx/>
              <a:buSzPct val="80000"/>
              <a:buFont typeface="Arial" panose="020B0604020202020204" pitchFamily="34" charset="0"/>
              <a:buChar char="•"/>
              <a:tabLst/>
              <a:defRPr/>
            </a:pPr>
            <a:r>
              <a:rPr kumimoji="0" lang="el-GR" altLang="en-US" sz="3200" b="0" i="0" u="none" strike="noStrike" kern="1200" cap="none" spc="0" normalizeH="0" baseline="0" noProof="0" dirty="0">
                <a:ln>
                  <a:noFill/>
                </a:ln>
                <a:solidFill>
                  <a:prstClr val="black"/>
                </a:solidFill>
                <a:effectLst/>
                <a:uLnTx/>
                <a:uFillTx/>
                <a:ea typeface="+mn-ea"/>
                <a:cs typeface="+mn-cs"/>
              </a:rPr>
              <a:t>Οι αντιλήψεις για την μεταναστευτική απειλή περιλαμβάνουν:</a:t>
            </a:r>
          </a:p>
          <a:p>
            <a:pPr marL="192088" marR="0" lvl="0" indent="-192088" algn="l" defTabSz="914400" rtl="0" eaLnBrk="1" fontAlgn="auto" latinLnBrk="0" hangingPunct="1">
              <a:lnSpc>
                <a:spcPct val="100000"/>
              </a:lnSpc>
              <a:spcBef>
                <a:spcPct val="25000"/>
              </a:spcBef>
              <a:spcAft>
                <a:spcPct val="50000"/>
              </a:spcAft>
              <a:buClrTx/>
              <a:buSzPct val="80000"/>
              <a:buFont typeface="Arial" panose="020B0604020202020204" pitchFamily="34" charset="0"/>
              <a:buChar char="•"/>
              <a:tabLst/>
              <a:defRPr/>
            </a:pPr>
            <a:r>
              <a:rPr kumimoji="0" lang="el-GR" altLang="en-US" sz="3200" b="0" i="0" u="none" strike="noStrike" kern="1200" cap="none" spc="0" normalizeH="0" baseline="0" noProof="0" dirty="0">
                <a:ln>
                  <a:noFill/>
                </a:ln>
                <a:solidFill>
                  <a:prstClr val="black"/>
                </a:solidFill>
                <a:effectLst/>
                <a:uLnTx/>
                <a:uFillTx/>
                <a:ea typeface="+mn-ea"/>
                <a:cs typeface="+mn-cs"/>
              </a:rPr>
              <a:t> Ένα ανεξέλεγκτο «κύμα» μεταναστών</a:t>
            </a:r>
          </a:p>
          <a:p>
            <a:pPr marL="192088" marR="0" lvl="0" indent="-192088" algn="l" defTabSz="914400" rtl="0" eaLnBrk="1" fontAlgn="auto" latinLnBrk="0" hangingPunct="1">
              <a:lnSpc>
                <a:spcPct val="100000"/>
              </a:lnSpc>
              <a:spcBef>
                <a:spcPct val="25000"/>
              </a:spcBef>
              <a:spcAft>
                <a:spcPct val="50000"/>
              </a:spcAft>
              <a:buClrTx/>
              <a:buSzPct val="80000"/>
              <a:buFont typeface="Arial" panose="020B0604020202020204" pitchFamily="34" charset="0"/>
              <a:buChar char="•"/>
              <a:tabLst/>
              <a:defRPr/>
            </a:pPr>
            <a:r>
              <a:rPr lang="el-GR" altLang="en-US" sz="3200" dirty="0">
                <a:solidFill>
                  <a:prstClr val="black"/>
                </a:solidFill>
              </a:rPr>
              <a:t>Ο</a:t>
            </a:r>
            <a:r>
              <a:rPr kumimoji="0" lang="el-GR" altLang="en-US" sz="3200" b="0" i="0" u="none" strike="noStrike" kern="1200" cap="none" spc="0" normalizeH="0" baseline="0" noProof="0" dirty="0">
                <a:ln>
                  <a:noFill/>
                </a:ln>
                <a:solidFill>
                  <a:prstClr val="black"/>
                </a:solidFill>
                <a:effectLst/>
                <a:uLnTx/>
                <a:uFillTx/>
                <a:ea typeface="+mn-ea"/>
                <a:cs typeface="+mn-cs"/>
              </a:rPr>
              <a:t>ι μετανάστες είναι πολύ διαφορετικοί από τις κοινωνίες υποδοχής (δυσκολίες ενσωμάτωσης)</a:t>
            </a:r>
          </a:p>
          <a:p>
            <a:pPr marL="192088" marR="0" lvl="0" indent="-192088" algn="l" defTabSz="914400" rtl="0" eaLnBrk="1" fontAlgn="auto" latinLnBrk="0" hangingPunct="1">
              <a:lnSpc>
                <a:spcPct val="100000"/>
              </a:lnSpc>
              <a:spcBef>
                <a:spcPct val="25000"/>
              </a:spcBef>
              <a:spcAft>
                <a:spcPct val="50000"/>
              </a:spcAft>
              <a:buClrTx/>
              <a:buSzPct val="80000"/>
              <a:buFont typeface="Arial" panose="020B0604020202020204" pitchFamily="34" charset="0"/>
              <a:buChar char="•"/>
              <a:tabLst/>
              <a:defRPr/>
            </a:pPr>
            <a:r>
              <a:rPr lang="el-GR" altLang="en-US" sz="3200" dirty="0">
                <a:solidFill>
                  <a:prstClr val="black"/>
                </a:solidFill>
              </a:rPr>
              <a:t>Ο</a:t>
            </a:r>
            <a:r>
              <a:rPr kumimoji="0" lang="el-GR" altLang="en-US" sz="3200" b="0" i="0" u="none" strike="noStrike" kern="1200" cap="none" spc="0" normalizeH="0" baseline="0" noProof="0" dirty="0">
                <a:ln>
                  <a:noFill/>
                </a:ln>
                <a:solidFill>
                  <a:prstClr val="black"/>
                </a:solidFill>
                <a:effectLst/>
                <a:uLnTx/>
                <a:uFillTx/>
                <a:ea typeface="+mn-ea"/>
                <a:cs typeface="+mn-cs"/>
              </a:rPr>
              <a:t>ι μετανάστες (ιδιαίτερα οι αιτούντες άσυλο) σκοπεύουν να εκμεταλλευτούν την κοινωνία υποδοχής</a:t>
            </a:r>
          </a:p>
          <a:p>
            <a:pPr marL="192088" marR="0" lvl="0" indent="-192088" algn="l" defTabSz="914400" rtl="0" eaLnBrk="1" fontAlgn="auto" latinLnBrk="0" hangingPunct="1">
              <a:lnSpc>
                <a:spcPct val="100000"/>
              </a:lnSpc>
              <a:spcBef>
                <a:spcPct val="25000"/>
              </a:spcBef>
              <a:spcAft>
                <a:spcPct val="50000"/>
              </a:spcAft>
              <a:buClrTx/>
              <a:buSzPct val="80000"/>
              <a:buFont typeface="Arial" panose="020B0604020202020204" pitchFamily="34" charset="0"/>
              <a:buChar char="•"/>
              <a:tabLst/>
              <a:defRPr/>
            </a:pPr>
            <a:r>
              <a:rPr lang="el-GR" altLang="en-US" sz="3200" dirty="0">
                <a:solidFill>
                  <a:prstClr val="black"/>
                </a:solidFill>
              </a:rPr>
              <a:t>Φ</a:t>
            </a:r>
            <a:r>
              <a:rPr kumimoji="0" lang="el-GR" altLang="en-US" sz="3200" b="0" i="0" u="none" strike="noStrike" kern="1200" cap="none" spc="0" normalizeH="0" baseline="0" noProof="0" dirty="0" err="1">
                <a:ln>
                  <a:noFill/>
                </a:ln>
                <a:solidFill>
                  <a:prstClr val="black"/>
                </a:solidFill>
                <a:effectLst/>
                <a:uLnTx/>
                <a:uFillTx/>
                <a:ea typeface="+mn-ea"/>
                <a:cs typeface="+mn-cs"/>
              </a:rPr>
              <a:t>όβοι</a:t>
            </a:r>
            <a:r>
              <a:rPr kumimoji="0" lang="el-GR" altLang="en-US" sz="3200" b="0" i="0" u="none" strike="noStrike" kern="1200" cap="none" spc="0" normalizeH="0" baseline="0" noProof="0" dirty="0">
                <a:ln>
                  <a:noFill/>
                </a:ln>
                <a:solidFill>
                  <a:prstClr val="black"/>
                </a:solidFill>
                <a:effectLst/>
                <a:uLnTx/>
                <a:uFillTx/>
                <a:ea typeface="+mn-ea"/>
                <a:cs typeface="+mn-cs"/>
              </a:rPr>
              <a:t> οικονομικής απειλής + φόβοι τρομοκρατίας, ασφάλειας</a:t>
            </a:r>
            <a:endParaRPr kumimoji="0" lang="en-GB" altLang="en-US" sz="3200" b="0" i="0" u="none" strike="noStrike" kern="1200" cap="none" spc="0" normalizeH="0" baseline="0" noProof="0" dirty="0">
              <a:ln>
                <a:noFill/>
              </a:ln>
              <a:solidFill>
                <a:prstClr val="black"/>
              </a:solidFill>
              <a:effectLst/>
              <a:uLnTx/>
              <a:uFillTx/>
              <a:ea typeface="+mn-ea"/>
              <a:cs typeface="+mn-cs"/>
            </a:endParaRPr>
          </a:p>
          <a:p>
            <a:endParaRPr lang="en-GB" dirty="0"/>
          </a:p>
        </p:txBody>
      </p:sp>
      <p:pic>
        <p:nvPicPr>
          <p:cNvPr id="6" name="Picture 5">
            <a:extLst>
              <a:ext uri="{FF2B5EF4-FFF2-40B4-BE49-F238E27FC236}">
                <a16:creationId xmlns:a16="http://schemas.microsoft.com/office/drawing/2014/main" id="{12CCC498-6AEF-5E41-CE34-B26D7BBFF5C7}"/>
              </a:ext>
            </a:extLst>
          </p:cNvPr>
          <p:cNvPicPr>
            <a:picLocks noChangeAspect="1"/>
          </p:cNvPicPr>
          <p:nvPr/>
        </p:nvPicPr>
        <p:blipFill>
          <a:blip r:embed="rId3"/>
          <a:stretch>
            <a:fillRect/>
          </a:stretch>
        </p:blipFill>
        <p:spPr>
          <a:xfrm>
            <a:off x="5117008" y="3055171"/>
            <a:ext cx="4041998" cy="2926334"/>
          </a:xfrm>
          <a:prstGeom prst="rect">
            <a:avLst/>
          </a:prstGeom>
        </p:spPr>
      </p:pic>
    </p:spTree>
    <p:extLst>
      <p:ext uri="{BB962C8B-B14F-4D97-AF65-F5344CB8AC3E}">
        <p14:creationId xmlns:p14="http://schemas.microsoft.com/office/powerpoint/2010/main" val="19323032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7d760a3b-06dc-4d95-a16f-c98e6d0e92d4"/>
</p:tagLst>
</file>

<file path=ppt/theme/theme1.xml><?xml version="1.0" encoding="utf-8"?>
<a:theme xmlns:a="http://schemas.openxmlformats.org/drawingml/2006/main" name="1_Office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3576</TotalTime>
  <Words>1844</Words>
  <Application>Microsoft Office PowerPoint</Application>
  <PresentationFormat>On-screen Show (4:3)</PresentationFormat>
  <Paragraphs>152</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1_Office Theme</vt:lpstr>
      <vt:lpstr>Η ΟΡΓΑΝΩΣΗ ΤΗΣ ΕΥΡΩΠΑΪΚΗΣ ΕΝΩΣΗΣ  Δικαιοσύνη και Εσωτερικές Υποθέσεις (ΔΕΥ)</vt:lpstr>
      <vt:lpstr>Δομή της διάλεξης</vt:lpstr>
      <vt:lpstr>Ομάδες μεταναστών στην ΕΕ</vt:lpstr>
      <vt:lpstr>Συνθήκες ΕΕ και εσωτερικές υποθέσεις</vt:lpstr>
      <vt:lpstr>Σημαντικές αποφάσεις εκτός Συνθηκών</vt:lpstr>
      <vt:lpstr>Μετά το 2000…</vt:lpstr>
      <vt:lpstr>Εξηγήσεις για την εξέλιξη της τομεακής πολιτικής</vt:lpstr>
      <vt:lpstr>Ποιες είναι οι απειλές για την ασφάλεια της Ευρώπης;</vt:lpstr>
      <vt:lpstr>Επιδράσεις της ξενοφοβίας </vt:lpstr>
      <vt:lpstr>Εθνικά μέτρα για τον έλεγχο της μετανάστευσης</vt:lpstr>
      <vt:lpstr>Μέτρα της ΕΕ για τον έλεγχο της μετανάστευσης Ι</vt:lpstr>
      <vt:lpstr>Μέτρα της ΕΕ για τον έλεγχο της μετανάστευσης ΙΙ</vt:lpstr>
      <vt:lpstr>Τα δικαιώματα των Ευρωπαίων πολιτών</vt:lpstr>
      <vt:lpstr>Τα δικαιώματα των Ευρωπαίων πολιτών στις Συνθήκες της ΕΟΚ/ΕΕ Ι</vt:lpstr>
      <vt:lpstr>Τα δικαιώματα των Ευρωπαίων πολιτών στις Συνθήκες της ΕΟΚ/ΕΕ ΙΙ</vt:lpstr>
      <vt:lpstr>Έκθεση της Ευρωπαϊκής Επιτροπής για Ευρωπαϊκή ιθαγένεια (2010)</vt:lpstr>
      <vt:lpstr>Έκθεση της Ευρωπαϊκής Επιτροπής για Ευρωπαϊκή ιθαγένεια (2013)</vt:lpstr>
      <vt:lpstr>...</vt:lpstr>
      <vt:lpstr>...</vt:lpstr>
      <vt:lpstr>PowerPoint Presentation</vt:lpstr>
      <vt:lpstr>PowerPoint Presentation</vt:lpstr>
      <vt:lpstr>PowerPoint Presentation</vt:lpstr>
      <vt:lpstr>The results of a recent Eurobarometer survey (2020) on EU citizenship rights show that the right to move [within the EU] is the right most well-known and appreciated by the EU citizens. </vt:lpstr>
      <vt:lpstr>Ευρωσκεπτικισμός</vt:lpstr>
      <vt:lpstr>Λόγοι για την άνοδο του ευρωσκεπτικισμού</vt:lpstr>
      <vt:lpstr>Συμπεράσματα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5AAYEU03/5AAYEU1A/1S – The Integration of the European Union   WEEK 2   Integration Revived?  The Single European Act</dc:title>
  <dc:creator>christoskourtelis@live.com</dc:creator>
  <cp:lastModifiedBy>Christos Kourtelis</cp:lastModifiedBy>
  <cp:revision>185</cp:revision>
  <dcterms:created xsi:type="dcterms:W3CDTF">2014-09-25T11:04:38Z</dcterms:created>
  <dcterms:modified xsi:type="dcterms:W3CDTF">2023-12-14T21:08:31Z</dcterms:modified>
</cp:coreProperties>
</file>