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4" r:id="rId17"/>
    <p:sldId id="275" r:id="rId18"/>
    <p:sldId id="276" r:id="rId19"/>
    <p:sldId id="277" r:id="rId20"/>
  </p:sldIdLst>
  <p:sldSz cx="9144000" cy="5143500" type="screen16x9"/>
  <p:notesSz cx="6858000" cy="9144000"/>
  <p:embeddedFontLst>
    <p:embeddedFont>
      <p:font typeface="Quicksand" panose="020B0604020202020204" charset="0"/>
      <p:regular r:id="rId22"/>
      <p:bold r:id="rId23"/>
    </p:embeddedFont>
    <p:embeddedFont>
      <p:font typeface="Quicksand Medium" panose="020B0604020202020204" charset="0"/>
      <p:regular r:id="rId24"/>
      <p:bold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raspberrypi.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rpf.io/xai-6-v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pixabay.com/photos/fashion-show-fashion-catwalk-model-1746582/" TargetMode="External"/><Relationship Id="rId3" Type="http://schemas.openxmlformats.org/officeDocument/2006/relationships/hyperlink" Target="https://pixabay.com/photos/brushes-chalks-colorful-2927793/" TargetMode="External"/><Relationship Id="rId7" Type="http://schemas.openxmlformats.org/officeDocument/2006/relationships/hyperlink" Target="https://pixabay.com/photos/notebook-pen-work-course-page-2637757/"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pixabay.com/photos/windmills-rainbow-fields-5643293/" TargetMode="External"/><Relationship Id="rId5" Type="http://schemas.openxmlformats.org/officeDocument/2006/relationships/hyperlink" Target="https://pixabay.com/photos/supermarket-stalls-coolers-market-949913/" TargetMode="External"/><Relationship Id="rId4" Type="http://schemas.openxmlformats.org/officeDocument/2006/relationships/hyperlink" Target="https://pixabay.com/photos/medicine-patient-doctor-tension-2361046/"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pixabay.com/photos/fashion-show-fashion-catwalk-model-1746582/" TargetMode="External"/><Relationship Id="rId3" Type="http://schemas.openxmlformats.org/officeDocument/2006/relationships/hyperlink" Target="https://pixabay.com/photos/brushes-chalks-colorful-2927793/" TargetMode="External"/><Relationship Id="rId7" Type="http://schemas.openxmlformats.org/officeDocument/2006/relationships/hyperlink" Target="https://pixabay.com/photos/notebook-pen-work-course-page-2637757/"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pixabay.com/photos/windmills-rainbow-fields-5643293/" TargetMode="External"/><Relationship Id="rId5" Type="http://schemas.openxmlformats.org/officeDocument/2006/relationships/hyperlink" Target="https://pixabay.com/photos/supermarket-stalls-coolers-market-949913/" TargetMode="External"/><Relationship Id="rId4" Type="http://schemas.openxmlformats.org/officeDocument/2006/relationships/hyperlink" Target="https://pixabay.com/photos/medicine-patient-doctor-tension-2361046/"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rpf.io/xai-6-v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a:solidFill>
                  <a:srgbClr val="666666"/>
                </a:solidFill>
                <a:latin typeface="Roboto"/>
                <a:ea typeface="Roboto"/>
                <a:cs typeface="Roboto"/>
                <a:sym typeface="Roboto"/>
              </a:rPr>
              <a:t>Αυτός ο πόρος διατίθεται από το </a:t>
            </a:r>
            <a:r>
              <a:rPr lang="en-US" sz="1000" u="sng">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Raspberry Pi Foundation</a:t>
            </a:r>
            <a:r>
              <a:rPr lang="en-US" sz="1000">
                <a:solidFill>
                  <a:srgbClr val="666666"/>
                </a:solidFill>
                <a:latin typeface="Roboto"/>
                <a:ea typeface="Roboto"/>
                <a:cs typeface="Roboto"/>
                <a:sym typeface="Roboto"/>
              </a:rPr>
              <a:t> με άδεια χρήσης Creative Commons Attribution-NonCommercial-NoDerivatives 4.0 International Public License (CC BY-NC-ND 4.0). Για περισσότερες πληροφορίες σχετικά με την άδεια αυτή, ανατρέξτε στην ηλεκτρονική διεύθυνση </a:t>
            </a:r>
            <a:r>
              <a:rPr lang="en-US" sz="1000" u="sng">
                <a:solidFill>
                  <a:srgbClr val="1155CC"/>
                </a:solidFill>
                <a:latin typeface="Roboto"/>
                <a:ea typeface="Roboto"/>
                <a:cs typeface="Roboto"/>
                <a:sym typeface="Roboto"/>
                <a:hlinkClick r:id="rId4">
                  <a:extLst>
                    <a:ext uri="{A12FA001-AC4F-418D-AE19-62706E023703}">
                      <ahyp:hlinkClr xmlns:ahyp="http://schemas.microsoft.com/office/drawing/2018/hyperlinkcolor" val="tx"/>
                    </a:ext>
                  </a:extLst>
                </a:hlinkClick>
              </a:rPr>
              <a:t>creativecommons.org/licenses/by-nc-nd/4.0</a:t>
            </a:r>
            <a:r>
              <a:rPr lang="en-US" sz="1000">
                <a:solidFill>
                  <a:srgbClr val="666666"/>
                </a:solidFill>
                <a:latin typeface="Roboto"/>
                <a:ea typeface="Roboto"/>
                <a:cs typeface="Roboto"/>
                <a:sym typeface="Roboto"/>
              </a:rPr>
              <a:t>.</a:t>
            </a:r>
            <a:endParaRPr sz="1000">
              <a:solidFill>
                <a:srgbClr val="666666"/>
              </a:solidFill>
              <a:latin typeface="Roboto"/>
              <a:ea typeface="Roboto"/>
              <a:cs typeface="Roboto"/>
              <a:sym typeface="Robo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Πηγή εικόνας: Raspberry Pi Foundation</a:t>
            </a:r>
            <a:endParaRPr sz="1000">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βίντεο: Raspberry Pi Foundation - </a:t>
            </a:r>
            <a:r>
              <a:rPr lang="en-US" sz="1000" u="sng">
                <a:solidFill>
                  <a:schemeClr val="hlink"/>
                </a:solidFill>
                <a:latin typeface="Roboto"/>
                <a:ea typeface="Roboto"/>
                <a:cs typeface="Roboto"/>
                <a:sym typeface="Roboto"/>
                <a:hlinkClick r:id="rId3"/>
              </a:rPr>
              <a:t>rpf.io/xai-6-v2</a:t>
            </a:r>
            <a:r>
              <a:rPr lang="en-US" sz="1000">
                <a:latin typeface="Roboto"/>
                <a:ea typeface="Roboto"/>
                <a:cs typeface="Roboto"/>
                <a:sym typeface="Roboto"/>
              </a:rPr>
              <a:t> </a:t>
            </a:r>
            <a:endParaRPr sz="1000">
              <a:latin typeface="Roboto"/>
              <a:ea typeface="Roboto"/>
              <a:cs typeface="Roboto"/>
              <a:sym typeface="Robo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Πηγές εικόνων:</a:t>
            </a:r>
            <a:endParaRPr sz="1000">
              <a:latin typeface="Roboto"/>
              <a:ea typeface="Roboto"/>
              <a:cs typeface="Roboto"/>
              <a:sym typeface="Roboto"/>
            </a:endParaRPr>
          </a:p>
          <a:p>
            <a:pPr marL="0" lvl="0" indent="0" algn="l" rtl="0">
              <a:lnSpc>
                <a:spcPct val="100000"/>
              </a:lnSpc>
              <a:spcBef>
                <a:spcPts val="0"/>
              </a:spcBef>
              <a:spcAft>
                <a:spcPts val="0"/>
              </a:spcAft>
              <a:buSzPts val="1100"/>
              <a:buNone/>
            </a:pPr>
            <a:r>
              <a:rPr lang="en-US" sz="1000" u="sng">
                <a:solidFill>
                  <a:schemeClr val="hlink"/>
                </a:solidFill>
                <a:latin typeface="Roboto"/>
                <a:ea typeface="Roboto"/>
                <a:cs typeface="Roboto"/>
                <a:sym typeface="Roboto"/>
                <a:hlinkClick r:id="rId3"/>
              </a:rPr>
              <a:t>https://pixabay.com/photos/brushes-chalks-colorful-2927793/</a:t>
            </a:r>
            <a:endParaRPr sz="1000">
              <a:latin typeface="Roboto"/>
              <a:ea typeface="Roboto"/>
              <a:cs typeface="Roboto"/>
              <a:sym typeface="Roboto"/>
            </a:endParaRPr>
          </a:p>
          <a:p>
            <a:pPr marL="0" lvl="0" indent="0" algn="l" rtl="0">
              <a:lnSpc>
                <a:spcPct val="100000"/>
              </a:lnSpc>
              <a:spcBef>
                <a:spcPts val="0"/>
              </a:spcBef>
              <a:spcAft>
                <a:spcPts val="0"/>
              </a:spcAft>
              <a:buSzPts val="1100"/>
              <a:buNone/>
            </a:pPr>
            <a:r>
              <a:rPr lang="en-US" sz="1000" u="sng">
                <a:solidFill>
                  <a:schemeClr val="hlink"/>
                </a:solidFill>
                <a:latin typeface="Roboto"/>
                <a:ea typeface="Roboto"/>
                <a:cs typeface="Roboto"/>
                <a:sym typeface="Roboto"/>
                <a:hlinkClick r:id="rId4"/>
              </a:rPr>
              <a:t>https://pixabay.com/photos/medicine-patient-doctor-tension-2361046/</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r>
              <a:rPr lang="en-US" sz="1000" u="sng">
                <a:solidFill>
                  <a:schemeClr val="hlink"/>
                </a:solidFill>
                <a:latin typeface="Roboto"/>
                <a:ea typeface="Roboto"/>
                <a:cs typeface="Roboto"/>
                <a:sym typeface="Roboto"/>
                <a:hlinkClick r:id="rId5"/>
              </a:rPr>
              <a:t>https://pixabay.com/photos/supermarket-stalls-coolers-market-949913/</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r>
              <a:rPr lang="en-US" sz="1000" u="sng">
                <a:solidFill>
                  <a:schemeClr val="hlink"/>
                </a:solidFill>
                <a:latin typeface="Roboto"/>
                <a:ea typeface="Roboto"/>
                <a:cs typeface="Roboto"/>
                <a:sym typeface="Roboto"/>
                <a:hlinkClick r:id="rId6"/>
              </a:rPr>
              <a:t>https://pixabay.com/photos/windmills-rainbow-fields-5643293/</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r>
              <a:rPr lang="en-US" sz="1000" u="sng">
                <a:solidFill>
                  <a:schemeClr val="hlink"/>
                </a:solidFill>
                <a:latin typeface="Roboto"/>
                <a:ea typeface="Roboto"/>
                <a:cs typeface="Roboto"/>
                <a:sym typeface="Roboto"/>
                <a:hlinkClick r:id="rId7"/>
              </a:rPr>
              <a:t>https://pixabay.com/photos/notebook-pen-work-course-page-2637757/</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8"/>
              </a:rPr>
              <a:t>https://pixabay.com/photos/fashion-show-fashion-catwalk-model-1746582/</a:t>
            </a:r>
            <a:endParaRPr sz="1000">
              <a:solidFill>
                <a:schemeClr val="dk1"/>
              </a:solidFill>
              <a:latin typeface="Roboto"/>
              <a:ea typeface="Roboto"/>
              <a:cs typeface="Roboto"/>
              <a:sym typeface="Robo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Πηγές εικόνων:</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3"/>
              </a:rPr>
              <a:t>https://pixabay.com/photos/brushes-chalks-colorful-2927793/</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4"/>
              </a:rPr>
              <a:t>https://pixabay.com/photos/medicine-patient-doctor-tension-2361046/</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5"/>
              </a:rPr>
              <a:t>https://pixabay.com/photos/supermarket-stalls-coolers-market-949913/</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6"/>
              </a:rPr>
              <a:t>https://pixabay.com/photos/windmills-rainbow-fields-5643293/</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7"/>
              </a:rPr>
              <a:t>https://pixabay.com/photos/notebook-pen-work-course-page-2637757/</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8"/>
              </a:rPr>
              <a:t>https://pixabay.com/photos/fashion-show-fashion-catwalk-model-1746582/</a:t>
            </a:r>
            <a:endParaRPr sz="1000">
              <a:solidFill>
                <a:schemeClr val="dk1"/>
              </a:solidFill>
              <a:latin typeface="Roboto"/>
              <a:ea typeface="Roboto"/>
              <a:cs typeface="Roboto"/>
              <a:sym typeface="Robo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 name="Google Shape;4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1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βίντεο: Raspberry Pi Foundation - </a:t>
            </a:r>
            <a:r>
              <a:rPr lang="en-US" sz="1000" u="sng">
                <a:solidFill>
                  <a:schemeClr val="hlink"/>
                </a:solidFill>
                <a:latin typeface="Roboto"/>
                <a:ea typeface="Roboto"/>
                <a:cs typeface="Roboto"/>
                <a:sym typeface="Roboto"/>
                <a:hlinkClick r:id="rId3"/>
              </a:rPr>
              <a:t>rpf.io/xai-6-v1</a:t>
            </a:r>
            <a:r>
              <a:rPr lang="en-US" sz="1000">
                <a:latin typeface="Roboto"/>
                <a:ea typeface="Roboto"/>
                <a:cs typeface="Roboto"/>
                <a:sym typeface="Roboto"/>
              </a:rPr>
              <a:t>  </a:t>
            </a:r>
            <a:endParaRPr sz="1000">
              <a:latin typeface="Roboto"/>
              <a:ea typeface="Roboto"/>
              <a:cs typeface="Roboto"/>
              <a:sym typeface="Robo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εικόνας: Raspberry Pi Foundation</a:t>
            </a:r>
            <a:endParaRPr sz="1000">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Πηγή εικόνας: Raspberry Pi Foundation</a:t>
            </a:r>
            <a:endParaRPr sz="1000">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bg>
      <p:bgPr>
        <a:solidFill>
          <a:srgbClr val="F7F7F7"/>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526875" y="576775"/>
            <a:ext cx="8095800" cy="203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5800">
                <a:solidFill>
                  <a:srgbClr val="C31C4A"/>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subTitle" idx="1"/>
          </p:nvPr>
        </p:nvSpPr>
        <p:spPr>
          <a:xfrm>
            <a:off x="532725" y="2665400"/>
            <a:ext cx="8095800" cy="731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12" name="Google Shape;12;p2"/>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pic>
        <p:nvPicPr>
          <p:cNvPr id="13" name="Google Shape;13;p2"/>
          <p:cNvPicPr preferRelativeResize="0"/>
          <p:nvPr/>
        </p:nvPicPr>
        <p:blipFill rotWithShape="1">
          <a:blip r:embed="rId2">
            <a:alphaModFix/>
          </a:blip>
          <a:srcRect/>
          <a:stretch/>
        </p:blipFill>
        <p:spPr>
          <a:xfrm>
            <a:off x="7455500" y="4491500"/>
            <a:ext cx="1407075" cy="4252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bg>
      <p:bgPr>
        <a:solidFill>
          <a:srgbClr val="F7F7F7"/>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 name="Google Shape;17;p3"/>
          <p:cNvSpPr txBox="1">
            <a:spLocks noGrp="1"/>
          </p:cNvSpPr>
          <p:nvPr>
            <p:ph type="body" idx="2"/>
          </p:nvPr>
        </p:nvSpPr>
        <p:spPr>
          <a:xfrm>
            <a:off x="4736600" y="1170100"/>
            <a:ext cx="4096500" cy="3659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 name="Google Shape;18;p3"/>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bg>
      <p:bgPr>
        <a:solidFill>
          <a:srgbClr val="F7F7F7"/>
        </a:solidFill>
        <a:effectLst/>
      </p:bgPr>
    </p:bg>
    <p:spTree>
      <p:nvGrpSpPr>
        <p:cNvPr id="1" name="Shape 19"/>
        <p:cNvGrpSpPr/>
        <p:nvPr/>
      </p:nvGrpSpPr>
      <p:grpSpPr>
        <a:xfrm>
          <a:off x="0" y="0"/>
          <a:ext cx="0" cy="0"/>
          <a:chOff x="0" y="0"/>
          <a:chExt cx="0" cy="0"/>
        </a:xfrm>
      </p:grpSpPr>
      <p:sp>
        <p:nvSpPr>
          <p:cNvPr id="20" name="Google Shape;20;p4"/>
          <p:cNvSpPr/>
          <p:nvPr/>
        </p:nvSpPr>
        <p:spPr>
          <a:xfrm>
            <a:off x="7478300" y="0"/>
            <a:ext cx="1665600" cy="462600"/>
          </a:xfrm>
          <a:prstGeom prst="rect">
            <a:avLst/>
          </a:prstGeom>
          <a:solidFill>
            <a:srgbClr val="C31C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
          <p:cNvSpPr txBox="1">
            <a:spLocks noGrp="1"/>
          </p:cNvSpPr>
          <p:nvPr>
            <p:ph type="body" idx="1"/>
          </p:nvPr>
        </p:nvSpPr>
        <p:spPr>
          <a:xfrm>
            <a:off x="310900" y="1017725"/>
            <a:ext cx="8522100" cy="3811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C31C4A"/>
              </a:buClr>
              <a:buSzPts val="1800"/>
              <a:buChar char="●"/>
              <a:defRPr>
                <a:solidFill>
                  <a:srgbClr val="000000"/>
                </a:solidFill>
              </a:defRPr>
            </a:lvl1pPr>
            <a:lvl2pPr marL="914400" lvl="1" indent="-317500" algn="l">
              <a:lnSpc>
                <a:spcPct val="115000"/>
              </a:lnSpc>
              <a:spcBef>
                <a:spcPts val="1600"/>
              </a:spcBef>
              <a:spcAft>
                <a:spcPts val="0"/>
              </a:spcAft>
              <a:buClr>
                <a:srgbClr val="C31C4A"/>
              </a:buClr>
              <a:buSzPts val="1400"/>
              <a:buChar char="○"/>
              <a:defRPr>
                <a:solidFill>
                  <a:srgbClr val="000000"/>
                </a:solidFill>
              </a:defRPr>
            </a:lvl2pPr>
            <a:lvl3pPr marL="1371600" lvl="2" indent="-317500" algn="l">
              <a:lnSpc>
                <a:spcPct val="115000"/>
              </a:lnSpc>
              <a:spcBef>
                <a:spcPts val="1600"/>
              </a:spcBef>
              <a:spcAft>
                <a:spcPts val="0"/>
              </a:spcAft>
              <a:buClr>
                <a:srgbClr val="C31C4A"/>
              </a:buClr>
              <a:buSzPts val="1400"/>
              <a:buChar char="■"/>
              <a:defRPr>
                <a:solidFill>
                  <a:srgbClr val="000000"/>
                </a:solidFill>
              </a:defRPr>
            </a:lvl3pPr>
            <a:lvl4pPr marL="1828800" lvl="3" indent="-317500" algn="l">
              <a:lnSpc>
                <a:spcPct val="115000"/>
              </a:lnSpc>
              <a:spcBef>
                <a:spcPts val="1600"/>
              </a:spcBef>
              <a:spcAft>
                <a:spcPts val="0"/>
              </a:spcAft>
              <a:buClr>
                <a:srgbClr val="C31C4A"/>
              </a:buClr>
              <a:buSzPts val="1400"/>
              <a:buChar char="●"/>
              <a:defRPr>
                <a:solidFill>
                  <a:srgbClr val="000000"/>
                </a:solidFill>
              </a:defRPr>
            </a:lvl4pPr>
            <a:lvl5pPr marL="2286000" lvl="4" indent="-317500" algn="l">
              <a:lnSpc>
                <a:spcPct val="115000"/>
              </a:lnSpc>
              <a:spcBef>
                <a:spcPts val="1600"/>
              </a:spcBef>
              <a:spcAft>
                <a:spcPts val="0"/>
              </a:spcAft>
              <a:buClr>
                <a:srgbClr val="C31C4A"/>
              </a:buClr>
              <a:buSzPts val="1400"/>
              <a:buChar char="○"/>
              <a:defRPr>
                <a:solidFill>
                  <a:srgbClr val="000000"/>
                </a:solidFill>
              </a:defRPr>
            </a:lvl5pPr>
            <a:lvl6pPr marL="2743200" lvl="5" indent="-317500" algn="l">
              <a:lnSpc>
                <a:spcPct val="115000"/>
              </a:lnSpc>
              <a:spcBef>
                <a:spcPts val="1600"/>
              </a:spcBef>
              <a:spcAft>
                <a:spcPts val="0"/>
              </a:spcAft>
              <a:buClr>
                <a:srgbClr val="C31C4A"/>
              </a:buClr>
              <a:buSzPts val="1400"/>
              <a:buChar char="■"/>
              <a:defRPr>
                <a:solidFill>
                  <a:srgbClr val="000000"/>
                </a:solidFill>
              </a:defRPr>
            </a:lvl6pPr>
            <a:lvl7pPr marL="3200400" lvl="6" indent="-317500" algn="l">
              <a:lnSpc>
                <a:spcPct val="115000"/>
              </a:lnSpc>
              <a:spcBef>
                <a:spcPts val="1600"/>
              </a:spcBef>
              <a:spcAft>
                <a:spcPts val="0"/>
              </a:spcAft>
              <a:buClr>
                <a:srgbClr val="C31C4A"/>
              </a:buClr>
              <a:buSzPts val="1400"/>
              <a:buChar char="●"/>
              <a:defRPr>
                <a:solidFill>
                  <a:srgbClr val="000000"/>
                </a:solidFill>
              </a:defRPr>
            </a:lvl7pPr>
            <a:lvl8pPr marL="3657600" lvl="7" indent="-317500" algn="l">
              <a:lnSpc>
                <a:spcPct val="115000"/>
              </a:lnSpc>
              <a:spcBef>
                <a:spcPts val="1600"/>
              </a:spcBef>
              <a:spcAft>
                <a:spcPts val="0"/>
              </a:spcAft>
              <a:buClr>
                <a:srgbClr val="C31C4A"/>
              </a:buClr>
              <a:buSzPts val="1400"/>
              <a:buChar char="○"/>
              <a:defRPr>
                <a:solidFill>
                  <a:srgbClr val="000000"/>
                </a:solidFill>
              </a:defRPr>
            </a:lvl8pPr>
            <a:lvl9pPr marL="4114800" lvl="8" indent="-317500" algn="l">
              <a:lnSpc>
                <a:spcPct val="115000"/>
              </a:lnSpc>
              <a:spcBef>
                <a:spcPts val="1600"/>
              </a:spcBef>
              <a:spcAft>
                <a:spcPts val="1600"/>
              </a:spcAft>
              <a:buClr>
                <a:srgbClr val="C31C4A"/>
              </a:buClr>
              <a:buSzPts val="1400"/>
              <a:buChar char="■"/>
              <a:defRPr>
                <a:solidFill>
                  <a:srgbClr val="000000"/>
                </a:solidFill>
              </a:defRPr>
            </a:lvl9pPr>
          </a:lstStyle>
          <a:p>
            <a:endParaRPr/>
          </a:p>
        </p:txBody>
      </p:sp>
      <p:sp>
        <p:nvSpPr>
          <p:cNvPr id="22" name="Google Shape;22;p4"/>
          <p:cNvSpPr txBox="1">
            <a:spLocks noGrp="1"/>
          </p:cNvSpPr>
          <p:nvPr>
            <p:ph type="title"/>
          </p:nvPr>
        </p:nvSpPr>
        <p:spPr>
          <a:xfrm>
            <a:off x="310900" y="310900"/>
            <a:ext cx="8522100" cy="706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solidFill>
                  <a:srgbClr val="C31C4A"/>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4"/>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bg>
      <p:bgPr>
        <a:solidFill>
          <a:srgbClr val="F7F7F7"/>
        </a:solid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310900" y="1017725"/>
            <a:ext cx="8521200" cy="309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6" name="Google Shape;26;p5"/>
          <p:cNvSpPr txBox="1">
            <a:spLocks noGrp="1"/>
          </p:cNvSpPr>
          <p:nvPr>
            <p:ph type="body" idx="2"/>
          </p:nvPr>
        </p:nvSpPr>
        <p:spPr>
          <a:xfrm>
            <a:off x="310900" y="4117599"/>
            <a:ext cx="8521200" cy="698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7" name="Google Shape;27;p5"/>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5"/>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bg>
      <p:bgPr>
        <a:solidFill>
          <a:srgbClr val="F7F7F7"/>
        </a:solid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310900" y="472000"/>
            <a:ext cx="8521200" cy="379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1" name="Google Shape;31;p6"/>
          <p:cNvSpPr txBox="1">
            <a:spLocks noGrp="1"/>
          </p:cNvSpPr>
          <p:nvPr>
            <p:ph type="body" idx="2"/>
          </p:nvPr>
        </p:nvSpPr>
        <p:spPr>
          <a:xfrm>
            <a:off x="310900" y="4282175"/>
            <a:ext cx="8521200" cy="5460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32" name="Google Shape;32;p6"/>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bg>
      <p:bgPr>
        <a:solidFill>
          <a:srgbClr val="F7F7F7"/>
        </a:solid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body" idx="1"/>
          </p:nvPr>
        </p:nvSpPr>
        <p:spPr>
          <a:xfrm>
            <a:off x="310900" y="1017725"/>
            <a:ext cx="8521200" cy="3811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5" name="Google Shape;35;p7"/>
          <p:cNvSpPr txBox="1">
            <a:spLocks noGrp="1"/>
          </p:cNvSpPr>
          <p:nvPr>
            <p:ph type="title"/>
          </p:nvPr>
        </p:nvSpPr>
        <p:spPr>
          <a:xfrm>
            <a:off x="310900" y="319600"/>
            <a:ext cx="8521200" cy="708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p7"/>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rge text">
  <p:cSld name="TITLE_4_1_1_1_1_1_1">
    <p:bg>
      <p:bgPr>
        <a:solidFill>
          <a:srgbClr val="F7F7F7"/>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310900" y="319600"/>
            <a:ext cx="8521200" cy="4508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3600" b="0">
                <a:latin typeface="Quicksand Medium"/>
                <a:ea typeface="Quicksand Medium"/>
                <a:cs typeface="Quicksand Medium"/>
                <a:sym typeface="Quicksand Medium"/>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 name="Google Shape;39;p8"/>
          <p:cNvSpPr txBox="1">
            <a:spLocks noGrp="1"/>
          </p:cNvSpPr>
          <p:nvPr>
            <p:ph type="subTitle" idx="1"/>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7F7F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C31C4A"/>
              </a:buClr>
              <a:buSzPts val="2800"/>
              <a:buFont typeface="Quicksand"/>
              <a:buNone/>
              <a:defRPr sz="2800" b="1" i="0" u="none" strike="noStrike" cap="none">
                <a:solidFill>
                  <a:srgbClr val="C31C4A"/>
                </a:solidFill>
                <a:latin typeface="Quicksand"/>
                <a:ea typeface="Quicksand"/>
                <a:cs typeface="Quicksand"/>
                <a:sym typeface="Quicksand"/>
              </a:defRPr>
            </a:lvl1pPr>
            <a:lvl2pPr marR="0" lvl="1"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2pPr>
            <a:lvl3pPr marR="0" lvl="2"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3pPr>
            <a:lvl4pPr marR="0" lvl="3"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4pPr>
            <a:lvl5pPr marR="0" lvl="4"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5pPr>
            <a:lvl6pPr marR="0" lvl="5"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6pPr>
            <a:lvl7pPr marR="0" lvl="6"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7pPr>
            <a:lvl8pPr marR="0" lvl="7"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8pPr>
            <a:lvl9pPr marR="0" lvl="8"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C31C4A"/>
              </a:buClr>
              <a:buSzPts val="1800"/>
              <a:buFont typeface="Quicksand"/>
              <a:buChar char="●"/>
              <a:defRPr sz="1800" b="0" i="0" u="none" strike="noStrike" cap="none">
                <a:solidFill>
                  <a:srgbClr val="000000"/>
                </a:solidFill>
                <a:latin typeface="Quicksand"/>
                <a:ea typeface="Quicksand"/>
                <a:cs typeface="Quicksand"/>
                <a:sym typeface="Quicksand"/>
              </a:defRPr>
            </a:lvl1pPr>
            <a:lvl2pPr marL="914400" marR="0" lvl="1" indent="-317500" algn="l" rtl="0">
              <a:lnSpc>
                <a:spcPct val="115000"/>
              </a:lnSpc>
              <a:spcBef>
                <a:spcPts val="1600"/>
              </a:spcBef>
              <a:spcAft>
                <a:spcPts val="0"/>
              </a:spcAft>
              <a:buClr>
                <a:srgbClr val="C31C4A"/>
              </a:buClr>
              <a:buSzPts val="1400"/>
              <a:buFont typeface="Quicksand"/>
              <a:buChar char="○"/>
              <a:defRPr sz="1400" b="0" i="0" u="none" strike="noStrike" cap="none">
                <a:solidFill>
                  <a:srgbClr val="000000"/>
                </a:solidFill>
                <a:latin typeface="Quicksand"/>
                <a:ea typeface="Quicksand"/>
                <a:cs typeface="Quicksand"/>
                <a:sym typeface="Quicksand"/>
              </a:defRPr>
            </a:lvl2pPr>
            <a:lvl3pPr marL="1371600" marR="0" lvl="2" indent="-317500" algn="l" rtl="0">
              <a:lnSpc>
                <a:spcPct val="115000"/>
              </a:lnSpc>
              <a:spcBef>
                <a:spcPts val="1600"/>
              </a:spcBef>
              <a:spcAft>
                <a:spcPts val="0"/>
              </a:spcAft>
              <a:buClr>
                <a:srgbClr val="C31C4A"/>
              </a:buClr>
              <a:buSzPts val="1400"/>
              <a:buFont typeface="Quicksand"/>
              <a:buChar char="■"/>
              <a:defRPr sz="1400" b="0" i="0" u="none" strike="noStrike" cap="none">
                <a:solidFill>
                  <a:srgbClr val="000000"/>
                </a:solidFill>
                <a:latin typeface="Quicksand"/>
                <a:ea typeface="Quicksand"/>
                <a:cs typeface="Quicksand"/>
                <a:sym typeface="Quicksand"/>
              </a:defRPr>
            </a:lvl3pPr>
            <a:lvl4pPr marL="1828800" marR="0" lvl="3"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4pPr>
            <a:lvl5pPr marL="2286000" marR="0" lvl="4"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5pPr>
            <a:lvl6pPr marL="2743200" marR="0" lvl="5"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6pPr>
            <a:lvl7pPr marL="3200400" marR="0" lvl="6"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7pPr>
            <a:lvl8pPr marL="3657600" marR="0" lvl="7"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8pPr>
            <a:lvl9pPr marL="4114800" marR="0" lvl="8" indent="-317500" algn="l" rtl="0">
              <a:lnSpc>
                <a:spcPct val="115000"/>
              </a:lnSpc>
              <a:spcBef>
                <a:spcPts val="1600"/>
              </a:spcBef>
              <a:spcAft>
                <a:spcPts val="160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9pPr>
          </a:lstStyle>
          <a:p>
            <a:endParaRPr/>
          </a:p>
        </p:txBody>
      </p:sp>
      <p:sp>
        <p:nvSpPr>
          <p:cNvPr id="8" name="Google Shape;8;p1"/>
          <p:cNvSpPr/>
          <p:nvPr/>
        </p:nvSpPr>
        <p:spPr>
          <a:xfrm>
            <a:off x="7480820" y="-2520"/>
            <a:ext cx="1665600" cy="462600"/>
          </a:xfrm>
          <a:prstGeom prst="rect">
            <a:avLst/>
          </a:prstGeom>
          <a:solidFill>
            <a:srgbClr val="C31C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rpf.io/xai-6-v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www.youtube.com/watch?v=OaekAOU-GF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rpf.io/xai-6-v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www.youtube.com/watch?v=0-CbC0hJDxw"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rpf.io/modelcar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526875" y="576775"/>
            <a:ext cx="8095800" cy="203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5800" dirty="0" err="1">
                <a:solidFill>
                  <a:srgbClr val="C31C4A"/>
                </a:solidFill>
                <a:latin typeface="Roboto"/>
                <a:ea typeface="Roboto"/>
                <a:cs typeface="Roboto"/>
                <a:sym typeface="Roboto"/>
              </a:rPr>
              <a:t>Μάθημ</a:t>
            </a:r>
            <a:r>
              <a:rPr lang="en-US" sz="5800" dirty="0">
                <a:solidFill>
                  <a:srgbClr val="C31C4A"/>
                </a:solidFill>
                <a:latin typeface="Roboto"/>
                <a:ea typeface="Roboto"/>
                <a:cs typeface="Roboto"/>
                <a:sym typeface="Roboto"/>
              </a:rPr>
              <a:t>α 6: Κάρτες μοντέλου και σταδιοδρομία </a:t>
            </a:r>
            <a:r>
              <a:rPr lang="el-GR" sz="5800" dirty="0">
                <a:solidFill>
                  <a:srgbClr val="C31C4A"/>
                </a:solidFill>
                <a:latin typeface="Roboto"/>
                <a:ea typeface="Roboto"/>
                <a:cs typeface="Roboto"/>
                <a:sym typeface="Roboto"/>
              </a:rPr>
              <a:t>στην ΤΝ</a:t>
            </a:r>
            <a:endParaRPr dirty="0">
              <a:latin typeface="Roboto"/>
              <a:ea typeface="Roboto"/>
              <a:cs typeface="Roboto"/>
              <a:sym typeface="Roboto"/>
            </a:endParaRPr>
          </a:p>
        </p:txBody>
      </p:sp>
      <p:sp>
        <p:nvSpPr>
          <p:cNvPr id="45" name="Google Shape;45;p9"/>
          <p:cNvSpPr txBox="1">
            <a:spLocks noGrp="1"/>
          </p:cNvSpPr>
          <p:nvPr>
            <p:ph type="subTitle" idx="1"/>
          </p:nvPr>
        </p:nvSpPr>
        <p:spPr>
          <a:xfrm>
            <a:off x="532725" y="3427400"/>
            <a:ext cx="8095800" cy="73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800">
                <a:latin typeface="Roboto"/>
                <a:ea typeface="Roboto"/>
                <a:cs typeface="Roboto"/>
                <a:sym typeface="Roboto"/>
              </a:rPr>
              <a:t>Experience AI</a:t>
            </a:r>
            <a:endParaRPr>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p:cNvSpPr txBox="1">
            <a:spLocks noGrp="1"/>
          </p:cNvSpPr>
          <p:nvPr>
            <p:ph type="body" idx="1"/>
          </p:nvPr>
        </p:nvSpPr>
        <p:spPr>
          <a:xfrm>
            <a:off x="310900" y="1170125"/>
            <a:ext cx="42969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600">
                <a:latin typeface="Roboto"/>
                <a:ea typeface="Roboto"/>
                <a:cs typeface="Roboto"/>
                <a:sym typeface="Roboto"/>
              </a:rPr>
              <a:t>Ο στόχος σας είναι να δημιουργήσετε μια απλουστευμένη κάρτα μοντέλου για το δικό σας μοντέλο ML.</a:t>
            </a:r>
            <a:endParaRPr sz="1600">
              <a:latin typeface="Roboto"/>
              <a:ea typeface="Roboto"/>
              <a:cs typeface="Roboto"/>
              <a:sym typeface="Roboto"/>
            </a:endParaRPr>
          </a:p>
          <a:p>
            <a:pPr marL="0" lvl="0" indent="0" algn="l" rtl="0">
              <a:lnSpc>
                <a:spcPct val="115000"/>
              </a:lnSpc>
              <a:spcBef>
                <a:spcPts val="1600"/>
              </a:spcBef>
              <a:spcAft>
                <a:spcPts val="0"/>
              </a:spcAft>
              <a:buSzPts val="1800"/>
              <a:buNone/>
            </a:pPr>
            <a:r>
              <a:rPr lang="en-US" sz="1600">
                <a:latin typeface="Roboto"/>
                <a:ea typeface="Roboto"/>
                <a:cs typeface="Roboto"/>
                <a:sym typeface="Roboto"/>
              </a:rPr>
              <a:t>Η κάρτα μοντέλου σας θα καταγράψει μια αξιολόγηση του μοντέλου σας και θα βοηθήσει τους άλλους να αποφασίσουν αν θα πρέπει να το χρησιμοποιήσουν.</a:t>
            </a:r>
            <a:endParaRPr sz="1600">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600">
                <a:latin typeface="Roboto"/>
                <a:ea typeface="Roboto"/>
                <a:cs typeface="Roboto"/>
                <a:sym typeface="Roboto"/>
              </a:rPr>
              <a:t>Χρησιμοποιήστε το υπόδειγμα που παρέχεται για να δημιουργήσετε μια κάρτα μοντέλου για το μοντέλο στο οποίο εργαστήκατε στο προηγούμενο μάθημα.</a:t>
            </a:r>
            <a:endParaRPr sz="1600">
              <a:latin typeface="Roboto"/>
              <a:ea typeface="Roboto"/>
              <a:cs typeface="Roboto"/>
              <a:sym typeface="Roboto"/>
            </a:endParaRPr>
          </a:p>
        </p:txBody>
      </p:sp>
      <p:sp>
        <p:nvSpPr>
          <p:cNvPr id="145" name="Google Shape;145;p18"/>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Δημιουργήστε τη δική σας κάρτα μοντέλου</a:t>
            </a:r>
            <a:endParaRPr>
              <a:latin typeface="Roboto"/>
              <a:ea typeface="Roboto"/>
              <a:cs typeface="Roboto"/>
              <a:sym typeface="Roboto"/>
            </a:endParaRPr>
          </a:p>
        </p:txBody>
      </p:sp>
      <p:pic>
        <p:nvPicPr>
          <p:cNvPr id="146" name="Google Shape;146;p18"/>
          <p:cNvPicPr preferRelativeResize="0"/>
          <p:nvPr/>
        </p:nvPicPr>
        <p:blipFill rotWithShape="1">
          <a:blip r:embed="rId3">
            <a:alphaModFix/>
          </a:blip>
          <a:srcRect/>
          <a:stretch/>
        </p:blipFill>
        <p:spPr>
          <a:xfrm>
            <a:off x="8584075" y="536275"/>
            <a:ext cx="371475" cy="371475"/>
          </a:xfrm>
          <a:prstGeom prst="rect">
            <a:avLst/>
          </a:prstGeom>
          <a:noFill/>
          <a:ln>
            <a:noFill/>
          </a:ln>
        </p:spPr>
      </p:pic>
      <p:pic>
        <p:nvPicPr>
          <p:cNvPr id="147" name="Google Shape;147;p18"/>
          <p:cNvPicPr preferRelativeResize="0"/>
          <p:nvPr/>
        </p:nvPicPr>
        <p:blipFill rotWithShape="1">
          <a:blip r:embed="rId4">
            <a:alphaModFix/>
          </a:blip>
          <a:srcRect/>
          <a:stretch/>
        </p:blipFill>
        <p:spPr>
          <a:xfrm>
            <a:off x="4889000" y="1170127"/>
            <a:ext cx="4096499" cy="2307496"/>
          </a:xfrm>
          <a:prstGeom prst="rect">
            <a:avLst/>
          </a:prstGeom>
          <a:noFill/>
          <a:ln>
            <a:noFill/>
          </a:ln>
        </p:spPr>
      </p:pic>
      <p:sp>
        <p:nvSpPr>
          <p:cNvPr id="148" name="Google Shape;148;p18"/>
          <p:cNvSpPr txBox="1">
            <a:spLocks noGrp="1"/>
          </p:cNvSpPr>
          <p:nvPr>
            <p:ph type="subTitle" idx="3"/>
          </p:nvPr>
        </p:nvSpPr>
        <p:spPr>
          <a:xfrm>
            <a:off x="7476775" y="30250"/>
            <a:ext cx="1606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2</a:t>
            </a:r>
            <a:endParaRPr>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700">
                <a:latin typeface="Roboto"/>
                <a:ea typeface="Roboto"/>
                <a:cs typeface="Roboto"/>
                <a:sym typeface="Roboto"/>
              </a:rPr>
              <a:t>Η χρήση εφαρμογών AI θα έχει αντίκτυπο σε πολλούς διαφορετικούς τύπους σταδιοδρομίας.</a:t>
            </a:r>
            <a:endParaRPr sz="1700">
              <a:latin typeface="Roboto"/>
              <a:ea typeface="Roboto"/>
              <a:cs typeface="Roboto"/>
              <a:sym typeface="Roboto"/>
            </a:endParaRPr>
          </a:p>
          <a:p>
            <a:pPr marL="457200" lvl="0" indent="-336550" algn="l" rtl="0">
              <a:lnSpc>
                <a:spcPct val="115000"/>
              </a:lnSpc>
              <a:spcBef>
                <a:spcPts val="1600"/>
              </a:spcBef>
              <a:spcAft>
                <a:spcPts val="0"/>
              </a:spcAft>
              <a:buSzPts val="1700"/>
              <a:buFont typeface="Roboto"/>
              <a:buChar char="●"/>
            </a:pPr>
            <a:r>
              <a:rPr lang="en-US" sz="1700">
                <a:latin typeface="Roboto"/>
                <a:ea typeface="Roboto"/>
                <a:cs typeface="Roboto"/>
                <a:sym typeface="Roboto"/>
              </a:rPr>
              <a:t>Σχεδιαστές και προγραμματιστές συστημάτων AI και μοντέλων μηχανικής μάθησης</a:t>
            </a:r>
            <a:endParaRPr sz="1700">
              <a:latin typeface="Roboto"/>
              <a:ea typeface="Roboto"/>
              <a:cs typeface="Roboto"/>
              <a:sym typeface="Roboto"/>
            </a:endParaRPr>
          </a:p>
          <a:p>
            <a:pPr marL="457200" lvl="0" indent="-336550" algn="l" rtl="0">
              <a:lnSpc>
                <a:spcPct val="115000"/>
              </a:lnSpc>
              <a:spcBef>
                <a:spcPts val="0"/>
              </a:spcBef>
              <a:spcAft>
                <a:spcPts val="0"/>
              </a:spcAft>
              <a:buSzPts val="1700"/>
              <a:buFont typeface="Roboto"/>
              <a:buChar char="●"/>
            </a:pPr>
            <a:r>
              <a:rPr lang="en-US" sz="1700">
                <a:latin typeface="Roboto"/>
                <a:ea typeface="Roboto"/>
                <a:cs typeface="Roboto"/>
                <a:sym typeface="Roboto"/>
              </a:rPr>
              <a:t>Εμπειρογνώμονες που βοηθούν στην εκπαίδευση, τη δοκιμή και την αξιολόγηση μοντέλων</a:t>
            </a:r>
            <a:endParaRPr sz="1700">
              <a:latin typeface="Roboto"/>
              <a:ea typeface="Roboto"/>
              <a:cs typeface="Roboto"/>
              <a:sym typeface="Roboto"/>
            </a:endParaRPr>
          </a:p>
          <a:p>
            <a:pPr marL="457200" lvl="0" indent="-336550" algn="l" rtl="0">
              <a:lnSpc>
                <a:spcPct val="115000"/>
              </a:lnSpc>
              <a:spcBef>
                <a:spcPts val="0"/>
              </a:spcBef>
              <a:spcAft>
                <a:spcPts val="0"/>
              </a:spcAft>
              <a:buSzPts val="1700"/>
              <a:buFont typeface="Roboto"/>
              <a:buChar char="●"/>
            </a:pPr>
            <a:r>
              <a:rPr lang="en-US" sz="1700">
                <a:latin typeface="Roboto"/>
                <a:ea typeface="Roboto"/>
                <a:cs typeface="Roboto"/>
                <a:sym typeface="Roboto"/>
              </a:rPr>
              <a:t>Χρήστες εφαρμογών AI </a:t>
            </a:r>
            <a:endParaRPr sz="1700">
              <a:latin typeface="Roboto"/>
              <a:ea typeface="Roboto"/>
              <a:cs typeface="Roboto"/>
              <a:sym typeface="Roboto"/>
            </a:endParaRPr>
          </a:p>
        </p:txBody>
      </p:sp>
      <p:sp>
        <p:nvSpPr>
          <p:cNvPr id="154" name="Google Shape;154;p19"/>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Επαγγελματική σταδιοδρομία που σχετίζεται με το AI</a:t>
            </a:r>
            <a:endParaRPr>
              <a:latin typeface="Roboto"/>
              <a:ea typeface="Roboto"/>
              <a:cs typeface="Roboto"/>
              <a:sym typeface="Roboto"/>
            </a:endParaRPr>
          </a:p>
        </p:txBody>
      </p:sp>
      <p:sp>
        <p:nvSpPr>
          <p:cNvPr id="155" name="Google Shape;155;p19"/>
          <p:cNvSpPr/>
          <p:nvPr/>
        </p:nvSpPr>
        <p:spPr>
          <a:xfrm>
            <a:off x="4830351" y="934682"/>
            <a:ext cx="2284200" cy="2284200"/>
          </a:xfrm>
          <a:prstGeom prst="ellipse">
            <a:avLst/>
          </a:prstGeom>
          <a:solidFill>
            <a:srgbClr val="FCE5CD">
              <a:alpha val="5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156" name="Google Shape;156;p19"/>
          <p:cNvSpPr/>
          <p:nvPr/>
        </p:nvSpPr>
        <p:spPr>
          <a:xfrm>
            <a:off x="6519250" y="934682"/>
            <a:ext cx="2284200" cy="2284200"/>
          </a:xfrm>
          <a:prstGeom prst="ellipse">
            <a:avLst/>
          </a:prstGeom>
          <a:solidFill>
            <a:srgbClr val="D9EAD3">
              <a:alpha val="5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157" name="Google Shape;157;p19"/>
          <p:cNvSpPr/>
          <p:nvPr/>
        </p:nvSpPr>
        <p:spPr>
          <a:xfrm>
            <a:off x="5699068" y="2428936"/>
            <a:ext cx="2284200" cy="2284200"/>
          </a:xfrm>
          <a:prstGeom prst="ellipse">
            <a:avLst/>
          </a:prstGeom>
          <a:solidFill>
            <a:srgbClr val="C9DAF8">
              <a:alpha val="5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158" name="Google Shape;158;p19"/>
          <p:cNvSpPr txBox="1"/>
          <p:nvPr/>
        </p:nvSpPr>
        <p:spPr>
          <a:xfrm>
            <a:off x="4830350" y="1661125"/>
            <a:ext cx="16890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i="0" u="none" strike="noStrike" cap="none">
                <a:solidFill>
                  <a:srgbClr val="000000"/>
                </a:solidFill>
                <a:latin typeface="Roboto"/>
                <a:ea typeface="Roboto"/>
                <a:cs typeface="Roboto"/>
                <a:sym typeface="Roboto"/>
              </a:rPr>
              <a:t>Σχεδιαστές και προγραμματιστές εφαρμογών AI</a:t>
            </a:r>
            <a:endParaRPr sz="1400" i="0" u="none" strike="noStrike" cap="none">
              <a:solidFill>
                <a:srgbClr val="000000"/>
              </a:solidFill>
              <a:latin typeface="Roboto"/>
              <a:ea typeface="Roboto"/>
              <a:cs typeface="Roboto"/>
              <a:sym typeface="Roboto"/>
            </a:endParaRPr>
          </a:p>
        </p:txBody>
      </p:sp>
      <p:sp>
        <p:nvSpPr>
          <p:cNvPr id="159" name="Google Shape;159;p19"/>
          <p:cNvSpPr txBox="1"/>
          <p:nvPr/>
        </p:nvSpPr>
        <p:spPr>
          <a:xfrm>
            <a:off x="7069550" y="1877350"/>
            <a:ext cx="1689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a:latin typeface="Roboto"/>
                <a:ea typeface="Roboto"/>
                <a:cs typeface="Roboto"/>
                <a:sym typeface="Roboto"/>
              </a:rPr>
              <a:t>Εμπειρογνώμονες</a:t>
            </a:r>
            <a:endParaRPr sz="1400" i="0" u="none" strike="noStrike" cap="none">
              <a:solidFill>
                <a:srgbClr val="000000"/>
              </a:solidFill>
              <a:latin typeface="Roboto"/>
              <a:ea typeface="Roboto"/>
              <a:cs typeface="Roboto"/>
              <a:sym typeface="Roboto"/>
            </a:endParaRPr>
          </a:p>
        </p:txBody>
      </p:sp>
      <p:sp>
        <p:nvSpPr>
          <p:cNvPr id="160" name="Google Shape;160;p19"/>
          <p:cNvSpPr txBox="1"/>
          <p:nvPr/>
        </p:nvSpPr>
        <p:spPr>
          <a:xfrm>
            <a:off x="6063200" y="3396475"/>
            <a:ext cx="16440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i="0" u="none" strike="noStrike" cap="none">
                <a:solidFill>
                  <a:srgbClr val="000000"/>
                </a:solidFill>
                <a:latin typeface="Roboto"/>
                <a:ea typeface="Roboto"/>
                <a:cs typeface="Roboto"/>
                <a:sym typeface="Roboto"/>
              </a:rPr>
              <a:t>Χρήστες εφαρμογών AI</a:t>
            </a:r>
            <a:endParaRPr sz="1400" i="0" u="none" strike="noStrike" cap="none">
              <a:solidFill>
                <a:srgbClr val="000000"/>
              </a:solidFill>
              <a:latin typeface="Roboto"/>
              <a:ea typeface="Roboto"/>
              <a:cs typeface="Roboto"/>
              <a:sym typeface="Roboto"/>
            </a:endParaRPr>
          </a:p>
        </p:txBody>
      </p:sp>
      <p:sp>
        <p:nvSpPr>
          <p:cNvPr id="161" name="Google Shape;161;p19"/>
          <p:cNvSpPr txBox="1">
            <a:spLocks noGrp="1"/>
          </p:cNvSpPr>
          <p:nvPr>
            <p:ph type="subTitle" idx="3"/>
          </p:nvPr>
        </p:nvSpPr>
        <p:spPr>
          <a:xfrm>
            <a:off x="7476775" y="30250"/>
            <a:ext cx="1606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3</a:t>
            </a:r>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Σχεδιαστές και προγραμματιστές εφαρμογών AI</a:t>
            </a:r>
            <a:endParaRPr>
              <a:latin typeface="Roboto"/>
              <a:ea typeface="Roboto"/>
              <a:cs typeface="Roboto"/>
              <a:sym typeface="Roboto"/>
            </a:endParaRPr>
          </a:p>
        </p:txBody>
      </p:sp>
      <p:sp>
        <p:nvSpPr>
          <p:cNvPr id="167" name="Google Shape;167;p20"/>
          <p:cNvSpPr/>
          <p:nvPr/>
        </p:nvSpPr>
        <p:spPr>
          <a:xfrm>
            <a:off x="4830351" y="934682"/>
            <a:ext cx="2284200" cy="2284200"/>
          </a:xfrm>
          <a:prstGeom prst="ellipse">
            <a:avLst/>
          </a:prstGeom>
          <a:solidFill>
            <a:srgbClr val="FCE5CD"/>
          </a:solidFill>
          <a:ln w="2857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168" name="Google Shape;168;p20"/>
          <p:cNvSpPr/>
          <p:nvPr/>
        </p:nvSpPr>
        <p:spPr>
          <a:xfrm>
            <a:off x="6519250" y="934682"/>
            <a:ext cx="2284200" cy="2284200"/>
          </a:xfrm>
          <a:prstGeom prst="ellipse">
            <a:avLst/>
          </a:prstGeom>
          <a:solidFill>
            <a:srgbClr val="D9EAD3">
              <a:alpha val="5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169" name="Google Shape;169;p20"/>
          <p:cNvSpPr/>
          <p:nvPr/>
        </p:nvSpPr>
        <p:spPr>
          <a:xfrm>
            <a:off x="5699068" y="2428936"/>
            <a:ext cx="2284200" cy="2284200"/>
          </a:xfrm>
          <a:prstGeom prst="ellipse">
            <a:avLst/>
          </a:prstGeom>
          <a:solidFill>
            <a:srgbClr val="C9DAF8">
              <a:alpha val="5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170" name="Google Shape;170;p20"/>
          <p:cNvSpPr txBox="1"/>
          <p:nvPr/>
        </p:nvSpPr>
        <p:spPr>
          <a:xfrm>
            <a:off x="4875250" y="1631775"/>
            <a:ext cx="1644000" cy="1046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i="0" u="none" strike="noStrike" cap="none">
                <a:solidFill>
                  <a:srgbClr val="000000"/>
                </a:solidFill>
                <a:latin typeface="Roboto"/>
                <a:ea typeface="Roboto"/>
                <a:cs typeface="Roboto"/>
                <a:sym typeface="Roboto"/>
              </a:rPr>
              <a:t>Σχεδιαστές και προγραμματιστές εφαρμογών AI</a:t>
            </a:r>
            <a:endParaRPr sz="140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171" name="Google Shape;171;p20"/>
          <p:cNvSpPr txBox="1"/>
          <p:nvPr/>
        </p:nvSpPr>
        <p:spPr>
          <a:xfrm>
            <a:off x="6070550" y="3418475"/>
            <a:ext cx="16440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i="0" u="none" strike="noStrike" cap="none">
                <a:solidFill>
                  <a:srgbClr val="000000"/>
                </a:solidFill>
                <a:latin typeface="Roboto"/>
                <a:ea typeface="Roboto"/>
                <a:cs typeface="Roboto"/>
                <a:sym typeface="Roboto"/>
              </a:rPr>
              <a:t>Χρήστες εφαρμογών AI</a:t>
            </a:r>
            <a:endParaRPr sz="1400" i="0" u="none" strike="noStrike" cap="none">
              <a:solidFill>
                <a:srgbClr val="000000"/>
              </a:solidFill>
              <a:latin typeface="Roboto"/>
              <a:ea typeface="Roboto"/>
              <a:cs typeface="Roboto"/>
              <a:sym typeface="Roboto"/>
            </a:endParaRPr>
          </a:p>
        </p:txBody>
      </p:sp>
      <p:sp>
        <p:nvSpPr>
          <p:cNvPr id="172" name="Google Shape;172;p20"/>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Η δημιουργία μοντέλων μηχανικής μάθησης απαιτεί μια ομάδα με διαφορετικές απόψεις και δεξιότητες. </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Πώς είναι στην πραγματικότητα μια σταδιοδρομία στο AI;</a:t>
            </a:r>
            <a:endParaRPr>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800">
                <a:latin typeface="Roboto"/>
                <a:ea typeface="Roboto"/>
                <a:cs typeface="Roboto"/>
                <a:sym typeface="Roboto"/>
              </a:rPr>
              <a:t>Τι πρέπει να περιμένουμε με ενθουσιασμό για το μέλλον;</a:t>
            </a:r>
            <a:endParaRPr>
              <a:latin typeface="Roboto"/>
              <a:ea typeface="Roboto"/>
              <a:cs typeface="Roboto"/>
              <a:sym typeface="Roboto"/>
            </a:endParaRPr>
          </a:p>
        </p:txBody>
      </p:sp>
      <p:sp>
        <p:nvSpPr>
          <p:cNvPr id="173" name="Google Shape;173;p20"/>
          <p:cNvSpPr txBox="1">
            <a:spLocks noGrp="1"/>
          </p:cNvSpPr>
          <p:nvPr>
            <p:ph type="subTitle" idx="3"/>
          </p:nvPr>
        </p:nvSpPr>
        <p:spPr>
          <a:xfrm>
            <a:off x="7476775" y="30250"/>
            <a:ext cx="1606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3</a:t>
            </a:r>
            <a:endParaRPr>
              <a:latin typeface="Roboto"/>
              <a:ea typeface="Roboto"/>
              <a:cs typeface="Roboto"/>
              <a:sym typeface="Roboto"/>
            </a:endParaRPr>
          </a:p>
        </p:txBody>
      </p:sp>
      <p:sp>
        <p:nvSpPr>
          <p:cNvPr id="174" name="Google Shape;174;p20"/>
          <p:cNvSpPr txBox="1"/>
          <p:nvPr/>
        </p:nvSpPr>
        <p:spPr>
          <a:xfrm>
            <a:off x="7069550" y="1877350"/>
            <a:ext cx="1689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a:latin typeface="Roboto"/>
                <a:ea typeface="Roboto"/>
                <a:cs typeface="Roboto"/>
                <a:sym typeface="Roboto"/>
              </a:rPr>
              <a:t>Εμπειρογνώμονες</a:t>
            </a:r>
            <a:endParaRPr sz="1400" i="0" u="none" strike="noStrike" cap="none">
              <a:solidFill>
                <a:srgbClr val="000000"/>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1"/>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Σταδιοδρομίες στο AI</a:t>
            </a:r>
            <a:endParaRPr>
              <a:latin typeface="Roboto"/>
              <a:ea typeface="Roboto"/>
              <a:cs typeface="Roboto"/>
              <a:sym typeface="Roboto"/>
            </a:endParaRPr>
          </a:p>
        </p:txBody>
      </p:sp>
      <p:sp>
        <p:nvSpPr>
          <p:cNvPr id="180" name="Google Shape;180;p21"/>
          <p:cNvSpPr txBox="1"/>
          <p:nvPr/>
        </p:nvSpPr>
        <p:spPr>
          <a:xfrm>
            <a:off x="2871300" y="4549000"/>
            <a:ext cx="3615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i="0" u="sng" strike="noStrike" cap="none">
                <a:solidFill>
                  <a:schemeClr val="hlink"/>
                </a:solidFill>
                <a:latin typeface="Roboto"/>
                <a:ea typeface="Roboto"/>
                <a:cs typeface="Roboto"/>
                <a:sym typeface="Roboto"/>
                <a:hlinkClick r:id="rId3"/>
              </a:rPr>
              <a:t>Παρακολουθήστε το βίντεο στο YouTube</a:t>
            </a:r>
            <a:endParaRPr sz="1400" i="0" u="none" strike="noStrike" cap="none">
              <a:solidFill>
                <a:srgbClr val="000000"/>
              </a:solidFill>
              <a:latin typeface="Roboto"/>
              <a:ea typeface="Roboto"/>
              <a:cs typeface="Roboto"/>
              <a:sym typeface="Roboto"/>
            </a:endParaRPr>
          </a:p>
        </p:txBody>
      </p:sp>
      <p:sp>
        <p:nvSpPr>
          <p:cNvPr id="181" name="Google Shape;181;p21"/>
          <p:cNvSpPr txBox="1">
            <a:spLocks noGrp="1"/>
          </p:cNvSpPr>
          <p:nvPr>
            <p:ph type="subTitle" idx="3"/>
          </p:nvPr>
        </p:nvSpPr>
        <p:spPr>
          <a:xfrm>
            <a:off x="7476775" y="30250"/>
            <a:ext cx="1606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3</a:t>
            </a:r>
            <a:endParaRPr>
              <a:latin typeface="Roboto"/>
              <a:ea typeface="Roboto"/>
              <a:cs typeface="Roboto"/>
              <a:sym typeface="Roboto"/>
            </a:endParaRPr>
          </a:p>
        </p:txBody>
      </p:sp>
      <p:pic>
        <p:nvPicPr>
          <p:cNvPr id="182" name="Google Shape;182;p21" descr="Creating AI applications requires lots of different people, with diverse skills, personalities, and experiences, working across a variety of jobs and careers. Computer science student Salome Tirado is talking with DeepMind researchers, scientists, and engineers to find out what it is really like to work in AI.&#10;&#10;Sign up now at http://rpf.io/experienceai &#10;&#10;This video's copyright is held by the Raspberry Pi Foundation, and the video is dual licensed under the YouTube Standard license and Creative Commons CC BY-SA 4.0 license." title="What’s it like to work in AI? | Experience AI">
            <a:hlinkClick r:id="rId4"/>
          </p:cNvPr>
          <p:cNvPicPr preferRelativeResize="0"/>
          <p:nvPr/>
        </p:nvPicPr>
        <p:blipFill>
          <a:blip r:embed="rId5">
            <a:alphaModFix/>
          </a:blip>
          <a:stretch>
            <a:fillRect/>
          </a:stretch>
        </p:blipFill>
        <p:spPr>
          <a:xfrm>
            <a:off x="1453325" y="989583"/>
            <a:ext cx="6237350" cy="350850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2"/>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Υπάρχουν πολλές διαφορετικές σταδιοδρομίες που περιλαμβάνουν εργασία με μοντέλα μηχανικής μάθησης. </a:t>
            </a:r>
            <a:endParaRPr>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800">
                <a:latin typeface="Roboto"/>
                <a:ea typeface="Roboto"/>
                <a:cs typeface="Roboto"/>
                <a:sym typeface="Roboto"/>
              </a:rPr>
              <a:t>Μπορούν να ταξινομηθούν σε γενικές γραμμές σε τρεις κατηγορίες.</a:t>
            </a:r>
            <a:endParaRPr>
              <a:latin typeface="Roboto"/>
              <a:ea typeface="Roboto"/>
              <a:cs typeface="Roboto"/>
              <a:sym typeface="Roboto"/>
            </a:endParaRPr>
          </a:p>
        </p:txBody>
      </p:sp>
      <p:sp>
        <p:nvSpPr>
          <p:cNvPr id="188" name="Google Shape;188;p22"/>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Σταδιοδρομίες στο AI</a:t>
            </a:r>
            <a:endParaRPr>
              <a:latin typeface="Roboto"/>
              <a:ea typeface="Roboto"/>
              <a:cs typeface="Roboto"/>
              <a:sym typeface="Roboto"/>
            </a:endParaRPr>
          </a:p>
        </p:txBody>
      </p:sp>
      <p:sp>
        <p:nvSpPr>
          <p:cNvPr id="189" name="Google Shape;189;p22"/>
          <p:cNvSpPr txBox="1">
            <a:spLocks noGrp="1"/>
          </p:cNvSpPr>
          <p:nvPr>
            <p:ph type="body" idx="2"/>
          </p:nvPr>
        </p:nvSpPr>
        <p:spPr>
          <a:xfrm>
            <a:off x="4736600" y="1170100"/>
            <a:ext cx="4096500" cy="1885334"/>
          </a:xfrm>
          <a:prstGeom prst="rect">
            <a:avLst/>
          </a:prstGeom>
          <a:solidFill>
            <a:srgbClr val="C31C4A"/>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Clr>
                <a:schemeClr val="lt1"/>
              </a:buClr>
              <a:buSzPts val="1800"/>
              <a:buFont typeface="Roboto"/>
              <a:buAutoNum type="arabicPeriod"/>
            </a:pPr>
            <a:r>
              <a:rPr lang="en-US" dirty="0" err="1">
                <a:solidFill>
                  <a:schemeClr val="lt1"/>
                </a:solidFill>
                <a:latin typeface="Roboto"/>
                <a:ea typeface="Roboto"/>
                <a:cs typeface="Roboto"/>
                <a:sym typeface="Roboto"/>
              </a:rPr>
              <a:t>Κοινωνικές</a:t>
            </a:r>
            <a:r>
              <a:rPr lang="en-US" dirty="0">
                <a:solidFill>
                  <a:schemeClr val="lt1"/>
                </a:solidFill>
                <a:latin typeface="Roboto"/>
                <a:ea typeface="Roboto"/>
                <a:cs typeface="Roboto"/>
                <a:sym typeface="Roboto"/>
              </a:rPr>
              <a:t> και </a:t>
            </a:r>
            <a:r>
              <a:rPr lang="en-US" dirty="0" err="1">
                <a:solidFill>
                  <a:schemeClr val="lt1"/>
                </a:solidFill>
                <a:latin typeface="Roboto"/>
                <a:ea typeface="Roboto"/>
                <a:cs typeface="Roboto"/>
                <a:sym typeface="Roboto"/>
              </a:rPr>
              <a:t>δεοντολογικές</a:t>
            </a:r>
            <a:endParaRPr dirty="0">
              <a:solidFill>
                <a:schemeClr val="lt1"/>
              </a:solidFill>
              <a:latin typeface="Roboto"/>
              <a:ea typeface="Roboto"/>
              <a:cs typeface="Roboto"/>
              <a:sym typeface="Roboto"/>
            </a:endParaRPr>
          </a:p>
          <a:p>
            <a:pPr marL="457200" lvl="0" indent="-342900" algn="l" rtl="0">
              <a:lnSpc>
                <a:spcPct val="200000"/>
              </a:lnSpc>
              <a:spcBef>
                <a:spcPts val="0"/>
              </a:spcBef>
              <a:spcAft>
                <a:spcPts val="0"/>
              </a:spcAft>
              <a:buClr>
                <a:schemeClr val="lt1"/>
              </a:buClr>
              <a:buSzPts val="1800"/>
              <a:buFont typeface="Roboto"/>
              <a:buAutoNum type="arabicPeriod"/>
            </a:pPr>
            <a:r>
              <a:rPr lang="en-US" dirty="0" err="1">
                <a:solidFill>
                  <a:schemeClr val="lt1"/>
                </a:solidFill>
                <a:latin typeface="Roboto"/>
                <a:ea typeface="Roboto"/>
                <a:cs typeface="Roboto"/>
                <a:sym typeface="Roboto"/>
              </a:rPr>
              <a:t>Εφ</a:t>
            </a:r>
            <a:r>
              <a:rPr lang="en-US" dirty="0">
                <a:solidFill>
                  <a:schemeClr val="lt1"/>
                </a:solidFill>
                <a:latin typeface="Roboto"/>
                <a:ea typeface="Roboto"/>
                <a:cs typeface="Roboto"/>
                <a:sym typeface="Roboto"/>
              </a:rPr>
              <a:t>αρμογές</a:t>
            </a:r>
            <a:endParaRPr dirty="0">
              <a:solidFill>
                <a:schemeClr val="lt1"/>
              </a:solidFill>
              <a:latin typeface="Roboto"/>
              <a:ea typeface="Roboto"/>
              <a:cs typeface="Roboto"/>
              <a:sym typeface="Roboto"/>
            </a:endParaRPr>
          </a:p>
          <a:p>
            <a:pPr marL="457200" lvl="0" indent="-342900" algn="l" rtl="0">
              <a:lnSpc>
                <a:spcPct val="200000"/>
              </a:lnSpc>
              <a:spcBef>
                <a:spcPts val="0"/>
              </a:spcBef>
              <a:spcAft>
                <a:spcPts val="0"/>
              </a:spcAft>
              <a:buClr>
                <a:schemeClr val="lt1"/>
              </a:buClr>
              <a:buSzPts val="1800"/>
              <a:buFont typeface="Roboto"/>
              <a:buAutoNum type="arabicPeriod"/>
            </a:pPr>
            <a:r>
              <a:rPr lang="en-US" dirty="0" err="1">
                <a:solidFill>
                  <a:schemeClr val="lt1"/>
                </a:solidFill>
                <a:latin typeface="Roboto"/>
                <a:ea typeface="Roboto"/>
                <a:cs typeface="Roboto"/>
                <a:sym typeface="Roboto"/>
              </a:rPr>
              <a:t>Μοντέλ</a:t>
            </a:r>
            <a:r>
              <a:rPr lang="en-US" dirty="0">
                <a:solidFill>
                  <a:schemeClr val="lt1"/>
                </a:solidFill>
                <a:latin typeface="Roboto"/>
                <a:ea typeface="Roboto"/>
                <a:cs typeface="Roboto"/>
                <a:sym typeface="Roboto"/>
              </a:rPr>
              <a:t>α</a:t>
            </a:r>
            <a:endParaRPr dirty="0">
              <a:latin typeface="Roboto"/>
              <a:ea typeface="Roboto"/>
              <a:cs typeface="Roboto"/>
              <a:sym typeface="Roboto"/>
            </a:endParaRPr>
          </a:p>
        </p:txBody>
      </p:sp>
      <p:sp>
        <p:nvSpPr>
          <p:cNvPr id="190" name="Google Shape;190;p22"/>
          <p:cNvSpPr txBox="1">
            <a:spLocks noGrp="1"/>
          </p:cNvSpPr>
          <p:nvPr>
            <p:ph type="subTitle" idx="3"/>
          </p:nvPr>
        </p:nvSpPr>
        <p:spPr>
          <a:xfrm>
            <a:off x="7476775" y="30250"/>
            <a:ext cx="1606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3</a:t>
            </a:r>
            <a:endParaRPr>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4"/>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Σταδιοδρομία στο AI</a:t>
            </a:r>
            <a:endParaRPr>
              <a:latin typeface="Roboto"/>
              <a:ea typeface="Roboto"/>
              <a:cs typeface="Roboto"/>
              <a:sym typeface="Roboto"/>
            </a:endParaRPr>
          </a:p>
        </p:txBody>
      </p:sp>
      <p:pic>
        <p:nvPicPr>
          <p:cNvPr id="205" name="Google Shape;205;p24"/>
          <p:cNvPicPr preferRelativeResize="0"/>
          <p:nvPr/>
        </p:nvPicPr>
        <p:blipFill rotWithShape="1">
          <a:blip r:embed="rId3">
            <a:alphaModFix/>
          </a:blip>
          <a:srcRect/>
          <a:stretch/>
        </p:blipFill>
        <p:spPr>
          <a:xfrm>
            <a:off x="8584075" y="536275"/>
            <a:ext cx="371475" cy="371475"/>
          </a:xfrm>
          <a:prstGeom prst="rect">
            <a:avLst/>
          </a:prstGeom>
          <a:noFill/>
          <a:ln>
            <a:noFill/>
          </a:ln>
        </p:spPr>
      </p:pic>
      <p:sp>
        <p:nvSpPr>
          <p:cNvPr id="206" name="Google Shape;206;p24"/>
          <p:cNvSpPr txBox="1">
            <a:spLocks noGrp="1"/>
          </p:cNvSpPr>
          <p:nvPr>
            <p:ph type="body" idx="2"/>
          </p:nvPr>
        </p:nvSpPr>
        <p:spPr>
          <a:xfrm>
            <a:off x="310900" y="1170100"/>
            <a:ext cx="4096500" cy="1849500"/>
          </a:xfrm>
          <a:prstGeom prst="rect">
            <a:avLst/>
          </a:prstGeom>
          <a:solidFill>
            <a:srgbClr val="C31C4A"/>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US" sz="1600" b="1">
                <a:solidFill>
                  <a:srgbClr val="FFFFFF"/>
                </a:solidFill>
                <a:latin typeface="Roboto"/>
                <a:ea typeface="Roboto"/>
                <a:cs typeface="Roboto"/>
                <a:sym typeface="Roboto"/>
              </a:rPr>
              <a:t>Κοινωνικές και δεοντολογικές</a:t>
            </a:r>
            <a:endParaRPr sz="1600" b="1">
              <a:solidFill>
                <a:srgbClr val="FFFFFF"/>
              </a:solidFill>
              <a:latin typeface="Roboto"/>
              <a:ea typeface="Roboto"/>
              <a:cs typeface="Roboto"/>
              <a:sym typeface="Roboto"/>
            </a:endParaRPr>
          </a:p>
          <a:p>
            <a:pPr marL="0" lvl="0" indent="0" algn="ctr" rtl="0">
              <a:lnSpc>
                <a:spcPct val="115000"/>
              </a:lnSpc>
              <a:spcBef>
                <a:spcPts val="1600"/>
              </a:spcBef>
              <a:spcAft>
                <a:spcPts val="0"/>
              </a:spcAft>
              <a:buSzPts val="1800"/>
              <a:buNone/>
            </a:pPr>
            <a:r>
              <a:rPr lang="en-US" sz="1400">
                <a:solidFill>
                  <a:srgbClr val="FFFFFF"/>
                </a:solidFill>
                <a:latin typeface="Roboto"/>
                <a:ea typeface="Roboto"/>
                <a:cs typeface="Roboto"/>
                <a:sym typeface="Roboto"/>
              </a:rPr>
              <a:t>Εξέταση του τρόπου με τον οποίο το AI και η μηχανική μάθηση επηρεάζουν την κοινωνία. Διασφάλιση ότι η χρήση εφαρμογών AI δεν έχει αρνητικό αντίκτυπο ή δεν αυξάνει την ανισότητα.</a:t>
            </a:r>
            <a:endParaRPr sz="1400">
              <a:solidFill>
                <a:srgbClr val="FFFFFF"/>
              </a:solidFill>
              <a:latin typeface="Roboto"/>
              <a:ea typeface="Roboto"/>
              <a:cs typeface="Roboto"/>
              <a:sym typeface="Roboto"/>
            </a:endParaRPr>
          </a:p>
          <a:p>
            <a:pPr marL="0" lvl="0" indent="0" algn="ctr" rtl="0">
              <a:lnSpc>
                <a:spcPct val="115000"/>
              </a:lnSpc>
              <a:spcBef>
                <a:spcPts val="1600"/>
              </a:spcBef>
              <a:spcAft>
                <a:spcPts val="0"/>
              </a:spcAft>
              <a:buSzPts val="1800"/>
              <a:buNone/>
            </a:pPr>
            <a:endParaRPr sz="1600" b="1">
              <a:solidFill>
                <a:srgbClr val="FFFFFF"/>
              </a:solidFill>
              <a:latin typeface="Roboto"/>
              <a:ea typeface="Roboto"/>
              <a:cs typeface="Roboto"/>
              <a:sym typeface="Roboto"/>
            </a:endParaRPr>
          </a:p>
          <a:p>
            <a:pPr marL="0" lvl="0" indent="0" algn="ctr" rtl="0">
              <a:lnSpc>
                <a:spcPct val="115000"/>
              </a:lnSpc>
              <a:spcBef>
                <a:spcPts val="1600"/>
              </a:spcBef>
              <a:spcAft>
                <a:spcPts val="1600"/>
              </a:spcAft>
              <a:buSzPts val="1800"/>
              <a:buNone/>
            </a:pPr>
            <a:endParaRPr sz="1600" b="1">
              <a:solidFill>
                <a:srgbClr val="FFFFFF"/>
              </a:solidFill>
              <a:latin typeface="Roboto"/>
              <a:ea typeface="Roboto"/>
              <a:cs typeface="Roboto"/>
              <a:sym typeface="Roboto"/>
            </a:endParaRPr>
          </a:p>
        </p:txBody>
      </p:sp>
      <p:sp>
        <p:nvSpPr>
          <p:cNvPr id="207" name="Google Shape;207;p24"/>
          <p:cNvSpPr txBox="1">
            <a:spLocks noGrp="1"/>
          </p:cNvSpPr>
          <p:nvPr>
            <p:ph type="body" idx="2"/>
          </p:nvPr>
        </p:nvSpPr>
        <p:spPr>
          <a:xfrm>
            <a:off x="4736600" y="1170100"/>
            <a:ext cx="4096500" cy="1849500"/>
          </a:xfrm>
          <a:prstGeom prst="rect">
            <a:avLst/>
          </a:prstGeom>
          <a:solidFill>
            <a:srgbClr val="C31C4A"/>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US" sz="1600" b="1">
                <a:solidFill>
                  <a:srgbClr val="FFFFFF"/>
                </a:solidFill>
                <a:latin typeface="Roboto"/>
                <a:ea typeface="Roboto"/>
                <a:cs typeface="Roboto"/>
                <a:sym typeface="Roboto"/>
              </a:rPr>
              <a:t>Εφαρμογές</a:t>
            </a:r>
            <a:endParaRPr sz="1600" b="1">
              <a:solidFill>
                <a:srgbClr val="FFFFFF"/>
              </a:solidFill>
              <a:latin typeface="Roboto"/>
              <a:ea typeface="Roboto"/>
              <a:cs typeface="Roboto"/>
              <a:sym typeface="Roboto"/>
            </a:endParaRPr>
          </a:p>
          <a:p>
            <a:pPr marL="0" lvl="0" indent="0" algn="ctr" rtl="0">
              <a:lnSpc>
                <a:spcPct val="115000"/>
              </a:lnSpc>
              <a:spcBef>
                <a:spcPts val="1600"/>
              </a:spcBef>
              <a:spcAft>
                <a:spcPts val="0"/>
              </a:spcAft>
              <a:buSzPts val="1800"/>
              <a:buNone/>
            </a:pPr>
            <a:r>
              <a:rPr lang="en-US" sz="1400">
                <a:solidFill>
                  <a:srgbClr val="FFFFFF"/>
                </a:solidFill>
                <a:latin typeface="Roboto"/>
                <a:ea typeface="Roboto"/>
                <a:cs typeface="Roboto"/>
                <a:sym typeface="Roboto"/>
              </a:rPr>
              <a:t>Εφαρμογή μοντέλων μηχανικής μάθησης σε ένα ευρύτερο σύστημα λογισμικού. Δεν αφορά στην εκπαίδευση. </a:t>
            </a:r>
            <a:endParaRPr sz="1400">
              <a:solidFill>
                <a:srgbClr val="FFFFFF"/>
              </a:solidFill>
              <a:latin typeface="Roboto"/>
              <a:ea typeface="Roboto"/>
              <a:cs typeface="Roboto"/>
              <a:sym typeface="Roboto"/>
            </a:endParaRPr>
          </a:p>
          <a:p>
            <a:pPr marL="0" lvl="0" indent="0" algn="ctr" rtl="0">
              <a:lnSpc>
                <a:spcPct val="115000"/>
              </a:lnSpc>
              <a:spcBef>
                <a:spcPts val="1600"/>
              </a:spcBef>
              <a:spcAft>
                <a:spcPts val="0"/>
              </a:spcAft>
              <a:buSzPts val="1800"/>
              <a:buNone/>
            </a:pPr>
            <a:endParaRPr sz="1300">
              <a:solidFill>
                <a:srgbClr val="FFFFFF"/>
              </a:solidFill>
              <a:latin typeface="Roboto"/>
              <a:ea typeface="Roboto"/>
              <a:cs typeface="Roboto"/>
              <a:sym typeface="Roboto"/>
            </a:endParaRPr>
          </a:p>
          <a:p>
            <a:pPr marL="0" lvl="0" indent="0" algn="ctr" rtl="0">
              <a:lnSpc>
                <a:spcPct val="115000"/>
              </a:lnSpc>
              <a:spcBef>
                <a:spcPts val="1600"/>
              </a:spcBef>
              <a:spcAft>
                <a:spcPts val="0"/>
              </a:spcAft>
              <a:buSzPts val="1800"/>
              <a:buNone/>
            </a:pPr>
            <a:endParaRPr sz="1300">
              <a:solidFill>
                <a:srgbClr val="FFFFFF"/>
              </a:solidFill>
              <a:latin typeface="Roboto"/>
              <a:ea typeface="Roboto"/>
              <a:cs typeface="Roboto"/>
              <a:sym typeface="Roboto"/>
            </a:endParaRPr>
          </a:p>
          <a:p>
            <a:pPr marL="0" lvl="0" indent="0" algn="l" rtl="0">
              <a:lnSpc>
                <a:spcPct val="115000"/>
              </a:lnSpc>
              <a:spcBef>
                <a:spcPts val="1600"/>
              </a:spcBef>
              <a:spcAft>
                <a:spcPts val="1600"/>
              </a:spcAft>
              <a:buSzPts val="1800"/>
              <a:buNone/>
            </a:pPr>
            <a:endParaRPr sz="1300">
              <a:solidFill>
                <a:srgbClr val="FFFFFF"/>
              </a:solidFill>
              <a:latin typeface="Roboto"/>
              <a:ea typeface="Roboto"/>
              <a:cs typeface="Roboto"/>
              <a:sym typeface="Roboto"/>
            </a:endParaRPr>
          </a:p>
        </p:txBody>
      </p:sp>
      <p:sp>
        <p:nvSpPr>
          <p:cNvPr id="208" name="Google Shape;208;p24"/>
          <p:cNvSpPr txBox="1">
            <a:spLocks noGrp="1"/>
          </p:cNvSpPr>
          <p:nvPr>
            <p:ph type="body" idx="2"/>
          </p:nvPr>
        </p:nvSpPr>
        <p:spPr>
          <a:xfrm>
            <a:off x="2523250" y="3102400"/>
            <a:ext cx="4096500" cy="1849500"/>
          </a:xfrm>
          <a:prstGeom prst="rect">
            <a:avLst/>
          </a:prstGeom>
          <a:solidFill>
            <a:srgbClr val="C31C4A"/>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US" sz="1600" b="1">
                <a:solidFill>
                  <a:srgbClr val="FFFFFF"/>
                </a:solidFill>
                <a:latin typeface="Roboto"/>
                <a:ea typeface="Roboto"/>
                <a:cs typeface="Roboto"/>
                <a:sym typeface="Roboto"/>
              </a:rPr>
              <a:t>Μοντέλα</a:t>
            </a:r>
            <a:endParaRPr sz="1600" b="1">
              <a:solidFill>
                <a:srgbClr val="FFFFFF"/>
              </a:solidFill>
              <a:latin typeface="Roboto"/>
              <a:ea typeface="Roboto"/>
              <a:cs typeface="Roboto"/>
              <a:sym typeface="Roboto"/>
            </a:endParaRPr>
          </a:p>
          <a:p>
            <a:pPr marL="0" lvl="0" indent="0" algn="ctr" rtl="0">
              <a:lnSpc>
                <a:spcPct val="115000"/>
              </a:lnSpc>
              <a:spcBef>
                <a:spcPts val="1600"/>
              </a:spcBef>
              <a:spcAft>
                <a:spcPts val="0"/>
              </a:spcAft>
              <a:buSzPts val="1800"/>
              <a:buNone/>
            </a:pPr>
            <a:r>
              <a:rPr lang="en-US" sz="1400">
                <a:solidFill>
                  <a:srgbClr val="FFFFFF"/>
                </a:solidFill>
                <a:latin typeface="Roboto"/>
                <a:ea typeface="Roboto"/>
                <a:cs typeface="Roboto"/>
                <a:sym typeface="Roboto"/>
              </a:rPr>
              <a:t>Δημιουργία μοντέλων μηχανικής μάθησης. Εκπαίδευση και δοκιμή μοντέλων. Ανάπτυξη διαφορετικών τύπων μοντέλων για την επίλυση συγκεκριμένων προβλημάτων.</a:t>
            </a:r>
            <a:endParaRPr sz="1400">
              <a:solidFill>
                <a:srgbClr val="FFFFFF"/>
              </a:solidFill>
              <a:latin typeface="Roboto"/>
              <a:ea typeface="Roboto"/>
              <a:cs typeface="Roboto"/>
              <a:sym typeface="Roboto"/>
            </a:endParaRPr>
          </a:p>
          <a:p>
            <a:pPr marL="0" lvl="0" indent="0" algn="ctr" rtl="0">
              <a:lnSpc>
                <a:spcPct val="115000"/>
              </a:lnSpc>
              <a:spcBef>
                <a:spcPts val="1600"/>
              </a:spcBef>
              <a:spcAft>
                <a:spcPts val="0"/>
              </a:spcAft>
              <a:buSzPts val="1800"/>
              <a:buNone/>
            </a:pPr>
            <a:endParaRPr sz="1300" b="1">
              <a:solidFill>
                <a:srgbClr val="FFFFFF"/>
              </a:solidFill>
              <a:latin typeface="Roboto"/>
              <a:ea typeface="Roboto"/>
              <a:cs typeface="Roboto"/>
              <a:sym typeface="Roboto"/>
            </a:endParaRPr>
          </a:p>
          <a:p>
            <a:pPr marL="0" lvl="0" indent="0" algn="ctr" rtl="0">
              <a:lnSpc>
                <a:spcPct val="115000"/>
              </a:lnSpc>
              <a:spcBef>
                <a:spcPts val="1600"/>
              </a:spcBef>
              <a:spcAft>
                <a:spcPts val="0"/>
              </a:spcAft>
              <a:buSzPts val="1800"/>
              <a:buNone/>
            </a:pPr>
            <a:endParaRPr sz="1300" b="1">
              <a:solidFill>
                <a:srgbClr val="FFFFFF"/>
              </a:solidFill>
              <a:latin typeface="Roboto"/>
              <a:ea typeface="Roboto"/>
              <a:cs typeface="Roboto"/>
              <a:sym typeface="Roboto"/>
            </a:endParaRPr>
          </a:p>
          <a:p>
            <a:pPr marL="0" lvl="0" indent="0" algn="l" rtl="0">
              <a:lnSpc>
                <a:spcPct val="115000"/>
              </a:lnSpc>
              <a:spcBef>
                <a:spcPts val="1600"/>
              </a:spcBef>
              <a:spcAft>
                <a:spcPts val="1600"/>
              </a:spcAft>
              <a:buSzPts val="1800"/>
              <a:buNone/>
            </a:pPr>
            <a:endParaRPr sz="1300" b="1">
              <a:solidFill>
                <a:srgbClr val="FFFFFF"/>
              </a:solidFill>
              <a:latin typeface="Roboto"/>
              <a:ea typeface="Roboto"/>
              <a:cs typeface="Roboto"/>
              <a:sym typeface="Roboto"/>
            </a:endParaRPr>
          </a:p>
        </p:txBody>
      </p:sp>
      <p:sp>
        <p:nvSpPr>
          <p:cNvPr id="209" name="Google Shape;209;p24"/>
          <p:cNvSpPr txBox="1">
            <a:spLocks noGrp="1"/>
          </p:cNvSpPr>
          <p:nvPr>
            <p:ph type="subTitle" idx="3"/>
          </p:nvPr>
        </p:nvSpPr>
        <p:spPr>
          <a:xfrm>
            <a:off x="7476775" y="30250"/>
            <a:ext cx="1606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3</a:t>
            </a:r>
            <a:endParaRPr>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7"/>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dirty="0" err="1">
                <a:latin typeface="Roboto"/>
                <a:ea typeface="Roboto"/>
                <a:cs typeface="Roboto"/>
                <a:sym typeface="Roboto"/>
              </a:rPr>
              <a:t>Πέρ</a:t>
            </a:r>
            <a:r>
              <a:rPr lang="en-US" sz="1800" dirty="0">
                <a:latin typeface="Roboto"/>
                <a:ea typeface="Roboto"/>
                <a:cs typeface="Roboto"/>
                <a:sym typeface="Roboto"/>
              </a:rPr>
              <a:t>α από την επαγγελματική σταδιοδρομία στην </a:t>
            </a:r>
            <a:r>
              <a:rPr lang="el-GR" sz="1800" dirty="0">
                <a:latin typeface="Roboto"/>
                <a:ea typeface="Roboto"/>
                <a:cs typeface="Roboto"/>
                <a:sym typeface="Roboto"/>
              </a:rPr>
              <a:t>ΤΝ</a:t>
            </a:r>
            <a:r>
              <a:rPr lang="en-US" sz="1800" dirty="0">
                <a:latin typeface="Roboto"/>
                <a:ea typeface="Roboto"/>
                <a:cs typeface="Roboto"/>
                <a:sym typeface="Roboto"/>
              </a:rPr>
              <a:t>, υπάρχουν πολλές άλλες σταδιοδρομίες που περιλαμβάνουν τη </a:t>
            </a:r>
            <a:r>
              <a:rPr lang="en-US" sz="1800" b="1" dirty="0">
                <a:latin typeface="Roboto"/>
                <a:ea typeface="Roboto"/>
                <a:cs typeface="Roboto"/>
                <a:sym typeface="Roboto"/>
              </a:rPr>
              <a:t>χρήση</a:t>
            </a:r>
            <a:r>
              <a:rPr lang="en-US" sz="1800" dirty="0">
                <a:latin typeface="Roboto"/>
                <a:ea typeface="Roboto"/>
                <a:cs typeface="Roboto"/>
                <a:sym typeface="Roboto"/>
              </a:rPr>
              <a:t> εφαρμογών </a:t>
            </a:r>
            <a:r>
              <a:rPr lang="el-GR" sz="1800" dirty="0">
                <a:latin typeface="Roboto"/>
                <a:ea typeface="Roboto"/>
                <a:cs typeface="Roboto"/>
                <a:sym typeface="Roboto"/>
              </a:rPr>
              <a:t>ΤΝ</a:t>
            </a:r>
            <a:r>
              <a:rPr lang="en-US" sz="1800" dirty="0">
                <a:latin typeface="Roboto"/>
                <a:ea typeface="Roboto"/>
                <a:cs typeface="Roboto"/>
                <a:sym typeface="Roboto"/>
              </a:rPr>
              <a:t>. </a:t>
            </a:r>
            <a:endParaRPr dirty="0">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800" dirty="0" err="1">
                <a:latin typeface="Roboto"/>
                <a:ea typeface="Roboto"/>
                <a:cs typeface="Roboto"/>
                <a:sym typeface="Roboto"/>
              </a:rPr>
              <a:t>Έχετε</a:t>
            </a:r>
            <a:r>
              <a:rPr lang="en-US" sz="1800" dirty="0">
                <a:latin typeface="Roboto"/>
                <a:ea typeface="Roboto"/>
                <a:cs typeface="Roboto"/>
                <a:sym typeface="Roboto"/>
              </a:rPr>
              <a:t> α</a:t>
            </a:r>
            <a:r>
              <a:rPr lang="en-US" sz="1800" dirty="0" err="1">
                <a:latin typeface="Roboto"/>
                <a:ea typeface="Roboto"/>
                <a:cs typeface="Roboto"/>
                <a:sym typeface="Roboto"/>
              </a:rPr>
              <a:t>κούσει</a:t>
            </a:r>
            <a:r>
              <a:rPr lang="en-US" sz="1800" dirty="0">
                <a:latin typeface="Roboto"/>
                <a:ea typeface="Roboto"/>
                <a:cs typeface="Roboto"/>
                <a:sym typeface="Roboto"/>
              </a:rPr>
              <a:t> </a:t>
            </a:r>
            <a:r>
              <a:rPr lang="en-US" sz="1800" dirty="0" err="1">
                <a:latin typeface="Roboto"/>
                <a:ea typeface="Roboto"/>
                <a:cs typeface="Roboto"/>
                <a:sym typeface="Roboto"/>
              </a:rPr>
              <a:t>γι</a:t>
            </a:r>
            <a:r>
              <a:rPr lang="en-US" sz="1800" dirty="0">
                <a:latin typeface="Roboto"/>
                <a:ea typeface="Roboto"/>
                <a:cs typeface="Roboto"/>
                <a:sym typeface="Roboto"/>
              </a:rPr>
              <a:t>α άλλους τομείς στους οποίους μπορούν να χρησιμοποιηθούν μοντέλα ML σε όλη αυτή την ενότητα</a:t>
            </a:r>
            <a:r>
              <a:rPr lang="el-GR" dirty="0">
                <a:latin typeface="Roboto"/>
                <a:ea typeface="Roboto"/>
                <a:cs typeface="Roboto"/>
                <a:sym typeface="Roboto"/>
              </a:rPr>
              <a:t>;</a:t>
            </a:r>
            <a:endParaRPr dirty="0">
              <a:latin typeface="Roboto"/>
              <a:ea typeface="Roboto"/>
              <a:cs typeface="Roboto"/>
              <a:sym typeface="Roboto"/>
            </a:endParaRPr>
          </a:p>
        </p:txBody>
      </p:sp>
      <p:sp>
        <p:nvSpPr>
          <p:cNvPr id="233" name="Google Shape;233;p27"/>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Επαγγελματική σταδιοδρομία που σχετίζεται με το AI</a:t>
            </a:r>
            <a:endParaRPr>
              <a:latin typeface="Roboto"/>
              <a:ea typeface="Roboto"/>
              <a:cs typeface="Roboto"/>
              <a:sym typeface="Roboto"/>
            </a:endParaRPr>
          </a:p>
        </p:txBody>
      </p:sp>
      <p:sp>
        <p:nvSpPr>
          <p:cNvPr id="234" name="Google Shape;234;p27"/>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a:t>
            </a:r>
            <a:endParaRPr>
              <a:latin typeface="Roboto"/>
              <a:ea typeface="Roboto"/>
              <a:cs typeface="Roboto"/>
              <a:sym typeface="Roboto"/>
            </a:endParaRPr>
          </a:p>
        </p:txBody>
      </p:sp>
      <p:sp>
        <p:nvSpPr>
          <p:cNvPr id="235" name="Google Shape;235;p27"/>
          <p:cNvSpPr/>
          <p:nvPr/>
        </p:nvSpPr>
        <p:spPr>
          <a:xfrm>
            <a:off x="4830351" y="934682"/>
            <a:ext cx="2284200" cy="2284200"/>
          </a:xfrm>
          <a:prstGeom prst="ellipse">
            <a:avLst/>
          </a:prstGeom>
          <a:solidFill>
            <a:srgbClr val="FCE5CD">
              <a:alpha val="5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236" name="Google Shape;236;p27"/>
          <p:cNvSpPr/>
          <p:nvPr/>
        </p:nvSpPr>
        <p:spPr>
          <a:xfrm>
            <a:off x="6519250" y="934682"/>
            <a:ext cx="2284200" cy="2284200"/>
          </a:xfrm>
          <a:prstGeom prst="ellipse">
            <a:avLst/>
          </a:prstGeom>
          <a:solidFill>
            <a:srgbClr val="D9EAD3">
              <a:alpha val="5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237" name="Google Shape;237;p27"/>
          <p:cNvSpPr/>
          <p:nvPr/>
        </p:nvSpPr>
        <p:spPr>
          <a:xfrm>
            <a:off x="5699068" y="2428936"/>
            <a:ext cx="2284200" cy="2284200"/>
          </a:xfrm>
          <a:prstGeom prst="ellipse">
            <a:avLst/>
          </a:prstGeom>
          <a:solidFill>
            <a:srgbClr val="C9DAF8">
              <a:alpha val="5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238" name="Google Shape;238;p27"/>
          <p:cNvSpPr txBox="1"/>
          <p:nvPr/>
        </p:nvSpPr>
        <p:spPr>
          <a:xfrm>
            <a:off x="6048525" y="3440500"/>
            <a:ext cx="16440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i="0" u="none" strike="noStrike" cap="none">
                <a:solidFill>
                  <a:srgbClr val="000000"/>
                </a:solidFill>
                <a:latin typeface="Roboto"/>
                <a:ea typeface="Roboto"/>
                <a:cs typeface="Roboto"/>
                <a:sym typeface="Roboto"/>
              </a:rPr>
              <a:t>Χρήστες εφαρμογών AI</a:t>
            </a:r>
            <a:endParaRPr sz="1400" i="0" u="none" strike="noStrike" cap="none">
              <a:solidFill>
                <a:srgbClr val="000000"/>
              </a:solidFill>
              <a:latin typeface="Roboto"/>
              <a:ea typeface="Roboto"/>
              <a:cs typeface="Roboto"/>
              <a:sym typeface="Roboto"/>
            </a:endParaRPr>
          </a:p>
        </p:txBody>
      </p:sp>
      <p:sp>
        <p:nvSpPr>
          <p:cNvPr id="239" name="Google Shape;239;p27"/>
          <p:cNvSpPr txBox="1"/>
          <p:nvPr/>
        </p:nvSpPr>
        <p:spPr>
          <a:xfrm>
            <a:off x="4875350" y="1661125"/>
            <a:ext cx="1644000" cy="1046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i="0" u="none" strike="noStrike" cap="none">
                <a:solidFill>
                  <a:srgbClr val="000000"/>
                </a:solidFill>
                <a:latin typeface="Roboto"/>
                <a:ea typeface="Roboto"/>
                <a:cs typeface="Roboto"/>
                <a:sym typeface="Roboto"/>
              </a:rPr>
              <a:t>Σχεδιαστές και προγραμματιστές εφαρμογών AI</a:t>
            </a:r>
            <a:endParaRPr sz="140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240" name="Google Shape;240;p27"/>
          <p:cNvSpPr txBox="1"/>
          <p:nvPr/>
        </p:nvSpPr>
        <p:spPr>
          <a:xfrm>
            <a:off x="7069550" y="1877350"/>
            <a:ext cx="1689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a:latin typeface="Roboto"/>
                <a:ea typeface="Roboto"/>
                <a:cs typeface="Roboto"/>
                <a:sym typeface="Roboto"/>
              </a:rPr>
              <a:t>Εμπειρογνώμονες</a:t>
            </a:r>
            <a:endParaRPr sz="1400" i="0" u="none" strike="noStrike" cap="none">
              <a:solidFill>
                <a:srgbClr val="000000"/>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28"/>
          <p:cNvPicPr preferRelativeResize="0"/>
          <p:nvPr/>
        </p:nvPicPr>
        <p:blipFill rotWithShape="1">
          <a:blip r:embed="rId3">
            <a:alphaModFix/>
          </a:blip>
          <a:srcRect/>
          <a:stretch/>
        </p:blipFill>
        <p:spPr>
          <a:xfrm>
            <a:off x="6783576" y="3169875"/>
            <a:ext cx="1870200" cy="1339088"/>
          </a:xfrm>
          <a:prstGeom prst="rect">
            <a:avLst/>
          </a:prstGeom>
          <a:noFill/>
          <a:ln>
            <a:noFill/>
          </a:ln>
        </p:spPr>
      </p:pic>
      <p:pic>
        <p:nvPicPr>
          <p:cNvPr id="246" name="Google Shape;246;p28"/>
          <p:cNvPicPr preferRelativeResize="0"/>
          <p:nvPr/>
        </p:nvPicPr>
        <p:blipFill rotWithShape="1">
          <a:blip r:embed="rId4">
            <a:alphaModFix/>
          </a:blip>
          <a:srcRect/>
          <a:stretch/>
        </p:blipFill>
        <p:spPr>
          <a:xfrm>
            <a:off x="3801500" y="3149016"/>
            <a:ext cx="1870200" cy="1249294"/>
          </a:xfrm>
          <a:prstGeom prst="rect">
            <a:avLst/>
          </a:prstGeom>
          <a:noFill/>
          <a:ln>
            <a:noFill/>
          </a:ln>
        </p:spPr>
      </p:pic>
      <p:pic>
        <p:nvPicPr>
          <p:cNvPr id="247" name="Google Shape;247;p28"/>
          <p:cNvPicPr preferRelativeResize="0"/>
          <p:nvPr/>
        </p:nvPicPr>
        <p:blipFill rotWithShape="1">
          <a:blip r:embed="rId5">
            <a:alphaModFix/>
          </a:blip>
          <a:srcRect/>
          <a:stretch/>
        </p:blipFill>
        <p:spPr>
          <a:xfrm>
            <a:off x="537600" y="3169875"/>
            <a:ext cx="1870200" cy="1249292"/>
          </a:xfrm>
          <a:prstGeom prst="rect">
            <a:avLst/>
          </a:prstGeom>
          <a:noFill/>
          <a:ln>
            <a:noFill/>
          </a:ln>
        </p:spPr>
      </p:pic>
      <p:pic>
        <p:nvPicPr>
          <p:cNvPr id="248" name="Google Shape;248;p28"/>
          <p:cNvPicPr preferRelativeResize="0"/>
          <p:nvPr/>
        </p:nvPicPr>
        <p:blipFill rotWithShape="1">
          <a:blip r:embed="rId6">
            <a:alphaModFix/>
          </a:blip>
          <a:srcRect/>
          <a:stretch/>
        </p:blipFill>
        <p:spPr>
          <a:xfrm>
            <a:off x="6807300" y="1236510"/>
            <a:ext cx="1822750" cy="1210306"/>
          </a:xfrm>
          <a:prstGeom prst="rect">
            <a:avLst/>
          </a:prstGeom>
          <a:noFill/>
          <a:ln>
            <a:noFill/>
          </a:ln>
        </p:spPr>
      </p:pic>
      <p:pic>
        <p:nvPicPr>
          <p:cNvPr id="249" name="Google Shape;249;p28"/>
          <p:cNvPicPr preferRelativeResize="0"/>
          <p:nvPr/>
        </p:nvPicPr>
        <p:blipFill rotWithShape="1">
          <a:blip r:embed="rId7">
            <a:alphaModFix/>
          </a:blip>
          <a:srcRect t="3147"/>
          <a:stretch/>
        </p:blipFill>
        <p:spPr>
          <a:xfrm>
            <a:off x="3805225" y="1219137"/>
            <a:ext cx="1870200" cy="1207574"/>
          </a:xfrm>
          <a:prstGeom prst="rect">
            <a:avLst/>
          </a:prstGeom>
          <a:noFill/>
          <a:ln>
            <a:noFill/>
          </a:ln>
        </p:spPr>
      </p:pic>
      <p:pic>
        <p:nvPicPr>
          <p:cNvPr id="250" name="Google Shape;250;p28"/>
          <p:cNvPicPr preferRelativeResize="0"/>
          <p:nvPr/>
        </p:nvPicPr>
        <p:blipFill rotWithShape="1">
          <a:blip r:embed="rId8">
            <a:alphaModFix/>
          </a:blip>
          <a:srcRect/>
          <a:stretch/>
        </p:blipFill>
        <p:spPr>
          <a:xfrm>
            <a:off x="540125" y="1198310"/>
            <a:ext cx="1870200" cy="1249254"/>
          </a:xfrm>
          <a:prstGeom prst="rect">
            <a:avLst/>
          </a:prstGeom>
          <a:noFill/>
          <a:ln>
            <a:noFill/>
          </a:ln>
        </p:spPr>
      </p:pic>
      <p:sp>
        <p:nvSpPr>
          <p:cNvPr id="251" name="Google Shape;251;p28"/>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Επαγγελματική σταδιοδρομία που σχετίζεται με το AI</a:t>
            </a:r>
            <a:endParaRPr>
              <a:latin typeface="Roboto"/>
              <a:ea typeface="Roboto"/>
              <a:cs typeface="Roboto"/>
              <a:sym typeface="Roboto"/>
            </a:endParaRPr>
          </a:p>
        </p:txBody>
      </p:sp>
      <p:sp>
        <p:nvSpPr>
          <p:cNvPr id="252" name="Google Shape;252;p28"/>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a:t>
            </a:r>
            <a:endParaRPr>
              <a:latin typeface="Roboto"/>
              <a:ea typeface="Roboto"/>
              <a:cs typeface="Roboto"/>
              <a:sym typeface="Roboto"/>
            </a:endParaRPr>
          </a:p>
        </p:txBody>
      </p:sp>
      <p:sp>
        <p:nvSpPr>
          <p:cNvPr id="253" name="Google Shape;253;p28"/>
          <p:cNvSpPr txBox="1">
            <a:spLocks noGrp="1"/>
          </p:cNvSpPr>
          <p:nvPr>
            <p:ph type="body" idx="2"/>
          </p:nvPr>
        </p:nvSpPr>
        <p:spPr>
          <a:xfrm>
            <a:off x="613350" y="2309825"/>
            <a:ext cx="1718700" cy="460800"/>
          </a:xfrm>
          <a:prstGeom prst="rect">
            <a:avLst/>
          </a:prstGeom>
          <a:solidFill>
            <a:srgbClr val="C31C4A"/>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800"/>
              <a:buNone/>
            </a:pPr>
            <a:r>
              <a:rPr lang="en-US" b="1">
                <a:solidFill>
                  <a:schemeClr val="lt1"/>
                </a:solidFill>
                <a:latin typeface="Roboto"/>
                <a:ea typeface="Roboto"/>
                <a:cs typeface="Roboto"/>
                <a:sym typeface="Roboto"/>
              </a:rPr>
              <a:t>Καλλιτέχνες</a:t>
            </a:r>
            <a:endParaRPr b="1">
              <a:latin typeface="Roboto"/>
              <a:ea typeface="Roboto"/>
              <a:cs typeface="Roboto"/>
              <a:sym typeface="Roboto"/>
            </a:endParaRPr>
          </a:p>
        </p:txBody>
      </p:sp>
      <p:sp>
        <p:nvSpPr>
          <p:cNvPr id="254" name="Google Shape;254;p28"/>
          <p:cNvSpPr txBox="1">
            <a:spLocks noGrp="1"/>
          </p:cNvSpPr>
          <p:nvPr>
            <p:ph type="body" idx="2"/>
          </p:nvPr>
        </p:nvSpPr>
        <p:spPr>
          <a:xfrm>
            <a:off x="3877250" y="2309825"/>
            <a:ext cx="1718700" cy="460800"/>
          </a:xfrm>
          <a:prstGeom prst="rect">
            <a:avLst/>
          </a:prstGeom>
          <a:solidFill>
            <a:srgbClr val="C31C4A"/>
          </a:solidFill>
          <a:ln>
            <a:noFill/>
          </a:ln>
        </p:spPr>
        <p:txBody>
          <a:bodyPr spcFirstLastPara="1" wrap="square" lIns="91425" tIns="91425" rIns="91425" bIns="91425" anchor="ctr" anchorCtr="0">
            <a:noAutofit/>
          </a:bodyPr>
          <a:lstStyle/>
          <a:p>
            <a:pPr marL="0" lvl="0" indent="0" algn="ctr" rtl="0">
              <a:lnSpc>
                <a:spcPct val="200000"/>
              </a:lnSpc>
              <a:spcBef>
                <a:spcPts val="0"/>
              </a:spcBef>
              <a:spcAft>
                <a:spcPts val="0"/>
              </a:spcAft>
              <a:buSzPts val="1800"/>
              <a:buNone/>
            </a:pPr>
            <a:r>
              <a:rPr lang="en-US" b="1">
                <a:solidFill>
                  <a:schemeClr val="lt1"/>
                </a:solidFill>
                <a:latin typeface="Roboto"/>
                <a:ea typeface="Roboto"/>
                <a:cs typeface="Roboto"/>
                <a:sym typeface="Roboto"/>
              </a:rPr>
              <a:t>Γιατροί</a:t>
            </a:r>
            <a:endParaRPr b="1">
              <a:latin typeface="Roboto"/>
              <a:ea typeface="Roboto"/>
              <a:cs typeface="Roboto"/>
              <a:sym typeface="Roboto"/>
            </a:endParaRPr>
          </a:p>
        </p:txBody>
      </p:sp>
      <p:sp>
        <p:nvSpPr>
          <p:cNvPr id="255" name="Google Shape;255;p28"/>
          <p:cNvSpPr txBox="1">
            <a:spLocks noGrp="1"/>
          </p:cNvSpPr>
          <p:nvPr>
            <p:ph type="body" idx="2"/>
          </p:nvPr>
        </p:nvSpPr>
        <p:spPr>
          <a:xfrm>
            <a:off x="6859325" y="2309825"/>
            <a:ext cx="1718700" cy="460800"/>
          </a:xfrm>
          <a:prstGeom prst="rect">
            <a:avLst/>
          </a:prstGeom>
          <a:solidFill>
            <a:srgbClr val="C31C4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SzPts val="1800"/>
              <a:buNone/>
            </a:pPr>
            <a:r>
              <a:rPr lang="en-US" sz="1500" b="1">
                <a:solidFill>
                  <a:schemeClr val="lt1"/>
                </a:solidFill>
                <a:latin typeface="Roboto"/>
                <a:ea typeface="Roboto"/>
                <a:cs typeface="Roboto"/>
                <a:sym typeface="Roboto"/>
              </a:rPr>
              <a:t>Ιδιοκτήτες καταστημάτων</a:t>
            </a:r>
            <a:endParaRPr sz="1500" b="1">
              <a:latin typeface="Roboto"/>
              <a:ea typeface="Roboto"/>
              <a:cs typeface="Roboto"/>
              <a:sym typeface="Roboto"/>
            </a:endParaRPr>
          </a:p>
        </p:txBody>
      </p:sp>
      <p:sp>
        <p:nvSpPr>
          <p:cNvPr id="256" name="Google Shape;256;p28"/>
          <p:cNvSpPr txBox="1">
            <a:spLocks noGrp="1"/>
          </p:cNvSpPr>
          <p:nvPr>
            <p:ph type="body" idx="2"/>
          </p:nvPr>
        </p:nvSpPr>
        <p:spPr>
          <a:xfrm>
            <a:off x="461850" y="4275850"/>
            <a:ext cx="2021700" cy="460800"/>
          </a:xfrm>
          <a:prstGeom prst="rect">
            <a:avLst/>
          </a:prstGeom>
          <a:solidFill>
            <a:srgbClr val="C31C4A"/>
          </a:solidFill>
          <a:ln>
            <a:noFill/>
          </a:ln>
        </p:spPr>
        <p:txBody>
          <a:bodyPr spcFirstLastPara="1" wrap="square" lIns="91425" tIns="91425" rIns="91425" bIns="91425" anchor="ctr" anchorCtr="0">
            <a:noAutofit/>
          </a:bodyPr>
          <a:lstStyle/>
          <a:p>
            <a:pPr marL="0" lvl="0" indent="0" algn="ctr" rtl="0">
              <a:lnSpc>
                <a:spcPct val="200000"/>
              </a:lnSpc>
              <a:spcBef>
                <a:spcPts val="0"/>
              </a:spcBef>
              <a:spcAft>
                <a:spcPts val="0"/>
              </a:spcAft>
              <a:buSzPts val="1800"/>
              <a:buNone/>
            </a:pPr>
            <a:r>
              <a:rPr lang="en-US" sz="1700" b="1">
                <a:solidFill>
                  <a:schemeClr val="lt1"/>
                </a:solidFill>
                <a:latin typeface="Roboto"/>
                <a:ea typeface="Roboto"/>
                <a:cs typeface="Roboto"/>
                <a:sym typeface="Roboto"/>
              </a:rPr>
              <a:t>Μετεωρολόγοι</a:t>
            </a:r>
            <a:endParaRPr sz="1700" b="1">
              <a:latin typeface="Roboto"/>
              <a:ea typeface="Roboto"/>
              <a:cs typeface="Roboto"/>
              <a:sym typeface="Roboto"/>
            </a:endParaRPr>
          </a:p>
        </p:txBody>
      </p:sp>
      <p:sp>
        <p:nvSpPr>
          <p:cNvPr id="257" name="Google Shape;257;p28"/>
          <p:cNvSpPr txBox="1">
            <a:spLocks noGrp="1"/>
          </p:cNvSpPr>
          <p:nvPr>
            <p:ph type="body" idx="2"/>
          </p:nvPr>
        </p:nvSpPr>
        <p:spPr>
          <a:xfrm>
            <a:off x="6665075" y="4274875"/>
            <a:ext cx="2107200" cy="460800"/>
          </a:xfrm>
          <a:prstGeom prst="rect">
            <a:avLst/>
          </a:prstGeom>
          <a:solidFill>
            <a:srgbClr val="C31C4A"/>
          </a:solidFill>
          <a:ln>
            <a:noFill/>
          </a:ln>
        </p:spPr>
        <p:txBody>
          <a:bodyPr spcFirstLastPara="1" wrap="square" lIns="91425" tIns="91425" rIns="91425" bIns="91425" anchor="ctr" anchorCtr="0">
            <a:noAutofit/>
          </a:bodyPr>
          <a:lstStyle/>
          <a:p>
            <a:pPr marL="0" lvl="0" indent="0" algn="ctr" rtl="0">
              <a:lnSpc>
                <a:spcPct val="200000"/>
              </a:lnSpc>
              <a:spcBef>
                <a:spcPts val="0"/>
              </a:spcBef>
              <a:spcAft>
                <a:spcPts val="0"/>
              </a:spcAft>
              <a:buSzPts val="1800"/>
              <a:buNone/>
            </a:pPr>
            <a:r>
              <a:rPr lang="en-US" sz="1700" b="1">
                <a:solidFill>
                  <a:schemeClr val="lt1"/>
                </a:solidFill>
                <a:latin typeface="Roboto"/>
                <a:ea typeface="Roboto"/>
                <a:cs typeface="Roboto"/>
                <a:sym typeface="Roboto"/>
              </a:rPr>
              <a:t>Σχεδιαστές μόδας</a:t>
            </a:r>
            <a:endParaRPr sz="1700" b="1">
              <a:latin typeface="Roboto"/>
              <a:ea typeface="Roboto"/>
              <a:cs typeface="Roboto"/>
              <a:sym typeface="Roboto"/>
            </a:endParaRPr>
          </a:p>
        </p:txBody>
      </p:sp>
      <p:sp>
        <p:nvSpPr>
          <p:cNvPr id="258" name="Google Shape;258;p28"/>
          <p:cNvSpPr txBox="1">
            <a:spLocks noGrp="1"/>
          </p:cNvSpPr>
          <p:nvPr>
            <p:ph type="body" idx="2"/>
          </p:nvPr>
        </p:nvSpPr>
        <p:spPr>
          <a:xfrm>
            <a:off x="3880975" y="4274875"/>
            <a:ext cx="1718700" cy="460800"/>
          </a:xfrm>
          <a:prstGeom prst="rect">
            <a:avLst/>
          </a:prstGeom>
          <a:solidFill>
            <a:srgbClr val="C31C4A"/>
          </a:solidFill>
          <a:ln>
            <a:noFill/>
          </a:ln>
        </p:spPr>
        <p:txBody>
          <a:bodyPr spcFirstLastPara="1" wrap="square" lIns="91425" tIns="91425" rIns="91425" bIns="91425" anchor="ctr" anchorCtr="0">
            <a:noAutofit/>
          </a:bodyPr>
          <a:lstStyle/>
          <a:p>
            <a:pPr marL="0" lvl="0" indent="0" algn="ctr" rtl="0">
              <a:lnSpc>
                <a:spcPct val="200000"/>
              </a:lnSpc>
              <a:spcBef>
                <a:spcPts val="0"/>
              </a:spcBef>
              <a:spcAft>
                <a:spcPts val="0"/>
              </a:spcAft>
              <a:buSzPts val="1800"/>
              <a:buNone/>
            </a:pPr>
            <a:r>
              <a:rPr lang="en-US" sz="1600" b="1">
                <a:solidFill>
                  <a:schemeClr val="lt1"/>
                </a:solidFill>
                <a:latin typeface="Roboto"/>
                <a:ea typeface="Roboto"/>
                <a:cs typeface="Roboto"/>
                <a:sym typeface="Roboto"/>
              </a:rPr>
              <a:t>Δημοσιογράφοι</a:t>
            </a:r>
            <a:endParaRPr sz="1600" b="1">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29"/>
          <p:cNvPicPr preferRelativeResize="0"/>
          <p:nvPr/>
        </p:nvPicPr>
        <p:blipFill rotWithShape="1">
          <a:blip r:embed="rId3">
            <a:alphaModFix/>
          </a:blip>
          <a:srcRect/>
          <a:stretch/>
        </p:blipFill>
        <p:spPr>
          <a:xfrm>
            <a:off x="6985600" y="3694199"/>
            <a:ext cx="1447550" cy="1036455"/>
          </a:xfrm>
          <a:prstGeom prst="rect">
            <a:avLst/>
          </a:prstGeom>
          <a:noFill/>
          <a:ln>
            <a:noFill/>
          </a:ln>
        </p:spPr>
      </p:pic>
      <p:pic>
        <p:nvPicPr>
          <p:cNvPr id="264" name="Google Shape;264;p29"/>
          <p:cNvPicPr preferRelativeResize="0"/>
          <p:nvPr/>
        </p:nvPicPr>
        <p:blipFill rotWithShape="1">
          <a:blip r:embed="rId4">
            <a:alphaModFix/>
          </a:blip>
          <a:srcRect/>
          <a:stretch/>
        </p:blipFill>
        <p:spPr>
          <a:xfrm>
            <a:off x="5194138" y="3681200"/>
            <a:ext cx="1447550" cy="966957"/>
          </a:xfrm>
          <a:prstGeom prst="rect">
            <a:avLst/>
          </a:prstGeom>
          <a:noFill/>
          <a:ln>
            <a:noFill/>
          </a:ln>
        </p:spPr>
      </p:pic>
      <p:pic>
        <p:nvPicPr>
          <p:cNvPr id="265" name="Google Shape;265;p29"/>
          <p:cNvPicPr preferRelativeResize="0"/>
          <p:nvPr/>
        </p:nvPicPr>
        <p:blipFill rotWithShape="1">
          <a:blip r:embed="rId5">
            <a:alphaModFix/>
          </a:blip>
          <a:srcRect/>
          <a:stretch/>
        </p:blipFill>
        <p:spPr>
          <a:xfrm>
            <a:off x="6985600" y="2315325"/>
            <a:ext cx="1447550" cy="966964"/>
          </a:xfrm>
          <a:prstGeom prst="rect">
            <a:avLst/>
          </a:prstGeom>
          <a:noFill/>
          <a:ln>
            <a:noFill/>
          </a:ln>
        </p:spPr>
      </p:pic>
      <p:pic>
        <p:nvPicPr>
          <p:cNvPr id="266" name="Google Shape;266;p29"/>
          <p:cNvPicPr preferRelativeResize="0"/>
          <p:nvPr/>
        </p:nvPicPr>
        <p:blipFill rotWithShape="1">
          <a:blip r:embed="rId6">
            <a:alphaModFix/>
          </a:blip>
          <a:srcRect/>
          <a:stretch/>
        </p:blipFill>
        <p:spPr>
          <a:xfrm>
            <a:off x="5212500" y="2340558"/>
            <a:ext cx="1410825" cy="936783"/>
          </a:xfrm>
          <a:prstGeom prst="rect">
            <a:avLst/>
          </a:prstGeom>
          <a:noFill/>
          <a:ln>
            <a:noFill/>
          </a:ln>
        </p:spPr>
      </p:pic>
      <p:pic>
        <p:nvPicPr>
          <p:cNvPr id="267" name="Google Shape;267;p29"/>
          <p:cNvPicPr preferRelativeResize="0"/>
          <p:nvPr/>
        </p:nvPicPr>
        <p:blipFill rotWithShape="1">
          <a:blip r:embed="rId7">
            <a:alphaModFix/>
          </a:blip>
          <a:srcRect t="3147"/>
          <a:stretch/>
        </p:blipFill>
        <p:spPr>
          <a:xfrm>
            <a:off x="6985600" y="968725"/>
            <a:ext cx="1447550" cy="934688"/>
          </a:xfrm>
          <a:prstGeom prst="rect">
            <a:avLst/>
          </a:prstGeom>
          <a:noFill/>
          <a:ln>
            <a:noFill/>
          </a:ln>
        </p:spPr>
      </p:pic>
      <p:pic>
        <p:nvPicPr>
          <p:cNvPr id="268" name="Google Shape;268;p29"/>
          <p:cNvPicPr preferRelativeResize="0"/>
          <p:nvPr/>
        </p:nvPicPr>
        <p:blipFill rotWithShape="1">
          <a:blip r:embed="rId8">
            <a:alphaModFix/>
          </a:blip>
          <a:srcRect/>
          <a:stretch/>
        </p:blipFill>
        <p:spPr>
          <a:xfrm>
            <a:off x="5194150" y="969760"/>
            <a:ext cx="1447550" cy="966930"/>
          </a:xfrm>
          <a:prstGeom prst="rect">
            <a:avLst/>
          </a:prstGeom>
          <a:noFill/>
          <a:ln>
            <a:noFill/>
          </a:ln>
        </p:spPr>
      </p:pic>
      <p:sp>
        <p:nvSpPr>
          <p:cNvPr id="269" name="Google Shape;269;p29"/>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Χρήση μοντέλων ML για την επίλυση προβλημάτων</a:t>
            </a:r>
            <a:endParaRPr>
              <a:latin typeface="Roboto"/>
              <a:ea typeface="Roboto"/>
              <a:cs typeface="Roboto"/>
              <a:sym typeface="Roboto"/>
            </a:endParaRPr>
          </a:p>
        </p:txBody>
      </p:sp>
      <p:sp>
        <p:nvSpPr>
          <p:cNvPr id="270" name="Google Shape;270;p29"/>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a:t>
            </a:r>
            <a:endParaRPr>
              <a:latin typeface="Roboto"/>
              <a:ea typeface="Roboto"/>
              <a:cs typeface="Roboto"/>
              <a:sym typeface="Roboto"/>
            </a:endParaRPr>
          </a:p>
        </p:txBody>
      </p:sp>
      <p:sp>
        <p:nvSpPr>
          <p:cNvPr id="271" name="Google Shape;271;p29"/>
          <p:cNvSpPr txBox="1">
            <a:spLocks noGrp="1"/>
          </p:cNvSpPr>
          <p:nvPr>
            <p:ph type="body" idx="2"/>
          </p:nvPr>
        </p:nvSpPr>
        <p:spPr>
          <a:xfrm>
            <a:off x="380775" y="1170100"/>
            <a:ext cx="4096500" cy="2511100"/>
          </a:xfrm>
          <a:prstGeom prst="rect">
            <a:avLst/>
          </a:prstGeom>
          <a:solidFill>
            <a:srgbClr val="C31C4A"/>
          </a:solidFill>
          <a:ln>
            <a:noFill/>
          </a:ln>
        </p:spPr>
        <p:txBody>
          <a:bodyPr spcFirstLastPara="1" wrap="square" lIns="91425" tIns="91425" rIns="91425" bIns="91425" anchor="t" anchorCtr="0">
            <a:noAutofit/>
          </a:bodyPr>
          <a:lstStyle/>
          <a:p>
            <a:pPr marL="457200" lvl="0" indent="-342900" algn="l" rtl="0">
              <a:lnSpc>
                <a:spcPct val="115000"/>
              </a:lnSpc>
              <a:spcBef>
                <a:spcPts val="1600"/>
              </a:spcBef>
              <a:spcAft>
                <a:spcPts val="0"/>
              </a:spcAft>
              <a:buClr>
                <a:schemeClr val="lt1"/>
              </a:buClr>
              <a:buSzPts val="1800"/>
              <a:buFont typeface="Roboto"/>
              <a:buChar char="●"/>
            </a:pPr>
            <a:r>
              <a:rPr lang="en-US" dirty="0" err="1">
                <a:solidFill>
                  <a:schemeClr val="lt1"/>
                </a:solidFill>
                <a:latin typeface="Roboto"/>
                <a:ea typeface="Roboto"/>
                <a:cs typeface="Roboto"/>
                <a:sym typeface="Roboto"/>
              </a:rPr>
              <a:t>Τι</a:t>
            </a:r>
            <a:r>
              <a:rPr lang="en-US" dirty="0">
                <a:solidFill>
                  <a:schemeClr val="lt1"/>
                </a:solidFill>
                <a:latin typeface="Roboto"/>
                <a:ea typeface="Roboto"/>
                <a:cs typeface="Roboto"/>
                <a:sym typeface="Roboto"/>
              </a:rPr>
              <a:t> </a:t>
            </a:r>
            <a:r>
              <a:rPr lang="en-US" dirty="0" err="1">
                <a:solidFill>
                  <a:schemeClr val="lt1"/>
                </a:solidFill>
                <a:latin typeface="Roboto"/>
                <a:ea typeface="Roboto"/>
                <a:cs typeface="Roboto"/>
                <a:sym typeface="Roboto"/>
              </a:rPr>
              <a:t>είδους</a:t>
            </a:r>
            <a:r>
              <a:rPr lang="en-US" dirty="0">
                <a:solidFill>
                  <a:schemeClr val="lt1"/>
                </a:solidFill>
                <a:latin typeface="Roboto"/>
                <a:ea typeface="Roboto"/>
                <a:cs typeface="Roboto"/>
                <a:sym typeface="Roboto"/>
              </a:rPr>
              <a:t> π</a:t>
            </a:r>
            <a:r>
              <a:rPr lang="en-US" dirty="0" err="1">
                <a:solidFill>
                  <a:schemeClr val="lt1"/>
                </a:solidFill>
                <a:latin typeface="Roboto"/>
                <a:ea typeface="Roboto"/>
                <a:cs typeface="Roboto"/>
                <a:sym typeface="Roboto"/>
              </a:rPr>
              <a:t>ρό</a:t>
            </a:r>
            <a:r>
              <a:rPr lang="en-US" dirty="0">
                <a:solidFill>
                  <a:schemeClr val="lt1"/>
                </a:solidFill>
                <a:latin typeface="Roboto"/>
                <a:ea typeface="Roboto"/>
                <a:cs typeface="Roboto"/>
                <a:sym typeface="Roboto"/>
              </a:rPr>
              <a:t>βλημα θα μπορούσαν να επιλύσουν τα μοντέλα ML;</a:t>
            </a:r>
            <a:endParaRPr dirty="0">
              <a:solidFill>
                <a:schemeClr val="lt1"/>
              </a:solidFill>
              <a:latin typeface="Roboto"/>
              <a:ea typeface="Roboto"/>
              <a:cs typeface="Roboto"/>
              <a:sym typeface="Roboto"/>
            </a:endParaRPr>
          </a:p>
          <a:p>
            <a:pPr marL="457200" lvl="0" indent="-342900" algn="l" rtl="0">
              <a:lnSpc>
                <a:spcPct val="115000"/>
              </a:lnSpc>
              <a:spcBef>
                <a:spcPts val="0"/>
              </a:spcBef>
              <a:spcAft>
                <a:spcPts val="0"/>
              </a:spcAft>
              <a:buClr>
                <a:schemeClr val="lt1"/>
              </a:buClr>
              <a:buSzPts val="1800"/>
              <a:buFont typeface="Roboto"/>
              <a:buChar char="●"/>
            </a:pPr>
            <a:r>
              <a:rPr lang="en-US" dirty="0" err="1">
                <a:solidFill>
                  <a:schemeClr val="lt1"/>
                </a:solidFill>
                <a:latin typeface="Roboto"/>
                <a:ea typeface="Roboto"/>
                <a:cs typeface="Roboto"/>
                <a:sym typeface="Roboto"/>
              </a:rPr>
              <a:t>Τι</a:t>
            </a:r>
            <a:r>
              <a:rPr lang="en-US" dirty="0">
                <a:solidFill>
                  <a:schemeClr val="lt1"/>
                </a:solidFill>
                <a:latin typeface="Roboto"/>
                <a:ea typeface="Roboto"/>
                <a:cs typeface="Roboto"/>
                <a:sym typeface="Roboto"/>
              </a:rPr>
              <a:t> </a:t>
            </a:r>
            <a:r>
              <a:rPr lang="en-US" dirty="0" err="1">
                <a:solidFill>
                  <a:schemeClr val="lt1"/>
                </a:solidFill>
                <a:latin typeface="Roboto"/>
                <a:ea typeface="Roboto"/>
                <a:cs typeface="Roboto"/>
                <a:sym typeface="Roboto"/>
              </a:rPr>
              <a:t>είδους</a:t>
            </a:r>
            <a:r>
              <a:rPr lang="en-US" dirty="0">
                <a:solidFill>
                  <a:schemeClr val="lt1"/>
                </a:solidFill>
                <a:latin typeface="Roboto"/>
                <a:ea typeface="Roboto"/>
                <a:cs typeface="Roboto"/>
                <a:sym typeface="Roboto"/>
              </a:rPr>
              <a:t> </a:t>
            </a:r>
            <a:r>
              <a:rPr lang="en-US" dirty="0" err="1">
                <a:solidFill>
                  <a:schemeClr val="lt1"/>
                </a:solidFill>
                <a:latin typeface="Roboto"/>
                <a:ea typeface="Roboto"/>
                <a:cs typeface="Roboto"/>
                <a:sym typeface="Roboto"/>
              </a:rPr>
              <a:t>δεδομέν</a:t>
            </a:r>
            <a:r>
              <a:rPr lang="en-US" dirty="0">
                <a:solidFill>
                  <a:schemeClr val="lt1"/>
                </a:solidFill>
                <a:latin typeface="Roboto"/>
                <a:ea typeface="Roboto"/>
                <a:cs typeface="Roboto"/>
                <a:sym typeface="Roboto"/>
              </a:rPr>
              <a:t>α θα χρειαζόσασταν;</a:t>
            </a:r>
            <a:endParaRPr dirty="0">
              <a:solidFill>
                <a:schemeClr val="lt1"/>
              </a:solidFill>
              <a:latin typeface="Roboto"/>
              <a:ea typeface="Roboto"/>
              <a:cs typeface="Roboto"/>
              <a:sym typeface="Roboto"/>
            </a:endParaRPr>
          </a:p>
          <a:p>
            <a:pPr marL="457200" lvl="0" indent="-342900" algn="l" rtl="0">
              <a:lnSpc>
                <a:spcPct val="115000"/>
              </a:lnSpc>
              <a:spcBef>
                <a:spcPts val="0"/>
              </a:spcBef>
              <a:spcAft>
                <a:spcPts val="0"/>
              </a:spcAft>
              <a:buClr>
                <a:schemeClr val="lt1"/>
              </a:buClr>
              <a:buSzPts val="1800"/>
              <a:buFont typeface="Roboto"/>
              <a:buChar char="●"/>
            </a:pPr>
            <a:r>
              <a:rPr lang="en-US" dirty="0" err="1">
                <a:solidFill>
                  <a:schemeClr val="lt1"/>
                </a:solidFill>
                <a:latin typeface="Roboto"/>
                <a:ea typeface="Roboto"/>
                <a:cs typeface="Roboto"/>
                <a:sym typeface="Roboto"/>
              </a:rPr>
              <a:t>Ποιον</a:t>
            </a:r>
            <a:r>
              <a:rPr lang="en-US" dirty="0">
                <a:solidFill>
                  <a:schemeClr val="lt1"/>
                </a:solidFill>
                <a:latin typeface="Roboto"/>
                <a:ea typeface="Roboto"/>
                <a:cs typeface="Roboto"/>
                <a:sym typeface="Roboto"/>
              </a:rPr>
              <a:t> θα β</a:t>
            </a:r>
            <a:r>
              <a:rPr lang="en-US" dirty="0" err="1">
                <a:solidFill>
                  <a:schemeClr val="lt1"/>
                </a:solidFill>
                <a:latin typeface="Roboto"/>
                <a:ea typeface="Roboto"/>
                <a:cs typeface="Roboto"/>
                <a:sym typeface="Roboto"/>
              </a:rPr>
              <a:t>οηθούσ</a:t>
            </a:r>
            <a:r>
              <a:rPr lang="en-US" dirty="0">
                <a:solidFill>
                  <a:schemeClr val="lt1"/>
                </a:solidFill>
                <a:latin typeface="Roboto"/>
                <a:ea typeface="Roboto"/>
                <a:cs typeface="Roboto"/>
                <a:sym typeface="Roboto"/>
              </a:rPr>
              <a:t>αν;</a:t>
            </a:r>
            <a:endParaRPr dirty="0">
              <a:solidFill>
                <a:schemeClr val="lt1"/>
              </a:solidFill>
              <a:latin typeface="Roboto"/>
              <a:ea typeface="Roboto"/>
              <a:cs typeface="Roboto"/>
              <a:sym typeface="Roboto"/>
            </a:endParaRPr>
          </a:p>
        </p:txBody>
      </p:sp>
      <p:sp>
        <p:nvSpPr>
          <p:cNvPr id="272" name="Google Shape;272;p29"/>
          <p:cNvSpPr txBox="1">
            <a:spLocks noGrp="1"/>
          </p:cNvSpPr>
          <p:nvPr>
            <p:ph type="body" idx="2"/>
          </p:nvPr>
        </p:nvSpPr>
        <p:spPr>
          <a:xfrm>
            <a:off x="5252905" y="1830065"/>
            <a:ext cx="1330200" cy="356700"/>
          </a:xfrm>
          <a:prstGeom prst="rect">
            <a:avLst/>
          </a:prstGeom>
          <a:solidFill>
            <a:srgbClr val="C31C4A"/>
          </a:solidFill>
          <a:ln>
            <a:noFill/>
          </a:ln>
        </p:spPr>
        <p:txBody>
          <a:bodyPr spcFirstLastPara="1" wrap="square" lIns="91425" tIns="91425" rIns="91425" bIns="91425" anchor="ctr" anchorCtr="0">
            <a:noAutofit/>
          </a:bodyPr>
          <a:lstStyle/>
          <a:p>
            <a:pPr marL="0" lvl="0" indent="0" algn="ctr" rtl="0">
              <a:lnSpc>
                <a:spcPct val="200000"/>
              </a:lnSpc>
              <a:spcBef>
                <a:spcPts val="0"/>
              </a:spcBef>
              <a:spcAft>
                <a:spcPts val="0"/>
              </a:spcAft>
              <a:buSzPts val="1800"/>
              <a:buNone/>
            </a:pPr>
            <a:r>
              <a:rPr lang="en-US" sz="1400" b="1">
                <a:solidFill>
                  <a:schemeClr val="lt1"/>
                </a:solidFill>
                <a:latin typeface="Roboto"/>
                <a:ea typeface="Roboto"/>
                <a:cs typeface="Roboto"/>
                <a:sym typeface="Roboto"/>
              </a:rPr>
              <a:t>Καλλιτέχνες</a:t>
            </a:r>
            <a:endParaRPr sz="1000" b="1">
              <a:latin typeface="Roboto"/>
              <a:ea typeface="Roboto"/>
              <a:cs typeface="Roboto"/>
              <a:sym typeface="Roboto"/>
            </a:endParaRPr>
          </a:p>
        </p:txBody>
      </p:sp>
      <p:sp>
        <p:nvSpPr>
          <p:cNvPr id="273" name="Google Shape;273;p29"/>
          <p:cNvSpPr txBox="1">
            <a:spLocks noGrp="1"/>
          </p:cNvSpPr>
          <p:nvPr>
            <p:ph type="body" idx="2"/>
          </p:nvPr>
        </p:nvSpPr>
        <p:spPr>
          <a:xfrm>
            <a:off x="7044279" y="1830065"/>
            <a:ext cx="1330200" cy="356700"/>
          </a:xfrm>
          <a:prstGeom prst="rect">
            <a:avLst/>
          </a:prstGeom>
          <a:solidFill>
            <a:srgbClr val="C31C4A"/>
          </a:solidFill>
          <a:ln>
            <a:noFill/>
          </a:ln>
        </p:spPr>
        <p:txBody>
          <a:bodyPr spcFirstLastPara="1" wrap="square" lIns="91425" tIns="91425" rIns="91425" bIns="91425" anchor="ctr" anchorCtr="0">
            <a:noAutofit/>
          </a:bodyPr>
          <a:lstStyle/>
          <a:p>
            <a:pPr marL="0" lvl="0" indent="0" algn="ctr" rtl="0">
              <a:lnSpc>
                <a:spcPct val="200000"/>
              </a:lnSpc>
              <a:spcBef>
                <a:spcPts val="0"/>
              </a:spcBef>
              <a:spcAft>
                <a:spcPts val="0"/>
              </a:spcAft>
              <a:buSzPts val="1800"/>
              <a:buNone/>
            </a:pPr>
            <a:r>
              <a:rPr lang="en-US" sz="1600" b="1">
                <a:solidFill>
                  <a:schemeClr val="lt1"/>
                </a:solidFill>
                <a:latin typeface="Roboto"/>
                <a:ea typeface="Roboto"/>
                <a:cs typeface="Roboto"/>
                <a:sym typeface="Roboto"/>
              </a:rPr>
              <a:t>Γιατρούς</a:t>
            </a:r>
            <a:endParaRPr sz="1200" b="1">
              <a:latin typeface="Roboto"/>
              <a:ea typeface="Roboto"/>
              <a:cs typeface="Roboto"/>
              <a:sym typeface="Roboto"/>
            </a:endParaRPr>
          </a:p>
        </p:txBody>
      </p:sp>
      <p:sp>
        <p:nvSpPr>
          <p:cNvPr id="274" name="Google Shape;274;p29"/>
          <p:cNvSpPr txBox="1">
            <a:spLocks noGrp="1"/>
          </p:cNvSpPr>
          <p:nvPr>
            <p:ph type="body" idx="2"/>
          </p:nvPr>
        </p:nvSpPr>
        <p:spPr>
          <a:xfrm>
            <a:off x="5252827" y="3171218"/>
            <a:ext cx="1330200" cy="356700"/>
          </a:xfrm>
          <a:prstGeom prst="rect">
            <a:avLst/>
          </a:prstGeom>
          <a:solidFill>
            <a:srgbClr val="C31C4A"/>
          </a:solidFill>
          <a:ln>
            <a:noFill/>
          </a:ln>
        </p:spPr>
        <p:txBody>
          <a:bodyPr spcFirstLastPara="1" wrap="square" lIns="91425" tIns="0" rIns="91425" bIns="0" anchor="ctr" anchorCtr="0">
            <a:noAutofit/>
          </a:bodyPr>
          <a:lstStyle/>
          <a:p>
            <a:pPr marL="0" lvl="0" indent="0" algn="ctr" rtl="0">
              <a:lnSpc>
                <a:spcPct val="100000"/>
              </a:lnSpc>
              <a:spcBef>
                <a:spcPts val="0"/>
              </a:spcBef>
              <a:spcAft>
                <a:spcPts val="0"/>
              </a:spcAft>
              <a:buSzPts val="1800"/>
              <a:buNone/>
            </a:pPr>
            <a:r>
              <a:rPr lang="en-US" sz="1000" b="1">
                <a:solidFill>
                  <a:schemeClr val="lt1"/>
                </a:solidFill>
                <a:latin typeface="Roboto"/>
                <a:ea typeface="Roboto"/>
                <a:cs typeface="Roboto"/>
                <a:sym typeface="Roboto"/>
              </a:rPr>
              <a:t>Ιδιοκτήτες καταστημάτων</a:t>
            </a:r>
            <a:endParaRPr sz="1000" b="1">
              <a:latin typeface="Roboto"/>
              <a:ea typeface="Roboto"/>
              <a:cs typeface="Roboto"/>
              <a:sym typeface="Roboto"/>
            </a:endParaRPr>
          </a:p>
        </p:txBody>
      </p:sp>
      <p:sp>
        <p:nvSpPr>
          <p:cNvPr id="275" name="Google Shape;275;p29"/>
          <p:cNvSpPr txBox="1">
            <a:spLocks noGrp="1"/>
          </p:cNvSpPr>
          <p:nvPr>
            <p:ph type="body" idx="2"/>
          </p:nvPr>
        </p:nvSpPr>
        <p:spPr>
          <a:xfrm>
            <a:off x="6927029" y="3171224"/>
            <a:ext cx="1564800" cy="356700"/>
          </a:xfrm>
          <a:prstGeom prst="rect">
            <a:avLst/>
          </a:prstGeom>
          <a:solidFill>
            <a:srgbClr val="C31C4A"/>
          </a:solidFill>
          <a:ln>
            <a:noFill/>
          </a:ln>
        </p:spPr>
        <p:txBody>
          <a:bodyPr spcFirstLastPara="1" wrap="square" lIns="91425" tIns="91425" rIns="91425" bIns="91425" anchor="ctr" anchorCtr="0">
            <a:noAutofit/>
          </a:bodyPr>
          <a:lstStyle/>
          <a:p>
            <a:pPr marL="0" lvl="0" indent="0" algn="ctr" rtl="0">
              <a:lnSpc>
                <a:spcPct val="200000"/>
              </a:lnSpc>
              <a:spcBef>
                <a:spcPts val="0"/>
              </a:spcBef>
              <a:spcAft>
                <a:spcPts val="0"/>
              </a:spcAft>
              <a:buSzPts val="1800"/>
              <a:buNone/>
            </a:pPr>
            <a:r>
              <a:rPr lang="en-US" sz="1100" b="1">
                <a:solidFill>
                  <a:schemeClr val="lt1"/>
                </a:solidFill>
                <a:latin typeface="Roboto"/>
                <a:ea typeface="Roboto"/>
                <a:cs typeface="Roboto"/>
                <a:sym typeface="Roboto"/>
              </a:rPr>
              <a:t>Κλιματολόγους</a:t>
            </a:r>
            <a:endParaRPr sz="1100" b="1">
              <a:latin typeface="Roboto"/>
              <a:ea typeface="Roboto"/>
              <a:cs typeface="Roboto"/>
              <a:sym typeface="Roboto"/>
            </a:endParaRPr>
          </a:p>
        </p:txBody>
      </p:sp>
      <p:sp>
        <p:nvSpPr>
          <p:cNvPr id="276" name="Google Shape;276;p29"/>
          <p:cNvSpPr txBox="1">
            <a:spLocks noGrp="1"/>
          </p:cNvSpPr>
          <p:nvPr>
            <p:ph type="body" idx="2"/>
          </p:nvPr>
        </p:nvSpPr>
        <p:spPr>
          <a:xfrm>
            <a:off x="6938075" y="4565781"/>
            <a:ext cx="1542600" cy="356700"/>
          </a:xfrm>
          <a:prstGeom prst="rect">
            <a:avLst/>
          </a:prstGeom>
          <a:solidFill>
            <a:srgbClr val="C31C4A"/>
          </a:solidFill>
          <a:ln>
            <a:noFill/>
          </a:ln>
        </p:spPr>
        <p:txBody>
          <a:bodyPr spcFirstLastPara="1" wrap="square" lIns="91425" tIns="91425" rIns="91425" bIns="91425" anchor="ctr" anchorCtr="0">
            <a:noAutofit/>
          </a:bodyPr>
          <a:lstStyle/>
          <a:p>
            <a:pPr marL="0" lvl="0" indent="0" algn="ctr" rtl="0">
              <a:lnSpc>
                <a:spcPct val="200000"/>
              </a:lnSpc>
              <a:spcBef>
                <a:spcPts val="0"/>
              </a:spcBef>
              <a:spcAft>
                <a:spcPts val="0"/>
              </a:spcAft>
              <a:buSzPts val="1800"/>
              <a:buNone/>
            </a:pPr>
            <a:r>
              <a:rPr lang="en-US" sz="1200" b="1">
                <a:solidFill>
                  <a:schemeClr val="lt1"/>
                </a:solidFill>
                <a:latin typeface="Roboto"/>
                <a:ea typeface="Roboto"/>
                <a:cs typeface="Roboto"/>
                <a:sym typeface="Roboto"/>
              </a:rPr>
              <a:t>Σχεδιαστές μόδας</a:t>
            </a:r>
            <a:endParaRPr sz="1200" b="1">
              <a:latin typeface="Roboto"/>
              <a:ea typeface="Roboto"/>
              <a:cs typeface="Roboto"/>
              <a:sym typeface="Roboto"/>
            </a:endParaRPr>
          </a:p>
        </p:txBody>
      </p:sp>
      <p:sp>
        <p:nvSpPr>
          <p:cNvPr id="277" name="Google Shape;277;p29"/>
          <p:cNvSpPr txBox="1">
            <a:spLocks noGrp="1"/>
          </p:cNvSpPr>
          <p:nvPr>
            <p:ph type="body" idx="2"/>
          </p:nvPr>
        </p:nvSpPr>
        <p:spPr>
          <a:xfrm>
            <a:off x="5255806" y="4565781"/>
            <a:ext cx="1330200" cy="356700"/>
          </a:xfrm>
          <a:prstGeom prst="rect">
            <a:avLst/>
          </a:prstGeom>
          <a:solidFill>
            <a:srgbClr val="C31C4A"/>
          </a:solidFill>
          <a:ln>
            <a:noFill/>
          </a:ln>
        </p:spPr>
        <p:txBody>
          <a:bodyPr spcFirstLastPara="1" wrap="square" lIns="91425" tIns="91425" rIns="91425" bIns="91425" anchor="ctr" anchorCtr="0">
            <a:noAutofit/>
          </a:bodyPr>
          <a:lstStyle/>
          <a:p>
            <a:pPr marL="0" lvl="0" indent="0" algn="ctr" rtl="0">
              <a:lnSpc>
                <a:spcPct val="200000"/>
              </a:lnSpc>
              <a:spcBef>
                <a:spcPts val="0"/>
              </a:spcBef>
              <a:spcAft>
                <a:spcPts val="0"/>
              </a:spcAft>
              <a:buSzPts val="1800"/>
              <a:buNone/>
            </a:pPr>
            <a:r>
              <a:rPr lang="en-US" sz="1100" b="1">
                <a:solidFill>
                  <a:schemeClr val="lt1"/>
                </a:solidFill>
                <a:latin typeface="Roboto"/>
                <a:ea typeface="Roboto"/>
                <a:cs typeface="Roboto"/>
                <a:sym typeface="Roboto"/>
              </a:rPr>
              <a:t>Δημοσιογράφους</a:t>
            </a:r>
            <a:endParaRPr sz="700" b="1">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281"/>
        <p:cNvGrpSpPr/>
        <p:nvPr/>
      </p:nvGrpSpPr>
      <p:grpSpPr>
        <a:xfrm>
          <a:off x="0" y="0"/>
          <a:ext cx="0" cy="0"/>
          <a:chOff x="0" y="0"/>
          <a:chExt cx="0" cy="0"/>
        </a:xfrm>
      </p:grpSpPr>
      <p:sp>
        <p:nvSpPr>
          <p:cNvPr id="282" name="Google Shape;282;p30"/>
          <p:cNvSpPr txBox="1">
            <a:spLocks noGrp="1"/>
          </p:cNvSpPr>
          <p:nvPr>
            <p:ph type="body" idx="1"/>
          </p:nvPr>
        </p:nvSpPr>
        <p:spPr>
          <a:xfrm>
            <a:off x="310900" y="1170125"/>
            <a:ext cx="4003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600" b="1" dirty="0" err="1">
                <a:solidFill>
                  <a:srgbClr val="C31C4A"/>
                </a:solidFill>
                <a:latin typeface="Roboto"/>
                <a:ea typeface="Roboto"/>
                <a:cs typeface="Roboto"/>
                <a:sym typeface="Roboto"/>
              </a:rPr>
              <a:t>Σε</a:t>
            </a:r>
            <a:r>
              <a:rPr lang="en-US" sz="1600" b="1" dirty="0">
                <a:solidFill>
                  <a:srgbClr val="C31C4A"/>
                </a:solidFill>
                <a:latin typeface="Roboto"/>
                <a:ea typeface="Roboto"/>
                <a:cs typeface="Roboto"/>
                <a:sym typeface="Roboto"/>
              </a:rPr>
              <a:t> α</a:t>
            </a:r>
            <a:r>
              <a:rPr lang="en-US" sz="1600" b="1" dirty="0" err="1">
                <a:solidFill>
                  <a:srgbClr val="C31C4A"/>
                </a:solidFill>
                <a:latin typeface="Roboto"/>
                <a:ea typeface="Roboto"/>
                <a:cs typeface="Roboto"/>
                <a:sym typeface="Roboto"/>
              </a:rPr>
              <a:t>υτή</a:t>
            </a:r>
            <a:r>
              <a:rPr lang="en-US" sz="1600" b="1" dirty="0">
                <a:solidFill>
                  <a:srgbClr val="C31C4A"/>
                </a:solidFill>
                <a:latin typeface="Roboto"/>
                <a:ea typeface="Roboto"/>
                <a:cs typeface="Roboto"/>
                <a:sym typeface="Roboto"/>
              </a:rPr>
              <a:t> </a:t>
            </a:r>
            <a:r>
              <a:rPr lang="en-US" sz="1600" b="1" dirty="0" err="1">
                <a:solidFill>
                  <a:srgbClr val="C31C4A"/>
                </a:solidFill>
                <a:latin typeface="Roboto"/>
                <a:ea typeface="Roboto"/>
                <a:cs typeface="Roboto"/>
                <a:sym typeface="Roboto"/>
              </a:rPr>
              <a:t>την</a:t>
            </a:r>
            <a:r>
              <a:rPr lang="en-US" sz="1600" b="1" dirty="0">
                <a:solidFill>
                  <a:srgbClr val="C31C4A"/>
                </a:solidFill>
                <a:latin typeface="Roboto"/>
                <a:ea typeface="Roboto"/>
                <a:cs typeface="Roboto"/>
                <a:sym typeface="Roboto"/>
              </a:rPr>
              <a:t> </a:t>
            </a:r>
            <a:r>
              <a:rPr lang="en-US" sz="1600" b="1" dirty="0" err="1">
                <a:solidFill>
                  <a:srgbClr val="C31C4A"/>
                </a:solidFill>
                <a:latin typeface="Roboto"/>
                <a:ea typeface="Roboto"/>
                <a:cs typeface="Roboto"/>
                <a:sym typeface="Roboto"/>
              </a:rPr>
              <a:t>ενότητ</a:t>
            </a:r>
            <a:r>
              <a:rPr lang="en-US" sz="1600" b="1" dirty="0">
                <a:solidFill>
                  <a:srgbClr val="C31C4A"/>
                </a:solidFill>
                <a:latin typeface="Roboto"/>
                <a:ea typeface="Roboto"/>
                <a:cs typeface="Roboto"/>
                <a:sym typeface="Roboto"/>
              </a:rPr>
              <a:t>α…</a:t>
            </a:r>
            <a:endParaRPr sz="1600" b="1" dirty="0">
              <a:solidFill>
                <a:srgbClr val="C31C4A"/>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sz="1600" dirty="0" err="1">
                <a:latin typeface="Roboto"/>
                <a:ea typeface="Roboto"/>
                <a:cs typeface="Roboto"/>
                <a:sym typeface="Roboto"/>
              </a:rPr>
              <a:t>Διερευνήσ</a:t>
            </a:r>
            <a:r>
              <a:rPr lang="en-US" sz="1600" dirty="0">
                <a:latin typeface="Roboto"/>
                <a:ea typeface="Roboto"/>
                <a:cs typeface="Roboto"/>
                <a:sym typeface="Roboto"/>
              </a:rPr>
              <a:t>α</a:t>
            </a:r>
            <a:r>
              <a:rPr lang="el-GR" sz="1600" dirty="0">
                <a:latin typeface="Roboto"/>
                <a:ea typeface="Roboto"/>
                <a:cs typeface="Roboto"/>
                <a:sym typeface="Roboto"/>
              </a:rPr>
              <a:t>μ</a:t>
            </a:r>
            <a:r>
              <a:rPr lang="en-US" sz="1600" dirty="0">
                <a:latin typeface="Roboto"/>
                <a:ea typeface="Roboto"/>
                <a:cs typeface="Roboto"/>
                <a:sym typeface="Roboto"/>
              </a:rPr>
              <a:t>ε διαφορετικές προσεγγίσεις στη μηχανική μάθηση και το AI</a:t>
            </a:r>
            <a:endParaRPr sz="1600" dirty="0">
              <a:latin typeface="Roboto"/>
              <a:ea typeface="Roboto"/>
              <a:cs typeface="Roboto"/>
              <a:sym typeface="Roboto"/>
            </a:endParaRPr>
          </a:p>
          <a:p>
            <a:pPr marL="0" lvl="0" indent="0" algn="l" rtl="0">
              <a:lnSpc>
                <a:spcPct val="115000"/>
              </a:lnSpc>
              <a:spcBef>
                <a:spcPts val="1600"/>
              </a:spcBef>
              <a:spcAft>
                <a:spcPts val="0"/>
              </a:spcAft>
              <a:buSzPts val="1800"/>
              <a:buNone/>
            </a:pPr>
            <a:r>
              <a:rPr lang="en-US" sz="1600" dirty="0" err="1">
                <a:latin typeface="Roboto"/>
                <a:ea typeface="Roboto"/>
                <a:cs typeface="Roboto"/>
                <a:sym typeface="Roboto"/>
              </a:rPr>
              <a:t>Δοκιμάσ</a:t>
            </a:r>
            <a:r>
              <a:rPr lang="en-US" sz="1600" dirty="0">
                <a:latin typeface="Roboto"/>
                <a:ea typeface="Roboto"/>
                <a:cs typeface="Roboto"/>
                <a:sym typeface="Roboto"/>
              </a:rPr>
              <a:t>α</a:t>
            </a:r>
            <a:r>
              <a:rPr lang="el-GR" sz="1600" dirty="0">
                <a:latin typeface="Roboto"/>
                <a:ea typeface="Roboto"/>
                <a:cs typeface="Roboto"/>
                <a:sym typeface="Roboto"/>
              </a:rPr>
              <a:t>μ</a:t>
            </a:r>
            <a:r>
              <a:rPr lang="en-US" sz="1600" dirty="0">
                <a:latin typeface="Roboto"/>
                <a:ea typeface="Roboto"/>
                <a:cs typeface="Roboto"/>
                <a:sym typeface="Roboto"/>
              </a:rPr>
              <a:t>ε τη χρήση του AI σε μια σειρά εφαρμογών</a:t>
            </a:r>
            <a:endParaRPr sz="1600" dirty="0">
              <a:latin typeface="Roboto"/>
              <a:ea typeface="Roboto"/>
              <a:cs typeface="Roboto"/>
              <a:sym typeface="Roboto"/>
            </a:endParaRPr>
          </a:p>
          <a:p>
            <a:pPr marL="0" lvl="0" indent="0" algn="l" rtl="0">
              <a:lnSpc>
                <a:spcPct val="115000"/>
              </a:lnSpc>
              <a:spcBef>
                <a:spcPts val="1600"/>
              </a:spcBef>
              <a:spcAft>
                <a:spcPts val="0"/>
              </a:spcAft>
              <a:buSzPts val="1800"/>
              <a:buNone/>
            </a:pPr>
            <a:r>
              <a:rPr lang="en-US" sz="1600" dirty="0" err="1">
                <a:latin typeface="Roboto"/>
                <a:ea typeface="Roboto"/>
                <a:cs typeface="Roboto"/>
                <a:sym typeface="Roboto"/>
              </a:rPr>
              <a:t>Δημιουργήσ</a:t>
            </a:r>
            <a:r>
              <a:rPr lang="en-US" sz="1600" dirty="0">
                <a:latin typeface="Roboto"/>
                <a:ea typeface="Roboto"/>
                <a:cs typeface="Roboto"/>
                <a:sym typeface="Roboto"/>
              </a:rPr>
              <a:t>α</a:t>
            </a:r>
            <a:r>
              <a:rPr lang="el-GR" sz="1600" dirty="0">
                <a:latin typeface="Roboto"/>
                <a:ea typeface="Roboto"/>
                <a:cs typeface="Roboto"/>
                <a:sym typeface="Roboto"/>
              </a:rPr>
              <a:t>μ</a:t>
            </a:r>
            <a:r>
              <a:rPr lang="en-US" sz="1600" dirty="0">
                <a:latin typeface="Roboto"/>
                <a:ea typeface="Roboto"/>
                <a:cs typeface="Roboto"/>
                <a:sym typeface="Roboto"/>
              </a:rPr>
              <a:t>ε το δικό σας μοντέλο μηχανικής μάθησης για να επιλύσετε ένα πραγματικό πρόβλημα</a:t>
            </a:r>
            <a:endParaRPr sz="1600" dirty="0">
              <a:latin typeface="Roboto"/>
              <a:ea typeface="Roboto"/>
              <a:cs typeface="Roboto"/>
              <a:sym typeface="Roboto"/>
            </a:endParaRPr>
          </a:p>
          <a:p>
            <a:pPr marL="0" lvl="0" indent="0" algn="l" rtl="0">
              <a:lnSpc>
                <a:spcPct val="115000"/>
              </a:lnSpc>
              <a:spcBef>
                <a:spcPts val="1600"/>
              </a:spcBef>
              <a:spcAft>
                <a:spcPts val="0"/>
              </a:spcAft>
              <a:buSzPts val="1800"/>
              <a:buNone/>
            </a:pPr>
            <a:endParaRPr sz="1600" dirty="0">
              <a:latin typeface="Roboto"/>
              <a:ea typeface="Roboto"/>
              <a:cs typeface="Roboto"/>
              <a:sym typeface="Roboto"/>
            </a:endParaRPr>
          </a:p>
          <a:p>
            <a:pPr marL="0" lvl="0" indent="0" algn="l" rtl="0">
              <a:lnSpc>
                <a:spcPct val="115000"/>
              </a:lnSpc>
              <a:spcBef>
                <a:spcPts val="1600"/>
              </a:spcBef>
              <a:spcAft>
                <a:spcPts val="0"/>
              </a:spcAft>
              <a:buSzPts val="1800"/>
              <a:buNone/>
            </a:pPr>
            <a:endParaRPr sz="1600" dirty="0">
              <a:latin typeface="Roboto"/>
              <a:ea typeface="Roboto"/>
              <a:cs typeface="Roboto"/>
              <a:sym typeface="Roboto"/>
            </a:endParaRPr>
          </a:p>
          <a:p>
            <a:pPr marL="0" lvl="0" indent="0" algn="l" rtl="0">
              <a:lnSpc>
                <a:spcPct val="115000"/>
              </a:lnSpc>
              <a:spcBef>
                <a:spcPts val="1600"/>
              </a:spcBef>
              <a:spcAft>
                <a:spcPts val="0"/>
              </a:spcAft>
              <a:buSzPts val="1800"/>
              <a:buNone/>
            </a:pPr>
            <a:endParaRPr sz="1600" dirty="0">
              <a:latin typeface="Roboto"/>
              <a:ea typeface="Roboto"/>
              <a:cs typeface="Roboto"/>
              <a:sym typeface="Roboto"/>
            </a:endParaRPr>
          </a:p>
          <a:p>
            <a:pPr marL="0" lvl="0" indent="0" algn="l" rtl="0">
              <a:lnSpc>
                <a:spcPct val="115000"/>
              </a:lnSpc>
              <a:spcBef>
                <a:spcPts val="1600"/>
              </a:spcBef>
              <a:spcAft>
                <a:spcPts val="1600"/>
              </a:spcAft>
              <a:buSzPts val="1800"/>
              <a:buNone/>
            </a:pPr>
            <a:endParaRPr sz="1600" dirty="0">
              <a:solidFill>
                <a:srgbClr val="C31C4A"/>
              </a:solidFill>
              <a:latin typeface="Roboto"/>
              <a:ea typeface="Roboto"/>
              <a:cs typeface="Roboto"/>
              <a:sym typeface="Roboto"/>
            </a:endParaRPr>
          </a:p>
        </p:txBody>
      </p:sp>
      <p:sp>
        <p:nvSpPr>
          <p:cNvPr id="283" name="Google Shape;283;p30"/>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Συγχαρητήρια! </a:t>
            </a:r>
            <a:endParaRPr>
              <a:solidFill>
                <a:srgbClr val="C31C4A"/>
              </a:solidFill>
              <a:latin typeface="Roboto"/>
              <a:ea typeface="Roboto"/>
              <a:cs typeface="Roboto"/>
              <a:sym typeface="Roboto"/>
            </a:endParaRPr>
          </a:p>
        </p:txBody>
      </p:sp>
      <p:sp>
        <p:nvSpPr>
          <p:cNvPr id="285" name="Google Shape;285;p30"/>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Περίληψη</a:t>
            </a:r>
            <a:endParaRPr>
              <a:latin typeface="Roboto"/>
              <a:ea typeface="Roboto"/>
              <a:cs typeface="Roboto"/>
              <a:sym typeface="Roboto"/>
            </a:endParaRPr>
          </a:p>
        </p:txBody>
      </p:sp>
      <p:sp>
        <p:nvSpPr>
          <p:cNvPr id="3" name="Text Placeholder 2">
            <a:extLst>
              <a:ext uri="{FF2B5EF4-FFF2-40B4-BE49-F238E27FC236}">
                <a16:creationId xmlns:a16="http://schemas.microsoft.com/office/drawing/2014/main" id="{C21EEF5D-2F6F-6508-709F-CFB74A055BAE}"/>
              </a:ext>
            </a:extLst>
          </p:cNvPr>
          <p:cNvSpPr>
            <a:spLocks noGrp="1"/>
          </p:cNvSpPr>
          <p:nvPr>
            <p:ph type="body" idx="2"/>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Πρόβλεψη εγκλημάτων</a:t>
            </a:r>
            <a:endParaRPr>
              <a:latin typeface="Roboto"/>
              <a:ea typeface="Roboto"/>
              <a:cs typeface="Roboto"/>
              <a:sym typeface="Roboto"/>
            </a:endParaRPr>
          </a:p>
        </p:txBody>
      </p:sp>
      <p:sp>
        <p:nvSpPr>
          <p:cNvPr id="51" name="Google Shape;51;p10"/>
          <p:cNvSpPr txBox="1">
            <a:spLocks noGrp="1"/>
          </p:cNvSpPr>
          <p:nvPr>
            <p:ph type="body" idx="2"/>
          </p:nvPr>
        </p:nvSpPr>
        <p:spPr>
          <a:xfrm>
            <a:off x="4736600" y="1170100"/>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Μία αστυνομική υπηρεσία θα ήθελε να χρησιμοποιήσει αυτό το μοντέλο σε μία εφαρμογή για να διαχειριστεί τα σημεία αποστολής των αστυνομικών της.</a:t>
            </a:r>
            <a:endParaRPr>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800">
                <a:latin typeface="Roboto"/>
                <a:ea typeface="Roboto"/>
                <a:cs typeface="Roboto"/>
                <a:sym typeface="Roboto"/>
              </a:rPr>
              <a:t>Τι πρέπει να γνωρίζουν οι χρήστες αυτού του μοντέλου για να τους βοηθήσει να </a:t>
            </a:r>
            <a:r>
              <a:rPr lang="en-US" b="1">
                <a:solidFill>
                  <a:srgbClr val="C31C4A"/>
                </a:solidFill>
                <a:latin typeface="Roboto"/>
                <a:ea typeface="Roboto"/>
                <a:cs typeface="Roboto"/>
                <a:sym typeface="Roboto"/>
              </a:rPr>
              <a:t>αξιολογήσουν</a:t>
            </a:r>
            <a:r>
              <a:rPr lang="en-US" b="1">
                <a:latin typeface="Roboto"/>
                <a:ea typeface="Roboto"/>
                <a:cs typeface="Roboto"/>
                <a:sym typeface="Roboto"/>
              </a:rPr>
              <a:t> </a:t>
            </a:r>
            <a:r>
              <a:rPr lang="en-US" sz="1800">
                <a:latin typeface="Roboto"/>
                <a:ea typeface="Roboto"/>
                <a:cs typeface="Roboto"/>
                <a:sym typeface="Roboto"/>
              </a:rPr>
              <a:t>αν θα το χρησιμοποιήσουν ή όχι;</a:t>
            </a:r>
            <a:endParaRPr>
              <a:latin typeface="Roboto"/>
              <a:ea typeface="Roboto"/>
              <a:cs typeface="Roboto"/>
              <a:sym typeface="Roboto"/>
            </a:endParaRPr>
          </a:p>
        </p:txBody>
      </p:sp>
      <p:sp>
        <p:nvSpPr>
          <p:cNvPr id="52" name="Google Shape;52;p10"/>
          <p:cNvSpPr txBox="1">
            <a:spLocks noGrp="1"/>
          </p:cNvSpPr>
          <p:nvPr>
            <p:ph type="subTitle" idx="3"/>
          </p:nvPr>
        </p:nvSpPr>
        <p:spPr>
          <a:xfrm>
            <a:off x="7427100" y="30250"/>
            <a:ext cx="17724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200">
                <a:solidFill>
                  <a:srgbClr val="FFFFFF"/>
                </a:solidFill>
                <a:latin typeface="Roboto"/>
                <a:ea typeface="Roboto"/>
                <a:cs typeface="Roboto"/>
                <a:sym typeface="Roboto"/>
              </a:rPr>
              <a:t>Δραστηριότητα Starter</a:t>
            </a:r>
            <a:endParaRPr sz="1200">
              <a:latin typeface="Roboto"/>
              <a:ea typeface="Roboto"/>
              <a:cs typeface="Roboto"/>
              <a:sym typeface="Roboto"/>
            </a:endParaRPr>
          </a:p>
        </p:txBody>
      </p:sp>
      <p:sp>
        <p:nvSpPr>
          <p:cNvPr id="53" name="Google Shape;53;p10"/>
          <p:cNvSpPr txBox="1">
            <a:spLocks noGrp="1"/>
          </p:cNvSpPr>
          <p:nvPr>
            <p:ph type="body" idx="1"/>
          </p:nvPr>
        </p:nvSpPr>
        <p:spPr>
          <a:xfrm>
            <a:off x="310900" y="1170124"/>
            <a:ext cx="4096500" cy="15012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b="1">
                <a:solidFill>
                  <a:schemeClr val="lt1"/>
                </a:solidFill>
                <a:latin typeface="Roboto"/>
                <a:ea typeface="Roboto"/>
                <a:cs typeface="Roboto"/>
                <a:sym typeface="Roboto"/>
              </a:rPr>
              <a:t>Έχει αναπτυχθεί ένα μοντέλο μηχανικής μάθησης που προβλέπει σε ποιες περιοχές είναι πιθανότερο να διαπραχθούν εγκλήματα.</a:t>
            </a:r>
            <a:endParaRPr b="1">
              <a:solidFill>
                <a:schemeClr val="lt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body" idx="1"/>
          </p:nvPr>
        </p:nvSpPr>
        <p:spPr>
          <a:xfrm>
            <a:off x="310900" y="1017725"/>
            <a:ext cx="8522100" cy="381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dirty="0" err="1">
                <a:solidFill>
                  <a:srgbClr val="C31C4A"/>
                </a:solidFill>
                <a:latin typeface="Roboto"/>
                <a:ea typeface="Roboto"/>
                <a:cs typeface="Roboto"/>
                <a:sym typeface="Roboto"/>
              </a:rPr>
              <a:t>Σε</a:t>
            </a:r>
            <a:r>
              <a:rPr lang="en-US" b="1" dirty="0">
                <a:solidFill>
                  <a:srgbClr val="C31C4A"/>
                </a:solidFill>
                <a:latin typeface="Roboto"/>
                <a:ea typeface="Roboto"/>
                <a:cs typeface="Roboto"/>
                <a:sym typeface="Roboto"/>
              </a:rPr>
              <a:t> α</a:t>
            </a:r>
            <a:r>
              <a:rPr lang="en-US" b="1" dirty="0" err="1">
                <a:solidFill>
                  <a:srgbClr val="C31C4A"/>
                </a:solidFill>
                <a:latin typeface="Roboto"/>
                <a:ea typeface="Roboto"/>
                <a:cs typeface="Roboto"/>
                <a:sym typeface="Roboto"/>
              </a:rPr>
              <a:t>υτό</a:t>
            </a:r>
            <a:r>
              <a:rPr lang="en-US" b="1" dirty="0">
                <a:solidFill>
                  <a:srgbClr val="C31C4A"/>
                </a:solidFill>
                <a:latin typeface="Roboto"/>
                <a:ea typeface="Roboto"/>
                <a:cs typeface="Roboto"/>
                <a:sym typeface="Roboto"/>
              </a:rPr>
              <a:t> </a:t>
            </a:r>
            <a:r>
              <a:rPr lang="en-US" b="1" dirty="0" err="1">
                <a:solidFill>
                  <a:srgbClr val="C31C4A"/>
                </a:solidFill>
                <a:latin typeface="Roboto"/>
                <a:ea typeface="Roboto"/>
                <a:cs typeface="Roboto"/>
                <a:sym typeface="Roboto"/>
              </a:rPr>
              <a:t>το</a:t>
            </a:r>
            <a:r>
              <a:rPr lang="en-US" b="1" dirty="0">
                <a:solidFill>
                  <a:srgbClr val="C31C4A"/>
                </a:solidFill>
                <a:latin typeface="Roboto"/>
                <a:ea typeface="Roboto"/>
                <a:cs typeface="Roboto"/>
                <a:sym typeface="Roboto"/>
              </a:rPr>
              <a:t> </a:t>
            </a:r>
            <a:r>
              <a:rPr lang="en-US" b="1" dirty="0" err="1">
                <a:solidFill>
                  <a:srgbClr val="C31C4A"/>
                </a:solidFill>
                <a:latin typeface="Roboto"/>
                <a:ea typeface="Roboto"/>
                <a:cs typeface="Roboto"/>
                <a:sym typeface="Roboto"/>
              </a:rPr>
              <a:t>μάθημ</a:t>
            </a:r>
            <a:r>
              <a:rPr lang="en-US" b="1" dirty="0">
                <a:solidFill>
                  <a:srgbClr val="C31C4A"/>
                </a:solidFill>
                <a:latin typeface="Roboto"/>
                <a:ea typeface="Roboto"/>
                <a:cs typeface="Roboto"/>
                <a:sym typeface="Roboto"/>
              </a:rPr>
              <a:t>α, θα:</a:t>
            </a:r>
            <a:endParaRPr b="1" dirty="0">
              <a:solidFill>
                <a:srgbClr val="C31C4A"/>
              </a:solidFill>
              <a:latin typeface="Roboto"/>
              <a:ea typeface="Roboto"/>
              <a:cs typeface="Roboto"/>
              <a:sym typeface="Roboto"/>
            </a:endParaRPr>
          </a:p>
          <a:p>
            <a:pPr marL="457200" lvl="0" indent="-342900" algn="l" rtl="0">
              <a:lnSpc>
                <a:spcPct val="115000"/>
              </a:lnSpc>
              <a:spcBef>
                <a:spcPts val="1000"/>
              </a:spcBef>
              <a:spcAft>
                <a:spcPts val="0"/>
              </a:spcAft>
              <a:buClr>
                <a:srgbClr val="C31C4A"/>
              </a:buClr>
              <a:buSzPts val="1800"/>
              <a:buFont typeface="Roboto"/>
              <a:buChar char="●"/>
            </a:pPr>
            <a:r>
              <a:rPr lang="en-US" dirty="0" err="1">
                <a:solidFill>
                  <a:srgbClr val="000000"/>
                </a:solidFill>
                <a:latin typeface="Roboto"/>
                <a:ea typeface="Roboto"/>
                <a:cs typeface="Roboto"/>
                <a:sym typeface="Roboto"/>
              </a:rPr>
              <a:t>Αξιολογήσ</a:t>
            </a:r>
            <a:r>
              <a:rPr lang="el-GR" dirty="0" err="1">
                <a:solidFill>
                  <a:srgbClr val="000000"/>
                </a:solidFill>
                <a:latin typeface="Roboto"/>
                <a:ea typeface="Roboto"/>
                <a:cs typeface="Roboto"/>
                <a:sym typeface="Roboto"/>
              </a:rPr>
              <a:t>ουμ</a:t>
            </a:r>
            <a:r>
              <a:rPr lang="en-US" dirty="0">
                <a:solidFill>
                  <a:srgbClr val="000000"/>
                </a:solidFill>
                <a:latin typeface="Roboto"/>
                <a:ea typeface="Roboto"/>
                <a:cs typeface="Roboto"/>
                <a:sym typeface="Roboto"/>
              </a:rPr>
              <a:t>ε </a:t>
            </a:r>
            <a:r>
              <a:rPr lang="en-US" dirty="0" err="1">
                <a:solidFill>
                  <a:srgbClr val="000000"/>
                </a:solidFill>
                <a:latin typeface="Roboto"/>
                <a:ea typeface="Roboto"/>
                <a:cs typeface="Roboto"/>
                <a:sym typeface="Roboto"/>
              </a:rPr>
              <a:t>έν</a:t>
            </a:r>
            <a:r>
              <a:rPr lang="en-US" dirty="0">
                <a:solidFill>
                  <a:srgbClr val="000000"/>
                </a:solidFill>
                <a:latin typeface="Roboto"/>
                <a:ea typeface="Roboto"/>
                <a:cs typeface="Roboto"/>
                <a:sym typeface="Roboto"/>
              </a:rPr>
              <a:t>α μοντέλο μηχανικής μάθησης</a:t>
            </a:r>
            <a:endParaRPr dirty="0">
              <a:latin typeface="Roboto"/>
              <a:ea typeface="Roboto"/>
              <a:cs typeface="Roboto"/>
              <a:sym typeface="Roboto"/>
            </a:endParaRPr>
          </a:p>
          <a:p>
            <a:pPr marL="457200" lvl="0" indent="-342900" algn="l" rtl="0">
              <a:lnSpc>
                <a:spcPct val="115000"/>
              </a:lnSpc>
              <a:spcBef>
                <a:spcPts val="1000"/>
              </a:spcBef>
              <a:spcAft>
                <a:spcPts val="0"/>
              </a:spcAft>
              <a:buClr>
                <a:srgbClr val="C31C4A"/>
              </a:buClr>
              <a:buSzPts val="1800"/>
              <a:buFont typeface="Roboto"/>
              <a:buChar char="●"/>
            </a:pPr>
            <a:r>
              <a:rPr lang="en-US" dirty="0" err="1">
                <a:solidFill>
                  <a:srgbClr val="000000"/>
                </a:solidFill>
                <a:latin typeface="Roboto"/>
                <a:ea typeface="Roboto"/>
                <a:cs typeface="Roboto"/>
                <a:sym typeface="Roboto"/>
              </a:rPr>
              <a:t>Δημιουργή</a:t>
            </a:r>
            <a:r>
              <a:rPr lang="el-GR" dirty="0" err="1">
                <a:latin typeface="Roboto"/>
                <a:ea typeface="Roboto"/>
                <a:cs typeface="Roboto"/>
                <a:sym typeface="Roboto"/>
              </a:rPr>
              <a:t>σ</a:t>
            </a:r>
            <a:r>
              <a:rPr lang="el-GR" dirty="0" err="1">
                <a:solidFill>
                  <a:srgbClr val="000000"/>
                </a:solidFill>
                <a:latin typeface="Roboto"/>
                <a:ea typeface="Roboto"/>
                <a:cs typeface="Roboto"/>
                <a:sym typeface="Roboto"/>
              </a:rPr>
              <a:t>ουμ</a:t>
            </a:r>
            <a:r>
              <a:rPr lang="en-US" dirty="0">
                <a:solidFill>
                  <a:srgbClr val="000000"/>
                </a:solidFill>
                <a:latin typeface="Roboto"/>
                <a:ea typeface="Roboto"/>
                <a:cs typeface="Roboto"/>
                <a:sym typeface="Roboto"/>
              </a:rPr>
              <a:t>ε </a:t>
            </a:r>
            <a:r>
              <a:rPr lang="en-US" dirty="0" err="1">
                <a:solidFill>
                  <a:srgbClr val="000000"/>
                </a:solidFill>
                <a:latin typeface="Roboto"/>
                <a:ea typeface="Roboto"/>
                <a:cs typeface="Roboto"/>
                <a:sym typeface="Roboto"/>
              </a:rPr>
              <a:t>μι</a:t>
            </a:r>
            <a:r>
              <a:rPr lang="en-US" dirty="0">
                <a:solidFill>
                  <a:srgbClr val="000000"/>
                </a:solidFill>
                <a:latin typeface="Roboto"/>
                <a:ea typeface="Roboto"/>
                <a:cs typeface="Roboto"/>
                <a:sym typeface="Roboto"/>
              </a:rPr>
              <a:t>α κάρτα μοντέλου για την επεξήγηση ενός μοντέλου ML</a:t>
            </a:r>
            <a:endParaRPr dirty="0">
              <a:latin typeface="Roboto"/>
              <a:ea typeface="Roboto"/>
              <a:cs typeface="Roboto"/>
              <a:sym typeface="Roboto"/>
            </a:endParaRPr>
          </a:p>
          <a:p>
            <a:pPr marL="457200" lvl="0" indent="-342900" algn="l" rtl="0">
              <a:lnSpc>
                <a:spcPct val="115000"/>
              </a:lnSpc>
              <a:spcBef>
                <a:spcPts val="1000"/>
              </a:spcBef>
              <a:spcAft>
                <a:spcPts val="0"/>
              </a:spcAft>
              <a:buClr>
                <a:srgbClr val="C31C4A"/>
              </a:buClr>
              <a:buSzPts val="1800"/>
              <a:buFont typeface="Roboto"/>
              <a:buChar char="●"/>
            </a:pPr>
            <a:r>
              <a:rPr lang="en-US" dirty="0" err="1">
                <a:solidFill>
                  <a:srgbClr val="000000"/>
                </a:solidFill>
                <a:latin typeface="Roboto"/>
                <a:ea typeface="Roboto"/>
                <a:cs typeface="Roboto"/>
                <a:sym typeface="Roboto"/>
              </a:rPr>
              <a:t>Αν</a:t>
            </a:r>
            <a:r>
              <a:rPr lang="en-US" dirty="0">
                <a:solidFill>
                  <a:srgbClr val="000000"/>
                </a:solidFill>
                <a:latin typeface="Roboto"/>
                <a:ea typeface="Roboto"/>
                <a:cs typeface="Roboto"/>
                <a:sym typeface="Roboto"/>
              </a:rPr>
              <a:t>αγνωρίσ</a:t>
            </a:r>
            <a:r>
              <a:rPr lang="el-GR" dirty="0" err="1">
                <a:solidFill>
                  <a:srgbClr val="000000"/>
                </a:solidFill>
                <a:latin typeface="Roboto"/>
                <a:ea typeface="Roboto"/>
                <a:cs typeface="Roboto"/>
                <a:sym typeface="Roboto"/>
              </a:rPr>
              <a:t>ουμ</a:t>
            </a:r>
            <a:r>
              <a:rPr lang="en-US" dirty="0">
                <a:solidFill>
                  <a:srgbClr val="000000"/>
                </a:solidFill>
                <a:latin typeface="Roboto"/>
                <a:ea typeface="Roboto"/>
                <a:cs typeface="Roboto"/>
                <a:sym typeface="Roboto"/>
              </a:rPr>
              <a:t>ε το εύρος των ευκαιριών που υπάρχουν σε επιλογές σταδιοδρομίας που σχετίζονται με </a:t>
            </a:r>
            <a:r>
              <a:rPr lang="el-GR" dirty="0">
                <a:solidFill>
                  <a:srgbClr val="000000"/>
                </a:solidFill>
                <a:latin typeface="Roboto"/>
                <a:ea typeface="Roboto"/>
                <a:cs typeface="Roboto"/>
                <a:sym typeface="Roboto"/>
              </a:rPr>
              <a:t>την ΤΝ</a:t>
            </a:r>
            <a:endParaRPr dirty="0">
              <a:latin typeface="Roboto"/>
              <a:ea typeface="Roboto"/>
              <a:cs typeface="Roboto"/>
              <a:sym typeface="Roboto"/>
            </a:endParaRPr>
          </a:p>
          <a:p>
            <a:pPr marL="0" lvl="0" indent="0" algn="l" rtl="0">
              <a:lnSpc>
                <a:spcPct val="115000"/>
              </a:lnSpc>
              <a:spcBef>
                <a:spcPts val="1000"/>
              </a:spcBef>
              <a:spcAft>
                <a:spcPts val="0"/>
              </a:spcAft>
              <a:buSzPts val="1800"/>
              <a:buNone/>
            </a:pPr>
            <a:endParaRPr dirty="0">
              <a:solidFill>
                <a:srgbClr val="000000"/>
              </a:solidFill>
              <a:latin typeface="Roboto"/>
              <a:ea typeface="Roboto"/>
              <a:cs typeface="Roboto"/>
              <a:sym typeface="Roboto"/>
            </a:endParaRPr>
          </a:p>
        </p:txBody>
      </p:sp>
      <p:sp>
        <p:nvSpPr>
          <p:cNvPr id="59" name="Google Shape;59;p11"/>
          <p:cNvSpPr txBox="1">
            <a:spLocks noGrp="1"/>
          </p:cNvSpPr>
          <p:nvPr>
            <p:ph type="title"/>
          </p:nvPr>
        </p:nvSpPr>
        <p:spPr>
          <a:xfrm>
            <a:off x="310900" y="310900"/>
            <a:ext cx="8522100" cy="70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a:latin typeface="Roboto"/>
                <a:ea typeface="Roboto"/>
                <a:cs typeface="Roboto"/>
                <a:sym typeface="Roboto"/>
              </a:rPr>
              <a:t>Μάθημα </a:t>
            </a:r>
            <a:r>
              <a:rPr lang="en-US" sz="2400">
                <a:solidFill>
                  <a:srgbClr val="C31C4A"/>
                </a:solidFill>
                <a:latin typeface="Roboto"/>
                <a:ea typeface="Roboto"/>
                <a:cs typeface="Roboto"/>
                <a:sym typeface="Roboto"/>
              </a:rPr>
              <a:t>6</a:t>
            </a:r>
            <a:r>
              <a:rPr lang="en-US">
                <a:latin typeface="Roboto"/>
                <a:ea typeface="Roboto"/>
                <a:cs typeface="Roboto"/>
                <a:sym typeface="Roboto"/>
              </a:rPr>
              <a:t>: </a:t>
            </a:r>
            <a:r>
              <a:rPr lang="en-US" sz="2400">
                <a:solidFill>
                  <a:srgbClr val="C31C4A"/>
                </a:solidFill>
                <a:latin typeface="Roboto"/>
                <a:ea typeface="Roboto"/>
                <a:cs typeface="Roboto"/>
                <a:sym typeface="Roboto"/>
              </a:rPr>
              <a:t>Κάρτες μοντέλου και σταδιοδρομία</a:t>
            </a:r>
            <a:endParaRPr>
              <a:solidFill>
                <a:srgbClr val="C31C4A"/>
              </a:solidFill>
              <a:latin typeface="Roboto"/>
              <a:ea typeface="Roboto"/>
              <a:cs typeface="Roboto"/>
              <a:sym typeface="Roboto"/>
            </a:endParaRPr>
          </a:p>
        </p:txBody>
      </p:sp>
      <p:pic>
        <p:nvPicPr>
          <p:cNvPr id="60" name="Google Shape;60;p11"/>
          <p:cNvPicPr preferRelativeResize="0"/>
          <p:nvPr/>
        </p:nvPicPr>
        <p:blipFill rotWithShape="1">
          <a:blip r:embed="rId3">
            <a:alphaModFix/>
          </a:blip>
          <a:srcRect/>
          <a:stretch/>
        </p:blipFill>
        <p:spPr>
          <a:xfrm>
            <a:off x="8271300" y="517200"/>
            <a:ext cx="419100" cy="419100"/>
          </a:xfrm>
          <a:prstGeom prst="rect">
            <a:avLst/>
          </a:prstGeom>
          <a:noFill/>
          <a:ln>
            <a:noFill/>
          </a:ln>
        </p:spPr>
      </p:pic>
      <p:sp>
        <p:nvSpPr>
          <p:cNvPr id="61" name="Google Shape;61;p11"/>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Στόχοι</a:t>
            </a: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Ο κύκλος ζωής έργου AI</a:t>
            </a:r>
            <a:endParaRPr>
              <a:latin typeface="Roboto"/>
              <a:ea typeface="Roboto"/>
              <a:cs typeface="Roboto"/>
              <a:sym typeface="Roboto"/>
            </a:endParaRPr>
          </a:p>
        </p:txBody>
      </p:sp>
      <p:sp>
        <p:nvSpPr>
          <p:cNvPr id="67" name="Google Shape;67;p12"/>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Εισαγωγή</a:t>
            </a:r>
            <a:endParaRPr>
              <a:latin typeface="Roboto"/>
              <a:ea typeface="Roboto"/>
              <a:cs typeface="Roboto"/>
              <a:sym typeface="Roboto"/>
            </a:endParaRPr>
          </a:p>
        </p:txBody>
      </p:sp>
      <p:grpSp>
        <p:nvGrpSpPr>
          <p:cNvPr id="68" name="Google Shape;68;p12"/>
          <p:cNvGrpSpPr/>
          <p:nvPr/>
        </p:nvGrpSpPr>
        <p:grpSpPr>
          <a:xfrm>
            <a:off x="6122050" y="2112100"/>
            <a:ext cx="1488750" cy="1396200"/>
            <a:chOff x="6579250" y="3483700"/>
            <a:chExt cx="1488750" cy="1396200"/>
          </a:xfrm>
        </p:grpSpPr>
        <p:sp>
          <p:nvSpPr>
            <p:cNvPr id="69" name="Google Shape;69;p12"/>
            <p:cNvSpPr/>
            <p:nvPr/>
          </p:nvSpPr>
          <p:spPr>
            <a:xfrm>
              <a:off x="6579250" y="3483700"/>
              <a:ext cx="1455900" cy="1396200"/>
            </a:xfrm>
            <a:prstGeom prst="ellipse">
              <a:avLst/>
            </a:prstGeom>
            <a:solidFill>
              <a:srgbClr val="C31C4A"/>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70" name="Google Shape;70;p12"/>
            <p:cNvSpPr txBox="1"/>
            <p:nvPr/>
          </p:nvSpPr>
          <p:spPr>
            <a:xfrm>
              <a:off x="6596200" y="3675400"/>
              <a:ext cx="14718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500" i="0" u="none" strike="noStrike" cap="none">
                  <a:solidFill>
                    <a:srgbClr val="FFFFFF"/>
                  </a:solidFill>
                  <a:latin typeface="Roboto"/>
                  <a:ea typeface="Roboto"/>
                  <a:cs typeface="Roboto"/>
                  <a:sym typeface="Roboto"/>
                </a:rPr>
                <a:t>Αξιολόγηση του</a:t>
              </a:r>
              <a:endParaRPr sz="1500" i="0" u="none" strike="noStrike" cap="none">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700"/>
                <a:buFont typeface="Arial"/>
                <a:buNone/>
              </a:pPr>
              <a:r>
                <a:rPr lang="en-US" sz="1500" i="0" u="none" strike="noStrike" cap="none">
                  <a:solidFill>
                    <a:srgbClr val="FFFFFF"/>
                  </a:solidFill>
                  <a:latin typeface="Roboto"/>
                  <a:ea typeface="Roboto"/>
                  <a:cs typeface="Roboto"/>
                  <a:sym typeface="Roboto"/>
                </a:rPr>
                <a:t>μοντέλου</a:t>
              </a:r>
              <a:endParaRPr sz="1500" i="0" u="none" strike="noStrike" cap="none">
                <a:solidFill>
                  <a:srgbClr val="FFFFFF"/>
                </a:solidFill>
                <a:latin typeface="Roboto"/>
                <a:ea typeface="Roboto"/>
                <a:cs typeface="Roboto"/>
                <a:sym typeface="Roboto"/>
              </a:endParaRPr>
            </a:p>
          </p:txBody>
        </p:sp>
      </p:grpSp>
      <p:grpSp>
        <p:nvGrpSpPr>
          <p:cNvPr id="71" name="Google Shape;71;p12"/>
          <p:cNvGrpSpPr/>
          <p:nvPr/>
        </p:nvGrpSpPr>
        <p:grpSpPr>
          <a:xfrm>
            <a:off x="4641325" y="2112100"/>
            <a:ext cx="1455925" cy="1396200"/>
            <a:chOff x="1452275" y="3340500"/>
            <a:chExt cx="1455925" cy="1396200"/>
          </a:xfrm>
        </p:grpSpPr>
        <p:sp>
          <p:nvSpPr>
            <p:cNvPr id="72" name="Google Shape;72;p12"/>
            <p:cNvSpPr/>
            <p:nvPr/>
          </p:nvSpPr>
          <p:spPr>
            <a:xfrm>
              <a:off x="1452275" y="3340500"/>
              <a:ext cx="1455900" cy="1396200"/>
            </a:xfrm>
            <a:prstGeom prst="ellipse">
              <a:avLst/>
            </a:prstGeom>
            <a:solidFill>
              <a:srgbClr val="F4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73" name="Google Shape;73;p12"/>
            <p:cNvSpPr txBox="1"/>
            <p:nvPr/>
          </p:nvSpPr>
          <p:spPr>
            <a:xfrm>
              <a:off x="1488000" y="3650975"/>
              <a:ext cx="14202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500" i="0" u="none" strike="noStrike" cap="none">
                  <a:solidFill>
                    <a:srgbClr val="000000"/>
                  </a:solidFill>
                  <a:latin typeface="Roboto"/>
                  <a:ea typeface="Roboto"/>
                  <a:cs typeface="Roboto"/>
                  <a:sym typeface="Roboto"/>
                </a:rPr>
                <a:t>Δοκιμή του</a:t>
              </a:r>
              <a:endParaRPr sz="150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700"/>
                <a:buFont typeface="Arial"/>
                <a:buNone/>
              </a:pPr>
              <a:r>
                <a:rPr lang="en-US" sz="1500" i="0" u="none" strike="noStrike" cap="none">
                  <a:solidFill>
                    <a:srgbClr val="000000"/>
                  </a:solidFill>
                  <a:latin typeface="Roboto"/>
                  <a:ea typeface="Roboto"/>
                  <a:cs typeface="Roboto"/>
                  <a:sym typeface="Roboto"/>
                </a:rPr>
                <a:t>μοντέλου</a:t>
              </a:r>
              <a:endParaRPr sz="1500" i="0" u="none" strike="noStrike" cap="none">
                <a:solidFill>
                  <a:srgbClr val="000000"/>
                </a:solidFill>
                <a:latin typeface="Roboto"/>
                <a:ea typeface="Roboto"/>
                <a:cs typeface="Roboto"/>
                <a:sym typeface="Roboto"/>
              </a:endParaRPr>
            </a:p>
          </p:txBody>
        </p:sp>
      </p:grpSp>
      <p:grpSp>
        <p:nvGrpSpPr>
          <p:cNvPr id="74" name="Google Shape;74;p12"/>
          <p:cNvGrpSpPr/>
          <p:nvPr/>
        </p:nvGrpSpPr>
        <p:grpSpPr>
          <a:xfrm>
            <a:off x="7642225" y="2112100"/>
            <a:ext cx="1455924" cy="1396200"/>
            <a:chOff x="3642625" y="1415550"/>
            <a:chExt cx="1455924" cy="1396200"/>
          </a:xfrm>
        </p:grpSpPr>
        <p:sp>
          <p:nvSpPr>
            <p:cNvPr id="75" name="Google Shape;75;p12"/>
            <p:cNvSpPr/>
            <p:nvPr/>
          </p:nvSpPr>
          <p:spPr>
            <a:xfrm>
              <a:off x="3642625" y="1415550"/>
              <a:ext cx="1455900" cy="1396200"/>
            </a:xfrm>
            <a:prstGeom prst="ellipse">
              <a:avLst/>
            </a:prstGeom>
            <a:solidFill>
              <a:srgbClr val="C31C4A"/>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76" name="Google Shape;76;p12"/>
            <p:cNvSpPr txBox="1"/>
            <p:nvPr/>
          </p:nvSpPr>
          <p:spPr>
            <a:xfrm>
              <a:off x="3674749" y="1639125"/>
              <a:ext cx="14238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500" i="0" u="none" strike="noStrike" cap="none">
                  <a:solidFill>
                    <a:srgbClr val="FFFFFF"/>
                  </a:solidFill>
                  <a:latin typeface="Roboto"/>
                  <a:ea typeface="Roboto"/>
                  <a:cs typeface="Roboto"/>
                  <a:sym typeface="Roboto"/>
                </a:rPr>
                <a:t>Επεξήγηση του</a:t>
              </a:r>
              <a:endParaRPr sz="1500" i="0" u="none" strike="noStrike" cap="none">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700"/>
                <a:buFont typeface="Arial"/>
                <a:buNone/>
              </a:pPr>
              <a:r>
                <a:rPr lang="en-US" sz="1500" i="0" u="none" strike="noStrike" cap="none">
                  <a:solidFill>
                    <a:srgbClr val="FFFFFF"/>
                  </a:solidFill>
                  <a:latin typeface="Roboto"/>
                  <a:ea typeface="Roboto"/>
                  <a:cs typeface="Roboto"/>
                  <a:sym typeface="Roboto"/>
                </a:rPr>
                <a:t>μοντέλου</a:t>
              </a:r>
              <a:endParaRPr sz="1500" i="0" u="none" strike="noStrike" cap="none">
                <a:solidFill>
                  <a:srgbClr val="FFFFFF"/>
                </a:solidFill>
                <a:latin typeface="Roboto"/>
                <a:ea typeface="Roboto"/>
                <a:cs typeface="Roboto"/>
                <a:sym typeface="Roboto"/>
              </a:endParaRPr>
            </a:p>
          </p:txBody>
        </p:sp>
      </p:grpSp>
      <p:grpSp>
        <p:nvGrpSpPr>
          <p:cNvPr id="77" name="Google Shape;77;p12"/>
          <p:cNvGrpSpPr/>
          <p:nvPr/>
        </p:nvGrpSpPr>
        <p:grpSpPr>
          <a:xfrm>
            <a:off x="3089586" y="2087500"/>
            <a:ext cx="1471939" cy="1396200"/>
            <a:chOff x="3626586" y="3340500"/>
            <a:chExt cx="1471939" cy="1396200"/>
          </a:xfrm>
        </p:grpSpPr>
        <p:sp>
          <p:nvSpPr>
            <p:cNvPr id="78" name="Google Shape;78;p12"/>
            <p:cNvSpPr/>
            <p:nvPr/>
          </p:nvSpPr>
          <p:spPr>
            <a:xfrm>
              <a:off x="3642625" y="3340500"/>
              <a:ext cx="1455900" cy="1396200"/>
            </a:xfrm>
            <a:prstGeom prst="ellipse">
              <a:avLst/>
            </a:prstGeom>
            <a:solidFill>
              <a:srgbClr val="F4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79" name="Google Shape;79;p12"/>
            <p:cNvSpPr txBox="1"/>
            <p:nvPr/>
          </p:nvSpPr>
          <p:spPr>
            <a:xfrm>
              <a:off x="3626586" y="3662110"/>
              <a:ext cx="14466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500" i="0" u="none" strike="noStrike" cap="none">
                  <a:solidFill>
                    <a:srgbClr val="000000"/>
                  </a:solidFill>
                  <a:latin typeface="Roboto"/>
                  <a:ea typeface="Roboto"/>
                  <a:cs typeface="Roboto"/>
                  <a:sym typeface="Roboto"/>
                </a:rPr>
                <a:t>Εκπαίδευση του μοντέλου</a:t>
              </a:r>
              <a:endParaRPr sz="1500" i="0" u="none" strike="noStrike" cap="none">
                <a:solidFill>
                  <a:srgbClr val="000000"/>
                </a:solidFill>
                <a:latin typeface="Roboto"/>
                <a:ea typeface="Roboto"/>
                <a:cs typeface="Roboto"/>
                <a:sym typeface="Roboto"/>
              </a:endParaRPr>
            </a:p>
          </p:txBody>
        </p:sp>
      </p:grpSp>
      <p:grpSp>
        <p:nvGrpSpPr>
          <p:cNvPr id="80" name="Google Shape;80;p12"/>
          <p:cNvGrpSpPr/>
          <p:nvPr/>
        </p:nvGrpSpPr>
        <p:grpSpPr>
          <a:xfrm>
            <a:off x="31200" y="2087500"/>
            <a:ext cx="1455900" cy="1396200"/>
            <a:chOff x="5653950" y="3340500"/>
            <a:chExt cx="1455900" cy="1396200"/>
          </a:xfrm>
        </p:grpSpPr>
        <p:sp>
          <p:nvSpPr>
            <p:cNvPr id="81" name="Google Shape;81;p12"/>
            <p:cNvSpPr/>
            <p:nvPr/>
          </p:nvSpPr>
          <p:spPr>
            <a:xfrm>
              <a:off x="5653950" y="3340500"/>
              <a:ext cx="1455900" cy="1396200"/>
            </a:xfrm>
            <a:prstGeom prst="ellipse">
              <a:avLst/>
            </a:prstGeom>
            <a:solidFill>
              <a:srgbClr val="F4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82" name="Google Shape;82;p12"/>
            <p:cNvSpPr txBox="1"/>
            <p:nvPr/>
          </p:nvSpPr>
          <p:spPr>
            <a:xfrm>
              <a:off x="5704350" y="3622950"/>
              <a:ext cx="13551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i="0" u="none" strike="noStrike" cap="none">
                  <a:solidFill>
                    <a:srgbClr val="000000"/>
                  </a:solidFill>
                  <a:latin typeface="Roboto"/>
                  <a:ea typeface="Roboto"/>
                  <a:cs typeface="Roboto"/>
                  <a:sym typeface="Roboto"/>
                </a:rPr>
                <a:t>Καθορισμός του προβλήματος</a:t>
              </a:r>
              <a:endParaRPr i="0" u="none" strike="noStrike" cap="none">
                <a:solidFill>
                  <a:srgbClr val="000000"/>
                </a:solidFill>
                <a:latin typeface="Roboto"/>
                <a:ea typeface="Roboto"/>
                <a:cs typeface="Roboto"/>
                <a:sym typeface="Roboto"/>
              </a:endParaRPr>
            </a:p>
          </p:txBody>
        </p:sp>
      </p:grpSp>
      <p:grpSp>
        <p:nvGrpSpPr>
          <p:cNvPr id="83" name="Google Shape;83;p12"/>
          <p:cNvGrpSpPr/>
          <p:nvPr/>
        </p:nvGrpSpPr>
        <p:grpSpPr>
          <a:xfrm>
            <a:off x="1539425" y="2087500"/>
            <a:ext cx="1473949" cy="1396200"/>
            <a:chOff x="5653950" y="1415550"/>
            <a:chExt cx="1473949" cy="1396200"/>
          </a:xfrm>
        </p:grpSpPr>
        <p:sp>
          <p:nvSpPr>
            <p:cNvPr id="84" name="Google Shape;84;p12"/>
            <p:cNvSpPr/>
            <p:nvPr/>
          </p:nvSpPr>
          <p:spPr>
            <a:xfrm>
              <a:off x="5653950" y="1415550"/>
              <a:ext cx="1455900" cy="1396200"/>
            </a:xfrm>
            <a:prstGeom prst="ellipse">
              <a:avLst/>
            </a:prstGeom>
            <a:solidFill>
              <a:srgbClr val="F4CCCC"/>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85" name="Google Shape;85;p12"/>
            <p:cNvSpPr txBox="1"/>
            <p:nvPr/>
          </p:nvSpPr>
          <p:spPr>
            <a:xfrm>
              <a:off x="5655799" y="1721175"/>
              <a:ext cx="14721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500" i="0" u="none" strike="noStrike" cap="none">
                  <a:solidFill>
                    <a:srgbClr val="000000"/>
                  </a:solidFill>
                  <a:latin typeface="Roboto"/>
                  <a:ea typeface="Roboto"/>
                  <a:cs typeface="Roboto"/>
                  <a:sym typeface="Roboto"/>
                </a:rPr>
                <a:t>Προετοιμασία των δεδομένων</a:t>
              </a:r>
              <a:endParaRPr sz="1500" i="0" u="none" strike="noStrike" cap="none">
                <a:solidFill>
                  <a:srgbClr val="000000"/>
                </a:solidFill>
                <a:latin typeface="Roboto"/>
                <a:ea typeface="Roboto"/>
                <a:cs typeface="Roboto"/>
                <a:sym typeface="Robo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Εισαγωγή</a:t>
            </a:r>
            <a:endParaRPr>
              <a:latin typeface="Roboto"/>
              <a:ea typeface="Roboto"/>
              <a:cs typeface="Roboto"/>
              <a:sym typeface="Roboto"/>
            </a:endParaRPr>
          </a:p>
        </p:txBody>
      </p:sp>
      <p:sp>
        <p:nvSpPr>
          <p:cNvPr id="91" name="Google Shape;91;p13"/>
          <p:cNvSpPr txBox="1"/>
          <p:nvPr/>
        </p:nvSpPr>
        <p:spPr>
          <a:xfrm>
            <a:off x="2871300" y="4244200"/>
            <a:ext cx="37545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u="sng">
                <a:solidFill>
                  <a:schemeClr val="hlink"/>
                </a:solidFill>
                <a:latin typeface="Roboto"/>
                <a:ea typeface="Roboto"/>
                <a:cs typeface="Roboto"/>
                <a:sym typeface="Roboto"/>
                <a:hlinkClick r:id="rId3"/>
              </a:rPr>
              <a:t>Παρακολουθήστε το βίντεο στο YouTube</a:t>
            </a:r>
            <a:endParaRPr sz="1400" i="0" u="none" strike="noStrike" cap="none">
              <a:solidFill>
                <a:srgbClr val="000000"/>
              </a:solidFill>
              <a:latin typeface="Roboto"/>
              <a:ea typeface="Roboto"/>
              <a:cs typeface="Roboto"/>
              <a:sym typeface="Roboto"/>
            </a:endParaRPr>
          </a:p>
        </p:txBody>
      </p:sp>
      <p:pic>
        <p:nvPicPr>
          <p:cNvPr id="92" name="Google Shape;92;p13" descr="When building an AI application, there are loads of pretrained models you can import and use, but how do you make sure you choose the right one for your situation? Computer science student Salome Tirado is talking to Antonia Paterson, Science Manager at DeepMind, about how they explain their models to developers using 'model cards'.&#10;&#10;Sign up now at http://rpf.io/experienceai &#10;&#10;This video's copyright is held by the Raspberry Pi Foundation, and the video is dual licensed under the YouTube Standard license and Creative Commons CC BY-SA 4.0 license." title="Choosing the right model for your AI application | Experience AI">
            <a:hlinkClick r:id="rId4"/>
          </p:cNvPr>
          <p:cNvPicPr preferRelativeResize="0"/>
          <p:nvPr/>
        </p:nvPicPr>
        <p:blipFill>
          <a:blip r:embed="rId5">
            <a:alphaModFix/>
          </a:blip>
          <a:stretch>
            <a:fillRect/>
          </a:stretch>
        </p:blipFill>
        <p:spPr>
          <a:xfrm>
            <a:off x="1453325" y="684783"/>
            <a:ext cx="6237350" cy="35085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body" idx="1"/>
          </p:nvPr>
        </p:nvSpPr>
        <p:spPr>
          <a:xfrm>
            <a:off x="310900" y="1170125"/>
            <a:ext cx="5023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Έχετε ήδη αρχίσει να αξιολογείτε το μοντέλο σας υπολογίζοντας την ακρίβεια.</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Ένας άλλος παράγοντας που πρέπει να ληφθεί υπόψη κατά την αξιολόγηση ενός μοντέλου είναι τα δεδομένα εκπαίδευσης:</a:t>
            </a:r>
            <a:endParaRPr>
              <a:latin typeface="Roboto"/>
              <a:ea typeface="Roboto"/>
              <a:cs typeface="Roboto"/>
              <a:sym typeface="Roboto"/>
            </a:endParaRPr>
          </a:p>
          <a:p>
            <a:pPr marL="457200" lvl="0" indent="-342900" algn="l" rtl="0">
              <a:lnSpc>
                <a:spcPct val="115000"/>
              </a:lnSpc>
              <a:spcBef>
                <a:spcPts val="1600"/>
              </a:spcBef>
              <a:spcAft>
                <a:spcPts val="0"/>
              </a:spcAft>
              <a:buSzPts val="1800"/>
              <a:buFont typeface="Roboto"/>
              <a:buChar char="●"/>
            </a:pPr>
            <a:r>
              <a:rPr lang="en-US" sz="1800">
                <a:latin typeface="Roboto"/>
                <a:ea typeface="Roboto"/>
                <a:cs typeface="Roboto"/>
                <a:sym typeface="Roboto"/>
              </a:rPr>
              <a:t>Χρησιμοποιήθηκαν αρκετά δεδομένα;</a:t>
            </a:r>
            <a:endParaRPr>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Ποιες προκαταλήψεις υπάρχουν στα δεδομένα εκπαίδευσης;</a:t>
            </a:r>
            <a:endParaRPr>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Ποιοι άλλοι περιορισμοί είναι γνωστοί για το μοντέλο;</a:t>
            </a:r>
            <a:endParaRPr>
              <a:latin typeface="Roboto"/>
              <a:ea typeface="Roboto"/>
              <a:cs typeface="Roboto"/>
              <a:sym typeface="Roboto"/>
            </a:endParaRPr>
          </a:p>
        </p:txBody>
      </p:sp>
      <p:sp>
        <p:nvSpPr>
          <p:cNvPr id="98" name="Google Shape;98;p14"/>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Αξιολόγηση ενός μοντέλου ML</a:t>
            </a:r>
            <a:endParaRPr>
              <a:latin typeface="Roboto"/>
              <a:ea typeface="Roboto"/>
              <a:cs typeface="Roboto"/>
              <a:sym typeface="Roboto"/>
            </a:endParaRPr>
          </a:p>
        </p:txBody>
      </p:sp>
      <p:sp>
        <p:nvSpPr>
          <p:cNvPr id="99" name="Google Shape;99;p14"/>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Εισαγωγή</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4" name="Google Shape;104;p15"/>
          <p:cNvGrpSpPr/>
          <p:nvPr/>
        </p:nvGrpSpPr>
        <p:grpSpPr>
          <a:xfrm>
            <a:off x="4887297" y="1170225"/>
            <a:ext cx="4111026" cy="2304249"/>
            <a:chOff x="4736600" y="1170125"/>
            <a:chExt cx="4109382" cy="2304249"/>
          </a:xfrm>
        </p:grpSpPr>
        <p:pic>
          <p:nvPicPr>
            <p:cNvPr id="105" name="Google Shape;105;p15"/>
            <p:cNvPicPr preferRelativeResize="0"/>
            <p:nvPr/>
          </p:nvPicPr>
          <p:blipFill rotWithShape="1">
            <a:blip r:embed="rId3">
              <a:alphaModFix/>
            </a:blip>
            <a:srcRect/>
            <a:stretch/>
          </p:blipFill>
          <p:spPr>
            <a:xfrm>
              <a:off x="4736600" y="1170125"/>
              <a:ext cx="4094784" cy="2304249"/>
            </a:xfrm>
            <a:prstGeom prst="rect">
              <a:avLst/>
            </a:prstGeom>
            <a:noFill/>
            <a:ln>
              <a:noFill/>
            </a:ln>
          </p:spPr>
        </p:pic>
        <p:sp>
          <p:nvSpPr>
            <p:cNvPr id="106" name="Google Shape;106;p15"/>
            <p:cNvSpPr txBox="1"/>
            <p:nvPr/>
          </p:nvSpPr>
          <p:spPr>
            <a:xfrm>
              <a:off x="4882450" y="1289300"/>
              <a:ext cx="2466900" cy="247500"/>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a:ea typeface="Roboto"/>
                  <a:cs typeface="Roboto"/>
                  <a:sym typeface="Roboto"/>
                </a:rPr>
                <a:t>Μοντέλο αναγνώρισης προσώπου</a:t>
              </a:r>
              <a:endParaRPr sz="1200" b="1" i="0" u="none" strike="noStrike" cap="none">
                <a:solidFill>
                  <a:srgbClr val="000000"/>
                </a:solidFill>
                <a:latin typeface="Roboto"/>
                <a:ea typeface="Roboto"/>
                <a:cs typeface="Roboto"/>
                <a:sym typeface="Roboto"/>
              </a:endParaRPr>
            </a:p>
          </p:txBody>
        </p:sp>
        <p:sp>
          <p:nvSpPr>
            <p:cNvPr id="107" name="Google Shape;107;p15"/>
            <p:cNvSpPr txBox="1"/>
            <p:nvPr/>
          </p:nvSpPr>
          <p:spPr>
            <a:xfrm>
              <a:off x="7412282" y="1198125"/>
              <a:ext cx="1433700" cy="38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Roboto"/>
                  <a:ea typeface="Roboto"/>
                  <a:cs typeface="Roboto"/>
                  <a:sym typeface="Roboto"/>
                </a:rPr>
                <a:t>Κάρτα μοντέλου</a:t>
              </a:r>
              <a:endParaRPr sz="1300" b="1" i="0" u="none" strike="noStrike" cap="none">
                <a:solidFill>
                  <a:srgbClr val="000000"/>
                </a:solidFill>
                <a:latin typeface="Roboto"/>
                <a:ea typeface="Roboto"/>
                <a:cs typeface="Roboto"/>
                <a:sym typeface="Roboto"/>
              </a:endParaRPr>
            </a:p>
          </p:txBody>
        </p:sp>
        <p:sp>
          <p:nvSpPr>
            <p:cNvPr id="108" name="Google Shape;108;p15"/>
            <p:cNvSpPr txBox="1"/>
            <p:nvPr/>
          </p:nvSpPr>
          <p:spPr>
            <a:xfrm>
              <a:off x="4895900" y="1613025"/>
              <a:ext cx="2466900" cy="18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Roboto"/>
                  <a:ea typeface="Roboto"/>
                  <a:cs typeface="Roboto"/>
                  <a:sym typeface="Roboto"/>
                </a:rPr>
                <a:t>Περιγραφή μοντέλου:</a:t>
              </a:r>
              <a:endParaRPr sz="1000" b="1" i="0" u="none" strike="noStrike" cap="none">
                <a:solidFill>
                  <a:srgbClr val="000000"/>
                </a:solidFill>
                <a:latin typeface="Roboto"/>
                <a:ea typeface="Roboto"/>
                <a:cs typeface="Roboto"/>
                <a:sym typeface="Roboto"/>
              </a:endParaRPr>
            </a:p>
          </p:txBody>
        </p:sp>
        <p:sp>
          <p:nvSpPr>
            <p:cNvPr id="109" name="Google Shape;109;p15"/>
            <p:cNvSpPr txBox="1"/>
            <p:nvPr/>
          </p:nvSpPr>
          <p:spPr>
            <a:xfrm>
              <a:off x="4895900" y="2168350"/>
              <a:ext cx="2466900" cy="18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Roboto"/>
                  <a:ea typeface="Roboto"/>
                  <a:cs typeface="Roboto"/>
                  <a:sym typeface="Roboto"/>
                </a:rPr>
                <a:t>Προβλεπόμενη χρήση:</a:t>
              </a:r>
              <a:endParaRPr sz="1000" b="1" i="0" u="none" strike="noStrike" cap="none">
                <a:solidFill>
                  <a:srgbClr val="000000"/>
                </a:solidFill>
                <a:latin typeface="Roboto"/>
                <a:ea typeface="Roboto"/>
                <a:cs typeface="Roboto"/>
                <a:sym typeface="Roboto"/>
              </a:endParaRPr>
            </a:p>
          </p:txBody>
        </p:sp>
        <p:sp>
          <p:nvSpPr>
            <p:cNvPr id="110" name="Google Shape;110;p15"/>
            <p:cNvSpPr txBox="1"/>
            <p:nvPr/>
          </p:nvSpPr>
          <p:spPr>
            <a:xfrm>
              <a:off x="4895900" y="2600675"/>
              <a:ext cx="2453400" cy="18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Roboto"/>
                  <a:ea typeface="Roboto"/>
                  <a:cs typeface="Roboto"/>
                  <a:sym typeface="Roboto"/>
                </a:rPr>
                <a:t>Περιορισμοί:</a:t>
              </a:r>
              <a:endParaRPr sz="1000" b="1" i="0" u="none" strike="noStrike" cap="none">
                <a:solidFill>
                  <a:srgbClr val="000000"/>
                </a:solidFill>
                <a:latin typeface="Roboto"/>
                <a:ea typeface="Roboto"/>
                <a:cs typeface="Roboto"/>
                <a:sym typeface="Roboto"/>
              </a:endParaRPr>
            </a:p>
          </p:txBody>
        </p:sp>
        <p:sp>
          <p:nvSpPr>
            <p:cNvPr id="111" name="Google Shape;111;p15"/>
            <p:cNvSpPr txBox="1"/>
            <p:nvPr/>
          </p:nvSpPr>
          <p:spPr>
            <a:xfrm>
              <a:off x="7488456" y="1613025"/>
              <a:ext cx="1156800" cy="18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Roboto"/>
                  <a:ea typeface="Roboto"/>
                  <a:cs typeface="Roboto"/>
                  <a:sym typeface="Roboto"/>
                </a:rPr>
                <a:t>Σύνολο δεδομένων:</a:t>
              </a:r>
              <a:endParaRPr sz="1000" b="1" i="0" u="none" strike="noStrike" cap="none">
                <a:solidFill>
                  <a:srgbClr val="000000"/>
                </a:solidFill>
                <a:latin typeface="Roboto"/>
                <a:ea typeface="Roboto"/>
                <a:cs typeface="Roboto"/>
                <a:sym typeface="Roboto"/>
              </a:endParaRPr>
            </a:p>
          </p:txBody>
        </p:sp>
        <p:sp>
          <p:nvSpPr>
            <p:cNvPr id="112" name="Google Shape;112;p15"/>
            <p:cNvSpPr txBox="1"/>
            <p:nvPr/>
          </p:nvSpPr>
          <p:spPr>
            <a:xfrm>
              <a:off x="7488456" y="2600675"/>
              <a:ext cx="1156800" cy="18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Roboto"/>
                  <a:ea typeface="Roboto"/>
                  <a:cs typeface="Roboto"/>
                  <a:sym typeface="Roboto"/>
                </a:rPr>
                <a:t>Ακρίβεια:</a:t>
              </a:r>
              <a:endParaRPr sz="1000" b="1" i="0" u="none" strike="noStrike" cap="none">
                <a:solidFill>
                  <a:srgbClr val="000000"/>
                </a:solidFill>
                <a:latin typeface="Roboto"/>
                <a:ea typeface="Roboto"/>
                <a:cs typeface="Roboto"/>
                <a:sym typeface="Roboto"/>
              </a:endParaRPr>
            </a:p>
          </p:txBody>
        </p:sp>
      </p:grpSp>
      <p:sp>
        <p:nvSpPr>
          <p:cNvPr id="113" name="Google Shape;113;p15"/>
          <p:cNvSpPr txBox="1">
            <a:spLocks noGrp="1"/>
          </p:cNvSpPr>
          <p:nvPr>
            <p:ph type="body" idx="1"/>
          </p:nvPr>
        </p:nvSpPr>
        <p:spPr>
          <a:xfrm>
            <a:off x="310900" y="1170125"/>
            <a:ext cx="42456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Οι κάρτες μοντέλων είναι μια προσέγγιση για την περιγραφή ενός μοντέλου μηχανικής μάθησης.</a:t>
            </a:r>
            <a:endParaRPr>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800">
                <a:latin typeface="Roboto"/>
                <a:ea typeface="Roboto"/>
                <a:cs typeface="Roboto"/>
                <a:sym typeface="Roboto"/>
              </a:rPr>
              <a:t>Τα άτομα που θέλουν να χρησιμοποιήσουν ένα μοντέλο θα πρέπει να λάβουν πληροφορίες για να τα βοηθήσουν να αξιολογήσουν πόσο αποτελεσματικά θα λειτουργήσει το μοντέλο με τα δεδομένα που θα χρησιμοποιήσουν.</a:t>
            </a:r>
            <a:endParaRPr>
              <a:latin typeface="Roboto"/>
              <a:ea typeface="Roboto"/>
              <a:cs typeface="Roboto"/>
              <a:sym typeface="Roboto"/>
            </a:endParaRPr>
          </a:p>
        </p:txBody>
      </p:sp>
      <p:sp>
        <p:nvSpPr>
          <p:cNvPr id="114" name="Google Shape;114;p15"/>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Κάρτες μοντέλου</a:t>
            </a:r>
            <a:endParaRPr>
              <a:latin typeface="Roboto"/>
              <a:ea typeface="Roboto"/>
              <a:cs typeface="Roboto"/>
              <a:sym typeface="Roboto"/>
            </a:endParaRPr>
          </a:p>
        </p:txBody>
      </p:sp>
      <p:sp>
        <p:nvSpPr>
          <p:cNvPr id="115" name="Google Shape;115;p15"/>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Εισαγωγή</a:t>
            </a:r>
            <a:endParaRPr>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120" name="Google Shape;120;p16"/>
          <p:cNvGrpSpPr/>
          <p:nvPr/>
        </p:nvGrpSpPr>
        <p:grpSpPr>
          <a:xfrm>
            <a:off x="4887297" y="1170225"/>
            <a:ext cx="4096422" cy="2304249"/>
            <a:chOff x="4736600" y="1170125"/>
            <a:chExt cx="4094784" cy="2304249"/>
          </a:xfrm>
        </p:grpSpPr>
        <p:pic>
          <p:nvPicPr>
            <p:cNvPr id="121" name="Google Shape;121;p16"/>
            <p:cNvPicPr preferRelativeResize="0"/>
            <p:nvPr/>
          </p:nvPicPr>
          <p:blipFill rotWithShape="1">
            <a:blip r:embed="rId3">
              <a:alphaModFix/>
            </a:blip>
            <a:srcRect/>
            <a:stretch/>
          </p:blipFill>
          <p:spPr>
            <a:xfrm>
              <a:off x="4736600" y="1170125"/>
              <a:ext cx="4094784" cy="2304249"/>
            </a:xfrm>
            <a:prstGeom prst="rect">
              <a:avLst/>
            </a:prstGeom>
            <a:noFill/>
            <a:ln>
              <a:noFill/>
            </a:ln>
          </p:spPr>
        </p:pic>
        <p:sp>
          <p:nvSpPr>
            <p:cNvPr id="122" name="Google Shape;122;p16"/>
            <p:cNvSpPr txBox="1"/>
            <p:nvPr/>
          </p:nvSpPr>
          <p:spPr>
            <a:xfrm>
              <a:off x="4882450" y="1289300"/>
              <a:ext cx="2466900" cy="247500"/>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Roboto"/>
                  <a:ea typeface="Roboto"/>
                  <a:cs typeface="Roboto"/>
                  <a:sym typeface="Roboto"/>
                </a:rPr>
                <a:t>Μοντέλο αναγνώρισης προσώπου</a:t>
              </a:r>
              <a:endParaRPr sz="1200" b="1" i="0" u="none" strike="noStrike" cap="none">
                <a:solidFill>
                  <a:srgbClr val="000000"/>
                </a:solidFill>
                <a:latin typeface="Roboto"/>
                <a:ea typeface="Roboto"/>
                <a:cs typeface="Roboto"/>
                <a:sym typeface="Roboto"/>
              </a:endParaRPr>
            </a:p>
          </p:txBody>
        </p:sp>
        <p:sp>
          <p:nvSpPr>
            <p:cNvPr id="123" name="Google Shape;123;p16"/>
            <p:cNvSpPr txBox="1"/>
            <p:nvPr/>
          </p:nvSpPr>
          <p:spPr>
            <a:xfrm>
              <a:off x="7336113" y="1198125"/>
              <a:ext cx="1426500" cy="38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Roboto"/>
                  <a:ea typeface="Roboto"/>
                  <a:cs typeface="Roboto"/>
                  <a:sym typeface="Roboto"/>
                </a:rPr>
                <a:t>Κάρτα μοντέλου</a:t>
              </a:r>
              <a:endParaRPr sz="1300" b="1" i="0" u="none" strike="noStrike" cap="none">
                <a:solidFill>
                  <a:srgbClr val="000000"/>
                </a:solidFill>
                <a:latin typeface="Roboto"/>
                <a:ea typeface="Roboto"/>
                <a:cs typeface="Roboto"/>
                <a:sym typeface="Roboto"/>
              </a:endParaRPr>
            </a:p>
          </p:txBody>
        </p:sp>
        <p:sp>
          <p:nvSpPr>
            <p:cNvPr id="124" name="Google Shape;124;p16"/>
            <p:cNvSpPr txBox="1"/>
            <p:nvPr/>
          </p:nvSpPr>
          <p:spPr>
            <a:xfrm>
              <a:off x="4895900" y="1613025"/>
              <a:ext cx="2466900" cy="18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Roboto"/>
                  <a:ea typeface="Roboto"/>
                  <a:cs typeface="Roboto"/>
                  <a:sym typeface="Roboto"/>
                </a:rPr>
                <a:t>Περιγραφή μοντέλου:</a:t>
              </a:r>
              <a:endParaRPr sz="1000" b="1" i="0" u="none" strike="noStrike" cap="none">
                <a:solidFill>
                  <a:srgbClr val="000000"/>
                </a:solidFill>
                <a:latin typeface="Roboto"/>
                <a:ea typeface="Roboto"/>
                <a:cs typeface="Roboto"/>
                <a:sym typeface="Roboto"/>
              </a:endParaRPr>
            </a:p>
          </p:txBody>
        </p:sp>
        <p:sp>
          <p:nvSpPr>
            <p:cNvPr id="125" name="Google Shape;125;p16"/>
            <p:cNvSpPr txBox="1"/>
            <p:nvPr/>
          </p:nvSpPr>
          <p:spPr>
            <a:xfrm>
              <a:off x="4895900" y="2168350"/>
              <a:ext cx="2466900" cy="18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Roboto"/>
                  <a:ea typeface="Roboto"/>
                  <a:cs typeface="Roboto"/>
                  <a:sym typeface="Roboto"/>
                </a:rPr>
                <a:t>Προβλεπόμενη χρήση:</a:t>
              </a:r>
              <a:endParaRPr sz="1000" b="1" i="0" u="none" strike="noStrike" cap="none">
                <a:solidFill>
                  <a:srgbClr val="000000"/>
                </a:solidFill>
                <a:latin typeface="Roboto"/>
                <a:ea typeface="Roboto"/>
                <a:cs typeface="Roboto"/>
                <a:sym typeface="Roboto"/>
              </a:endParaRPr>
            </a:p>
          </p:txBody>
        </p:sp>
        <p:sp>
          <p:nvSpPr>
            <p:cNvPr id="126" name="Google Shape;126;p16"/>
            <p:cNvSpPr txBox="1"/>
            <p:nvPr/>
          </p:nvSpPr>
          <p:spPr>
            <a:xfrm>
              <a:off x="4895900" y="2600675"/>
              <a:ext cx="2453400" cy="18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Roboto"/>
                  <a:ea typeface="Roboto"/>
                  <a:cs typeface="Roboto"/>
                  <a:sym typeface="Roboto"/>
                </a:rPr>
                <a:t>Περιορισμοί:</a:t>
              </a:r>
              <a:endParaRPr sz="1000" b="1" i="0" u="none" strike="noStrike" cap="none">
                <a:solidFill>
                  <a:srgbClr val="000000"/>
                </a:solidFill>
                <a:latin typeface="Roboto"/>
                <a:ea typeface="Roboto"/>
                <a:cs typeface="Roboto"/>
                <a:sym typeface="Roboto"/>
              </a:endParaRPr>
            </a:p>
          </p:txBody>
        </p:sp>
        <p:sp>
          <p:nvSpPr>
            <p:cNvPr id="127" name="Google Shape;127;p16"/>
            <p:cNvSpPr txBox="1"/>
            <p:nvPr/>
          </p:nvSpPr>
          <p:spPr>
            <a:xfrm>
              <a:off x="7488456" y="1613025"/>
              <a:ext cx="1156800" cy="18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Roboto"/>
                  <a:ea typeface="Roboto"/>
                  <a:cs typeface="Roboto"/>
                  <a:sym typeface="Roboto"/>
                </a:rPr>
                <a:t>Σύνολο δεδομένων:</a:t>
              </a:r>
              <a:endParaRPr sz="1000" b="1" i="0" u="none" strike="noStrike" cap="none">
                <a:solidFill>
                  <a:srgbClr val="000000"/>
                </a:solidFill>
                <a:latin typeface="Roboto"/>
                <a:ea typeface="Roboto"/>
                <a:cs typeface="Roboto"/>
                <a:sym typeface="Roboto"/>
              </a:endParaRPr>
            </a:p>
          </p:txBody>
        </p:sp>
        <p:sp>
          <p:nvSpPr>
            <p:cNvPr id="128" name="Google Shape;128;p16"/>
            <p:cNvSpPr txBox="1"/>
            <p:nvPr/>
          </p:nvSpPr>
          <p:spPr>
            <a:xfrm>
              <a:off x="7488456" y="2600675"/>
              <a:ext cx="1156800" cy="18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Roboto"/>
                  <a:ea typeface="Roboto"/>
                  <a:cs typeface="Roboto"/>
                  <a:sym typeface="Roboto"/>
                </a:rPr>
                <a:t>Ακρίβεια:</a:t>
              </a:r>
              <a:endParaRPr sz="1000" b="1" i="0" u="none" strike="noStrike" cap="none">
                <a:solidFill>
                  <a:srgbClr val="000000"/>
                </a:solidFill>
                <a:latin typeface="Roboto"/>
                <a:ea typeface="Roboto"/>
                <a:cs typeface="Roboto"/>
                <a:sym typeface="Roboto"/>
              </a:endParaRPr>
            </a:p>
          </p:txBody>
        </p:sp>
      </p:grpSp>
      <p:sp>
        <p:nvSpPr>
          <p:cNvPr id="129" name="Google Shape;129;p16"/>
          <p:cNvSpPr txBox="1">
            <a:spLocks noGrp="1"/>
          </p:cNvSpPr>
          <p:nvPr>
            <p:ph type="body" idx="1"/>
          </p:nvPr>
        </p:nvSpPr>
        <p:spPr>
          <a:xfrm>
            <a:off x="538375" y="1168500"/>
            <a:ext cx="41964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Δεν υπάρχει συμφωνημένη μορφή για ένα μοντέλο κάρτας.</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Συχνά περιλαμβάνουν τις ακόλουθες πληροφορίες:</a:t>
            </a:r>
            <a:endParaRPr>
              <a:latin typeface="Roboto"/>
              <a:ea typeface="Roboto"/>
              <a:cs typeface="Roboto"/>
              <a:sym typeface="Roboto"/>
            </a:endParaRPr>
          </a:p>
          <a:p>
            <a:pPr marL="457200" lvl="0" indent="-342900" algn="l" rtl="0">
              <a:lnSpc>
                <a:spcPct val="115000"/>
              </a:lnSpc>
              <a:spcBef>
                <a:spcPts val="1600"/>
              </a:spcBef>
              <a:spcAft>
                <a:spcPts val="0"/>
              </a:spcAft>
              <a:buSzPts val="1800"/>
              <a:buFont typeface="Roboto"/>
              <a:buChar char="●"/>
            </a:pPr>
            <a:r>
              <a:rPr lang="en-US" sz="1800">
                <a:latin typeface="Roboto"/>
                <a:ea typeface="Roboto"/>
                <a:cs typeface="Roboto"/>
                <a:sym typeface="Roboto"/>
              </a:rPr>
              <a:t>Περιγραφή μοντέλου και προβλεπόμενη χρήση</a:t>
            </a:r>
            <a:endParaRPr>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Δεδομένα που χρησιμοποιούνται για την εκπαίδευση του μοντέλου</a:t>
            </a:r>
            <a:endParaRPr>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Ακρίβεια</a:t>
            </a:r>
            <a:endParaRPr>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Περιορισμοί και προκαταλήψεις</a:t>
            </a:r>
            <a:endParaRPr>
              <a:latin typeface="Roboto"/>
              <a:ea typeface="Roboto"/>
              <a:cs typeface="Roboto"/>
              <a:sym typeface="Roboto"/>
            </a:endParaRPr>
          </a:p>
        </p:txBody>
      </p:sp>
      <p:sp>
        <p:nvSpPr>
          <p:cNvPr id="130" name="Google Shape;130;p16"/>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Τι υπάρχει σε μια κάρτα μοντέλου;</a:t>
            </a:r>
            <a:endParaRPr>
              <a:latin typeface="Roboto"/>
              <a:ea typeface="Roboto"/>
              <a:cs typeface="Roboto"/>
              <a:sym typeface="Roboto"/>
            </a:endParaRPr>
          </a:p>
        </p:txBody>
      </p:sp>
      <p:sp>
        <p:nvSpPr>
          <p:cNvPr id="131" name="Google Shape;131;p16"/>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Εισαγωγή</a:t>
            </a:r>
            <a:endParaRPr>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txBox="1">
            <a:spLocks noGrp="1"/>
          </p:cNvSpPr>
          <p:nvPr>
            <p:ph type="body" idx="1"/>
          </p:nvPr>
        </p:nvSpPr>
        <p:spPr>
          <a:xfrm>
            <a:off x="310900" y="1170125"/>
            <a:ext cx="43923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600">
                <a:latin typeface="Roboto"/>
                <a:ea typeface="Roboto"/>
                <a:cs typeface="Roboto"/>
                <a:sym typeface="Roboto"/>
              </a:rPr>
              <a:t>Ένας μουσικός χώρος που φιλοξενεί συναυλίες θέλει να δημιουργήσει μια εφαρμογή, η οποία θα συμβάλλει στη διαχείριση του πλήθους.</a:t>
            </a:r>
            <a:endParaRPr sz="1600">
              <a:latin typeface="Roboto"/>
              <a:ea typeface="Roboto"/>
              <a:cs typeface="Roboto"/>
              <a:sym typeface="Roboto"/>
            </a:endParaRPr>
          </a:p>
          <a:p>
            <a:pPr marL="0" lvl="0" indent="0" algn="l" rtl="0">
              <a:lnSpc>
                <a:spcPct val="115000"/>
              </a:lnSpc>
              <a:spcBef>
                <a:spcPts val="1600"/>
              </a:spcBef>
              <a:spcAft>
                <a:spcPts val="0"/>
              </a:spcAft>
              <a:buSzPts val="1800"/>
              <a:buNone/>
            </a:pPr>
            <a:r>
              <a:rPr lang="en-US" sz="1600">
                <a:latin typeface="Roboto"/>
                <a:ea typeface="Roboto"/>
                <a:cs typeface="Roboto"/>
                <a:sym typeface="Roboto"/>
              </a:rPr>
              <a:t>Είναι απαραίτητο να γνωρίζει πόσοι άνθρωποι έχουν συγκεντρωθεί σε ορισμένες περιοχές, ώστε να αποφεύγεται ο συνωστισμός. </a:t>
            </a:r>
            <a:endParaRPr sz="1600">
              <a:latin typeface="Roboto"/>
              <a:ea typeface="Roboto"/>
              <a:cs typeface="Roboto"/>
              <a:sym typeface="Roboto"/>
            </a:endParaRPr>
          </a:p>
          <a:p>
            <a:pPr marL="0" lvl="0" indent="0" algn="l" rtl="0">
              <a:lnSpc>
                <a:spcPct val="115000"/>
              </a:lnSpc>
              <a:spcBef>
                <a:spcPts val="1600"/>
              </a:spcBef>
              <a:spcAft>
                <a:spcPts val="0"/>
              </a:spcAft>
              <a:buSzPts val="1800"/>
              <a:buNone/>
            </a:pPr>
            <a:r>
              <a:rPr lang="en-US" sz="1600">
                <a:latin typeface="Roboto"/>
                <a:ea typeface="Roboto"/>
                <a:cs typeface="Roboto"/>
                <a:sym typeface="Roboto"/>
              </a:rPr>
              <a:t>Βοηθήστε τον υπεύθυνο του μουσικού χώρου να αποφασίσει εάν το ακόλουθο μοντέλο είναι κατάλληλο για την εφαρμογή του: </a:t>
            </a:r>
            <a:r>
              <a:rPr lang="en-US" sz="1600" u="sng">
                <a:solidFill>
                  <a:schemeClr val="hlink"/>
                </a:solidFill>
                <a:latin typeface="Roboto"/>
                <a:ea typeface="Roboto"/>
                <a:cs typeface="Roboto"/>
                <a:sym typeface="Roboto"/>
                <a:hlinkClick r:id="rId3"/>
              </a:rPr>
              <a:t>rpf.io/modelcard</a:t>
            </a:r>
            <a:endParaRPr sz="1600" u="sng">
              <a:solidFill>
                <a:schemeClr val="hlink"/>
              </a:solidFill>
              <a:latin typeface="Roboto"/>
              <a:ea typeface="Roboto"/>
              <a:cs typeface="Roboto"/>
              <a:sym typeface="Roboto"/>
              <a:hlinkClick r:id="rId3"/>
            </a:endParaRPr>
          </a:p>
        </p:txBody>
      </p:sp>
      <p:sp>
        <p:nvSpPr>
          <p:cNvPr id="137" name="Google Shape;137;p17"/>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Χρήση κάρτας μοντέλου</a:t>
            </a:r>
            <a:endParaRPr>
              <a:latin typeface="Roboto"/>
              <a:ea typeface="Roboto"/>
              <a:cs typeface="Roboto"/>
              <a:sym typeface="Roboto"/>
            </a:endParaRPr>
          </a:p>
        </p:txBody>
      </p:sp>
      <p:sp>
        <p:nvSpPr>
          <p:cNvPr id="138" name="Google Shape;138;p17"/>
          <p:cNvSpPr txBox="1">
            <a:spLocks noGrp="1"/>
          </p:cNvSpPr>
          <p:nvPr>
            <p:ph type="body" idx="2"/>
          </p:nvPr>
        </p:nvSpPr>
        <p:spPr>
          <a:xfrm>
            <a:off x="4889000" y="1170100"/>
            <a:ext cx="4096500" cy="3659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600" dirty="0" err="1">
                <a:solidFill>
                  <a:schemeClr val="lt1"/>
                </a:solidFill>
                <a:latin typeface="Roboto"/>
                <a:ea typeface="Roboto"/>
                <a:cs typeface="Roboto"/>
                <a:sym typeface="Roboto"/>
              </a:rPr>
              <a:t>Εξερευνήστε</a:t>
            </a:r>
            <a:r>
              <a:rPr lang="en-US" sz="1600" dirty="0">
                <a:solidFill>
                  <a:schemeClr val="lt1"/>
                </a:solidFill>
                <a:latin typeface="Roboto"/>
                <a:ea typeface="Roboto"/>
                <a:cs typeface="Roboto"/>
                <a:sym typeface="Roboto"/>
              </a:rPr>
              <a:t> </a:t>
            </a:r>
            <a:r>
              <a:rPr lang="en-US" sz="1600" dirty="0" err="1">
                <a:solidFill>
                  <a:schemeClr val="lt1"/>
                </a:solidFill>
                <a:latin typeface="Roboto"/>
                <a:ea typeface="Roboto"/>
                <a:cs typeface="Roboto"/>
                <a:sym typeface="Roboto"/>
              </a:rPr>
              <a:t>την</a:t>
            </a:r>
            <a:r>
              <a:rPr lang="en-US" sz="1600" dirty="0">
                <a:solidFill>
                  <a:schemeClr val="lt1"/>
                </a:solidFill>
                <a:latin typeface="Roboto"/>
                <a:ea typeface="Roboto"/>
                <a:cs typeface="Roboto"/>
                <a:sym typeface="Roboto"/>
              </a:rPr>
              <a:t> </a:t>
            </a:r>
            <a:r>
              <a:rPr lang="en-US" sz="1600" dirty="0" err="1">
                <a:solidFill>
                  <a:schemeClr val="lt1"/>
                </a:solidFill>
                <a:latin typeface="Roboto"/>
                <a:ea typeface="Roboto"/>
                <a:cs typeface="Roboto"/>
                <a:sym typeface="Roboto"/>
              </a:rPr>
              <a:t>κάρτ</a:t>
            </a:r>
            <a:r>
              <a:rPr lang="en-US" sz="1600" dirty="0">
                <a:solidFill>
                  <a:schemeClr val="lt1"/>
                </a:solidFill>
                <a:latin typeface="Roboto"/>
                <a:ea typeface="Roboto"/>
                <a:cs typeface="Roboto"/>
                <a:sym typeface="Roboto"/>
              </a:rPr>
              <a:t>α μοντέλου.</a:t>
            </a:r>
            <a:endParaRPr sz="1600" dirty="0">
              <a:solidFill>
                <a:schemeClr val="lt1"/>
              </a:solidFill>
              <a:latin typeface="Roboto"/>
              <a:ea typeface="Roboto"/>
              <a:cs typeface="Roboto"/>
              <a:sym typeface="Roboto"/>
            </a:endParaRPr>
          </a:p>
          <a:p>
            <a:pPr marL="457200" lvl="0" indent="-330200" algn="l" rtl="0">
              <a:lnSpc>
                <a:spcPct val="115000"/>
              </a:lnSpc>
              <a:spcBef>
                <a:spcPts val="1600"/>
              </a:spcBef>
              <a:spcAft>
                <a:spcPts val="0"/>
              </a:spcAft>
              <a:buClr>
                <a:schemeClr val="lt1"/>
              </a:buClr>
              <a:buSzPts val="1600"/>
              <a:buFont typeface="Roboto"/>
              <a:buChar char="●"/>
            </a:pPr>
            <a:r>
              <a:rPr lang="en-US" sz="1600" dirty="0">
                <a:solidFill>
                  <a:schemeClr val="lt1"/>
                </a:solidFill>
                <a:latin typeface="Roboto"/>
                <a:ea typeface="Roboto"/>
                <a:cs typeface="Roboto"/>
                <a:sym typeface="Roboto"/>
              </a:rPr>
              <a:t>Θα </a:t>
            </a:r>
            <a:r>
              <a:rPr lang="en-US" sz="1600" dirty="0" err="1">
                <a:solidFill>
                  <a:schemeClr val="lt1"/>
                </a:solidFill>
                <a:latin typeface="Roboto"/>
                <a:ea typeface="Roboto"/>
                <a:cs typeface="Roboto"/>
                <a:sym typeface="Roboto"/>
              </a:rPr>
              <a:t>κάνει</a:t>
            </a:r>
            <a:r>
              <a:rPr lang="en-US" sz="1600" dirty="0">
                <a:solidFill>
                  <a:schemeClr val="lt1"/>
                </a:solidFill>
                <a:latin typeface="Roboto"/>
                <a:ea typeface="Roboto"/>
                <a:cs typeface="Roboto"/>
                <a:sym typeface="Roboto"/>
              </a:rPr>
              <a:t> </a:t>
            </a:r>
            <a:r>
              <a:rPr lang="en-US" sz="1600" dirty="0" err="1">
                <a:solidFill>
                  <a:schemeClr val="lt1"/>
                </a:solidFill>
                <a:latin typeface="Roboto"/>
                <a:ea typeface="Roboto"/>
                <a:cs typeface="Roboto"/>
                <a:sym typeface="Roboto"/>
              </a:rPr>
              <a:t>το</a:t>
            </a:r>
            <a:r>
              <a:rPr lang="en-US" sz="1600" dirty="0">
                <a:solidFill>
                  <a:schemeClr val="lt1"/>
                </a:solidFill>
                <a:latin typeface="Roboto"/>
                <a:ea typeface="Roboto"/>
                <a:cs typeface="Roboto"/>
                <a:sym typeface="Roboto"/>
              </a:rPr>
              <a:t> </a:t>
            </a:r>
            <a:r>
              <a:rPr lang="en-US" sz="1600" dirty="0" err="1">
                <a:solidFill>
                  <a:schemeClr val="lt1"/>
                </a:solidFill>
                <a:latin typeface="Roboto"/>
                <a:ea typeface="Roboto"/>
                <a:cs typeface="Roboto"/>
                <a:sym typeface="Roboto"/>
              </a:rPr>
              <a:t>μοντέλο</a:t>
            </a:r>
            <a:r>
              <a:rPr lang="en-US" sz="1600" dirty="0">
                <a:solidFill>
                  <a:schemeClr val="lt1"/>
                </a:solidFill>
                <a:latin typeface="Roboto"/>
                <a:ea typeface="Roboto"/>
                <a:cs typeface="Roboto"/>
                <a:sym typeface="Roboto"/>
              </a:rPr>
              <a:t> α</a:t>
            </a:r>
            <a:r>
              <a:rPr lang="en-US" sz="1600" dirty="0" err="1">
                <a:solidFill>
                  <a:schemeClr val="lt1"/>
                </a:solidFill>
                <a:latin typeface="Roboto"/>
                <a:ea typeface="Roboto"/>
                <a:cs typeface="Roboto"/>
                <a:sym typeface="Roboto"/>
              </a:rPr>
              <a:t>υτό</a:t>
            </a:r>
            <a:r>
              <a:rPr lang="en-US" sz="1600" dirty="0">
                <a:solidFill>
                  <a:schemeClr val="lt1"/>
                </a:solidFill>
                <a:latin typeface="Roboto"/>
                <a:ea typeface="Roboto"/>
                <a:cs typeface="Roboto"/>
                <a:sym typeface="Roboto"/>
              </a:rPr>
              <a:t> π</a:t>
            </a:r>
            <a:r>
              <a:rPr lang="en-US" sz="1600" dirty="0" err="1">
                <a:solidFill>
                  <a:schemeClr val="lt1"/>
                </a:solidFill>
                <a:latin typeface="Roboto"/>
                <a:ea typeface="Roboto"/>
                <a:cs typeface="Roboto"/>
                <a:sym typeface="Roboto"/>
              </a:rPr>
              <a:t>ου</a:t>
            </a:r>
            <a:r>
              <a:rPr lang="en-US" sz="1600" dirty="0">
                <a:solidFill>
                  <a:schemeClr val="lt1"/>
                </a:solidFill>
                <a:latin typeface="Roboto"/>
                <a:ea typeface="Roboto"/>
                <a:cs typeface="Roboto"/>
                <a:sym typeface="Roboto"/>
              </a:rPr>
              <a:t> </a:t>
            </a:r>
            <a:r>
              <a:rPr lang="en-US" sz="1600" dirty="0" err="1">
                <a:solidFill>
                  <a:schemeClr val="lt1"/>
                </a:solidFill>
                <a:latin typeface="Roboto"/>
                <a:ea typeface="Roboto"/>
                <a:cs typeface="Roboto"/>
                <a:sym typeface="Roboto"/>
              </a:rPr>
              <a:t>χρειάζετ</a:t>
            </a:r>
            <a:r>
              <a:rPr lang="en-US" sz="1600" dirty="0">
                <a:solidFill>
                  <a:schemeClr val="lt1"/>
                </a:solidFill>
                <a:latin typeface="Roboto"/>
                <a:ea typeface="Roboto"/>
                <a:cs typeface="Roboto"/>
                <a:sym typeface="Roboto"/>
              </a:rPr>
              <a:t>αι ο μουσικός χώρος;</a:t>
            </a:r>
            <a:endParaRPr sz="1600" dirty="0">
              <a:solidFill>
                <a:schemeClr val="lt1"/>
              </a:solidFill>
              <a:latin typeface="Roboto"/>
              <a:ea typeface="Roboto"/>
              <a:cs typeface="Roboto"/>
              <a:sym typeface="Roboto"/>
            </a:endParaRPr>
          </a:p>
          <a:p>
            <a:pPr marL="457200" lvl="0" indent="-330200" algn="l" rtl="0">
              <a:lnSpc>
                <a:spcPct val="115000"/>
              </a:lnSpc>
              <a:spcBef>
                <a:spcPts val="0"/>
              </a:spcBef>
              <a:spcAft>
                <a:spcPts val="0"/>
              </a:spcAft>
              <a:buClr>
                <a:schemeClr val="lt1"/>
              </a:buClr>
              <a:buSzPts val="1600"/>
              <a:buFont typeface="Roboto"/>
              <a:buChar char="●"/>
            </a:pPr>
            <a:r>
              <a:rPr lang="en-US" sz="1600" dirty="0">
                <a:solidFill>
                  <a:schemeClr val="lt1"/>
                </a:solidFill>
                <a:latin typeface="Roboto"/>
                <a:ea typeface="Roboto"/>
                <a:cs typeface="Roboto"/>
                <a:sym typeface="Roboto"/>
              </a:rPr>
              <a:t>Υπ</a:t>
            </a:r>
            <a:r>
              <a:rPr lang="en-US" sz="1600" dirty="0" err="1">
                <a:solidFill>
                  <a:schemeClr val="lt1"/>
                </a:solidFill>
                <a:latin typeface="Roboto"/>
                <a:ea typeface="Roboto"/>
                <a:cs typeface="Roboto"/>
                <a:sym typeface="Roboto"/>
              </a:rPr>
              <a:t>άρχουν</a:t>
            </a:r>
            <a:r>
              <a:rPr lang="en-US" sz="1600" dirty="0">
                <a:solidFill>
                  <a:schemeClr val="lt1"/>
                </a:solidFill>
                <a:latin typeface="Roboto"/>
                <a:ea typeface="Roboto"/>
                <a:cs typeface="Roboto"/>
                <a:sym typeface="Roboto"/>
              </a:rPr>
              <a:t> π</a:t>
            </a:r>
            <a:r>
              <a:rPr lang="en-US" sz="1600" dirty="0" err="1">
                <a:solidFill>
                  <a:schemeClr val="lt1"/>
                </a:solidFill>
                <a:latin typeface="Roboto"/>
                <a:ea typeface="Roboto"/>
                <a:cs typeface="Roboto"/>
                <a:sym typeface="Roboto"/>
              </a:rPr>
              <a:t>εριορισμοί</a:t>
            </a:r>
            <a:r>
              <a:rPr lang="en-US" sz="1600" dirty="0">
                <a:solidFill>
                  <a:schemeClr val="lt1"/>
                </a:solidFill>
                <a:latin typeface="Roboto"/>
                <a:ea typeface="Roboto"/>
                <a:cs typeface="Roboto"/>
                <a:sym typeface="Roboto"/>
              </a:rPr>
              <a:t> π</a:t>
            </a:r>
            <a:r>
              <a:rPr lang="en-US" sz="1600" dirty="0" err="1">
                <a:solidFill>
                  <a:schemeClr val="lt1"/>
                </a:solidFill>
                <a:latin typeface="Roboto"/>
                <a:ea typeface="Roboto"/>
                <a:cs typeface="Roboto"/>
                <a:sym typeface="Roboto"/>
              </a:rPr>
              <a:t>ου</a:t>
            </a:r>
            <a:r>
              <a:rPr lang="en-US" sz="1600" dirty="0">
                <a:solidFill>
                  <a:schemeClr val="lt1"/>
                </a:solidFill>
                <a:latin typeface="Roboto"/>
                <a:ea typeface="Roboto"/>
                <a:cs typeface="Roboto"/>
                <a:sym typeface="Roboto"/>
              </a:rPr>
              <a:t> </a:t>
            </a:r>
            <a:r>
              <a:rPr lang="en-US" sz="1600" dirty="0" err="1">
                <a:solidFill>
                  <a:schemeClr val="lt1"/>
                </a:solidFill>
                <a:latin typeface="Roboto"/>
                <a:ea typeface="Roboto"/>
                <a:cs typeface="Roboto"/>
                <a:sym typeface="Roboto"/>
              </a:rPr>
              <a:t>σχετίζοντ</a:t>
            </a:r>
            <a:r>
              <a:rPr lang="en-US" sz="1600" dirty="0">
                <a:solidFill>
                  <a:schemeClr val="lt1"/>
                </a:solidFill>
                <a:latin typeface="Roboto"/>
                <a:ea typeface="Roboto"/>
                <a:cs typeface="Roboto"/>
                <a:sym typeface="Roboto"/>
              </a:rPr>
              <a:t>αι με τον μουσικό χώρο;</a:t>
            </a:r>
            <a:endParaRPr sz="1600" dirty="0">
              <a:solidFill>
                <a:schemeClr val="lt1"/>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sz="1600" dirty="0" err="1">
                <a:solidFill>
                  <a:schemeClr val="lt1"/>
                </a:solidFill>
                <a:latin typeface="Roboto"/>
                <a:ea typeface="Roboto"/>
                <a:cs typeface="Roboto"/>
                <a:sym typeface="Roboto"/>
              </a:rPr>
              <a:t>Ποι</a:t>
            </a:r>
            <a:r>
              <a:rPr lang="en-US" sz="1600" dirty="0">
                <a:solidFill>
                  <a:schemeClr val="lt1"/>
                </a:solidFill>
                <a:latin typeface="Roboto"/>
                <a:ea typeface="Roboto"/>
                <a:cs typeface="Roboto"/>
                <a:sym typeface="Roboto"/>
              </a:rPr>
              <a:t>α είναι η σύστασή σας;</a:t>
            </a:r>
            <a:endParaRPr sz="1600" dirty="0">
              <a:solidFill>
                <a:schemeClr val="lt1"/>
              </a:solidFill>
              <a:latin typeface="Roboto"/>
              <a:ea typeface="Roboto"/>
              <a:cs typeface="Roboto"/>
              <a:sym typeface="Roboto"/>
            </a:endParaRPr>
          </a:p>
          <a:p>
            <a:pPr marL="0" lvl="0" indent="0" algn="l" rtl="0">
              <a:lnSpc>
                <a:spcPct val="115000"/>
              </a:lnSpc>
              <a:spcBef>
                <a:spcPts val="1600"/>
              </a:spcBef>
              <a:spcAft>
                <a:spcPts val="1600"/>
              </a:spcAft>
              <a:buSzPts val="1800"/>
              <a:buNone/>
            </a:pPr>
            <a:endParaRPr sz="1600" b="1" dirty="0">
              <a:solidFill>
                <a:schemeClr val="lt1"/>
              </a:solidFill>
              <a:latin typeface="Roboto"/>
              <a:ea typeface="Roboto"/>
              <a:cs typeface="Roboto"/>
              <a:sym typeface="Roboto"/>
            </a:endParaRPr>
          </a:p>
        </p:txBody>
      </p:sp>
      <p:sp>
        <p:nvSpPr>
          <p:cNvPr id="139" name="Google Shape;139;p17"/>
          <p:cNvSpPr txBox="1">
            <a:spLocks noGrp="1"/>
          </p:cNvSpPr>
          <p:nvPr>
            <p:ph type="subTitle" idx="3"/>
          </p:nvPr>
        </p:nvSpPr>
        <p:spPr>
          <a:xfrm>
            <a:off x="7476775" y="30250"/>
            <a:ext cx="16068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xperience AI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1098</Words>
  <Application>Microsoft Office PowerPoint</Application>
  <PresentationFormat>On-screen Show (16:9)</PresentationFormat>
  <Paragraphs>164</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Roboto</vt:lpstr>
      <vt:lpstr>Arial</vt:lpstr>
      <vt:lpstr>Quicksand</vt:lpstr>
      <vt:lpstr>Quicksand Medium</vt:lpstr>
      <vt:lpstr>Experience AI Slides</vt:lpstr>
      <vt:lpstr>Μάθημα 6: Κάρτες μοντέλου και σταδιοδρομία στην ΤΝ</vt:lpstr>
      <vt:lpstr>Πρόβλεψη εγκλημάτων</vt:lpstr>
      <vt:lpstr>Μάθημα 6: Κάρτες μοντέλου και σταδιοδρομία</vt:lpstr>
      <vt:lpstr>Ο κύκλος ζωής έργου AI</vt:lpstr>
      <vt:lpstr>PowerPoint Presentation</vt:lpstr>
      <vt:lpstr>Αξιολόγηση ενός μοντέλου ML</vt:lpstr>
      <vt:lpstr>Κάρτες μοντέλου</vt:lpstr>
      <vt:lpstr>Τι υπάρχει σε μια κάρτα μοντέλου;</vt:lpstr>
      <vt:lpstr>Χρήση κάρτας μοντέλου</vt:lpstr>
      <vt:lpstr>Δημιουργήστε τη δική σας κάρτα μοντέλου</vt:lpstr>
      <vt:lpstr>Επαγγελματική σταδιοδρομία που σχετίζεται με το AI</vt:lpstr>
      <vt:lpstr>Σχεδιαστές και προγραμματιστές εφαρμογών AI</vt:lpstr>
      <vt:lpstr>Σταδιοδρομίες στο AI</vt:lpstr>
      <vt:lpstr>Σταδιοδρομίες στο AI</vt:lpstr>
      <vt:lpstr>Σταδιοδρομία στο AI</vt:lpstr>
      <vt:lpstr>Επαγγελματική σταδιοδρομία που σχετίζεται με το AI</vt:lpstr>
      <vt:lpstr>Επαγγελματική σταδιοδρομία που σχετίζεται με το AI</vt:lpstr>
      <vt:lpstr>Χρήση μοντέλων ML για την επίλυση προβλημάτων</vt:lpstr>
      <vt:lpstr>Συγχαρητήρια!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Kostas Karpouzis</cp:lastModifiedBy>
  <cp:revision>7</cp:revision>
  <dcterms:modified xsi:type="dcterms:W3CDTF">2025-05-20T11:23:08Z</dcterms:modified>
</cp:coreProperties>
</file>