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5143500" type="screen16x9"/>
  <p:notesSz cx="6858000" cy="9144000"/>
  <p:embeddedFontLst>
    <p:embeddedFont>
      <p:font typeface="Quicksand" panose="020B0604020202020204" charset="0"/>
      <p:regular r:id="rId41"/>
      <p:bold r:id="rId42"/>
    </p:embeddedFont>
    <p:embeddedFont>
      <p:font typeface="Quicksand Medium" panose="020B0604020202020204" charset="0"/>
      <p:regular r:id="rId43"/>
      <p:bold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AC4EE0-9D42-45DD-85C8-2D1B78B585DE}">
  <a:tblStyle styleId="{FEAC4EE0-9D42-45DD-85C8-2D1B78B585D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24" autoAdjust="0"/>
  </p:normalViewPr>
  <p:slideViewPr>
    <p:cSldViewPr snapToGrid="0">
      <p:cViewPr varScale="1">
        <p:scale>
          <a:sx n="92" d="100"/>
          <a:sy n="92" d="100"/>
        </p:scale>
        <p:origin x="118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raspberrypi.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raspberrypi.org/"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google.com/search?q=wimbledon+ladies+final+2019+result&amp;sca_esv=562723840&amp;source=hp&amp;ei=Mg_3ZLS7EfmXhbIPsMm4iAY&amp;iflsig=AD69kcEAAAAAZPcdQvZWjzBc-BiisDhFbRZFdsyesqCN&amp;ved=0ahUKEwi0nISdrZOBAxX5S0EAHbAkDmEQ4dUDCAs&amp;uact=5&amp;oq=wimbledon+ladies+final+2019+result&amp;gs_lp=Egdnd3Mtd2l6IiJ3aW1ibGVkb24gbGFkaWVzIGZpbmFsIDIwMTkgcmVzdWx0MgUQIRigATIFECEYoAEyCBAhGBYYHhgdMgoQIRgWGB4YDxgdSIEnUOMDWJckcAF4AJABAJgBeqAB1AOqAQM0LjG4AQPIAQD4AQL4AQGoAgrCAhAQLhgDGI8BGOoCGIwDGOUCwgIQEAAYAxiPARjqAhiMAxjlAsICBRAAGIAEwgIGEAAYFhgewgIIEAAYigUYhgPCAgQQIRgV&amp;sclient=gws-wiz"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skysports.com/tennis/news/32498/11751135/wimbledon-2019-womens-draw"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raspberrypi.org/"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rpf.io/xai-1-v1"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raspberrypi.org/"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666666"/>
                </a:solidFill>
                <a:latin typeface="Roboto"/>
                <a:ea typeface="Roboto"/>
                <a:cs typeface="Roboto"/>
                <a:sym typeface="Roboto"/>
              </a:rPr>
              <a:t>Αυτός ο πόρος διατίθεται από το </a:t>
            </a:r>
            <a:r>
              <a:rPr lang="en-US" u="sng">
                <a:solidFill>
                  <a:srgbClr val="1155CC"/>
                </a:solidFill>
                <a:latin typeface="Roboto"/>
                <a:ea typeface="Roboto"/>
                <a:cs typeface="Roboto"/>
                <a:sym typeface="Roboto"/>
                <a:hlinkClick r:id="rId3">
                  <a:extLst>
                    <a:ext uri="{A12FA001-AC4F-418D-AE19-62706E023703}">
                      <ahyp:hlinkClr xmlns:ahyp="http://schemas.microsoft.com/office/drawing/2018/hyperlinkcolor" val="tx"/>
                    </a:ext>
                  </a:extLst>
                </a:hlinkClick>
              </a:rPr>
              <a:t>Raspberry Pi Foundation</a:t>
            </a:r>
            <a:r>
              <a:rPr lang="en-US">
                <a:solidFill>
                  <a:srgbClr val="666666"/>
                </a:solidFill>
                <a:latin typeface="Roboto"/>
                <a:ea typeface="Roboto"/>
                <a:cs typeface="Roboto"/>
                <a:sym typeface="Roboto"/>
              </a:rPr>
              <a:t> με άδεια χρήσης Creative Commons Attribution-NonCommercial-NoDerivatives 4.0 International Public License (CC BY-NC-ND 4.0). Για περισσότερες πληροφορίες σχετικά με την άδεια αυτή, ανατρέξτε στην ηλεκτρονική διεύθυνση </a:t>
            </a:r>
            <a:r>
              <a:rPr lang="en-US" u="sng">
                <a:solidFill>
                  <a:srgbClr val="1155CC"/>
                </a:solidFill>
                <a:latin typeface="Roboto"/>
                <a:ea typeface="Roboto"/>
                <a:cs typeface="Roboto"/>
                <a:sym typeface="Roboto"/>
                <a:hlinkClick r:id="rId4">
                  <a:extLst>
                    <a:ext uri="{A12FA001-AC4F-418D-AE19-62706E023703}">
                      <ahyp:hlinkClr xmlns:ahyp="http://schemas.microsoft.com/office/drawing/2018/hyperlinkcolor" val="tx"/>
                    </a:ext>
                  </a:extLst>
                </a:hlinkClick>
              </a:rPr>
              <a:t>creativecommons.org/licenses/by-nc-nd/4.0</a:t>
            </a:r>
            <a:r>
              <a:rPr lang="en-US">
                <a:solidFill>
                  <a:srgbClr val="666666"/>
                </a:solidFill>
                <a:latin typeface="Roboto"/>
                <a:ea typeface="Roboto"/>
                <a:cs typeface="Roboto"/>
                <a:sym typeface="Roboto"/>
              </a:rPr>
              <a:t>.</a:t>
            </a:r>
            <a:endParaRPr sz="900">
              <a:solidFill>
                <a:srgbClr val="666666"/>
              </a:solidFill>
              <a:latin typeface="Roboto"/>
              <a:ea typeface="Roboto"/>
              <a:cs typeface="Roboto"/>
              <a:sym typeface="Robot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Roboto"/>
                <a:ea typeface="Roboto"/>
                <a:cs typeface="Roboto"/>
                <a:sym typeface="Roboto"/>
              </a:rPr>
              <a:t>Ζητήστε να σηκώσουν το χέρι όσοι συμφωνούν με τη δήλωση «Πιστεύω ότι ένα μεγάλο γλωσσικό μοντέλο (LLM) θα μου δώσει αξιόπιστες απαντήσεις». </a:t>
            </a:r>
            <a:endParaRPr>
              <a:latin typeface="Roboto"/>
              <a:ea typeface="Roboto"/>
              <a:cs typeface="Roboto"/>
              <a:sym typeface="Roboto"/>
            </a:endParaRPr>
          </a:p>
          <a:p>
            <a:pPr marL="0" lvl="0" indent="0" algn="l" rtl="0">
              <a:lnSpc>
                <a:spcPct val="100000"/>
              </a:lnSpc>
              <a:spcBef>
                <a:spcPts val="0"/>
              </a:spcBef>
              <a:spcAft>
                <a:spcPts val="0"/>
              </a:spcAft>
              <a:buSzPts val="1100"/>
              <a:buNone/>
            </a:pPr>
            <a:endParaRPr>
              <a:latin typeface="Roboto"/>
              <a:ea typeface="Roboto"/>
              <a:cs typeface="Roboto"/>
              <a:sym typeface="Roboto"/>
            </a:endParaRPr>
          </a:p>
          <a:p>
            <a:pPr marL="0" lvl="0" indent="0" algn="l" rtl="0">
              <a:lnSpc>
                <a:spcPct val="100000"/>
              </a:lnSpc>
              <a:spcBef>
                <a:spcPts val="0"/>
              </a:spcBef>
              <a:spcAft>
                <a:spcPts val="0"/>
              </a:spcAft>
              <a:buSzPts val="1100"/>
              <a:buNone/>
            </a:pPr>
            <a:r>
              <a:rPr lang="en-US">
                <a:latin typeface="Roboto"/>
                <a:ea typeface="Roboto"/>
                <a:cs typeface="Roboto"/>
                <a:sym typeface="Roboto"/>
              </a:rPr>
              <a:t>Πηγή εικόνας: https://pixabay.com/illustrations/hands-hand-raised-hands-raised-220163/</a:t>
            </a:r>
            <a:endParaRPr>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Roboto"/>
                <a:ea typeface="Roboto"/>
                <a:cs typeface="Roboto"/>
                <a:sym typeface="Roboto"/>
              </a:rPr>
              <a:t>Ανακεφαλαιώστε τους βασικούς όρους που παρουσιάστηκαν σε αυτή την πρώτη δραστηριότητα. </a:t>
            </a:r>
            <a:endParaRPr>
              <a:latin typeface="Roboto"/>
              <a:ea typeface="Roboto"/>
              <a:cs typeface="Roboto"/>
              <a:sym typeface="Robo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900">
              <a:solidFill>
                <a:srgbClr val="666666"/>
              </a:solidFill>
              <a:latin typeface="Quicksand"/>
              <a:ea typeface="Quicksand"/>
              <a:cs typeface="Quicksand"/>
              <a:sym typeface="Quicksan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latin typeface="Roboto"/>
                <a:ea typeface="Roboto"/>
                <a:cs typeface="Roboto"/>
                <a:sym typeface="Roboto"/>
              </a:rPr>
              <a:t>Χρησιμοποιήστε τη διαφάνεια για να εξηγήσετε τι είναι ένα μοντέλο AI (π.χ. μεγάλο γλωσσικό </a:t>
            </a:r>
            <a:r>
              <a:rPr lang="en-US" b="1">
                <a:latin typeface="Roboto"/>
                <a:ea typeface="Roboto"/>
                <a:cs typeface="Roboto"/>
                <a:sym typeface="Roboto"/>
              </a:rPr>
              <a:t>μοντέλο</a:t>
            </a:r>
            <a:r>
              <a:rPr lang="en-US">
                <a:latin typeface="Roboto"/>
                <a:ea typeface="Roboto"/>
                <a:cs typeface="Roboto"/>
                <a:sym typeface="Roboto"/>
              </a:rPr>
              <a:t>). Η πρόγνωση του καιρού είναι το παράδειγμα που χρησιμοποιείται για να βοηθήσει στην απεικόνιση ενός μοντέλου. Η πρόγνωση καιρού χρησιμοποιεί στατιστικά μοντέλα για την πρόβλεψη του καιρού εδώ και πολύ καιρό και δεν χρησιμοποιούσε πάντα το AI. Ωστόσο, το AI μπορεί να χρησιμοποιηθεί για την αύξηση της ακρίβειας των προβλέψεων. </a:t>
            </a: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latin typeface="Roboto"/>
              <a:ea typeface="Roboto"/>
              <a:cs typeface="Roboto"/>
              <a:sym typeface="Roboto"/>
            </a:endParaRPr>
          </a:p>
          <a:p>
            <a:pPr marL="0" lvl="0" indent="0" algn="l" rtl="0">
              <a:lnSpc>
                <a:spcPct val="100000"/>
              </a:lnSpc>
              <a:spcBef>
                <a:spcPts val="0"/>
              </a:spcBef>
              <a:spcAft>
                <a:spcPts val="0"/>
              </a:spcAft>
              <a:buSzPts val="1100"/>
              <a:buNone/>
            </a:pPr>
            <a:endParaRPr>
              <a:latin typeface="Roboto"/>
              <a:ea typeface="Roboto"/>
              <a:cs typeface="Roboto"/>
              <a:sym typeface="Roboto"/>
            </a:endParaRPr>
          </a:p>
          <a:p>
            <a:pPr marL="0" lvl="0" indent="0" algn="l" rtl="0">
              <a:lnSpc>
                <a:spcPct val="100000"/>
              </a:lnSpc>
              <a:spcBef>
                <a:spcPts val="0"/>
              </a:spcBef>
              <a:spcAft>
                <a:spcPts val="0"/>
              </a:spcAft>
              <a:buSzPts val="1100"/>
              <a:buNone/>
            </a:pPr>
            <a:r>
              <a:rPr lang="en-US">
                <a:solidFill>
                  <a:schemeClr val="dk1"/>
                </a:solidFill>
                <a:latin typeface="Roboto"/>
                <a:ea typeface="Roboto"/>
                <a:cs typeface="Roboto"/>
                <a:sym typeface="Roboto"/>
              </a:rPr>
              <a:t>Πηγή εικόνας: Raspberry Pi Foundation</a:t>
            </a:r>
            <a:endParaRPr>
              <a:latin typeface="Roboto"/>
              <a:ea typeface="Roboto"/>
              <a:cs typeface="Roboto"/>
              <a:sym typeface="Robo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latin typeface="Roboto"/>
                <a:ea typeface="Roboto"/>
                <a:cs typeface="Roboto"/>
                <a:sym typeface="Roboto"/>
              </a:rPr>
              <a:t>Ρωτήστε τους μαθητές: Εάν ένα LLM χρησιμοποιείται για να φτιάξει ένα chatbot, ποιες καταστάσεις του πραγματικού κόσμου αναπαρίστανται; </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r>
              <a:rPr lang="en-US">
                <a:solidFill>
                  <a:schemeClr val="dk1"/>
                </a:solidFill>
                <a:latin typeface="Roboto"/>
                <a:ea typeface="Roboto"/>
                <a:cs typeface="Roboto"/>
                <a:sym typeface="Roboto"/>
              </a:rPr>
              <a:t>Χρησιμοποιήστε το κινούμενο σχέδιο για να αποκαλύψετε την απάντηση μιας «ανθρώπινης συνομιλίας». </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r>
              <a:rPr lang="en-US">
                <a:latin typeface="Roboto"/>
                <a:ea typeface="Roboto"/>
                <a:cs typeface="Roboto"/>
                <a:sym typeface="Roboto"/>
              </a:rPr>
              <a:t>Πηγή εικόνας: https://pixabay.com/vectors/chat-chatbot-automation-internet-6536653/</a:t>
            </a:r>
            <a:endParaRPr>
              <a:latin typeface="Roboto"/>
              <a:ea typeface="Roboto"/>
              <a:cs typeface="Roboto"/>
              <a:sym typeface="Robo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latin typeface="Roboto"/>
                <a:ea typeface="Roboto"/>
                <a:cs typeface="Roboto"/>
                <a:sym typeface="Roboto"/>
              </a:rPr>
              <a:t>Υπενθυμίστε στους μαθητές ότι τα LLM εκπαιδεύονται χρησιμοποιώντας πολλά δεδομένα. Ζητήστε από τους μαθητές να σκεφτούν ποια δεδομένα θα πρέπει να χρησιμοποιηθούν για την εκπαίδευση του μοντέλου. Στη διαφάνεια παρουσιάζεται ως παράδειγμα μια εγκυκλοπαίδεια. </a:t>
            </a:r>
            <a:endParaRPr>
              <a:latin typeface="Roboto"/>
              <a:ea typeface="Roboto"/>
              <a:cs typeface="Roboto"/>
              <a:sym typeface="Roboto"/>
            </a:endParaRPr>
          </a:p>
          <a:p>
            <a:pPr marL="0" lvl="0" indent="0" algn="l" rtl="0">
              <a:lnSpc>
                <a:spcPct val="100000"/>
              </a:lnSpc>
              <a:spcBef>
                <a:spcPts val="0"/>
              </a:spcBef>
              <a:spcAft>
                <a:spcPts val="0"/>
              </a:spcAft>
              <a:buSzPts val="1100"/>
              <a:buNone/>
            </a:pPr>
            <a:endParaRPr>
              <a:latin typeface="Roboto"/>
              <a:ea typeface="Roboto"/>
              <a:cs typeface="Roboto"/>
              <a:sym typeface="Robo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latin typeface="Roboto"/>
                <a:ea typeface="Roboto"/>
                <a:cs typeface="Roboto"/>
                <a:sym typeface="Roboto"/>
              </a:rPr>
              <a:t>Παρουσιάστε τα δεδομένα που χρησιμοποιήθηκαν για την εκπαίδευση του GPT-3. Μια αναβαθμισμένη έκδοση αυτού (GPT-3.5) χρησιμοποιήθηκε για την εκπαίδευση του ChatGPT. Μιλήστε αναλυτικά για κάθε πηγή δεδομένων εξηγώντας την λίγο περισσότερο στους μαθητές και τονίζοντας το ποσοστό. Ρωτήστε τους μαθητές αν υπάρχει κάτι που τους εκπλήσσει. </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Ανατρέξτε στον οδηγό για τον εκπαιδευτικό για περισσότερες πληροφορίες σχετικά με καθένα από τα στοιχεία της λίστας και τα πιθανά προβλήματα με κάθε στοιχείο.</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r>
              <a:rPr lang="en-US">
                <a:latin typeface="Roboto"/>
                <a:ea typeface="Roboto"/>
                <a:cs typeface="Roboto"/>
                <a:sym typeface="Roboto"/>
              </a:rPr>
              <a:t>Πηγή δεδομένων: https://arxiv.org/pdf/2005.14165.pdf</a:t>
            </a:r>
            <a:endParaRPr>
              <a:latin typeface="Roboto"/>
              <a:ea typeface="Roboto"/>
              <a:cs typeface="Roboto"/>
              <a:sym typeface="Robo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rgbClr val="666666"/>
                </a:solidFill>
                <a:latin typeface="Roboto"/>
                <a:ea typeface="Roboto"/>
                <a:cs typeface="Roboto"/>
                <a:sym typeface="Roboto"/>
              </a:rPr>
              <a:t>Αυτός ο πόρος διατίθεται από το </a:t>
            </a:r>
            <a:r>
              <a:rPr lang="en-US" u="sng">
                <a:solidFill>
                  <a:srgbClr val="1155CC"/>
                </a:solidFill>
                <a:latin typeface="Roboto"/>
                <a:ea typeface="Roboto"/>
                <a:cs typeface="Roboto"/>
                <a:sym typeface="Roboto"/>
                <a:hlinkClick r:id="rId3">
                  <a:extLst>
                    <a:ext uri="{A12FA001-AC4F-418D-AE19-62706E023703}">
                      <ahyp:hlinkClr xmlns:ahyp="http://schemas.microsoft.com/office/drawing/2018/hyperlinkcolor" val="tx"/>
                    </a:ext>
                  </a:extLst>
                </a:hlinkClick>
              </a:rPr>
              <a:t>Raspberry Pi Foundation</a:t>
            </a:r>
            <a:r>
              <a:rPr lang="en-US">
                <a:solidFill>
                  <a:srgbClr val="666666"/>
                </a:solidFill>
                <a:latin typeface="Roboto"/>
                <a:ea typeface="Roboto"/>
                <a:cs typeface="Roboto"/>
                <a:sym typeface="Roboto"/>
              </a:rPr>
              <a:t> με άδεια χρήσης Creative Commons Attribution 4.0 International licence. Για περισσότερες πληροφορίες σχετικά με την άδεια αυτή, ανατρέξτε στην ηλεκτρονική διεύθυνση </a:t>
            </a:r>
            <a:r>
              <a:rPr lang="en-US" u="sng">
                <a:solidFill>
                  <a:srgbClr val="1155CC"/>
                </a:solidFill>
                <a:latin typeface="Roboto"/>
                <a:ea typeface="Roboto"/>
                <a:cs typeface="Roboto"/>
                <a:sym typeface="Roboto"/>
                <a:hlinkClick r:id="rId4">
                  <a:extLst>
                    <a:ext uri="{A12FA001-AC4F-418D-AE19-62706E023703}">
                      <ahyp:hlinkClr xmlns:ahyp="http://schemas.microsoft.com/office/drawing/2018/hyperlinkcolor" val="tx"/>
                    </a:ext>
                  </a:extLst>
                </a:hlinkClick>
              </a:rPr>
              <a:t>https://creativecommons.org/licenses/by-sa/4.0/</a:t>
            </a:r>
            <a:r>
              <a:rPr lang="en-US">
                <a:solidFill>
                  <a:srgbClr val="666666"/>
                </a:solidFill>
                <a:latin typeface="Roboto"/>
                <a:ea typeface="Roboto"/>
                <a:cs typeface="Roboto"/>
                <a:sym typeface="Roboto"/>
              </a:rPr>
              <a:t> </a:t>
            </a:r>
            <a:endParaRPr sz="900">
              <a:solidFill>
                <a:srgbClr val="666666"/>
              </a:solidFill>
              <a:latin typeface="Roboto"/>
              <a:ea typeface="Roboto"/>
              <a:cs typeface="Roboto"/>
              <a:sym typeface="Robo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latin typeface="Roboto"/>
                <a:ea typeface="Roboto"/>
                <a:cs typeface="Roboto"/>
                <a:sym typeface="Roboto"/>
              </a:rPr>
              <a:t>Ξεκινήστε ζητώντας από τους μαθητές να αφιερώσουν ένα λεπτό για να σκεφτούν τις απαντήσεις στις ερωτήσεις της διαφάνειας. Δώστε άλλο ένα λεπτό για να επιτρέψετε στους μαθητές να μοιραστούν τις απαντήσεις τους με τον διπλανό τους, προτού λάβετε μερικές απαντήσεις από μια σειρά μαθητών. Χρησιμοποιήστε τις επόμενες δύο διαφάνειες για να δείτε τις απαντήσεις. </a:t>
            </a:r>
            <a:endParaRPr>
              <a:latin typeface="Roboto"/>
              <a:ea typeface="Roboto"/>
              <a:cs typeface="Roboto"/>
              <a:sym typeface="Roboto"/>
            </a:endParaRPr>
          </a:p>
          <a:p>
            <a:pPr marL="0" lvl="0" indent="0" algn="l" rtl="0">
              <a:lnSpc>
                <a:spcPct val="100000"/>
              </a:lnSpc>
              <a:spcBef>
                <a:spcPts val="0"/>
              </a:spcBef>
              <a:spcAft>
                <a:spcPts val="0"/>
              </a:spcAft>
              <a:buSzPts val="1100"/>
              <a:buNone/>
            </a:pPr>
            <a:endParaRPr>
              <a:latin typeface="Roboto"/>
              <a:ea typeface="Roboto"/>
              <a:cs typeface="Roboto"/>
              <a:sym typeface="Roboto"/>
            </a:endParaRPr>
          </a:p>
          <a:p>
            <a:pPr marL="0" lvl="0" indent="0" algn="l" rtl="0">
              <a:lnSpc>
                <a:spcPct val="100000"/>
              </a:lnSpc>
              <a:spcBef>
                <a:spcPts val="0"/>
              </a:spcBef>
              <a:spcAft>
                <a:spcPts val="0"/>
              </a:spcAft>
              <a:buSzPts val="1100"/>
              <a:buNone/>
            </a:pPr>
            <a:r>
              <a:rPr lang="en-US">
                <a:latin typeface="Roboto"/>
                <a:ea typeface="Roboto"/>
                <a:cs typeface="Roboto"/>
                <a:sym typeface="Roboto"/>
              </a:rPr>
              <a:t>Πηγή εικόνας: https://pixabay.com/vectors/gui-interface-internet-program-2311259/</a:t>
            </a:r>
            <a:endParaRPr>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8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Roboto"/>
                <a:ea typeface="Roboto"/>
                <a:cs typeface="Roboto"/>
                <a:sym typeface="Roboto"/>
              </a:rPr>
              <a:t>Πηγή εικόνας: Google.com</a:t>
            </a:r>
            <a:endParaRPr>
              <a:latin typeface="Roboto"/>
              <a:ea typeface="Roboto"/>
              <a:cs typeface="Roboto"/>
              <a:sym typeface="Robo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Roboto"/>
                <a:ea typeface="Roboto"/>
                <a:cs typeface="Roboto"/>
                <a:sym typeface="Roboto"/>
              </a:rPr>
              <a:t>Πηγή εικόνας: Google.com</a:t>
            </a:r>
            <a:endParaRPr>
              <a:latin typeface="Roboto"/>
              <a:ea typeface="Roboto"/>
              <a:cs typeface="Roboto"/>
              <a:sym typeface="Robo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latin typeface="Roboto"/>
                <a:ea typeface="Roboto"/>
                <a:cs typeface="Roboto"/>
                <a:sym typeface="Roboto"/>
              </a:rPr>
              <a:t>Διαβάστε στους μαθητές το σενάριο στη διαφάνεια. Μετά από λίγο χρόνο προβληματισμού, ζητήστε από τους μαθητές να σηκώσουν το χέρι τους για το ποιος θα χρησιμοποιούσε μια μηχανή αναζήτησης στο διαδίκτυο, ένα LLM chatbot ή και τα δύο για να τον βοηθήσουν. </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Raspberry Pi Foundation</a:t>
            </a:r>
            <a:endParaRPr>
              <a:latin typeface="Roboto"/>
              <a:ea typeface="Roboto"/>
              <a:cs typeface="Roboto"/>
              <a:sym typeface="Robo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Χρησιμοποιήστε τα εφέ κίνησης για να δείξετε τη διαφορά στα αποτελέσματα που επιστρέφει μια μηχανή αναζήτησης από αυτά που επιστρέφει το LLM chatbot. Επισημάνετε στους μαθητές ότι τα στατιστικά στοιχεία που επιστρέφονται είναι διαφορετικά. Ρωτήστε τους μαθητές ποιο είναι πιο πιθανό να είναι σωστό και γιατί. Η απάντηση είναι η μηχανή αναζήτησης στο διαδίκτυο, καθώς τα στατιστικά στοιχεία μπορούν να επαληθευτούν με τον έλεγχο άλλων πηγών. Το LLM chatbot έχει κάνει μια πρόβλεψη. </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latin typeface="Roboto"/>
              <a:ea typeface="Roboto"/>
              <a:cs typeface="Roboto"/>
              <a:sym typeface="Roboto"/>
            </a:endParaRPr>
          </a:p>
          <a:p>
            <a:pPr marL="0" lvl="0" indent="0" algn="l" rtl="0">
              <a:lnSpc>
                <a:spcPct val="100000"/>
              </a:lnSpc>
              <a:spcBef>
                <a:spcPts val="0"/>
              </a:spcBef>
              <a:spcAft>
                <a:spcPts val="0"/>
              </a:spcAft>
              <a:buSzPts val="1100"/>
              <a:buNone/>
            </a:pPr>
            <a:endParaRPr>
              <a:latin typeface="Roboto"/>
              <a:ea typeface="Roboto"/>
              <a:cs typeface="Roboto"/>
              <a:sym typeface="Roboto"/>
            </a:endParaRPr>
          </a:p>
          <a:p>
            <a:pPr marL="0" lvl="0" indent="0" algn="l" rtl="0">
              <a:lnSpc>
                <a:spcPct val="100000"/>
              </a:lnSpc>
              <a:spcBef>
                <a:spcPts val="0"/>
              </a:spcBef>
              <a:spcAft>
                <a:spcPts val="0"/>
              </a:spcAft>
              <a:buSzPts val="1100"/>
              <a:buNone/>
            </a:pPr>
            <a:r>
              <a:rPr lang="en-US" u="sng">
                <a:solidFill>
                  <a:schemeClr val="hlink"/>
                </a:solidFill>
                <a:latin typeface="Roboto"/>
                <a:ea typeface="Roboto"/>
                <a:cs typeface="Roboto"/>
                <a:sym typeface="Roboto"/>
                <a:hlinkClick r:id="rId3"/>
              </a:rPr>
              <a:t>Πηγή εικόνας μηχανής αναζήτησης </a:t>
            </a:r>
            <a:endParaRPr>
              <a:latin typeface="Roboto"/>
              <a:ea typeface="Roboto"/>
              <a:cs typeface="Roboto"/>
              <a:sym typeface="Roboto"/>
            </a:endParaRPr>
          </a:p>
          <a:p>
            <a:pPr marL="0" lvl="0" indent="0" algn="l" rtl="0">
              <a:lnSpc>
                <a:spcPct val="100000"/>
              </a:lnSpc>
              <a:spcBef>
                <a:spcPts val="0"/>
              </a:spcBef>
              <a:spcAft>
                <a:spcPts val="0"/>
              </a:spcAft>
              <a:buSzPts val="1100"/>
              <a:buNone/>
            </a:pPr>
            <a:endParaRPr>
              <a:latin typeface="Roboto"/>
              <a:ea typeface="Roboto"/>
              <a:cs typeface="Roboto"/>
              <a:sym typeface="Roboto"/>
            </a:endParaRPr>
          </a:p>
          <a:p>
            <a:pPr marL="0" lvl="0" indent="0" algn="l" rtl="0">
              <a:lnSpc>
                <a:spcPct val="100000"/>
              </a:lnSpc>
              <a:spcBef>
                <a:spcPts val="0"/>
              </a:spcBef>
              <a:spcAft>
                <a:spcPts val="0"/>
              </a:spcAft>
              <a:buSzPts val="1100"/>
              <a:buNone/>
            </a:pPr>
            <a:r>
              <a:rPr lang="en-US">
                <a:latin typeface="Roboto"/>
                <a:ea typeface="Roboto"/>
                <a:cs typeface="Roboto"/>
                <a:sym typeface="Roboto"/>
              </a:rPr>
              <a:t>Πηγή στατιστικών στοιχείων: </a:t>
            </a:r>
            <a:r>
              <a:rPr lang="en-US" u="sng">
                <a:solidFill>
                  <a:schemeClr val="hlink"/>
                </a:solidFill>
                <a:latin typeface="Roboto"/>
                <a:ea typeface="Roboto"/>
                <a:cs typeface="Roboto"/>
                <a:sym typeface="Roboto"/>
                <a:hlinkClick r:id="rId4"/>
              </a:rPr>
              <a:t>https://www.skysports.com/tennis/news/32498/11751135/wimbledon-2019-womens-draw</a:t>
            </a:r>
            <a:endParaRPr>
              <a:latin typeface="Roboto"/>
              <a:ea typeface="Roboto"/>
              <a:cs typeface="Roboto"/>
              <a:sym typeface="Roboto"/>
            </a:endParaRPr>
          </a:p>
          <a:p>
            <a:pPr marL="0" lvl="0" indent="0" algn="l" rtl="0">
              <a:lnSpc>
                <a:spcPct val="100000"/>
              </a:lnSpc>
              <a:spcBef>
                <a:spcPts val="0"/>
              </a:spcBef>
              <a:spcAft>
                <a:spcPts val="0"/>
              </a:spcAft>
              <a:buSzPts val="1100"/>
              <a:buNone/>
            </a:pPr>
            <a:endParaRPr>
              <a:latin typeface="Roboto"/>
              <a:ea typeface="Roboto"/>
              <a:cs typeface="Roboto"/>
              <a:sym typeface="Roboto"/>
            </a:endParaRPr>
          </a:p>
          <a:p>
            <a:pPr marL="0" lvl="0" indent="0" algn="l" rtl="0">
              <a:lnSpc>
                <a:spcPct val="100000"/>
              </a:lnSpc>
              <a:spcBef>
                <a:spcPts val="0"/>
              </a:spcBef>
              <a:spcAft>
                <a:spcPts val="0"/>
              </a:spcAft>
              <a:buSzPts val="1100"/>
              <a:buNone/>
            </a:pPr>
            <a:endParaRPr>
              <a:latin typeface="Roboto"/>
              <a:ea typeface="Roboto"/>
              <a:cs typeface="Roboto"/>
              <a:sym typeface="Robo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Roboto"/>
                <a:ea typeface="Roboto"/>
                <a:cs typeface="Roboto"/>
                <a:sym typeface="Roboto"/>
              </a:rPr>
              <a:t>Αυτή η διαφάνεια μοντελοποιεί έναν τρόπο χρήσης ενός chatbot LLM. Ρωτήστε τους μαθητές αν είναι πιο χρήσιμος. Το παράδειγμα θα μπορούσε να θεωρηθεί χρήσιμο όσον αφορά τη δομή και τις ιδέες για το τι πρέπει να συμπεριληφθεί στο άρθρο, αλλά οι πληροφορίες σχετικά με τον τρόπο παιχνιδιού και τα στατιστικά στοιχεία του παιχνιδιού δεν μπορούν να προσφέρουν αξιοπιστία.</a:t>
            </a:r>
            <a:endParaRPr>
              <a:latin typeface="Roboto"/>
              <a:ea typeface="Roboto"/>
              <a:cs typeface="Roboto"/>
              <a:sym typeface="Roboto"/>
            </a:endParaRPr>
          </a:p>
          <a:p>
            <a:pPr marL="0" lvl="0" indent="0" algn="l" rtl="0">
              <a:lnSpc>
                <a:spcPct val="100000"/>
              </a:lnSpc>
              <a:spcBef>
                <a:spcPts val="0"/>
              </a:spcBef>
              <a:spcAft>
                <a:spcPts val="0"/>
              </a:spcAft>
              <a:buSzPts val="1100"/>
              <a:buNone/>
            </a:pPr>
            <a:endParaRPr>
              <a:latin typeface="Roboto"/>
              <a:ea typeface="Roboto"/>
              <a:cs typeface="Roboto"/>
              <a:sym typeface="Roboto"/>
            </a:endParaRPr>
          </a:p>
          <a:p>
            <a:pPr marL="0" lvl="0" indent="0" algn="l" rtl="0">
              <a:lnSpc>
                <a:spcPct val="100000"/>
              </a:lnSpc>
              <a:spcBef>
                <a:spcPts val="0"/>
              </a:spcBef>
              <a:spcAft>
                <a:spcPts val="0"/>
              </a:spcAft>
              <a:buSzPts val="1100"/>
              <a:buNone/>
            </a:pPr>
            <a:r>
              <a:rPr lang="en-US">
                <a:solidFill>
                  <a:schemeClr val="dk1"/>
                </a:solidFill>
                <a:latin typeface="Roboto"/>
                <a:ea typeface="Roboto"/>
                <a:cs typeface="Roboto"/>
                <a:sym typeface="Roboto"/>
              </a:rPr>
              <a:t>Πηγή εικόνας: Raspberry Pi Foundation</a:t>
            </a:r>
            <a:r>
              <a:rPr lang="en-US">
                <a:latin typeface="Roboto"/>
                <a:ea typeface="Roboto"/>
                <a:cs typeface="Roboto"/>
                <a:sym typeface="Roboto"/>
              </a:rPr>
              <a:t> </a:t>
            </a:r>
            <a:endParaRPr>
              <a:latin typeface="Roboto"/>
              <a:ea typeface="Roboto"/>
              <a:cs typeface="Roboto"/>
              <a:sym typeface="Robo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Roboto"/>
                <a:ea typeface="Roboto"/>
                <a:cs typeface="Roboto"/>
                <a:sym typeface="Roboto"/>
              </a:rPr>
              <a:t>Συνοψίστε τη μάθηση από αυτή τη δραστηριότητα και επισημάνετε τις διαφορές μεταξύ ενός LLM chatbot και μιας παραδοσιακής μηχανής αναζήτησης στο διαδίκτυο. </a:t>
            </a:r>
            <a:endParaRPr>
              <a:latin typeface="Roboto"/>
              <a:ea typeface="Roboto"/>
              <a:cs typeface="Roboto"/>
              <a:sym typeface="Robo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rgbClr val="666666"/>
                </a:solidFill>
                <a:latin typeface="Roboto"/>
                <a:ea typeface="Roboto"/>
                <a:cs typeface="Roboto"/>
                <a:sym typeface="Roboto"/>
              </a:rPr>
              <a:t>Αυτός ο πόρος διατίθεται από το </a:t>
            </a:r>
            <a:r>
              <a:rPr lang="en-US" u="sng">
                <a:solidFill>
                  <a:srgbClr val="1155CC"/>
                </a:solidFill>
                <a:latin typeface="Roboto"/>
                <a:ea typeface="Roboto"/>
                <a:cs typeface="Roboto"/>
                <a:sym typeface="Roboto"/>
                <a:hlinkClick r:id="rId3">
                  <a:extLst>
                    <a:ext uri="{A12FA001-AC4F-418D-AE19-62706E023703}">
                      <ahyp:hlinkClr xmlns:ahyp="http://schemas.microsoft.com/office/drawing/2018/hyperlinkcolor" val="tx"/>
                    </a:ext>
                  </a:extLst>
                </a:hlinkClick>
              </a:rPr>
              <a:t>Raspberry Pi Foundation</a:t>
            </a:r>
            <a:r>
              <a:rPr lang="en-US">
                <a:solidFill>
                  <a:srgbClr val="666666"/>
                </a:solidFill>
                <a:latin typeface="Roboto"/>
                <a:ea typeface="Roboto"/>
                <a:cs typeface="Roboto"/>
                <a:sym typeface="Roboto"/>
              </a:rPr>
              <a:t> με άδεια χρήσης Creative Commons Attribution 4.0 International licence. Για περισσότερες πληροφορίες σχετικά με την άδεια αυτή, ανατρέξτε στην ηλεκτρονική διεύθυνση </a:t>
            </a:r>
            <a:r>
              <a:rPr lang="en-US" u="sng">
                <a:solidFill>
                  <a:srgbClr val="1155CC"/>
                </a:solidFill>
                <a:latin typeface="Roboto"/>
                <a:ea typeface="Roboto"/>
                <a:cs typeface="Roboto"/>
                <a:sym typeface="Roboto"/>
                <a:hlinkClick r:id="rId4">
                  <a:extLst>
                    <a:ext uri="{A12FA001-AC4F-418D-AE19-62706E023703}">
                      <ahyp:hlinkClr xmlns:ahyp="http://schemas.microsoft.com/office/drawing/2018/hyperlinkcolor" val="tx"/>
                    </a:ext>
                  </a:extLst>
                </a:hlinkClick>
              </a:rPr>
              <a:t>https://creativecommons.org/licenses/by-sa/4.0/</a:t>
            </a:r>
            <a:r>
              <a:rPr lang="en-US">
                <a:solidFill>
                  <a:srgbClr val="666666"/>
                </a:solidFill>
                <a:latin typeface="Roboto"/>
                <a:ea typeface="Roboto"/>
                <a:cs typeface="Roboto"/>
                <a:sym typeface="Roboto"/>
              </a:rPr>
              <a:t> </a:t>
            </a:r>
            <a:endParaRPr sz="900">
              <a:solidFill>
                <a:srgbClr val="666666"/>
              </a:solidFill>
              <a:latin typeface="Roboto"/>
              <a:ea typeface="Roboto"/>
              <a:cs typeface="Roboto"/>
              <a:sym typeface="Robo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Roboto"/>
                <a:ea typeface="Roboto"/>
                <a:cs typeface="Roboto"/>
                <a:sym typeface="Roboto"/>
              </a:rPr>
              <a:t>Πηγή βίντεο: Raspberry Pi Foundation - </a:t>
            </a:r>
            <a:r>
              <a:rPr lang="en-US" u="sng">
                <a:solidFill>
                  <a:schemeClr val="hlink"/>
                </a:solidFill>
                <a:latin typeface="Roboto"/>
                <a:ea typeface="Roboto"/>
                <a:cs typeface="Roboto"/>
                <a:sym typeface="Roboto"/>
                <a:hlinkClick r:id="rId3"/>
              </a:rPr>
              <a:t>rpf.io/xai-1-v1</a:t>
            </a:r>
            <a:endParaRPr>
              <a:latin typeface="Roboto"/>
              <a:ea typeface="Roboto"/>
              <a:cs typeface="Roboto"/>
              <a:sym typeface="Robot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Roboto"/>
                <a:ea typeface="Roboto"/>
                <a:cs typeface="Roboto"/>
                <a:sym typeface="Roboto"/>
              </a:rPr>
              <a:t>Διαβάστε τα κύρια σχόλια των DeepMinders που τονίζουν ότι ενώ τα μοντέλα AI κατασκευάζονται από τον άνθρωπο, τα μοντέλα είναι απλά εργαλεία και δεν είναι όντα με αισθήματα (όπως ο άνθρωπος). ΄Ισως χρειαστεί να αναλύσετε τι σημαίνει ο όρος «ενσωματωμένη νοημοσύνη», δηλ. δεν πρόκειται για ον που μοιάζει με τον άνθρωπο. </a:t>
            </a:r>
            <a:endParaRPr>
              <a:latin typeface="Roboto"/>
              <a:ea typeface="Roboto"/>
              <a:cs typeface="Roboto"/>
              <a:sym typeface="Robo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latin typeface="Roboto"/>
                <a:ea typeface="Roboto"/>
                <a:cs typeface="Roboto"/>
                <a:sym typeface="Roboto"/>
              </a:rPr>
              <a:t>Οι μαθητές εργάζονται σε ομάδες για να ενεργήσουν ως LLM. </a:t>
            </a:r>
            <a:r>
              <a:rPr lang="en-US">
                <a:solidFill>
                  <a:schemeClr val="dk1"/>
                </a:solidFill>
                <a:latin typeface="Roboto"/>
                <a:ea typeface="Roboto"/>
                <a:cs typeface="Roboto"/>
                <a:sym typeface="Roboto"/>
              </a:rPr>
              <a:t>Ο πρώτος μαθητής λέει τη λέξη που πιστεύει ότι πρέπει να ακολουθεί στην ερώτηση. Στη συνέχεια, οι υπόλοιποι λένε με τη σειρά τους την επόμενη λέξη της πρότασης με βάση την προηγούμενη λέξη που χρησιμοποιήθηκε.</a:t>
            </a:r>
            <a:r>
              <a:rPr lang="en-US">
                <a:latin typeface="Roboto"/>
                <a:ea typeface="Roboto"/>
                <a:cs typeface="Roboto"/>
                <a:sym typeface="Roboto"/>
              </a:rPr>
              <a:t> Για παράδειγμα:</a:t>
            </a: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latin typeface="Roboto"/>
                <a:ea typeface="Roboto"/>
                <a:cs typeface="Roboto"/>
                <a:sym typeface="Roboto"/>
              </a:rPr>
              <a:t>Ερώτηση: «Γράψτε μια κριτική 4 αστέρων για ...»</a:t>
            </a: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latin typeface="Roboto"/>
                <a:ea typeface="Roboto"/>
                <a:cs typeface="Roboto"/>
                <a:sym typeface="Roboto"/>
              </a:rPr>
              <a:t>Μαθητής 1: «Joe's» </a:t>
            </a: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latin typeface="Roboto"/>
                <a:ea typeface="Roboto"/>
                <a:cs typeface="Roboto"/>
                <a:sym typeface="Roboto"/>
              </a:rPr>
              <a:t>Μαθητής 2: «burger»</a:t>
            </a: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latin typeface="Roboto"/>
                <a:ea typeface="Roboto"/>
                <a:cs typeface="Roboto"/>
                <a:sym typeface="Roboto"/>
              </a:rPr>
              <a:t>Μαθητής 3: «εστιατόριο»</a:t>
            </a: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latin typeface="Roboto"/>
                <a:ea typeface="Roboto"/>
                <a:cs typeface="Roboto"/>
                <a:sym typeface="Roboto"/>
              </a:rPr>
              <a:t>Μαθητής 1: «Αυτό»</a:t>
            </a: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latin typeface="Roboto"/>
                <a:ea typeface="Roboto"/>
                <a:cs typeface="Roboto"/>
                <a:sym typeface="Roboto"/>
              </a:rPr>
              <a:t>Μαθητής 2: «σερβίρει»</a:t>
            </a: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latin typeface="Roboto"/>
                <a:ea typeface="Roboto"/>
                <a:cs typeface="Roboto"/>
                <a:sym typeface="Roboto"/>
              </a:rPr>
              <a:t>Μαθητής 3: «υπέροχες»</a:t>
            </a: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latin typeface="Roboto"/>
                <a:ea typeface="Roboto"/>
                <a:cs typeface="Roboto"/>
                <a:sym typeface="Roboto"/>
              </a:rPr>
              <a:t>Μαθητής 1: «τηγανητές πατάτες»</a:t>
            </a: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latin typeface="Roboto"/>
              <a:ea typeface="Roboto"/>
              <a:cs typeface="Roboto"/>
              <a:sym typeface="Roboto"/>
            </a:endParaRPr>
          </a:p>
          <a:p>
            <a:pPr marL="0" lvl="0" indent="0" algn="l" rtl="0">
              <a:lnSpc>
                <a:spcPct val="100000"/>
              </a:lnSpc>
              <a:spcBef>
                <a:spcPts val="0"/>
              </a:spcBef>
              <a:spcAft>
                <a:spcPts val="0"/>
              </a:spcAft>
              <a:buSzPts val="1100"/>
              <a:buNone/>
            </a:pPr>
            <a:r>
              <a:rPr lang="en-US">
                <a:latin typeface="Roboto"/>
                <a:ea typeface="Roboto"/>
                <a:cs typeface="Roboto"/>
                <a:sym typeface="Roboto"/>
              </a:rPr>
              <a:t>Αφήστε τους μαθητές στις ομάδες τους να αποφασίσουν τι θέλουν να αναφέρουν στην κριτική τους, ιδανικά κάτι μη φανταστικό, καθώς θα πρέπει να επιδιώξουν να συμπεριλάβουν ένα παράδειγμα προκατάληψης και ένα παράδειγμα ανακρίβειας. </a:t>
            </a:r>
            <a:endParaRPr>
              <a:latin typeface="Roboto"/>
              <a:ea typeface="Roboto"/>
              <a:cs typeface="Roboto"/>
              <a:sym typeface="Robo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 name="Google Shape;5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Roboto"/>
                <a:ea typeface="Roboto"/>
                <a:cs typeface="Roboto"/>
                <a:sym typeface="Roboto"/>
              </a:rPr>
              <a:t>Διαβάστε το σενάριο και τις πληροφορίες σχετικά με τον φίλο από τον οποίο ζητείται βοήθεια. Ζητήστε να σηκώσουν τα χέρια τους εκείνοι που θα χρησιμοποιούσαν την απάντηση του φίλου τους για να βοηθηθούν με την εργασία τους. </a:t>
            </a:r>
            <a:endParaRPr>
              <a:latin typeface="Roboto"/>
              <a:ea typeface="Roboto"/>
              <a:cs typeface="Roboto"/>
              <a:sym typeface="Roboto"/>
            </a:endParaRPr>
          </a:p>
          <a:p>
            <a:pPr marL="0" lvl="0" indent="0" algn="l" rtl="0">
              <a:lnSpc>
                <a:spcPct val="100000"/>
              </a:lnSpc>
              <a:spcBef>
                <a:spcPts val="0"/>
              </a:spcBef>
              <a:spcAft>
                <a:spcPts val="0"/>
              </a:spcAft>
              <a:buSzPts val="1100"/>
              <a:buNone/>
            </a:pPr>
            <a:r>
              <a:rPr lang="en-US">
                <a:latin typeface="Roboto"/>
                <a:ea typeface="Roboto"/>
                <a:cs typeface="Roboto"/>
                <a:sym typeface="Roboto"/>
              </a:rPr>
              <a:t>Ο σκοπός αυτής της άσκησης είναι να περιγράψει τη συμπεριφορά των LLMs ως παρόμοια με τα χαρακτηριστικά ενός φανταστικού φίλου που είναι πάντα τόσο σίγουρος ότι έχει δίκιο που τον πιστεύετε. Ακόμη και όταν κάνει λάθος. </a:t>
            </a:r>
            <a:endParaRPr>
              <a:latin typeface="Roboto"/>
              <a:ea typeface="Roboto"/>
              <a:cs typeface="Roboto"/>
              <a:sym typeface="Roboto"/>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Διατηρήστε τους μαθητές στις ομάδες τους. Διαβάστε τις δύο επιλογές στη διαφάνεια και ζητήστε από τους μαθητές να σκεφτούν ποια από τις δύο θα ήταν πιθανότερο να είναι αποτελεσματική. Αφήστε στους μαθητές λίγο χρόνο για να σκεφτούν ανεξάρτητα πριν το συζητήσουν στην ομάδα τους. Ζητήστε από κάθε ομάδα την απάντησή της και μια αιτιολόγηση. </a:t>
            </a:r>
            <a:endParaRPr>
              <a:latin typeface="Roboto"/>
              <a:ea typeface="Roboto"/>
              <a:cs typeface="Roboto"/>
              <a:sym typeface="Roboto"/>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latin typeface="Quicksand"/>
              <a:ea typeface="Quicksand"/>
              <a:cs typeface="Quicksand"/>
              <a:sym typeface="Quicksan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rgbClr val="666666"/>
                </a:solidFill>
                <a:latin typeface="Roboto"/>
                <a:ea typeface="Roboto"/>
                <a:cs typeface="Roboto"/>
                <a:sym typeface="Roboto"/>
              </a:rPr>
              <a:t>Αυτός ο πόρος διατίθεται από το </a:t>
            </a:r>
            <a:r>
              <a:rPr lang="en-US" u="sng">
                <a:solidFill>
                  <a:srgbClr val="1155CC"/>
                </a:solidFill>
                <a:latin typeface="Roboto"/>
                <a:ea typeface="Roboto"/>
                <a:cs typeface="Roboto"/>
                <a:sym typeface="Roboto"/>
                <a:hlinkClick r:id="rId3">
                  <a:extLst>
                    <a:ext uri="{A12FA001-AC4F-418D-AE19-62706E023703}">
                      <ahyp:hlinkClr xmlns:ahyp="http://schemas.microsoft.com/office/drawing/2018/hyperlinkcolor" val="tx"/>
                    </a:ext>
                  </a:extLst>
                </a:hlinkClick>
              </a:rPr>
              <a:t>Raspberry Pi Foundation</a:t>
            </a:r>
            <a:r>
              <a:rPr lang="en-US">
                <a:solidFill>
                  <a:srgbClr val="666666"/>
                </a:solidFill>
                <a:latin typeface="Roboto"/>
                <a:ea typeface="Roboto"/>
                <a:cs typeface="Roboto"/>
                <a:sym typeface="Roboto"/>
              </a:rPr>
              <a:t> με άδεια χρήσης Creative Commons Attribution 4.0 International licence. Για περισσότερες πληροφορίες σχετικά με την άδεια αυτή, ανατρέξτε στην ηλεκτρονική διεύθυνση </a:t>
            </a:r>
            <a:r>
              <a:rPr lang="en-US" u="sng">
                <a:solidFill>
                  <a:srgbClr val="1155CC"/>
                </a:solidFill>
                <a:latin typeface="Roboto"/>
                <a:ea typeface="Roboto"/>
                <a:cs typeface="Roboto"/>
                <a:sym typeface="Roboto"/>
                <a:hlinkClick r:id="rId4">
                  <a:extLst>
                    <a:ext uri="{A12FA001-AC4F-418D-AE19-62706E023703}">
                      <ahyp:hlinkClr xmlns:ahyp="http://schemas.microsoft.com/office/drawing/2018/hyperlinkcolor" val="tx"/>
                    </a:ext>
                  </a:extLst>
                </a:hlinkClick>
              </a:rPr>
              <a:t>https://creativecommons.org/licenses/by-sa/4.0/</a:t>
            </a:r>
            <a:r>
              <a:rPr lang="en-US">
                <a:solidFill>
                  <a:srgbClr val="666666"/>
                </a:solidFill>
                <a:latin typeface="Roboto"/>
                <a:ea typeface="Roboto"/>
                <a:cs typeface="Roboto"/>
                <a:sym typeface="Roboto"/>
              </a:rPr>
              <a:t> </a:t>
            </a:r>
            <a:endParaRPr sz="900">
              <a:solidFill>
                <a:srgbClr val="666666"/>
              </a:solidFill>
              <a:latin typeface="Roboto"/>
              <a:ea typeface="Roboto"/>
              <a:cs typeface="Roboto"/>
              <a:sym typeface="Roboto"/>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latin typeface="Roboto"/>
                <a:ea typeface="Roboto"/>
                <a:cs typeface="Roboto"/>
                <a:sym typeface="Roboto"/>
              </a:rPr>
              <a:t>Σκοπός αυτής της δραστηριότητας είναι οι μαθητές να αξιολογήσουν την καταλληλότητα ενός LLM για μια σειρά από σενάρια. Για να βοηθήσετε τους μαθητές να το κάνουν αυτό, θα χρησιμοποιήσουν ένα παράδειγμα «κάρτας μοντέλου». Χρησιμοποιήστε αυτή τη διαφάνεια και την επόμενη για να περιγράψετε τον σκοπό μιας κάρτας μοντέλου. </a:t>
            </a:r>
            <a:endParaRPr>
              <a:latin typeface="Roboto"/>
              <a:ea typeface="Roboto"/>
              <a:cs typeface="Roboto"/>
              <a:sym typeface="Roboto"/>
            </a:endParaRPr>
          </a:p>
          <a:p>
            <a:pPr marL="0" lvl="0" indent="0" algn="l" rtl="0">
              <a:lnSpc>
                <a:spcPct val="100000"/>
              </a:lnSpc>
              <a:spcBef>
                <a:spcPts val="0"/>
              </a:spcBef>
              <a:spcAft>
                <a:spcPts val="0"/>
              </a:spcAft>
              <a:buSzPts val="1100"/>
              <a:buNone/>
            </a:pPr>
            <a:endParaRPr>
              <a:latin typeface="Roboto"/>
              <a:ea typeface="Roboto"/>
              <a:cs typeface="Roboto"/>
              <a:sym typeface="Roboto"/>
            </a:endParaRPr>
          </a:p>
          <a:p>
            <a:pPr marL="0" lvl="0" indent="0" algn="l" rtl="0">
              <a:lnSpc>
                <a:spcPct val="100000"/>
              </a:lnSpc>
              <a:spcBef>
                <a:spcPts val="0"/>
              </a:spcBef>
              <a:spcAft>
                <a:spcPts val="0"/>
              </a:spcAft>
              <a:buSzPts val="1100"/>
              <a:buNone/>
            </a:pPr>
            <a:endParaRPr>
              <a:latin typeface="Roboto"/>
              <a:ea typeface="Roboto"/>
              <a:cs typeface="Roboto"/>
              <a:sym typeface="Roboto"/>
            </a:endParaRPr>
          </a:p>
          <a:p>
            <a:pPr marL="0" lvl="0" indent="0" algn="l" rtl="0">
              <a:lnSpc>
                <a:spcPct val="100000"/>
              </a:lnSpc>
              <a:spcBef>
                <a:spcPts val="0"/>
              </a:spcBef>
              <a:spcAft>
                <a:spcPts val="0"/>
              </a:spcAft>
              <a:buSzPts val="1100"/>
              <a:buNone/>
            </a:pPr>
            <a:r>
              <a:rPr lang="en-US">
                <a:latin typeface="Roboto"/>
                <a:ea typeface="Roboto"/>
                <a:cs typeface="Roboto"/>
                <a:sym typeface="Roboto"/>
              </a:rPr>
              <a:t>Πηγή εικόνας: Raspberry Pi Foundation</a:t>
            </a:r>
            <a:endParaRPr>
              <a:latin typeface="Roboto"/>
              <a:ea typeface="Roboto"/>
              <a:cs typeface="Roboto"/>
              <a:sym typeface="Roboto"/>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Raspberry Pi Foundation</a:t>
            </a:r>
            <a:endParaRPr>
              <a:latin typeface="Roboto"/>
              <a:ea typeface="Roboto"/>
              <a:cs typeface="Roboto"/>
              <a:sym typeface="Roboto"/>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Τοποθετήστε τους μαθητές σε μικρές ομάδες (2 ή 3 μαθητές ανά ομάδα) και διανείμετε στους μαθητές την κάρτα μοντέλου της δραστηριότητας 5 για να τη διαβάσουν. </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r>
              <a:rPr lang="en-US">
                <a:solidFill>
                  <a:schemeClr val="dk1"/>
                </a:solidFill>
                <a:latin typeface="Roboto"/>
                <a:ea typeface="Roboto"/>
                <a:cs typeface="Roboto"/>
                <a:sym typeface="Roboto"/>
              </a:rPr>
              <a:t>Διανείμετε το φύλλο εργασίας της δραστηριότητας 5. Οι μαθητές θα πρέπει να εργαστούν στις ομάδες τους για να συζητήσουν κάθε σενάριο και να αποφασίσουν αν το Blah LLM θα ήταν κατάλληλο ή όχι. Οι ομάδες πρέπει να αιτιολογήσουν τις απαντήσεις τους. Χρησιμοποιήστε τον χρόνο στο τέλος για να λάβετε απαντήσεις από τις ομάδες. </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Για τις απαντήσεις ανατρέξτε στον οδηγό για τον εκπαιδευτικό ή στο φύλλο υποστήριξης για τον εκπαιδευτικό της δραστηριότητας 5.</a:t>
            </a:r>
            <a:endParaRPr>
              <a:solidFill>
                <a:schemeClr val="dk1"/>
              </a:solidFill>
              <a:latin typeface="Roboto"/>
              <a:ea typeface="Roboto"/>
              <a:cs typeface="Roboto"/>
              <a:sym typeface="Roboto"/>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Roboto"/>
                <a:ea typeface="Roboto"/>
                <a:cs typeface="Roboto"/>
                <a:sym typeface="Roboto"/>
              </a:rPr>
              <a:t>Εξηγήστε στους μαθητές ότι ένα γλωσσικό μοντέλο χρησιμοποιεί AI για να προβλέψει την επόμενη λέξη σε μια πρόταση. Δώστε έμφαση στη λέξη «προβλέπω», καθώς το αποτέλεσμα δεν είναι βέβαιο ότι θα είναι ακριβές.</a:t>
            </a:r>
            <a:endParaRPr>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Roboto"/>
                <a:ea typeface="Roboto"/>
                <a:cs typeface="Roboto"/>
                <a:sym typeface="Roboto"/>
              </a:rPr>
              <a:t>Τα μεγάλα γλωσσικά μοντέλα ακολουθούν την ίδια φιλοσοφία με τα γλωσσικά μοντέλα, αλλά εκπαιδεύονται με</a:t>
            </a:r>
            <a:r>
              <a:rPr lang="en-US">
                <a:highlight>
                  <a:schemeClr val="lt1"/>
                </a:highlight>
                <a:latin typeface="Roboto"/>
                <a:ea typeface="Roboto"/>
                <a:cs typeface="Roboto"/>
                <a:sym typeface="Roboto"/>
              </a:rPr>
              <a:t> τεράστιους όγκους δεδ</a:t>
            </a:r>
            <a:r>
              <a:rPr lang="en-US">
                <a:latin typeface="Roboto"/>
                <a:ea typeface="Roboto"/>
                <a:cs typeface="Roboto"/>
                <a:sym typeface="Roboto"/>
              </a:rPr>
              <a:t>ομένων. </a:t>
            </a:r>
            <a:endParaRPr>
              <a:latin typeface="Roboto"/>
              <a:ea typeface="Roboto"/>
              <a:cs typeface="Roboto"/>
              <a:sym typeface="Robo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latin typeface="Quicksand"/>
              <a:ea typeface="Quicksand"/>
              <a:cs typeface="Quicksand"/>
              <a:sym typeface="Quicksan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latin typeface="Roboto"/>
                <a:ea typeface="Roboto"/>
                <a:cs typeface="Roboto"/>
                <a:sym typeface="Roboto"/>
              </a:rPr>
              <a:t>Αυτό το δεύτερο παράδειγμα δείχνει ένα LLM που χρησιμοποιείται για να βοηθήσει στη σύνθεση μιας έκθεσης που μπορεί να ζητηθεί από έναν μαθητή να γράψει στο μάθημα των Αγγλικών. Λάβετε υπόψη ότι με αυτόν τον τρόπο αποτυπώνεται στους μαθητές ότι το LLM χρησιμοποιείται για να υποστηρίξει την εργασία τους και όχι για να γράψει το δοκίμιο γι΄ αυτούς. </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Raspberry Pi Foundation</a:t>
            </a:r>
            <a:endParaRPr>
              <a:solidFill>
                <a:schemeClr val="dk1"/>
              </a:solidFill>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Roboto"/>
                <a:ea typeface="Roboto"/>
                <a:cs typeface="Roboto"/>
                <a:sym typeface="Roboto"/>
              </a:rPr>
              <a:t>Ρωτήστε τους μαθητές αν μπορούν να ονομάσουν χώρες που αναφέρουν με το γράμμα Β. Χρησιμοποιήστε το εφέ κίνησης για να αποκαλύψετε την πρώτη απάντηση που δίνει το LLM. Κάνει μια λανθασμένη πρόβλεψη. Χρησιμοποιήστε το εφέ κίνησης για να αποκαλύψετε τα δεδομένα εξόδου της απάντησης του χρήστη και της επόμενης απάντησης που εξάγονται από το μοντέλο, τα οποία εξακολουθούν να είναι λανθασμένα. </a:t>
            </a:r>
            <a:endParaRPr>
              <a:latin typeface="Roboto"/>
              <a:ea typeface="Roboto"/>
              <a:cs typeface="Roboto"/>
              <a:sym typeface="Roboto"/>
            </a:endParaRPr>
          </a:p>
          <a:p>
            <a:pPr marL="0" lvl="0" indent="0" algn="l" rtl="0">
              <a:lnSpc>
                <a:spcPct val="100000"/>
              </a:lnSpc>
              <a:spcBef>
                <a:spcPts val="0"/>
              </a:spcBef>
              <a:spcAft>
                <a:spcPts val="0"/>
              </a:spcAft>
              <a:buSzPts val="1100"/>
              <a:buNone/>
            </a:pP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Raspberry Pi Foundation</a:t>
            </a:r>
            <a:endParaRPr>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Roboto"/>
                <a:ea typeface="Roboto"/>
                <a:cs typeface="Roboto"/>
                <a:sym typeface="Roboto"/>
              </a:rPr>
              <a:t>Αυτή η διαφάνεια δείχνει ένα παράδειγμα προκατάληψης. Χρησιμοποιήστε τη διατύπωση της διαφάνειας για να εξηγήσετε τι εννοείται με τον όρο προκαταλήψεις σ</a:t>
            </a:r>
            <a:r>
              <a:rPr lang="en-US">
                <a:solidFill>
                  <a:schemeClr val="dk1"/>
                </a:solidFill>
                <a:latin typeface="Roboto"/>
                <a:ea typeface="Roboto"/>
                <a:cs typeface="Roboto"/>
                <a:sym typeface="Roboto"/>
              </a:rPr>
              <a:t>ε αυτό το πλαίσιο</a:t>
            </a:r>
            <a:r>
              <a:rPr lang="en-US">
                <a:latin typeface="Roboto"/>
                <a:ea typeface="Roboto"/>
                <a:cs typeface="Roboto"/>
                <a:sym typeface="Roboto"/>
              </a:rPr>
              <a:t>. Χρησιμοποιήστε το εφέ κίνησης για να δείξετε τα χόμπι που προτείνονται για το</a:t>
            </a:r>
            <a:r>
              <a:rPr lang="en-US">
                <a:highlight>
                  <a:schemeClr val="lt1"/>
                </a:highlight>
                <a:latin typeface="Roboto"/>
                <a:ea typeface="Roboto"/>
                <a:cs typeface="Roboto"/>
                <a:sym typeface="Roboto"/>
              </a:rPr>
              <a:t>ν </a:t>
            </a:r>
            <a:r>
              <a:rPr lang="en-US" b="1">
                <a:highlight>
                  <a:schemeClr val="lt1"/>
                </a:highlight>
                <a:latin typeface="Roboto"/>
                <a:ea typeface="Roboto"/>
                <a:cs typeface="Roboto"/>
                <a:sym typeface="Roboto"/>
              </a:rPr>
              <a:t>Γιώργο</a:t>
            </a:r>
            <a:r>
              <a:rPr lang="en-US">
                <a:highlight>
                  <a:schemeClr val="lt1"/>
                </a:highlight>
                <a:latin typeface="Roboto"/>
                <a:ea typeface="Roboto"/>
                <a:cs typeface="Roboto"/>
                <a:sym typeface="Roboto"/>
              </a:rPr>
              <a:t> κα</a:t>
            </a:r>
            <a:r>
              <a:rPr lang="en-US">
                <a:latin typeface="Roboto"/>
                <a:ea typeface="Roboto"/>
                <a:cs typeface="Roboto"/>
                <a:sym typeface="Roboto"/>
              </a:rPr>
              <a:t>ι στη συνέχεια για τη </a:t>
            </a:r>
            <a:r>
              <a:rPr lang="en-US" b="1">
                <a:latin typeface="Roboto"/>
                <a:ea typeface="Roboto"/>
                <a:cs typeface="Roboto"/>
                <a:sym typeface="Roboto"/>
              </a:rPr>
              <a:t>Σοφία</a:t>
            </a:r>
            <a:r>
              <a:rPr lang="en-US">
                <a:latin typeface="Roboto"/>
                <a:ea typeface="Roboto"/>
                <a:cs typeface="Roboto"/>
                <a:sym typeface="Roboto"/>
              </a:rPr>
              <a:t>. Ρωτήστε τους μαθητές ποιες προκαταλήψεις υπάρχουν. Υπάρχει προκατάληψη λόγω φύλου στις απαντήσεις, καθώς τα δεδομένα εξόδου για το LLM έχουν κάνει προβλέψεις που χαρακτηρίζονται από στερεότυπα φύλου. </a:t>
            </a:r>
            <a:endParaRPr>
              <a:latin typeface="Roboto"/>
              <a:ea typeface="Roboto"/>
              <a:cs typeface="Roboto"/>
              <a:sym typeface="Roboto"/>
            </a:endParaRPr>
          </a:p>
          <a:p>
            <a:pPr marL="0" lvl="0" indent="0" algn="l" rtl="0">
              <a:lnSpc>
                <a:spcPct val="100000"/>
              </a:lnSpc>
              <a:spcBef>
                <a:spcPts val="0"/>
              </a:spcBef>
              <a:spcAft>
                <a:spcPts val="0"/>
              </a:spcAft>
              <a:buSzPts val="1100"/>
              <a:buNone/>
            </a:pP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Roboto"/>
                <a:ea typeface="Roboto"/>
                <a:cs typeface="Roboto"/>
                <a:sym typeface="Roboto"/>
              </a:rPr>
              <a:t>Πηγή εικόνας: Raspberry Pi Foundation</a:t>
            </a:r>
            <a:endParaRPr>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3">
    <p:bg>
      <p:bgPr>
        <a:solidFill>
          <a:srgbClr val="F7F7F7"/>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526875" y="576775"/>
            <a:ext cx="8095800" cy="203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5800">
                <a:solidFill>
                  <a:srgbClr val="C31C4A"/>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subTitle" idx="1"/>
          </p:nvPr>
        </p:nvSpPr>
        <p:spPr>
          <a:xfrm>
            <a:off x="532725" y="2665400"/>
            <a:ext cx="8095800" cy="731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12" name="Google Shape;12;p2"/>
          <p:cNvSpPr txBox="1">
            <a:spLocks noGrp="1"/>
          </p:cNvSpPr>
          <p:nvPr>
            <p:ph type="subTitle" idx="2"/>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pic>
        <p:nvPicPr>
          <p:cNvPr id="13" name="Google Shape;13;p2"/>
          <p:cNvPicPr preferRelativeResize="0"/>
          <p:nvPr/>
        </p:nvPicPr>
        <p:blipFill rotWithShape="1">
          <a:blip r:embed="rId2">
            <a:alphaModFix/>
          </a:blip>
          <a:srcRect/>
          <a:stretch/>
        </p:blipFill>
        <p:spPr>
          <a:xfrm>
            <a:off x="7455500" y="4491500"/>
            <a:ext cx="1407075" cy="4252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bg>
      <p:bgPr>
        <a:solidFill>
          <a:srgbClr val="F7F7F7"/>
        </a:solidFill>
        <a:effectLst/>
      </p:bgPr>
    </p:bg>
    <p:spTree>
      <p:nvGrpSpPr>
        <p:cNvPr id="1" name="Shape 14"/>
        <p:cNvGrpSpPr/>
        <p:nvPr/>
      </p:nvGrpSpPr>
      <p:grpSpPr>
        <a:xfrm>
          <a:off x="0" y="0"/>
          <a:ext cx="0" cy="0"/>
          <a:chOff x="0" y="0"/>
          <a:chExt cx="0" cy="0"/>
        </a:xfrm>
      </p:grpSpPr>
      <p:sp>
        <p:nvSpPr>
          <p:cNvPr id="15" name="Google Shape;15;p3"/>
          <p:cNvSpPr/>
          <p:nvPr/>
        </p:nvSpPr>
        <p:spPr>
          <a:xfrm>
            <a:off x="7478300" y="0"/>
            <a:ext cx="1665600" cy="462600"/>
          </a:xfrm>
          <a:prstGeom prst="rect">
            <a:avLst/>
          </a:prstGeom>
          <a:solidFill>
            <a:srgbClr val="C31C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
          <p:cNvSpPr txBox="1">
            <a:spLocks noGrp="1"/>
          </p:cNvSpPr>
          <p:nvPr>
            <p:ph type="body" idx="1"/>
          </p:nvPr>
        </p:nvSpPr>
        <p:spPr>
          <a:xfrm>
            <a:off x="310900" y="1017725"/>
            <a:ext cx="8522100" cy="3811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C31C4A"/>
              </a:buClr>
              <a:buSzPts val="1800"/>
              <a:buChar char="●"/>
              <a:defRPr>
                <a:solidFill>
                  <a:srgbClr val="000000"/>
                </a:solidFill>
              </a:defRPr>
            </a:lvl1pPr>
            <a:lvl2pPr marL="914400" lvl="1" indent="-317500" algn="l">
              <a:lnSpc>
                <a:spcPct val="115000"/>
              </a:lnSpc>
              <a:spcBef>
                <a:spcPts val="1600"/>
              </a:spcBef>
              <a:spcAft>
                <a:spcPts val="0"/>
              </a:spcAft>
              <a:buClr>
                <a:srgbClr val="C31C4A"/>
              </a:buClr>
              <a:buSzPts val="1400"/>
              <a:buChar char="○"/>
              <a:defRPr>
                <a:solidFill>
                  <a:srgbClr val="000000"/>
                </a:solidFill>
              </a:defRPr>
            </a:lvl2pPr>
            <a:lvl3pPr marL="1371600" lvl="2" indent="-317500" algn="l">
              <a:lnSpc>
                <a:spcPct val="115000"/>
              </a:lnSpc>
              <a:spcBef>
                <a:spcPts val="1600"/>
              </a:spcBef>
              <a:spcAft>
                <a:spcPts val="0"/>
              </a:spcAft>
              <a:buClr>
                <a:srgbClr val="C31C4A"/>
              </a:buClr>
              <a:buSzPts val="1400"/>
              <a:buChar char="■"/>
              <a:defRPr>
                <a:solidFill>
                  <a:srgbClr val="000000"/>
                </a:solidFill>
              </a:defRPr>
            </a:lvl3pPr>
            <a:lvl4pPr marL="1828800" lvl="3" indent="-317500" algn="l">
              <a:lnSpc>
                <a:spcPct val="115000"/>
              </a:lnSpc>
              <a:spcBef>
                <a:spcPts val="1600"/>
              </a:spcBef>
              <a:spcAft>
                <a:spcPts val="0"/>
              </a:spcAft>
              <a:buClr>
                <a:srgbClr val="C31C4A"/>
              </a:buClr>
              <a:buSzPts val="1400"/>
              <a:buChar char="●"/>
              <a:defRPr>
                <a:solidFill>
                  <a:srgbClr val="000000"/>
                </a:solidFill>
              </a:defRPr>
            </a:lvl4pPr>
            <a:lvl5pPr marL="2286000" lvl="4" indent="-317500" algn="l">
              <a:lnSpc>
                <a:spcPct val="115000"/>
              </a:lnSpc>
              <a:spcBef>
                <a:spcPts val="1600"/>
              </a:spcBef>
              <a:spcAft>
                <a:spcPts val="0"/>
              </a:spcAft>
              <a:buClr>
                <a:srgbClr val="C31C4A"/>
              </a:buClr>
              <a:buSzPts val="1400"/>
              <a:buChar char="○"/>
              <a:defRPr>
                <a:solidFill>
                  <a:srgbClr val="000000"/>
                </a:solidFill>
              </a:defRPr>
            </a:lvl5pPr>
            <a:lvl6pPr marL="2743200" lvl="5" indent="-317500" algn="l">
              <a:lnSpc>
                <a:spcPct val="115000"/>
              </a:lnSpc>
              <a:spcBef>
                <a:spcPts val="1600"/>
              </a:spcBef>
              <a:spcAft>
                <a:spcPts val="0"/>
              </a:spcAft>
              <a:buClr>
                <a:srgbClr val="C31C4A"/>
              </a:buClr>
              <a:buSzPts val="1400"/>
              <a:buChar char="■"/>
              <a:defRPr>
                <a:solidFill>
                  <a:srgbClr val="000000"/>
                </a:solidFill>
              </a:defRPr>
            </a:lvl6pPr>
            <a:lvl7pPr marL="3200400" lvl="6" indent="-317500" algn="l">
              <a:lnSpc>
                <a:spcPct val="115000"/>
              </a:lnSpc>
              <a:spcBef>
                <a:spcPts val="1600"/>
              </a:spcBef>
              <a:spcAft>
                <a:spcPts val="0"/>
              </a:spcAft>
              <a:buClr>
                <a:srgbClr val="C31C4A"/>
              </a:buClr>
              <a:buSzPts val="1400"/>
              <a:buChar char="●"/>
              <a:defRPr>
                <a:solidFill>
                  <a:srgbClr val="000000"/>
                </a:solidFill>
              </a:defRPr>
            </a:lvl7pPr>
            <a:lvl8pPr marL="3657600" lvl="7" indent="-317500" algn="l">
              <a:lnSpc>
                <a:spcPct val="115000"/>
              </a:lnSpc>
              <a:spcBef>
                <a:spcPts val="1600"/>
              </a:spcBef>
              <a:spcAft>
                <a:spcPts val="0"/>
              </a:spcAft>
              <a:buClr>
                <a:srgbClr val="C31C4A"/>
              </a:buClr>
              <a:buSzPts val="1400"/>
              <a:buChar char="○"/>
              <a:defRPr>
                <a:solidFill>
                  <a:srgbClr val="000000"/>
                </a:solidFill>
              </a:defRPr>
            </a:lvl8pPr>
            <a:lvl9pPr marL="4114800" lvl="8" indent="-317500" algn="l">
              <a:lnSpc>
                <a:spcPct val="115000"/>
              </a:lnSpc>
              <a:spcBef>
                <a:spcPts val="1600"/>
              </a:spcBef>
              <a:spcAft>
                <a:spcPts val="1600"/>
              </a:spcAft>
              <a:buClr>
                <a:srgbClr val="C31C4A"/>
              </a:buClr>
              <a:buSzPts val="1400"/>
              <a:buChar char="■"/>
              <a:defRPr>
                <a:solidFill>
                  <a:srgbClr val="000000"/>
                </a:solidFill>
              </a:defRPr>
            </a:lvl9pPr>
          </a:lstStyle>
          <a:p>
            <a:endParaRPr/>
          </a:p>
        </p:txBody>
      </p:sp>
      <p:sp>
        <p:nvSpPr>
          <p:cNvPr id="17" name="Google Shape;17;p3"/>
          <p:cNvSpPr txBox="1">
            <a:spLocks noGrp="1"/>
          </p:cNvSpPr>
          <p:nvPr>
            <p:ph type="title"/>
          </p:nvPr>
        </p:nvSpPr>
        <p:spPr>
          <a:xfrm>
            <a:off x="310900" y="310900"/>
            <a:ext cx="8522100" cy="706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solidFill>
                  <a:srgbClr val="C31C4A"/>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3"/>
          <p:cNvSpPr txBox="1">
            <a:spLocks noGrp="1"/>
          </p:cNvSpPr>
          <p:nvPr>
            <p:ph type="subTitle" idx="2"/>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bg>
      <p:bgPr>
        <a:solidFill>
          <a:srgbClr val="F7F7F7"/>
        </a:solidFill>
        <a:effectLst/>
      </p:bgPr>
    </p:bg>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 name="Google Shape;21;p4"/>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4"/>
          <p:cNvSpPr txBox="1">
            <a:spLocks noGrp="1"/>
          </p:cNvSpPr>
          <p:nvPr>
            <p:ph type="body" idx="2"/>
          </p:nvPr>
        </p:nvSpPr>
        <p:spPr>
          <a:xfrm>
            <a:off x="4736600" y="1170100"/>
            <a:ext cx="4096500" cy="3659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3" name="Google Shape;23;p4"/>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bg>
      <p:bgPr>
        <a:solidFill>
          <a:srgbClr val="F7F7F7"/>
        </a:solid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310900" y="1017725"/>
            <a:ext cx="8521200" cy="309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6" name="Google Shape;26;p5"/>
          <p:cNvSpPr txBox="1">
            <a:spLocks noGrp="1"/>
          </p:cNvSpPr>
          <p:nvPr>
            <p:ph type="body" idx="2"/>
          </p:nvPr>
        </p:nvSpPr>
        <p:spPr>
          <a:xfrm>
            <a:off x="310900" y="4117599"/>
            <a:ext cx="8521200" cy="698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7" name="Google Shape;27;p5"/>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5"/>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bg>
      <p:bgPr>
        <a:solidFill>
          <a:srgbClr val="F7F7F7"/>
        </a:solid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310900" y="472000"/>
            <a:ext cx="8521200" cy="3795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1" name="Google Shape;31;p6"/>
          <p:cNvSpPr txBox="1">
            <a:spLocks noGrp="1"/>
          </p:cNvSpPr>
          <p:nvPr>
            <p:ph type="body" idx="2"/>
          </p:nvPr>
        </p:nvSpPr>
        <p:spPr>
          <a:xfrm>
            <a:off x="310900" y="4282175"/>
            <a:ext cx="8521200" cy="5460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32" name="Google Shape;32;p6"/>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bg>
      <p:bgPr>
        <a:solidFill>
          <a:srgbClr val="F7F7F7"/>
        </a:solidFill>
        <a:effectLst/>
      </p:bgPr>
    </p:bg>
    <p:spTree>
      <p:nvGrpSpPr>
        <p:cNvPr id="1" name="Shape 33"/>
        <p:cNvGrpSpPr/>
        <p:nvPr/>
      </p:nvGrpSpPr>
      <p:grpSpPr>
        <a:xfrm>
          <a:off x="0" y="0"/>
          <a:ext cx="0" cy="0"/>
          <a:chOff x="0" y="0"/>
          <a:chExt cx="0" cy="0"/>
        </a:xfrm>
      </p:grpSpPr>
      <p:sp>
        <p:nvSpPr>
          <p:cNvPr id="34" name="Google Shape;34;p7"/>
          <p:cNvSpPr txBox="1">
            <a:spLocks noGrp="1"/>
          </p:cNvSpPr>
          <p:nvPr>
            <p:ph type="body" idx="1"/>
          </p:nvPr>
        </p:nvSpPr>
        <p:spPr>
          <a:xfrm>
            <a:off x="310900" y="1017725"/>
            <a:ext cx="8521200" cy="3811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5" name="Google Shape;35;p7"/>
          <p:cNvSpPr txBox="1">
            <a:spLocks noGrp="1"/>
          </p:cNvSpPr>
          <p:nvPr>
            <p:ph type="title"/>
          </p:nvPr>
        </p:nvSpPr>
        <p:spPr>
          <a:xfrm>
            <a:off x="310900" y="319600"/>
            <a:ext cx="8521200" cy="708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 name="Google Shape;36;p7"/>
          <p:cNvSpPr txBox="1">
            <a:spLocks noGrp="1"/>
          </p:cNvSpPr>
          <p:nvPr>
            <p:ph type="subTitle" idx="2"/>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rge text">
  <p:cSld name="TITLE_4_1_1_1_1_1_1">
    <p:bg>
      <p:bgPr>
        <a:solidFill>
          <a:srgbClr val="F7F7F7"/>
        </a:solid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310900" y="319600"/>
            <a:ext cx="8521200" cy="4508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3600" b="0">
                <a:latin typeface="Quicksand Medium"/>
                <a:ea typeface="Quicksand Medium"/>
                <a:cs typeface="Quicksand Medium"/>
                <a:sym typeface="Quicksand Medium"/>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 name="Google Shape;39;p8"/>
          <p:cNvSpPr txBox="1">
            <a:spLocks noGrp="1"/>
          </p:cNvSpPr>
          <p:nvPr>
            <p:ph type="subTitle" idx="1"/>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7F7F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C31C4A"/>
              </a:buClr>
              <a:buSzPts val="2800"/>
              <a:buFont typeface="Quicksand"/>
              <a:buNone/>
              <a:defRPr sz="2800" b="1" i="0" u="none" strike="noStrike" cap="none">
                <a:solidFill>
                  <a:srgbClr val="C31C4A"/>
                </a:solidFill>
                <a:latin typeface="Quicksand"/>
                <a:ea typeface="Quicksand"/>
                <a:cs typeface="Quicksand"/>
                <a:sym typeface="Quicksand"/>
              </a:defRPr>
            </a:lvl1pPr>
            <a:lvl2pPr marR="0" lvl="1"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2pPr>
            <a:lvl3pPr marR="0" lvl="2"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3pPr>
            <a:lvl4pPr marR="0" lvl="3"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4pPr>
            <a:lvl5pPr marR="0" lvl="4"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5pPr>
            <a:lvl6pPr marR="0" lvl="5"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6pPr>
            <a:lvl7pPr marR="0" lvl="6"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7pPr>
            <a:lvl8pPr marR="0" lvl="7"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8pPr>
            <a:lvl9pPr marR="0" lvl="8"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C31C4A"/>
              </a:buClr>
              <a:buSzPts val="1800"/>
              <a:buFont typeface="Quicksand"/>
              <a:buChar char="●"/>
              <a:defRPr sz="1800" b="0" i="0" u="none" strike="noStrike" cap="none">
                <a:solidFill>
                  <a:srgbClr val="000000"/>
                </a:solidFill>
                <a:latin typeface="Quicksand"/>
                <a:ea typeface="Quicksand"/>
                <a:cs typeface="Quicksand"/>
                <a:sym typeface="Quicksand"/>
              </a:defRPr>
            </a:lvl1pPr>
            <a:lvl2pPr marL="914400" marR="0" lvl="1" indent="-317500" algn="l" rtl="0">
              <a:lnSpc>
                <a:spcPct val="115000"/>
              </a:lnSpc>
              <a:spcBef>
                <a:spcPts val="1600"/>
              </a:spcBef>
              <a:spcAft>
                <a:spcPts val="0"/>
              </a:spcAft>
              <a:buClr>
                <a:srgbClr val="C31C4A"/>
              </a:buClr>
              <a:buSzPts val="1400"/>
              <a:buFont typeface="Quicksand"/>
              <a:buChar char="○"/>
              <a:defRPr sz="1400" b="0" i="0" u="none" strike="noStrike" cap="none">
                <a:solidFill>
                  <a:srgbClr val="000000"/>
                </a:solidFill>
                <a:latin typeface="Quicksand"/>
                <a:ea typeface="Quicksand"/>
                <a:cs typeface="Quicksand"/>
                <a:sym typeface="Quicksand"/>
              </a:defRPr>
            </a:lvl2pPr>
            <a:lvl3pPr marL="1371600" marR="0" lvl="2" indent="-317500" algn="l" rtl="0">
              <a:lnSpc>
                <a:spcPct val="115000"/>
              </a:lnSpc>
              <a:spcBef>
                <a:spcPts val="1600"/>
              </a:spcBef>
              <a:spcAft>
                <a:spcPts val="0"/>
              </a:spcAft>
              <a:buClr>
                <a:srgbClr val="C31C4A"/>
              </a:buClr>
              <a:buSzPts val="1400"/>
              <a:buFont typeface="Quicksand"/>
              <a:buChar char="■"/>
              <a:defRPr sz="1400" b="0" i="0" u="none" strike="noStrike" cap="none">
                <a:solidFill>
                  <a:srgbClr val="000000"/>
                </a:solidFill>
                <a:latin typeface="Quicksand"/>
                <a:ea typeface="Quicksand"/>
                <a:cs typeface="Quicksand"/>
                <a:sym typeface="Quicksand"/>
              </a:defRPr>
            </a:lvl3pPr>
            <a:lvl4pPr marL="1828800" marR="0" lvl="3"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4pPr>
            <a:lvl5pPr marL="2286000" marR="0" lvl="4"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5pPr>
            <a:lvl6pPr marL="2743200" marR="0" lvl="5"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6pPr>
            <a:lvl7pPr marL="3200400" marR="0" lvl="6"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7pPr>
            <a:lvl8pPr marL="3657600" marR="0" lvl="7"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8pPr>
            <a:lvl9pPr marL="4114800" marR="0" lvl="8" indent="-317500" algn="l" rtl="0">
              <a:lnSpc>
                <a:spcPct val="115000"/>
              </a:lnSpc>
              <a:spcBef>
                <a:spcPts val="1600"/>
              </a:spcBef>
              <a:spcAft>
                <a:spcPts val="160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9pPr>
          </a:lstStyle>
          <a:p>
            <a:endParaRPr/>
          </a:p>
        </p:txBody>
      </p:sp>
      <p:sp>
        <p:nvSpPr>
          <p:cNvPr id="8" name="Google Shape;8;p1"/>
          <p:cNvSpPr/>
          <p:nvPr/>
        </p:nvSpPr>
        <p:spPr>
          <a:xfrm>
            <a:off x="7480820" y="-2520"/>
            <a:ext cx="1665600" cy="462600"/>
          </a:xfrm>
          <a:prstGeom prst="rect">
            <a:avLst/>
          </a:prstGeom>
          <a:solidFill>
            <a:srgbClr val="C31C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rpf.io/xai-1-v1"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hyperlink" Target="http://www.youtube.com/watch?v=QzQP-afR1QI"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526875" y="576775"/>
            <a:ext cx="8095800" cy="203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5800">
                <a:solidFill>
                  <a:srgbClr val="C31C4A"/>
                </a:solidFill>
                <a:latin typeface="Roboto"/>
                <a:ea typeface="Roboto"/>
                <a:cs typeface="Roboto"/>
                <a:sym typeface="Roboto"/>
              </a:rPr>
              <a:t>Μεγάλα γλωσσικά μοντέλα (LLM) </a:t>
            </a:r>
            <a:endParaRPr>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8"/>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b="1">
              <a:solidFill>
                <a:srgbClr val="C31C4A"/>
              </a:solidFill>
              <a:latin typeface="Roboto"/>
              <a:ea typeface="Roboto"/>
              <a:cs typeface="Roboto"/>
              <a:sym typeface="Roboto"/>
            </a:endParaRPr>
          </a:p>
          <a:p>
            <a:pPr marL="0" lvl="0" indent="0" algn="l" rtl="0">
              <a:lnSpc>
                <a:spcPct val="115000"/>
              </a:lnSpc>
              <a:spcBef>
                <a:spcPts val="1600"/>
              </a:spcBef>
              <a:spcAft>
                <a:spcPts val="0"/>
              </a:spcAft>
              <a:buSzPts val="1800"/>
              <a:buNone/>
            </a:pPr>
            <a:r>
              <a:rPr lang="en-US" b="1">
                <a:latin typeface="Roboto"/>
                <a:ea typeface="Roboto"/>
                <a:cs typeface="Roboto"/>
                <a:sym typeface="Roboto"/>
              </a:rPr>
              <a:t>«Πιστεύω ότι ένα μεγάλο γλωσσικό μοντέλο (LLM) θα μου δώσει </a:t>
            </a:r>
            <a:r>
              <a:rPr lang="en-US" b="1">
                <a:solidFill>
                  <a:srgbClr val="C31C4A"/>
                </a:solidFill>
                <a:latin typeface="Roboto"/>
                <a:ea typeface="Roboto"/>
                <a:cs typeface="Roboto"/>
                <a:sym typeface="Roboto"/>
              </a:rPr>
              <a:t>αξιόπιστες</a:t>
            </a:r>
            <a:r>
              <a:rPr lang="en-US" b="1">
                <a:latin typeface="Roboto"/>
                <a:ea typeface="Roboto"/>
                <a:cs typeface="Roboto"/>
                <a:sym typeface="Roboto"/>
              </a:rPr>
              <a:t> απαντήσεις»</a:t>
            </a:r>
            <a:endParaRPr b="1">
              <a:latin typeface="Roboto"/>
              <a:ea typeface="Roboto"/>
              <a:cs typeface="Roboto"/>
              <a:sym typeface="Roboto"/>
            </a:endParaRPr>
          </a:p>
          <a:p>
            <a:pPr marL="0" lvl="0" indent="0" algn="l" rtl="0">
              <a:lnSpc>
                <a:spcPct val="115000"/>
              </a:lnSpc>
              <a:spcBef>
                <a:spcPts val="1600"/>
              </a:spcBef>
              <a:spcAft>
                <a:spcPts val="0"/>
              </a:spcAft>
              <a:buSzPts val="1800"/>
              <a:buNone/>
            </a:pPr>
            <a:endParaRPr b="1">
              <a:latin typeface="Roboto"/>
              <a:ea typeface="Roboto"/>
              <a:cs typeface="Roboto"/>
              <a:sym typeface="Roboto"/>
            </a:endParaRPr>
          </a:p>
          <a:p>
            <a:pPr marL="0" lvl="0" indent="0" algn="l" rtl="0">
              <a:lnSpc>
                <a:spcPct val="115000"/>
              </a:lnSpc>
              <a:spcBef>
                <a:spcPts val="1600"/>
              </a:spcBef>
              <a:spcAft>
                <a:spcPts val="1600"/>
              </a:spcAft>
              <a:buSzPts val="1800"/>
              <a:buNone/>
            </a:pPr>
            <a:r>
              <a:rPr lang="en-US" sz="1800">
                <a:latin typeface="Roboto"/>
                <a:ea typeface="Roboto"/>
                <a:cs typeface="Roboto"/>
                <a:sym typeface="Roboto"/>
              </a:rPr>
              <a:t>Σηκώστε το χέρι σας αν συμφωνείτε</a:t>
            </a:r>
            <a:endParaRPr>
              <a:latin typeface="Roboto"/>
              <a:ea typeface="Roboto"/>
              <a:cs typeface="Roboto"/>
              <a:sym typeface="Roboto"/>
            </a:endParaRPr>
          </a:p>
        </p:txBody>
      </p:sp>
      <p:sp>
        <p:nvSpPr>
          <p:cNvPr id="151" name="Google Shape;151;p18"/>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l-GR" dirty="0">
                <a:latin typeface="Roboto"/>
                <a:ea typeface="Roboto"/>
                <a:cs typeface="Roboto"/>
                <a:sym typeface="Roboto"/>
              </a:rPr>
              <a:t>Εσείς τι λέτε;</a:t>
            </a:r>
            <a:endParaRPr dirty="0">
              <a:latin typeface="Roboto"/>
              <a:ea typeface="Roboto"/>
              <a:cs typeface="Roboto"/>
              <a:sym typeface="Roboto"/>
            </a:endParaRPr>
          </a:p>
        </p:txBody>
      </p:sp>
      <p:pic>
        <p:nvPicPr>
          <p:cNvPr id="152" name="Google Shape;152;p18"/>
          <p:cNvPicPr preferRelativeResize="0"/>
          <p:nvPr/>
        </p:nvPicPr>
        <p:blipFill rotWithShape="1">
          <a:blip r:embed="rId3">
            <a:alphaModFix/>
          </a:blip>
          <a:srcRect/>
          <a:stretch/>
        </p:blipFill>
        <p:spPr>
          <a:xfrm>
            <a:off x="4559800" y="1170100"/>
            <a:ext cx="4431799" cy="3254603"/>
          </a:xfrm>
          <a:prstGeom prst="rect">
            <a:avLst/>
          </a:prstGeom>
          <a:noFill/>
          <a:ln>
            <a:noFill/>
          </a:ln>
        </p:spPr>
      </p:pic>
      <p:sp>
        <p:nvSpPr>
          <p:cNvPr id="153" name="Google Shape;153;p18"/>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9"/>
          <p:cNvSpPr txBox="1">
            <a:spLocks noGrp="1"/>
          </p:cNvSpPr>
          <p:nvPr>
            <p:ph type="body" idx="1"/>
          </p:nvPr>
        </p:nvSpPr>
        <p:spPr>
          <a:xfrm>
            <a:off x="310900" y="1170125"/>
            <a:ext cx="4096500" cy="397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700" b="1">
                <a:solidFill>
                  <a:srgbClr val="C31C4A"/>
                </a:solidFill>
                <a:latin typeface="Roboto"/>
                <a:ea typeface="Roboto"/>
                <a:cs typeface="Roboto"/>
                <a:sym typeface="Roboto"/>
              </a:rPr>
              <a:t>Τεχνητή νοημοσύνη </a:t>
            </a:r>
            <a:r>
              <a:rPr lang="en-US" sz="1700">
                <a:latin typeface="Roboto"/>
                <a:ea typeface="Roboto"/>
                <a:cs typeface="Roboto"/>
                <a:sym typeface="Roboto"/>
              </a:rPr>
              <a:t>- Η τεχνητή νοημοσύνη (AI) περιλαμβάνει τον σχεδιασμό και τη μελέτη συστημάτων που φαίνεται να μιμούνται την ευφυή συμπεριφορά.</a:t>
            </a:r>
            <a:endParaRPr sz="1700">
              <a:latin typeface="Roboto"/>
              <a:ea typeface="Roboto"/>
              <a:cs typeface="Roboto"/>
              <a:sym typeface="Roboto"/>
            </a:endParaRPr>
          </a:p>
          <a:p>
            <a:pPr marL="0" lvl="0" indent="0" algn="l" rtl="0">
              <a:lnSpc>
                <a:spcPct val="115000"/>
              </a:lnSpc>
              <a:spcBef>
                <a:spcPts val="1600"/>
              </a:spcBef>
              <a:spcAft>
                <a:spcPts val="0"/>
              </a:spcAft>
              <a:buSzPts val="1800"/>
              <a:buNone/>
            </a:pPr>
            <a:r>
              <a:rPr lang="en-US" sz="1700" b="1">
                <a:solidFill>
                  <a:srgbClr val="C31C4A"/>
                </a:solidFill>
                <a:latin typeface="Roboto"/>
                <a:ea typeface="Roboto"/>
                <a:cs typeface="Roboto"/>
                <a:sym typeface="Roboto"/>
              </a:rPr>
              <a:t>Γλωσσικά μοντέλα </a:t>
            </a:r>
            <a:r>
              <a:rPr lang="en-US" sz="1700">
                <a:latin typeface="Roboto"/>
                <a:ea typeface="Roboto"/>
                <a:cs typeface="Roboto"/>
                <a:sym typeface="Roboto"/>
              </a:rPr>
              <a:t>- Εκπαιδεύονται χρησιμοποιώντας τεράστιες ποσότητες δεδομένων και έχουν σχεδιαστεί για να παράγουν μια απάντηση κειμένου τόσο ρεαλιστικά, που μοιάζει σαν να μιλούσατε σε άνθρωπο.</a:t>
            </a:r>
            <a:endParaRPr sz="1700">
              <a:latin typeface="Roboto"/>
              <a:ea typeface="Roboto"/>
              <a:cs typeface="Roboto"/>
              <a:sym typeface="Roboto"/>
            </a:endParaRPr>
          </a:p>
          <a:p>
            <a:pPr marL="0" lvl="0" indent="0" algn="l" rtl="0">
              <a:lnSpc>
                <a:spcPct val="115000"/>
              </a:lnSpc>
              <a:spcBef>
                <a:spcPts val="1600"/>
              </a:spcBef>
              <a:spcAft>
                <a:spcPts val="0"/>
              </a:spcAft>
              <a:buSzPts val="1800"/>
              <a:buNone/>
            </a:pPr>
            <a:endParaRPr sz="1700">
              <a:latin typeface="Roboto"/>
              <a:ea typeface="Roboto"/>
              <a:cs typeface="Roboto"/>
              <a:sym typeface="Roboto"/>
            </a:endParaRPr>
          </a:p>
          <a:p>
            <a:pPr marL="0" lvl="0" indent="0" algn="l" rtl="0">
              <a:lnSpc>
                <a:spcPct val="115000"/>
              </a:lnSpc>
              <a:spcBef>
                <a:spcPts val="1600"/>
              </a:spcBef>
              <a:spcAft>
                <a:spcPts val="0"/>
              </a:spcAft>
              <a:buSzPts val="1800"/>
              <a:buNone/>
            </a:pPr>
            <a:endParaRPr sz="1700">
              <a:latin typeface="Roboto"/>
              <a:ea typeface="Roboto"/>
              <a:cs typeface="Roboto"/>
              <a:sym typeface="Roboto"/>
            </a:endParaRPr>
          </a:p>
          <a:p>
            <a:pPr marL="0" lvl="0" indent="0" algn="l" rtl="0">
              <a:lnSpc>
                <a:spcPct val="115000"/>
              </a:lnSpc>
              <a:spcBef>
                <a:spcPts val="1600"/>
              </a:spcBef>
              <a:spcAft>
                <a:spcPts val="1600"/>
              </a:spcAft>
              <a:buSzPts val="1800"/>
              <a:buNone/>
            </a:pPr>
            <a:endParaRPr sz="1700">
              <a:latin typeface="Roboto"/>
              <a:ea typeface="Roboto"/>
              <a:cs typeface="Roboto"/>
              <a:sym typeface="Roboto"/>
            </a:endParaRPr>
          </a:p>
        </p:txBody>
      </p:sp>
      <p:sp>
        <p:nvSpPr>
          <p:cNvPr id="159" name="Google Shape;159;p19"/>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Λέξεις κλειδιά</a:t>
            </a:r>
            <a:endParaRPr>
              <a:latin typeface="Roboto"/>
              <a:ea typeface="Roboto"/>
              <a:cs typeface="Roboto"/>
              <a:sym typeface="Roboto"/>
            </a:endParaRPr>
          </a:p>
        </p:txBody>
      </p:sp>
      <p:sp>
        <p:nvSpPr>
          <p:cNvPr id="160" name="Google Shape;160;p19"/>
          <p:cNvSpPr txBox="1">
            <a:spLocks noGrp="1"/>
          </p:cNvSpPr>
          <p:nvPr>
            <p:ph type="body" idx="2"/>
          </p:nvPr>
        </p:nvSpPr>
        <p:spPr>
          <a:xfrm>
            <a:off x="4736600" y="1170100"/>
            <a:ext cx="4279800" cy="386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700" b="1">
                <a:solidFill>
                  <a:srgbClr val="C31C4A"/>
                </a:solidFill>
                <a:latin typeface="Roboto"/>
                <a:ea typeface="Roboto"/>
                <a:cs typeface="Roboto"/>
                <a:sym typeface="Roboto"/>
              </a:rPr>
              <a:t>Προβλέψεις </a:t>
            </a:r>
            <a:r>
              <a:rPr lang="en-US" sz="1700">
                <a:latin typeface="Roboto"/>
                <a:ea typeface="Roboto"/>
                <a:cs typeface="Roboto"/>
                <a:sym typeface="Roboto"/>
              </a:rPr>
              <a:t>- Τα LLM παράγουν δεδομένα εξόδου προβλέποντας την επόμενη λέξη ή φράση σε μια πρόταση.</a:t>
            </a:r>
            <a:endParaRPr sz="1700">
              <a:latin typeface="Roboto"/>
              <a:ea typeface="Roboto"/>
              <a:cs typeface="Roboto"/>
              <a:sym typeface="Roboto"/>
            </a:endParaRPr>
          </a:p>
          <a:p>
            <a:pPr marL="0" lvl="0" indent="0" algn="l" rtl="0">
              <a:lnSpc>
                <a:spcPct val="115000"/>
              </a:lnSpc>
              <a:spcBef>
                <a:spcPts val="1600"/>
              </a:spcBef>
              <a:spcAft>
                <a:spcPts val="0"/>
              </a:spcAft>
              <a:buSzPts val="1800"/>
              <a:buNone/>
            </a:pPr>
            <a:r>
              <a:rPr lang="en-US" sz="1700" b="1">
                <a:solidFill>
                  <a:srgbClr val="C31C4A"/>
                </a:solidFill>
                <a:latin typeface="Roboto"/>
                <a:ea typeface="Roboto"/>
                <a:cs typeface="Roboto"/>
                <a:sym typeface="Roboto"/>
              </a:rPr>
              <a:t>Εμπιστοσύνη</a:t>
            </a:r>
            <a:r>
              <a:rPr lang="en-US" sz="1700">
                <a:latin typeface="Roboto"/>
                <a:ea typeface="Roboto"/>
                <a:cs typeface="Roboto"/>
                <a:sym typeface="Roboto"/>
              </a:rPr>
              <a:t> - Η σιγουριά ότι το μοντέλο θα παράγει ακριβή και χρήσιμα δεδομένα εξόδου χωρίς προκαταλήψεις.</a:t>
            </a:r>
            <a:endParaRPr sz="1700">
              <a:latin typeface="Roboto"/>
              <a:ea typeface="Roboto"/>
              <a:cs typeface="Roboto"/>
              <a:sym typeface="Roboto"/>
            </a:endParaRPr>
          </a:p>
          <a:p>
            <a:pPr marL="0" lvl="0" indent="0" algn="l" rtl="0">
              <a:lnSpc>
                <a:spcPct val="115000"/>
              </a:lnSpc>
              <a:spcBef>
                <a:spcPts val="1600"/>
              </a:spcBef>
              <a:spcAft>
                <a:spcPts val="1600"/>
              </a:spcAft>
              <a:buSzPts val="1800"/>
              <a:buNone/>
            </a:pPr>
            <a:r>
              <a:rPr lang="en-US" sz="1700" b="1">
                <a:solidFill>
                  <a:srgbClr val="C31C4A"/>
                </a:solidFill>
                <a:latin typeface="Roboto"/>
                <a:ea typeface="Roboto"/>
                <a:cs typeface="Roboto"/>
                <a:sym typeface="Roboto"/>
              </a:rPr>
              <a:t>Προκαταλήψεις</a:t>
            </a:r>
            <a:r>
              <a:rPr lang="en-US" sz="1700">
                <a:latin typeface="Roboto"/>
                <a:ea typeface="Roboto"/>
                <a:cs typeface="Roboto"/>
                <a:sym typeface="Roboto"/>
              </a:rPr>
              <a:t> - Όταν τα δεδομένα εξόδου ενός μοντέλου AI ευνοούν ορισμένα πράγματα και υποβαθμίζουν ή αποκλείουν άλλα.</a:t>
            </a:r>
            <a:endParaRPr sz="1700">
              <a:latin typeface="Roboto"/>
              <a:ea typeface="Roboto"/>
              <a:cs typeface="Roboto"/>
              <a:sym typeface="Roboto"/>
            </a:endParaRPr>
          </a:p>
        </p:txBody>
      </p:sp>
      <p:sp>
        <p:nvSpPr>
          <p:cNvPr id="161" name="Google Shape;161;p19"/>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165"/>
        <p:cNvGrpSpPr/>
        <p:nvPr/>
      </p:nvGrpSpPr>
      <p:grpSpPr>
        <a:xfrm>
          <a:off x="0" y="0"/>
          <a:ext cx="0" cy="0"/>
          <a:chOff x="0" y="0"/>
          <a:chExt cx="0" cy="0"/>
        </a:xfrm>
      </p:grpSpPr>
      <p:sp>
        <p:nvSpPr>
          <p:cNvPr id="166" name="Google Shape;166;p20"/>
          <p:cNvSpPr txBox="1">
            <a:spLocks noGrp="1"/>
          </p:cNvSpPr>
          <p:nvPr>
            <p:ph type="title"/>
          </p:nvPr>
        </p:nvSpPr>
        <p:spPr>
          <a:xfrm>
            <a:off x="526875" y="576775"/>
            <a:ext cx="8095800" cy="203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5800">
                <a:solidFill>
                  <a:srgbClr val="C31C4A"/>
                </a:solidFill>
                <a:latin typeface="Roboto"/>
                <a:ea typeface="Roboto"/>
                <a:cs typeface="Roboto"/>
                <a:sym typeface="Roboto"/>
              </a:rPr>
              <a:t>LLMs – Τα δεδομένα</a:t>
            </a:r>
            <a:endParaRPr>
              <a:latin typeface="Roboto"/>
              <a:ea typeface="Roboto"/>
              <a:cs typeface="Roboto"/>
              <a:sym typeface="Roboto"/>
            </a:endParaRPr>
          </a:p>
        </p:txBody>
      </p:sp>
      <p:sp>
        <p:nvSpPr>
          <p:cNvPr id="168" name="Google Shape;168;p20"/>
          <p:cNvSpPr txBox="1">
            <a:spLocks noGrp="1"/>
          </p:cNvSpPr>
          <p:nvPr>
            <p:ph type="subTitle" idx="1"/>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2</a:t>
            </a:r>
            <a:endParaRPr>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1"/>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Μοντέλα τεχνητής νοημοσύνης</a:t>
            </a:r>
            <a:endParaRPr>
              <a:latin typeface="Roboto"/>
              <a:ea typeface="Roboto"/>
              <a:cs typeface="Roboto"/>
              <a:sym typeface="Roboto"/>
            </a:endParaRPr>
          </a:p>
        </p:txBody>
      </p:sp>
      <p:sp>
        <p:nvSpPr>
          <p:cNvPr id="174" name="Google Shape;174;p21"/>
          <p:cNvSpPr txBox="1">
            <a:spLocks noGrp="1"/>
          </p:cNvSpPr>
          <p:nvPr>
            <p:ph type="body" idx="1"/>
          </p:nvPr>
        </p:nvSpPr>
        <p:spPr>
          <a:xfrm>
            <a:off x="310900" y="1170125"/>
            <a:ext cx="40182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Ένα μοντέλο αποτελεί αναπαράσταση καταστάσεων του πραγματικού κόσμου.</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Στον πραγματικό κόσμο, τα μοντέλα μπορούν να χρησιμοποιηθούν για </a:t>
            </a:r>
            <a:r>
              <a:rPr lang="en-US" b="1">
                <a:solidFill>
                  <a:srgbClr val="C31C4A"/>
                </a:solidFill>
                <a:latin typeface="Roboto"/>
                <a:ea typeface="Roboto"/>
                <a:cs typeface="Roboto"/>
                <a:sym typeface="Roboto"/>
              </a:rPr>
              <a:t>να προβλέψουν</a:t>
            </a:r>
            <a:r>
              <a:rPr lang="en-US" sz="1800">
                <a:latin typeface="Roboto"/>
                <a:ea typeface="Roboto"/>
                <a:cs typeface="Roboto"/>
                <a:sym typeface="Roboto"/>
              </a:rPr>
              <a:t> τι μπορεί να συμβεί υπό ορισμένες συνθήκες. </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Για να γίνει αυτό, χρειάζονται πολλά δεδομένα. Αυτά ονομάζονται </a:t>
            </a:r>
            <a:r>
              <a:rPr lang="en-US" b="1">
                <a:solidFill>
                  <a:srgbClr val="C31C4A"/>
                </a:solidFill>
                <a:latin typeface="Roboto"/>
                <a:ea typeface="Roboto"/>
                <a:cs typeface="Roboto"/>
                <a:sym typeface="Roboto"/>
              </a:rPr>
              <a:t>δεδομένα εκπαίδευσης</a:t>
            </a:r>
            <a:r>
              <a:rPr lang="en-US" sz="1800">
                <a:latin typeface="Roboto"/>
                <a:ea typeface="Roboto"/>
                <a:cs typeface="Roboto"/>
                <a:sym typeface="Roboto"/>
              </a:rPr>
              <a:t>.</a:t>
            </a:r>
            <a:endParaRPr>
              <a:latin typeface="Roboto"/>
              <a:ea typeface="Roboto"/>
              <a:cs typeface="Roboto"/>
              <a:sym typeface="Roboto"/>
            </a:endParaRPr>
          </a:p>
          <a:p>
            <a:pPr marL="0" lvl="0" indent="0" algn="l" rtl="0">
              <a:lnSpc>
                <a:spcPct val="115000"/>
              </a:lnSpc>
              <a:spcBef>
                <a:spcPts val="1600"/>
              </a:spcBef>
              <a:spcAft>
                <a:spcPts val="0"/>
              </a:spcAft>
              <a:buSzPts val="1800"/>
              <a:buNone/>
            </a:pPr>
            <a:endParaRPr sz="1800">
              <a:latin typeface="Roboto"/>
              <a:ea typeface="Roboto"/>
              <a:cs typeface="Roboto"/>
              <a:sym typeface="Roboto"/>
            </a:endParaRPr>
          </a:p>
          <a:p>
            <a:pPr marL="0" lvl="0" indent="0" algn="l" rtl="0">
              <a:lnSpc>
                <a:spcPct val="115000"/>
              </a:lnSpc>
              <a:spcBef>
                <a:spcPts val="1600"/>
              </a:spcBef>
              <a:spcAft>
                <a:spcPts val="1600"/>
              </a:spcAft>
              <a:buSzPts val="1800"/>
              <a:buNone/>
            </a:pPr>
            <a:endParaRPr sz="1800">
              <a:latin typeface="Roboto"/>
              <a:ea typeface="Roboto"/>
              <a:cs typeface="Roboto"/>
              <a:sym typeface="Roboto"/>
            </a:endParaRPr>
          </a:p>
        </p:txBody>
      </p:sp>
      <p:sp>
        <p:nvSpPr>
          <p:cNvPr id="175" name="Google Shape;175;p21"/>
          <p:cNvSpPr txBox="1">
            <a:spLocks noGrp="1"/>
          </p:cNvSpPr>
          <p:nvPr>
            <p:ph type="body" idx="2"/>
          </p:nvPr>
        </p:nvSpPr>
        <p:spPr>
          <a:xfrm>
            <a:off x="4496150" y="1170100"/>
            <a:ext cx="4467600" cy="3659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600" b="1">
                <a:solidFill>
                  <a:schemeClr val="lt1"/>
                </a:solidFill>
                <a:latin typeface="Roboto"/>
                <a:ea typeface="Roboto"/>
                <a:cs typeface="Roboto"/>
                <a:sym typeface="Roboto"/>
              </a:rPr>
              <a:t>Παράδειγμα - Πρόγνωση καιρού:</a:t>
            </a:r>
            <a:endParaRPr sz="1600" b="1">
              <a:solidFill>
                <a:schemeClr val="lt1"/>
              </a:solidFill>
              <a:latin typeface="Roboto"/>
              <a:ea typeface="Roboto"/>
              <a:cs typeface="Roboto"/>
              <a:sym typeface="Roboto"/>
            </a:endParaRPr>
          </a:p>
          <a:p>
            <a:pPr marL="0" lvl="0" indent="0" algn="l" rtl="0">
              <a:lnSpc>
                <a:spcPct val="115000"/>
              </a:lnSpc>
              <a:spcBef>
                <a:spcPts val="1600"/>
              </a:spcBef>
              <a:spcAft>
                <a:spcPts val="0"/>
              </a:spcAft>
              <a:buSzPts val="1800"/>
              <a:buNone/>
            </a:pPr>
            <a:r>
              <a:rPr lang="en-US" sz="1600" b="1">
                <a:solidFill>
                  <a:schemeClr val="lt1"/>
                </a:solidFill>
                <a:latin typeface="Roboto"/>
                <a:ea typeface="Roboto"/>
                <a:cs typeface="Roboto"/>
                <a:sym typeface="Roboto"/>
              </a:rPr>
              <a:t>Δεδομένα εκπαίδευσης</a:t>
            </a:r>
            <a:r>
              <a:rPr lang="en-US" sz="1600">
                <a:solidFill>
                  <a:schemeClr val="lt1"/>
                </a:solidFill>
                <a:latin typeface="Roboto"/>
                <a:ea typeface="Roboto"/>
                <a:cs typeface="Roboto"/>
                <a:sym typeface="Roboto"/>
              </a:rPr>
              <a:t> </a:t>
            </a:r>
            <a:r>
              <a:rPr lang="en-US" sz="1600" b="1">
                <a:solidFill>
                  <a:schemeClr val="lt1"/>
                </a:solidFill>
                <a:latin typeface="Roboto"/>
                <a:ea typeface="Roboto"/>
                <a:cs typeface="Roboto"/>
                <a:sym typeface="Roboto"/>
              </a:rPr>
              <a:t>-&gt;</a:t>
            </a:r>
            <a:r>
              <a:rPr lang="en-US" sz="1600">
                <a:solidFill>
                  <a:schemeClr val="lt1"/>
                </a:solidFill>
                <a:latin typeface="Roboto"/>
                <a:ea typeface="Roboto"/>
                <a:cs typeface="Roboto"/>
                <a:sym typeface="Roboto"/>
              </a:rPr>
              <a:t> ιστορικά δεδομένα καιρού (για παράδειγμα, θερμοκρασία, πίεση, ταχύτητα ανέμου)</a:t>
            </a:r>
            <a:endParaRPr sz="1600">
              <a:solidFill>
                <a:schemeClr val="lt1"/>
              </a:solidFill>
              <a:latin typeface="Roboto"/>
              <a:ea typeface="Roboto"/>
              <a:cs typeface="Roboto"/>
              <a:sym typeface="Roboto"/>
            </a:endParaRPr>
          </a:p>
          <a:p>
            <a:pPr marL="0" lvl="0" indent="0" algn="l" rtl="0">
              <a:lnSpc>
                <a:spcPct val="115000"/>
              </a:lnSpc>
              <a:spcBef>
                <a:spcPts val="1600"/>
              </a:spcBef>
              <a:spcAft>
                <a:spcPts val="0"/>
              </a:spcAft>
              <a:buSzPts val="1800"/>
              <a:buNone/>
            </a:pPr>
            <a:r>
              <a:rPr lang="en-US" sz="1600" b="1">
                <a:solidFill>
                  <a:schemeClr val="lt1"/>
                </a:solidFill>
                <a:latin typeface="Roboto"/>
                <a:ea typeface="Roboto"/>
                <a:cs typeface="Roboto"/>
                <a:sym typeface="Roboto"/>
              </a:rPr>
              <a:t>Προβλέπουν</a:t>
            </a:r>
            <a:r>
              <a:rPr lang="en-US" sz="1600">
                <a:solidFill>
                  <a:schemeClr val="lt1"/>
                </a:solidFill>
                <a:latin typeface="Roboto"/>
                <a:ea typeface="Roboto"/>
                <a:cs typeface="Roboto"/>
                <a:sym typeface="Roboto"/>
              </a:rPr>
              <a:t> </a:t>
            </a:r>
            <a:r>
              <a:rPr lang="en-US" sz="1600" b="1">
                <a:solidFill>
                  <a:schemeClr val="lt1"/>
                </a:solidFill>
                <a:latin typeface="Roboto"/>
                <a:ea typeface="Roboto"/>
                <a:cs typeface="Roboto"/>
                <a:sym typeface="Roboto"/>
              </a:rPr>
              <a:t>-&gt;</a:t>
            </a:r>
            <a:r>
              <a:rPr lang="en-US" sz="1600">
                <a:solidFill>
                  <a:schemeClr val="lt1"/>
                </a:solidFill>
                <a:latin typeface="Roboto"/>
                <a:ea typeface="Roboto"/>
                <a:cs typeface="Roboto"/>
                <a:sym typeface="Roboto"/>
              </a:rPr>
              <a:t> μελλοντικά καιρικά φαινόμενα</a:t>
            </a:r>
            <a:endParaRPr sz="1600">
              <a:solidFill>
                <a:schemeClr val="lt1"/>
              </a:solidFill>
              <a:latin typeface="Roboto"/>
              <a:ea typeface="Roboto"/>
              <a:cs typeface="Roboto"/>
              <a:sym typeface="Roboto"/>
            </a:endParaRPr>
          </a:p>
          <a:p>
            <a:pPr marL="0" lvl="0" indent="0" algn="l" rtl="0">
              <a:lnSpc>
                <a:spcPct val="115000"/>
              </a:lnSpc>
              <a:spcBef>
                <a:spcPts val="1600"/>
              </a:spcBef>
              <a:spcAft>
                <a:spcPts val="1600"/>
              </a:spcAft>
              <a:buSzPts val="1800"/>
              <a:buNone/>
            </a:pPr>
            <a:endParaRPr sz="1600">
              <a:solidFill>
                <a:schemeClr val="lt1"/>
              </a:solidFill>
              <a:latin typeface="Roboto"/>
              <a:ea typeface="Roboto"/>
              <a:cs typeface="Roboto"/>
              <a:sym typeface="Roboto"/>
            </a:endParaRPr>
          </a:p>
        </p:txBody>
      </p:sp>
      <p:sp>
        <p:nvSpPr>
          <p:cNvPr id="176" name="Google Shape;176;p21"/>
          <p:cNvSpPr txBox="1"/>
          <p:nvPr/>
        </p:nvSpPr>
        <p:spPr>
          <a:xfrm>
            <a:off x="4736600" y="3826525"/>
            <a:ext cx="1212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i="0" u="none" strike="noStrike" cap="none">
                <a:solidFill>
                  <a:schemeClr val="lt1"/>
                </a:solidFill>
                <a:latin typeface="Roboto"/>
                <a:ea typeface="Roboto"/>
                <a:cs typeface="Roboto"/>
                <a:sym typeface="Roboto"/>
              </a:rPr>
              <a:t>Προβλέψεις</a:t>
            </a:r>
            <a:endParaRPr sz="1400" i="0" u="none" strike="noStrike" cap="none">
              <a:solidFill>
                <a:schemeClr val="lt1"/>
              </a:solidFill>
              <a:latin typeface="Roboto"/>
              <a:ea typeface="Roboto"/>
              <a:cs typeface="Roboto"/>
              <a:sym typeface="Roboto"/>
            </a:endParaRPr>
          </a:p>
        </p:txBody>
      </p:sp>
      <p:pic>
        <p:nvPicPr>
          <p:cNvPr id="177" name="Google Shape;177;p21"/>
          <p:cNvPicPr preferRelativeResize="0"/>
          <p:nvPr/>
        </p:nvPicPr>
        <p:blipFill rotWithShape="1">
          <a:blip r:embed="rId3">
            <a:alphaModFix/>
          </a:blip>
          <a:srcRect/>
          <a:stretch/>
        </p:blipFill>
        <p:spPr>
          <a:xfrm>
            <a:off x="5990950" y="3267149"/>
            <a:ext cx="2842150" cy="1518950"/>
          </a:xfrm>
          <a:prstGeom prst="rect">
            <a:avLst/>
          </a:prstGeom>
          <a:noFill/>
          <a:ln>
            <a:noFill/>
          </a:ln>
        </p:spPr>
      </p:pic>
      <p:sp>
        <p:nvSpPr>
          <p:cNvPr id="178" name="Google Shape;178;p21"/>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2</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2"/>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Μοντέλα τεχνητής νοημοσύνης</a:t>
            </a:r>
            <a:endParaRPr>
              <a:latin typeface="Roboto"/>
              <a:ea typeface="Roboto"/>
              <a:cs typeface="Roboto"/>
              <a:sym typeface="Roboto"/>
            </a:endParaRPr>
          </a:p>
        </p:txBody>
      </p:sp>
      <p:sp>
        <p:nvSpPr>
          <p:cNvPr id="184" name="Google Shape;184;p22"/>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Ένα μεγάλο γλωσσικό </a:t>
            </a:r>
            <a:r>
              <a:rPr lang="en-US" b="1">
                <a:solidFill>
                  <a:srgbClr val="C31C4A"/>
                </a:solidFill>
                <a:latin typeface="Roboto"/>
                <a:ea typeface="Roboto"/>
                <a:cs typeface="Roboto"/>
                <a:sym typeface="Roboto"/>
              </a:rPr>
              <a:t>μοντέλο</a:t>
            </a:r>
            <a:r>
              <a:rPr lang="en-US" sz="1800">
                <a:latin typeface="Roboto"/>
                <a:ea typeface="Roboto"/>
                <a:cs typeface="Roboto"/>
                <a:sym typeface="Roboto"/>
              </a:rPr>
              <a:t> (LLM) εκπαιδεύεται χρησιμοποιώντας πολλά δεδομένα κειμένου.</a:t>
            </a:r>
            <a:endParaRPr>
              <a:latin typeface="Roboto"/>
              <a:ea typeface="Roboto"/>
              <a:cs typeface="Roboto"/>
              <a:sym typeface="Roboto"/>
            </a:endParaRPr>
          </a:p>
          <a:p>
            <a:pPr marL="0" lvl="0" indent="0" algn="l" rtl="0">
              <a:lnSpc>
                <a:spcPct val="115000"/>
              </a:lnSpc>
              <a:spcBef>
                <a:spcPts val="1600"/>
              </a:spcBef>
              <a:spcAft>
                <a:spcPts val="1600"/>
              </a:spcAft>
              <a:buSzPts val="1800"/>
              <a:buNone/>
            </a:pPr>
            <a:r>
              <a:rPr lang="en-US">
                <a:latin typeface="Roboto"/>
                <a:ea typeface="Roboto"/>
                <a:cs typeface="Roboto"/>
                <a:sym typeface="Roboto"/>
              </a:rPr>
              <a:t>Όταν</a:t>
            </a:r>
            <a:r>
              <a:rPr lang="en-US" sz="1800">
                <a:latin typeface="Roboto"/>
                <a:ea typeface="Roboto"/>
                <a:cs typeface="Roboto"/>
                <a:sym typeface="Roboto"/>
              </a:rPr>
              <a:t> ένα LLM χρησιμοποιείται για να δημιουργηθεί ένα </a:t>
            </a:r>
            <a:r>
              <a:rPr lang="en-US" b="1">
                <a:solidFill>
                  <a:srgbClr val="C31C4A"/>
                </a:solidFill>
                <a:latin typeface="Roboto"/>
                <a:ea typeface="Roboto"/>
                <a:cs typeface="Roboto"/>
                <a:sym typeface="Roboto"/>
              </a:rPr>
              <a:t>chatbot</a:t>
            </a:r>
            <a:r>
              <a:rPr lang="en-US" sz="1800">
                <a:latin typeface="Roboto"/>
                <a:ea typeface="Roboto"/>
                <a:cs typeface="Roboto"/>
                <a:sym typeface="Roboto"/>
              </a:rPr>
              <a:t>, ποιες καταστάσεις του πραγματικού κόσμου αναπαρίστανται;</a:t>
            </a:r>
            <a:endParaRPr>
              <a:latin typeface="Roboto"/>
              <a:ea typeface="Roboto"/>
              <a:cs typeface="Roboto"/>
              <a:sym typeface="Roboto"/>
            </a:endParaRPr>
          </a:p>
        </p:txBody>
      </p:sp>
      <p:sp>
        <p:nvSpPr>
          <p:cNvPr id="185" name="Google Shape;185;p22"/>
          <p:cNvSpPr txBox="1"/>
          <p:nvPr/>
        </p:nvSpPr>
        <p:spPr>
          <a:xfrm>
            <a:off x="353700" y="3869925"/>
            <a:ext cx="3532500" cy="461700"/>
          </a:xfrm>
          <a:prstGeom prst="rect">
            <a:avLst/>
          </a:prstGeom>
          <a:solidFill>
            <a:srgbClr val="C31C4A"/>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err="1">
                <a:solidFill>
                  <a:schemeClr val="lt1"/>
                </a:solidFill>
                <a:latin typeface="Roboto"/>
                <a:ea typeface="Roboto"/>
                <a:cs typeface="Roboto"/>
                <a:sym typeface="Roboto"/>
              </a:rPr>
              <a:t>Ανθρώ</a:t>
            </a:r>
            <a:r>
              <a:rPr lang="en-US" sz="1800" b="1" i="0" u="none" strike="noStrike" cap="none" dirty="0">
                <a:solidFill>
                  <a:schemeClr val="lt1"/>
                </a:solidFill>
                <a:latin typeface="Roboto"/>
                <a:ea typeface="Roboto"/>
                <a:cs typeface="Roboto"/>
                <a:sym typeface="Roboto"/>
              </a:rPr>
              <a:t>πινη συνομιλία</a:t>
            </a:r>
            <a:r>
              <a:rPr lang="el-GR" sz="1800" b="1" i="0" u="none" strike="noStrike" cap="none" dirty="0">
                <a:solidFill>
                  <a:schemeClr val="lt1"/>
                </a:solidFill>
                <a:latin typeface="Roboto"/>
                <a:ea typeface="Roboto"/>
                <a:cs typeface="Roboto"/>
                <a:sym typeface="Roboto"/>
              </a:rPr>
              <a:t> (</a:t>
            </a:r>
            <a:r>
              <a:rPr lang="en-GB" sz="1800" b="1" i="0" u="none" strike="noStrike" cap="none" dirty="0">
                <a:solidFill>
                  <a:schemeClr val="lt1"/>
                </a:solidFill>
                <a:latin typeface="Roboto"/>
                <a:ea typeface="Roboto"/>
                <a:cs typeface="Roboto"/>
                <a:sym typeface="Roboto"/>
              </a:rPr>
              <a:t>chat!)</a:t>
            </a:r>
            <a:endParaRPr sz="1800" b="1" i="0" u="none" strike="noStrike" cap="none" dirty="0">
              <a:solidFill>
                <a:schemeClr val="lt1"/>
              </a:solidFill>
              <a:latin typeface="Roboto"/>
              <a:ea typeface="Roboto"/>
              <a:cs typeface="Roboto"/>
              <a:sym typeface="Roboto"/>
            </a:endParaRPr>
          </a:p>
        </p:txBody>
      </p:sp>
      <p:pic>
        <p:nvPicPr>
          <p:cNvPr id="186" name="Google Shape;186;p22"/>
          <p:cNvPicPr preferRelativeResize="0"/>
          <p:nvPr/>
        </p:nvPicPr>
        <p:blipFill rotWithShape="1">
          <a:blip r:embed="rId3">
            <a:alphaModFix/>
          </a:blip>
          <a:srcRect/>
          <a:stretch/>
        </p:blipFill>
        <p:spPr>
          <a:xfrm>
            <a:off x="4736600" y="1017700"/>
            <a:ext cx="3821000" cy="3821000"/>
          </a:xfrm>
          <a:prstGeom prst="rect">
            <a:avLst/>
          </a:prstGeom>
          <a:noFill/>
          <a:ln>
            <a:noFill/>
          </a:ln>
        </p:spPr>
      </p:pic>
      <p:sp>
        <p:nvSpPr>
          <p:cNvPr id="187" name="Google Shape;187;p22"/>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2</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Ο στόχος ενός LLM είναι να μπορεί να παρέχει ρεαλιστικές συνομιλίες: </a:t>
            </a:r>
            <a:endParaRPr>
              <a:latin typeface="Roboto"/>
              <a:ea typeface="Roboto"/>
              <a:cs typeface="Roboto"/>
              <a:sym typeface="Roboto"/>
            </a:endParaRPr>
          </a:p>
          <a:p>
            <a:pPr marL="457200" lvl="0" indent="-342900" algn="l" rtl="0">
              <a:lnSpc>
                <a:spcPct val="115000"/>
              </a:lnSpc>
              <a:spcBef>
                <a:spcPts val="1600"/>
              </a:spcBef>
              <a:spcAft>
                <a:spcPts val="0"/>
              </a:spcAft>
              <a:buSzPts val="1800"/>
              <a:buFont typeface="Roboto"/>
              <a:buChar char="●"/>
            </a:pPr>
            <a:r>
              <a:rPr lang="en-US" sz="1800">
                <a:latin typeface="Roboto"/>
                <a:ea typeface="Roboto"/>
                <a:cs typeface="Roboto"/>
                <a:sym typeface="Roboto"/>
              </a:rPr>
              <a:t>Προβλέποντας την επόμενη λέξη/φράση</a:t>
            </a:r>
            <a:endParaRPr>
              <a:latin typeface="Roboto"/>
              <a:ea typeface="Roboto"/>
              <a:cs typeface="Roboto"/>
              <a:sym typeface="Roboto"/>
            </a:endParaRPr>
          </a:p>
          <a:p>
            <a:pPr marL="0" lvl="0" indent="0" algn="l" rtl="0">
              <a:lnSpc>
                <a:spcPct val="115000"/>
              </a:lnSpc>
              <a:spcBef>
                <a:spcPts val="1600"/>
              </a:spcBef>
              <a:spcAft>
                <a:spcPts val="1600"/>
              </a:spcAft>
              <a:buSzPts val="1800"/>
              <a:buNone/>
            </a:pPr>
            <a:r>
              <a:rPr lang="en-US" sz="1800">
                <a:latin typeface="Roboto"/>
                <a:ea typeface="Roboto"/>
                <a:cs typeface="Roboto"/>
                <a:sym typeface="Roboto"/>
              </a:rPr>
              <a:t>Για να επιτευχθεί αυτό, εκπαιδεύεται χρησιμοποιώντας πολλά δεδομένα</a:t>
            </a:r>
            <a:endParaRPr>
              <a:latin typeface="Roboto"/>
              <a:ea typeface="Roboto"/>
              <a:cs typeface="Roboto"/>
              <a:sym typeface="Roboto"/>
            </a:endParaRPr>
          </a:p>
        </p:txBody>
      </p:sp>
      <p:sp>
        <p:nvSpPr>
          <p:cNvPr id="193" name="Google Shape;193;p23"/>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Πολλά δεδομένα</a:t>
            </a:r>
            <a:endParaRPr>
              <a:latin typeface="Roboto"/>
              <a:ea typeface="Roboto"/>
              <a:cs typeface="Roboto"/>
              <a:sym typeface="Roboto"/>
            </a:endParaRPr>
          </a:p>
        </p:txBody>
      </p:sp>
      <p:sp>
        <p:nvSpPr>
          <p:cNvPr id="194" name="Google Shape;194;p23"/>
          <p:cNvSpPr txBox="1">
            <a:spLocks noGrp="1"/>
          </p:cNvSpPr>
          <p:nvPr>
            <p:ph type="body" idx="2"/>
          </p:nvPr>
        </p:nvSpPr>
        <p:spPr>
          <a:xfrm>
            <a:off x="4736600" y="1170100"/>
            <a:ext cx="4096500" cy="3659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solidFill>
                  <a:schemeClr val="lt1"/>
                </a:solidFill>
                <a:latin typeface="Roboto"/>
                <a:ea typeface="Roboto"/>
                <a:cs typeface="Roboto"/>
                <a:sym typeface="Roboto"/>
              </a:rPr>
              <a:t>Ποια δεδομένα πιστεύετε ότι πρέπει να χρησιμοποιηθούν για την εκπαίδευση ενός μεγάλου γλωσσικού μοντέλου;</a:t>
            </a:r>
            <a:endParaRPr b="1">
              <a:solidFill>
                <a:schemeClr val="lt1"/>
              </a:solidFill>
              <a:latin typeface="Roboto"/>
              <a:ea typeface="Roboto"/>
              <a:cs typeface="Roboto"/>
              <a:sym typeface="Roboto"/>
            </a:endParaRPr>
          </a:p>
          <a:p>
            <a:pPr marL="0" lvl="0" indent="0" algn="l" rtl="0">
              <a:lnSpc>
                <a:spcPct val="115000"/>
              </a:lnSpc>
              <a:spcBef>
                <a:spcPts val="1600"/>
              </a:spcBef>
              <a:spcAft>
                <a:spcPts val="0"/>
              </a:spcAft>
              <a:buSzPts val="1800"/>
              <a:buNone/>
            </a:pPr>
            <a:r>
              <a:rPr lang="en-US">
                <a:solidFill>
                  <a:schemeClr val="lt1"/>
                </a:solidFill>
                <a:latin typeface="Roboto"/>
                <a:ea typeface="Roboto"/>
                <a:cs typeface="Roboto"/>
                <a:sym typeface="Roboto"/>
              </a:rPr>
              <a:t>Παράδειγμα:</a:t>
            </a:r>
            <a:endParaRPr>
              <a:solidFill>
                <a:schemeClr val="lt1"/>
              </a:solidFill>
              <a:latin typeface="Roboto"/>
              <a:ea typeface="Roboto"/>
              <a:cs typeface="Roboto"/>
              <a:sym typeface="Roboto"/>
            </a:endParaRPr>
          </a:p>
          <a:p>
            <a:pPr marL="457200" lvl="0" indent="-342900" algn="l" rtl="0">
              <a:lnSpc>
                <a:spcPct val="115000"/>
              </a:lnSpc>
              <a:spcBef>
                <a:spcPts val="1600"/>
              </a:spcBef>
              <a:spcAft>
                <a:spcPts val="0"/>
              </a:spcAft>
              <a:buClr>
                <a:schemeClr val="lt1"/>
              </a:buClr>
              <a:buSzPts val="1800"/>
              <a:buFont typeface="Roboto"/>
              <a:buChar char="●"/>
            </a:pPr>
            <a:r>
              <a:rPr lang="en-US">
                <a:solidFill>
                  <a:schemeClr val="lt1"/>
                </a:solidFill>
                <a:latin typeface="Roboto"/>
                <a:ea typeface="Roboto"/>
                <a:cs typeface="Roboto"/>
                <a:sym typeface="Roboto"/>
              </a:rPr>
              <a:t>Μια εγκυκλοπαίδεια</a:t>
            </a:r>
            <a:endParaRPr>
              <a:solidFill>
                <a:schemeClr val="lt1"/>
              </a:solidFill>
              <a:latin typeface="Roboto"/>
              <a:ea typeface="Roboto"/>
              <a:cs typeface="Roboto"/>
              <a:sym typeface="Roboto"/>
            </a:endParaRPr>
          </a:p>
          <a:p>
            <a:pPr marL="0" lvl="0" indent="0" algn="l" rtl="0">
              <a:lnSpc>
                <a:spcPct val="115000"/>
              </a:lnSpc>
              <a:spcBef>
                <a:spcPts val="1600"/>
              </a:spcBef>
              <a:spcAft>
                <a:spcPts val="1600"/>
              </a:spcAft>
              <a:buSzPts val="1800"/>
              <a:buNone/>
            </a:pPr>
            <a:endParaRPr>
              <a:solidFill>
                <a:schemeClr val="lt1"/>
              </a:solidFill>
              <a:latin typeface="Roboto"/>
              <a:ea typeface="Roboto"/>
              <a:cs typeface="Roboto"/>
              <a:sym typeface="Roboto"/>
            </a:endParaRPr>
          </a:p>
        </p:txBody>
      </p:sp>
      <p:sp>
        <p:nvSpPr>
          <p:cNvPr id="195" name="Google Shape;195;p23"/>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2</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4"/>
          <p:cNvSpPr txBox="1">
            <a:spLocks noGrp="1"/>
          </p:cNvSpPr>
          <p:nvPr>
            <p:ph type="body" idx="1"/>
          </p:nvPr>
        </p:nvSpPr>
        <p:spPr>
          <a:xfrm>
            <a:off x="310900" y="1170125"/>
            <a:ext cx="57717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solidFill>
                  <a:srgbClr val="C31C4A"/>
                </a:solidFill>
                <a:latin typeface="Roboto"/>
                <a:ea typeface="Roboto"/>
                <a:cs typeface="Roboto"/>
                <a:sym typeface="Roboto"/>
              </a:rPr>
              <a:t>60%</a:t>
            </a:r>
            <a:r>
              <a:rPr lang="en-US" sz="1800">
                <a:latin typeface="Roboto"/>
                <a:ea typeface="Roboto"/>
                <a:cs typeface="Roboto"/>
                <a:sym typeface="Roboto"/>
              </a:rPr>
              <a:t> - </a:t>
            </a:r>
            <a:r>
              <a:rPr lang="en-US" b="1">
                <a:latin typeface="Roboto"/>
                <a:ea typeface="Roboto"/>
                <a:cs typeface="Roboto"/>
                <a:sym typeface="Roboto"/>
              </a:rPr>
              <a:t>Common crawl</a:t>
            </a:r>
            <a:r>
              <a:rPr lang="en-US" sz="1800">
                <a:latin typeface="Roboto"/>
                <a:ea typeface="Roboto"/>
                <a:cs typeface="Roboto"/>
                <a:sym typeface="Roboto"/>
              </a:rPr>
              <a:t> - δεδομένα που συλλέχθηκαν από ιστοτόπους μεταξύ 2011 και 2021</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b="1">
                <a:solidFill>
                  <a:srgbClr val="C31C4A"/>
                </a:solidFill>
                <a:latin typeface="Roboto"/>
                <a:ea typeface="Roboto"/>
                <a:cs typeface="Roboto"/>
                <a:sym typeface="Roboto"/>
              </a:rPr>
              <a:t>22%</a:t>
            </a:r>
            <a:r>
              <a:rPr lang="en-US" sz="1800">
                <a:latin typeface="Roboto"/>
                <a:ea typeface="Roboto"/>
                <a:cs typeface="Roboto"/>
                <a:sym typeface="Roboto"/>
              </a:rPr>
              <a:t> - </a:t>
            </a:r>
            <a:r>
              <a:rPr lang="en-US" b="1">
                <a:latin typeface="Roboto"/>
                <a:ea typeface="Roboto"/>
                <a:cs typeface="Roboto"/>
                <a:sym typeface="Roboto"/>
              </a:rPr>
              <a:t>WebText2</a:t>
            </a:r>
            <a:r>
              <a:rPr lang="en-US" sz="1800">
                <a:latin typeface="Roboto"/>
                <a:ea typeface="Roboto"/>
                <a:cs typeface="Roboto"/>
                <a:sym typeface="Roboto"/>
              </a:rPr>
              <a:t> - δεδομένα που συλλέχθηκαν από ιστοτόπους που συνδέονται στο Reddit και έχουν τρεις θετικές ψήφους</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b="1">
                <a:solidFill>
                  <a:srgbClr val="C31C4A"/>
                </a:solidFill>
                <a:latin typeface="Roboto"/>
                <a:ea typeface="Roboto"/>
                <a:cs typeface="Roboto"/>
                <a:sym typeface="Roboto"/>
              </a:rPr>
              <a:t>16%</a:t>
            </a:r>
            <a:r>
              <a:rPr lang="en-US" sz="1800">
                <a:latin typeface="Roboto"/>
                <a:ea typeface="Roboto"/>
                <a:cs typeface="Roboto"/>
                <a:sym typeface="Roboto"/>
              </a:rPr>
              <a:t> - </a:t>
            </a:r>
            <a:r>
              <a:rPr lang="en-US" b="1">
                <a:latin typeface="Roboto"/>
                <a:ea typeface="Roboto"/>
                <a:cs typeface="Roboto"/>
                <a:sym typeface="Roboto"/>
              </a:rPr>
              <a:t>BookCorpus</a:t>
            </a:r>
            <a:r>
              <a:rPr lang="en-US" sz="1800">
                <a:latin typeface="Roboto"/>
                <a:ea typeface="Roboto"/>
                <a:cs typeface="Roboto"/>
                <a:sym typeface="Roboto"/>
              </a:rPr>
              <a:t> - βιβλία που είναι διαθέσιμα στον ανοικτό ιστό</a:t>
            </a:r>
            <a:endParaRPr>
              <a:latin typeface="Roboto"/>
              <a:ea typeface="Roboto"/>
              <a:cs typeface="Roboto"/>
              <a:sym typeface="Roboto"/>
            </a:endParaRPr>
          </a:p>
          <a:p>
            <a:pPr marL="0" lvl="0" indent="0" algn="l" rtl="0">
              <a:lnSpc>
                <a:spcPct val="115000"/>
              </a:lnSpc>
              <a:spcBef>
                <a:spcPts val="1600"/>
              </a:spcBef>
              <a:spcAft>
                <a:spcPts val="1600"/>
              </a:spcAft>
              <a:buSzPts val="1800"/>
              <a:buNone/>
            </a:pPr>
            <a:r>
              <a:rPr lang="en-US" b="1">
                <a:solidFill>
                  <a:srgbClr val="C31C4A"/>
                </a:solidFill>
                <a:latin typeface="Roboto"/>
                <a:ea typeface="Roboto"/>
                <a:cs typeface="Roboto"/>
                <a:sym typeface="Roboto"/>
              </a:rPr>
              <a:t>3%</a:t>
            </a:r>
            <a:r>
              <a:rPr lang="en-US" sz="1800">
                <a:latin typeface="Roboto"/>
                <a:ea typeface="Roboto"/>
                <a:cs typeface="Roboto"/>
                <a:sym typeface="Roboto"/>
              </a:rPr>
              <a:t> - </a:t>
            </a:r>
            <a:r>
              <a:rPr lang="en-US" b="1">
                <a:latin typeface="Roboto"/>
                <a:ea typeface="Roboto"/>
                <a:cs typeface="Roboto"/>
                <a:sym typeface="Roboto"/>
              </a:rPr>
              <a:t>Wikipedia</a:t>
            </a:r>
            <a:r>
              <a:rPr lang="en-US" sz="1800">
                <a:latin typeface="Roboto"/>
                <a:ea typeface="Roboto"/>
                <a:cs typeface="Roboto"/>
                <a:sym typeface="Roboto"/>
              </a:rPr>
              <a:t> - δωρεάν διαδικτυακή εγκυκλοπαίδεια που υποστηρίζεται από την κοινότητα του </a:t>
            </a:r>
            <a:r>
              <a:rPr lang="en-US">
                <a:latin typeface="Roboto"/>
                <a:ea typeface="Roboto"/>
                <a:cs typeface="Roboto"/>
                <a:sym typeface="Roboto"/>
              </a:rPr>
              <a:t>δ</a:t>
            </a:r>
            <a:r>
              <a:rPr lang="en-US" sz="1800">
                <a:latin typeface="Roboto"/>
                <a:ea typeface="Roboto"/>
                <a:cs typeface="Roboto"/>
                <a:sym typeface="Roboto"/>
              </a:rPr>
              <a:t>ιαδικτύου</a:t>
            </a:r>
            <a:endParaRPr>
              <a:latin typeface="Roboto"/>
              <a:ea typeface="Roboto"/>
              <a:cs typeface="Roboto"/>
              <a:sym typeface="Roboto"/>
            </a:endParaRPr>
          </a:p>
        </p:txBody>
      </p:sp>
      <p:sp>
        <p:nvSpPr>
          <p:cNvPr id="201" name="Google Shape;201;p24"/>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GPT-3 (χρησιμοποιείται για την κατασκευή του ChatGPT)</a:t>
            </a:r>
            <a:endParaRPr>
              <a:latin typeface="Roboto"/>
              <a:ea typeface="Roboto"/>
              <a:cs typeface="Roboto"/>
              <a:sym typeface="Roboto"/>
            </a:endParaRPr>
          </a:p>
        </p:txBody>
      </p:sp>
      <p:sp>
        <p:nvSpPr>
          <p:cNvPr id="202" name="Google Shape;202;p24"/>
          <p:cNvSpPr txBox="1">
            <a:spLocks noGrp="1"/>
          </p:cNvSpPr>
          <p:nvPr>
            <p:ph type="body" idx="2"/>
          </p:nvPr>
        </p:nvSpPr>
        <p:spPr>
          <a:xfrm>
            <a:off x="6270025" y="1170100"/>
            <a:ext cx="2562900" cy="11436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solidFill>
                  <a:schemeClr val="lt1"/>
                </a:solidFill>
                <a:latin typeface="Roboto"/>
                <a:ea typeface="Roboto"/>
                <a:cs typeface="Roboto"/>
                <a:sym typeface="Roboto"/>
              </a:rPr>
              <a:t>Υπάρχει κάτι από αυτή τη λίστα που σας εκπλήσσει; </a:t>
            </a:r>
            <a:endParaRPr b="1">
              <a:solidFill>
                <a:schemeClr val="lt1"/>
              </a:solidFill>
              <a:latin typeface="Roboto"/>
              <a:ea typeface="Roboto"/>
              <a:cs typeface="Roboto"/>
              <a:sym typeface="Roboto"/>
            </a:endParaRPr>
          </a:p>
          <a:p>
            <a:pPr marL="0" lvl="0" indent="0" algn="l" rtl="0">
              <a:lnSpc>
                <a:spcPct val="115000"/>
              </a:lnSpc>
              <a:spcBef>
                <a:spcPts val="1600"/>
              </a:spcBef>
              <a:spcAft>
                <a:spcPts val="1600"/>
              </a:spcAft>
              <a:buSzPts val="1800"/>
              <a:buNone/>
            </a:pPr>
            <a:endParaRPr b="1">
              <a:solidFill>
                <a:schemeClr val="lt1"/>
              </a:solidFill>
              <a:latin typeface="Roboto"/>
              <a:ea typeface="Roboto"/>
              <a:cs typeface="Roboto"/>
              <a:sym typeface="Roboto"/>
            </a:endParaRPr>
          </a:p>
        </p:txBody>
      </p:sp>
      <p:sp>
        <p:nvSpPr>
          <p:cNvPr id="203" name="Google Shape;203;p24"/>
          <p:cNvSpPr txBox="1"/>
          <p:nvPr/>
        </p:nvSpPr>
        <p:spPr>
          <a:xfrm>
            <a:off x="6445475" y="4816750"/>
            <a:ext cx="2424900" cy="24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Quicksand"/>
                <a:ea typeface="Quicksand"/>
                <a:cs typeface="Quicksand"/>
                <a:sym typeface="Quicksand"/>
              </a:rPr>
              <a:t>* Τα ποσοστά είναι κατά προσέγγιση</a:t>
            </a:r>
            <a:endParaRPr sz="900" b="0" i="0" u="none" strike="noStrike" cap="none">
              <a:solidFill>
                <a:srgbClr val="000000"/>
              </a:solidFill>
              <a:latin typeface="Quicksand"/>
              <a:ea typeface="Quicksand"/>
              <a:cs typeface="Quicksand"/>
              <a:sym typeface="Quicksand"/>
            </a:endParaRPr>
          </a:p>
        </p:txBody>
      </p:sp>
      <p:sp>
        <p:nvSpPr>
          <p:cNvPr id="204" name="Google Shape;204;p24"/>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2</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Τα LLMs εκπαιδεύονται σε πολλά δεδομένα</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Δεν υπάρχει καμία εγγύηση ότι τα δεδομένα που χρησιμοποιούνται για την εκπαίδευση των LLMs είναι </a:t>
            </a:r>
            <a:r>
              <a:rPr lang="en-US" b="1">
                <a:solidFill>
                  <a:srgbClr val="C31C4A"/>
                </a:solidFill>
                <a:latin typeface="Roboto"/>
                <a:ea typeface="Roboto"/>
                <a:cs typeface="Roboto"/>
                <a:sym typeface="Roboto"/>
              </a:rPr>
              <a:t>ακριβή</a:t>
            </a:r>
            <a:r>
              <a:rPr lang="en-US" sz="1800">
                <a:latin typeface="Roboto"/>
                <a:ea typeface="Roboto"/>
                <a:cs typeface="Roboto"/>
                <a:sym typeface="Roboto"/>
              </a:rPr>
              <a:t>, </a:t>
            </a:r>
            <a:r>
              <a:rPr lang="en-US" b="1">
                <a:solidFill>
                  <a:srgbClr val="C31C4A"/>
                </a:solidFill>
                <a:latin typeface="Roboto"/>
                <a:ea typeface="Roboto"/>
                <a:cs typeface="Roboto"/>
                <a:sym typeface="Roboto"/>
              </a:rPr>
              <a:t> χωρίς προκαταλήψεις</a:t>
            </a:r>
            <a:r>
              <a:rPr lang="en-US" sz="1800">
                <a:latin typeface="Roboto"/>
                <a:ea typeface="Roboto"/>
                <a:cs typeface="Roboto"/>
                <a:sym typeface="Roboto"/>
              </a:rPr>
              <a:t> ή </a:t>
            </a:r>
            <a:r>
              <a:rPr lang="en-US" b="1">
                <a:solidFill>
                  <a:srgbClr val="C31C4A"/>
                </a:solidFill>
                <a:latin typeface="Roboto"/>
                <a:ea typeface="Roboto"/>
                <a:cs typeface="Roboto"/>
                <a:sym typeface="Roboto"/>
              </a:rPr>
              <a:t>αξιόπιστα</a:t>
            </a:r>
            <a:endParaRPr b="1">
              <a:solidFill>
                <a:srgbClr val="C31C4A"/>
              </a:solidFill>
              <a:latin typeface="Roboto"/>
              <a:ea typeface="Roboto"/>
              <a:cs typeface="Roboto"/>
              <a:sym typeface="Roboto"/>
            </a:endParaRPr>
          </a:p>
          <a:p>
            <a:pPr marL="0" lvl="0" indent="0" algn="l" rtl="0">
              <a:lnSpc>
                <a:spcPct val="115000"/>
              </a:lnSpc>
              <a:spcBef>
                <a:spcPts val="1600"/>
              </a:spcBef>
              <a:spcAft>
                <a:spcPts val="1600"/>
              </a:spcAft>
              <a:buSzPts val="1800"/>
              <a:buNone/>
            </a:pPr>
            <a:endParaRPr b="1">
              <a:solidFill>
                <a:srgbClr val="C31C4A"/>
              </a:solidFill>
              <a:latin typeface="Roboto"/>
              <a:ea typeface="Roboto"/>
              <a:cs typeface="Roboto"/>
              <a:sym typeface="Roboto"/>
            </a:endParaRPr>
          </a:p>
        </p:txBody>
      </p:sp>
      <p:sp>
        <p:nvSpPr>
          <p:cNvPr id="210" name="Google Shape;210;p25"/>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Περίληψη</a:t>
            </a:r>
            <a:endParaRPr>
              <a:latin typeface="Roboto"/>
              <a:ea typeface="Roboto"/>
              <a:cs typeface="Roboto"/>
              <a:sym typeface="Roboto"/>
            </a:endParaRPr>
          </a:p>
        </p:txBody>
      </p:sp>
      <p:sp>
        <p:nvSpPr>
          <p:cNvPr id="211" name="Google Shape;211;p25"/>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2</a:t>
            </a:r>
            <a:endParaRPr>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215"/>
        <p:cNvGrpSpPr/>
        <p:nvPr/>
      </p:nvGrpSpPr>
      <p:grpSpPr>
        <a:xfrm>
          <a:off x="0" y="0"/>
          <a:ext cx="0" cy="0"/>
          <a:chOff x="0" y="0"/>
          <a:chExt cx="0" cy="0"/>
        </a:xfrm>
      </p:grpSpPr>
      <p:sp>
        <p:nvSpPr>
          <p:cNvPr id="216" name="Google Shape;216;p26"/>
          <p:cNvSpPr txBox="1">
            <a:spLocks noGrp="1"/>
          </p:cNvSpPr>
          <p:nvPr>
            <p:ph type="title"/>
          </p:nvPr>
        </p:nvSpPr>
        <p:spPr>
          <a:xfrm>
            <a:off x="526875" y="576775"/>
            <a:ext cx="8453100" cy="203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5800" dirty="0" err="1">
                <a:solidFill>
                  <a:srgbClr val="C31C4A"/>
                </a:solidFill>
                <a:latin typeface="Roboto"/>
                <a:ea typeface="Roboto"/>
                <a:cs typeface="Roboto"/>
                <a:sym typeface="Roboto"/>
              </a:rPr>
              <a:t>Μηχ</a:t>
            </a:r>
            <a:r>
              <a:rPr lang="en-US" sz="5800" dirty="0">
                <a:solidFill>
                  <a:srgbClr val="C31C4A"/>
                </a:solidFill>
                <a:latin typeface="Roboto"/>
                <a:ea typeface="Roboto"/>
                <a:cs typeface="Roboto"/>
                <a:sym typeface="Roboto"/>
              </a:rPr>
              <a:t>ανές αναζήτησης στο διαδίκτυο</a:t>
            </a:r>
            <a:br>
              <a:rPr lang="en-US" sz="5800" dirty="0">
                <a:solidFill>
                  <a:srgbClr val="C31C4A"/>
                </a:solidFill>
                <a:latin typeface="Roboto"/>
                <a:ea typeface="Roboto"/>
                <a:cs typeface="Roboto"/>
                <a:sym typeface="Roboto"/>
              </a:rPr>
            </a:br>
            <a:r>
              <a:rPr lang="en-GB" dirty="0">
                <a:latin typeface="Roboto"/>
                <a:ea typeface="Roboto"/>
                <a:cs typeface="Roboto"/>
                <a:sym typeface="Roboto"/>
              </a:rPr>
              <a:t>vs</a:t>
            </a:r>
            <a:br>
              <a:rPr lang="en-US" sz="5800" dirty="0">
                <a:solidFill>
                  <a:srgbClr val="C31C4A"/>
                </a:solidFill>
                <a:latin typeface="Roboto"/>
                <a:ea typeface="Roboto"/>
                <a:cs typeface="Roboto"/>
                <a:sym typeface="Roboto"/>
              </a:rPr>
            </a:br>
            <a:r>
              <a:rPr lang="en-US" sz="5800" dirty="0">
                <a:solidFill>
                  <a:srgbClr val="C31C4A"/>
                </a:solidFill>
                <a:latin typeface="Roboto"/>
                <a:ea typeface="Roboto"/>
                <a:cs typeface="Roboto"/>
                <a:sym typeface="Roboto"/>
              </a:rPr>
              <a:t>LLM chatbots</a:t>
            </a:r>
            <a:endParaRPr dirty="0">
              <a:latin typeface="Roboto"/>
              <a:ea typeface="Roboto"/>
              <a:cs typeface="Roboto"/>
              <a:sym typeface="Roboto"/>
            </a:endParaRPr>
          </a:p>
        </p:txBody>
      </p:sp>
      <p:sp>
        <p:nvSpPr>
          <p:cNvPr id="218" name="Google Shape;218;p26"/>
          <p:cNvSpPr txBox="1">
            <a:spLocks noGrp="1"/>
          </p:cNvSpPr>
          <p:nvPr>
            <p:ph type="subTitle" idx="1"/>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3</a:t>
            </a:r>
            <a:endParaRPr>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7"/>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Τι είναι μια μηχανή αναζήτησης στο διαδίκτυο;</a:t>
            </a:r>
            <a:endParaRPr>
              <a:latin typeface="Roboto"/>
              <a:ea typeface="Roboto"/>
              <a:cs typeface="Roboto"/>
              <a:sym typeface="Roboto"/>
            </a:endParaRPr>
          </a:p>
        </p:txBody>
      </p:sp>
      <p:sp>
        <p:nvSpPr>
          <p:cNvPr id="224" name="Google Shape;224;p27"/>
          <p:cNvSpPr txBox="1">
            <a:spLocks noGrp="1"/>
          </p:cNvSpPr>
          <p:nvPr>
            <p:ph type="body" idx="1"/>
          </p:nvPr>
        </p:nvSpPr>
        <p:spPr>
          <a:xfrm>
            <a:off x="310900" y="1178437"/>
            <a:ext cx="4096500" cy="3659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1600"/>
              </a:spcBef>
              <a:spcAft>
                <a:spcPts val="0"/>
              </a:spcAft>
              <a:buSzPts val="1800"/>
              <a:buFont typeface="Roboto"/>
              <a:buChar char="●"/>
            </a:pPr>
            <a:r>
              <a:rPr lang="en-US" sz="1800" dirty="0" err="1">
                <a:latin typeface="Roboto"/>
                <a:ea typeface="Roboto"/>
                <a:cs typeface="Roboto"/>
                <a:sym typeface="Roboto"/>
              </a:rPr>
              <a:t>Περιγράψτε</a:t>
            </a:r>
            <a:r>
              <a:rPr lang="en-US" sz="1800" dirty="0">
                <a:latin typeface="Roboto"/>
                <a:ea typeface="Roboto"/>
                <a:cs typeface="Roboto"/>
                <a:sym typeface="Roboto"/>
              </a:rPr>
              <a:t> </a:t>
            </a:r>
            <a:r>
              <a:rPr lang="en-US" sz="1800" dirty="0" err="1">
                <a:latin typeface="Roboto"/>
                <a:ea typeface="Roboto"/>
                <a:cs typeface="Roboto"/>
                <a:sym typeface="Roboto"/>
              </a:rPr>
              <a:t>τον</a:t>
            </a:r>
            <a:r>
              <a:rPr lang="en-US" sz="1800" dirty="0">
                <a:latin typeface="Roboto"/>
                <a:ea typeface="Roboto"/>
                <a:cs typeface="Roboto"/>
                <a:sym typeface="Roboto"/>
              </a:rPr>
              <a:t> </a:t>
            </a:r>
            <a:r>
              <a:rPr lang="en-US" sz="1800" dirty="0" err="1">
                <a:latin typeface="Roboto"/>
                <a:ea typeface="Roboto"/>
                <a:cs typeface="Roboto"/>
                <a:sym typeface="Roboto"/>
              </a:rPr>
              <a:t>σκο</a:t>
            </a:r>
            <a:r>
              <a:rPr lang="en-US" sz="1800" dirty="0">
                <a:latin typeface="Roboto"/>
                <a:ea typeface="Roboto"/>
                <a:cs typeface="Roboto"/>
                <a:sym typeface="Roboto"/>
              </a:rPr>
              <a:t>πό μιας μηχανής αναζήτησης στο διαδίκτυο</a:t>
            </a:r>
            <a:endParaRPr dirty="0">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dirty="0" err="1">
                <a:latin typeface="Roboto"/>
                <a:ea typeface="Roboto"/>
                <a:cs typeface="Roboto"/>
                <a:sym typeface="Roboto"/>
              </a:rPr>
              <a:t>Ποι</a:t>
            </a:r>
            <a:r>
              <a:rPr lang="en-US" sz="1800" dirty="0">
                <a:latin typeface="Roboto"/>
                <a:ea typeface="Roboto"/>
                <a:cs typeface="Roboto"/>
                <a:sym typeface="Roboto"/>
              </a:rPr>
              <a:t>α είναι τα οφέλη από τη χρήση μιας μηχανής αναζήτησης στο διαδίκτυο;</a:t>
            </a:r>
            <a:endParaRPr dirty="0">
              <a:latin typeface="Roboto"/>
              <a:ea typeface="Roboto"/>
              <a:cs typeface="Roboto"/>
              <a:sym typeface="Roboto"/>
            </a:endParaRPr>
          </a:p>
        </p:txBody>
      </p:sp>
      <p:pic>
        <p:nvPicPr>
          <p:cNvPr id="225" name="Google Shape;225;p27"/>
          <p:cNvPicPr preferRelativeResize="0"/>
          <p:nvPr/>
        </p:nvPicPr>
        <p:blipFill rotWithShape="1">
          <a:blip r:embed="rId3">
            <a:alphaModFix/>
          </a:blip>
          <a:srcRect/>
          <a:stretch/>
        </p:blipFill>
        <p:spPr>
          <a:xfrm>
            <a:off x="4559800" y="1170100"/>
            <a:ext cx="4431801" cy="3409078"/>
          </a:xfrm>
          <a:prstGeom prst="rect">
            <a:avLst/>
          </a:prstGeom>
          <a:noFill/>
          <a:ln>
            <a:noFill/>
          </a:ln>
        </p:spPr>
      </p:pic>
      <p:sp>
        <p:nvSpPr>
          <p:cNvPr id="227" name="Google Shape;227;p27"/>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3</a:t>
            </a:r>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0900" y="1017725"/>
            <a:ext cx="8522100" cy="381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dirty="0" err="1">
                <a:solidFill>
                  <a:srgbClr val="C31C4A"/>
                </a:solidFill>
                <a:latin typeface="Roboto"/>
                <a:ea typeface="Roboto"/>
                <a:cs typeface="Roboto"/>
                <a:sym typeface="Roboto"/>
              </a:rPr>
              <a:t>Σε</a:t>
            </a:r>
            <a:r>
              <a:rPr lang="en-US" b="1" dirty="0">
                <a:solidFill>
                  <a:srgbClr val="C31C4A"/>
                </a:solidFill>
                <a:latin typeface="Roboto"/>
                <a:ea typeface="Roboto"/>
                <a:cs typeface="Roboto"/>
                <a:sym typeface="Roboto"/>
              </a:rPr>
              <a:t> α</a:t>
            </a:r>
            <a:r>
              <a:rPr lang="en-US" b="1" dirty="0" err="1">
                <a:solidFill>
                  <a:srgbClr val="C31C4A"/>
                </a:solidFill>
                <a:latin typeface="Roboto"/>
                <a:ea typeface="Roboto"/>
                <a:cs typeface="Roboto"/>
                <a:sym typeface="Roboto"/>
              </a:rPr>
              <a:t>υτό</a:t>
            </a:r>
            <a:r>
              <a:rPr lang="en-US" b="1" dirty="0">
                <a:solidFill>
                  <a:srgbClr val="C31C4A"/>
                </a:solidFill>
                <a:latin typeface="Roboto"/>
                <a:ea typeface="Roboto"/>
                <a:cs typeface="Roboto"/>
                <a:sym typeface="Roboto"/>
              </a:rPr>
              <a:t> </a:t>
            </a:r>
            <a:r>
              <a:rPr lang="en-US" b="1" dirty="0" err="1">
                <a:solidFill>
                  <a:srgbClr val="C31C4A"/>
                </a:solidFill>
                <a:latin typeface="Roboto"/>
                <a:ea typeface="Roboto"/>
                <a:cs typeface="Roboto"/>
                <a:sym typeface="Roboto"/>
              </a:rPr>
              <a:t>το</a:t>
            </a:r>
            <a:r>
              <a:rPr lang="en-US" b="1" dirty="0">
                <a:solidFill>
                  <a:srgbClr val="C31C4A"/>
                </a:solidFill>
                <a:latin typeface="Roboto"/>
                <a:ea typeface="Roboto"/>
                <a:cs typeface="Roboto"/>
                <a:sym typeface="Roboto"/>
              </a:rPr>
              <a:t> </a:t>
            </a:r>
            <a:r>
              <a:rPr lang="en-US" b="1" dirty="0" err="1">
                <a:solidFill>
                  <a:srgbClr val="C31C4A"/>
                </a:solidFill>
                <a:latin typeface="Roboto"/>
                <a:ea typeface="Roboto"/>
                <a:cs typeface="Roboto"/>
                <a:sym typeface="Roboto"/>
              </a:rPr>
              <a:t>μάθημ</a:t>
            </a:r>
            <a:r>
              <a:rPr lang="en-US" b="1" dirty="0">
                <a:solidFill>
                  <a:srgbClr val="C31C4A"/>
                </a:solidFill>
                <a:latin typeface="Roboto"/>
                <a:ea typeface="Roboto"/>
                <a:cs typeface="Roboto"/>
                <a:sym typeface="Roboto"/>
              </a:rPr>
              <a:t>α, θα:</a:t>
            </a:r>
            <a:endParaRPr b="1" dirty="0">
              <a:solidFill>
                <a:srgbClr val="C31C4A"/>
              </a:solidFill>
              <a:latin typeface="Roboto"/>
              <a:ea typeface="Roboto"/>
              <a:cs typeface="Roboto"/>
              <a:sym typeface="Roboto"/>
            </a:endParaRPr>
          </a:p>
          <a:p>
            <a:pPr marL="0" lvl="0" indent="0" algn="l" rtl="0">
              <a:lnSpc>
                <a:spcPct val="115000"/>
              </a:lnSpc>
              <a:spcBef>
                <a:spcPts val="1000"/>
              </a:spcBef>
              <a:spcAft>
                <a:spcPts val="0"/>
              </a:spcAft>
              <a:buSzPts val="1800"/>
              <a:buNone/>
            </a:pPr>
            <a:endParaRPr b="1" dirty="0">
              <a:solidFill>
                <a:srgbClr val="C31C4A"/>
              </a:solidFill>
              <a:latin typeface="Roboto"/>
              <a:ea typeface="Roboto"/>
              <a:cs typeface="Roboto"/>
              <a:sym typeface="Roboto"/>
            </a:endParaRPr>
          </a:p>
          <a:p>
            <a:pPr marL="457200" lvl="0" indent="-342900" algn="l" rtl="0">
              <a:lnSpc>
                <a:spcPct val="115000"/>
              </a:lnSpc>
              <a:spcBef>
                <a:spcPts val="1000"/>
              </a:spcBef>
              <a:spcAft>
                <a:spcPts val="0"/>
              </a:spcAft>
              <a:buClr>
                <a:srgbClr val="C31C4A"/>
              </a:buClr>
              <a:buSzPts val="1800"/>
              <a:buFont typeface="Roboto"/>
              <a:buChar char="●"/>
            </a:pPr>
            <a:r>
              <a:rPr lang="en-US" dirty="0" err="1">
                <a:solidFill>
                  <a:srgbClr val="000000"/>
                </a:solidFill>
                <a:latin typeface="Roboto"/>
                <a:ea typeface="Roboto"/>
                <a:cs typeface="Roboto"/>
                <a:sym typeface="Roboto"/>
              </a:rPr>
              <a:t>Περιγράψ</a:t>
            </a:r>
            <a:r>
              <a:rPr lang="el-GR" dirty="0" err="1">
                <a:solidFill>
                  <a:srgbClr val="000000"/>
                </a:solidFill>
                <a:latin typeface="Roboto"/>
                <a:ea typeface="Roboto"/>
                <a:cs typeface="Roboto"/>
                <a:sym typeface="Roboto"/>
              </a:rPr>
              <a:t>ουμ</a:t>
            </a:r>
            <a:r>
              <a:rPr lang="en-US" dirty="0">
                <a:solidFill>
                  <a:srgbClr val="000000"/>
                </a:solidFill>
                <a:latin typeface="Roboto"/>
                <a:ea typeface="Roboto"/>
                <a:cs typeface="Roboto"/>
                <a:sym typeface="Roboto"/>
              </a:rPr>
              <a:t>ε </a:t>
            </a:r>
            <a:r>
              <a:rPr lang="en-US" dirty="0" err="1">
                <a:solidFill>
                  <a:srgbClr val="000000"/>
                </a:solidFill>
                <a:latin typeface="Roboto"/>
                <a:ea typeface="Roboto"/>
                <a:cs typeface="Roboto"/>
                <a:sym typeface="Roboto"/>
              </a:rPr>
              <a:t>τον</a:t>
            </a:r>
            <a:r>
              <a:rPr lang="en-US" dirty="0">
                <a:solidFill>
                  <a:srgbClr val="000000"/>
                </a:solidFill>
                <a:latin typeface="Roboto"/>
                <a:ea typeface="Roboto"/>
                <a:cs typeface="Roboto"/>
                <a:sym typeface="Roboto"/>
              </a:rPr>
              <a:t> </a:t>
            </a:r>
            <a:r>
              <a:rPr lang="en-US" dirty="0" err="1">
                <a:solidFill>
                  <a:srgbClr val="000000"/>
                </a:solidFill>
                <a:latin typeface="Roboto"/>
                <a:ea typeface="Roboto"/>
                <a:cs typeface="Roboto"/>
                <a:sym typeface="Roboto"/>
              </a:rPr>
              <a:t>σκο</a:t>
            </a:r>
            <a:r>
              <a:rPr lang="en-US" dirty="0">
                <a:solidFill>
                  <a:srgbClr val="000000"/>
                </a:solidFill>
                <a:latin typeface="Roboto"/>
                <a:ea typeface="Roboto"/>
                <a:cs typeface="Roboto"/>
                <a:sym typeface="Roboto"/>
              </a:rPr>
              <a:t>πό ενός μεγάλου γλωσσικού μοντέλου (LLM)</a:t>
            </a:r>
            <a:endParaRPr dirty="0">
              <a:latin typeface="Roboto"/>
              <a:ea typeface="Roboto"/>
              <a:cs typeface="Roboto"/>
              <a:sym typeface="Roboto"/>
            </a:endParaRPr>
          </a:p>
          <a:p>
            <a:pPr marL="457200" lvl="0" indent="-342900" algn="l" rtl="0">
              <a:lnSpc>
                <a:spcPct val="115000"/>
              </a:lnSpc>
              <a:spcBef>
                <a:spcPts val="1000"/>
              </a:spcBef>
              <a:spcAft>
                <a:spcPts val="0"/>
              </a:spcAft>
              <a:buClr>
                <a:srgbClr val="C31C4A"/>
              </a:buClr>
              <a:buSzPts val="1800"/>
              <a:buFont typeface="Roboto"/>
              <a:buChar char="●"/>
            </a:pPr>
            <a:r>
              <a:rPr lang="en-US" dirty="0">
                <a:solidFill>
                  <a:srgbClr val="000000"/>
                </a:solidFill>
                <a:latin typeface="Roboto"/>
                <a:ea typeface="Roboto"/>
                <a:cs typeface="Roboto"/>
                <a:sym typeface="Roboto"/>
              </a:rPr>
              <a:t>Θα ανα</a:t>
            </a:r>
            <a:r>
              <a:rPr lang="en-US" dirty="0" err="1">
                <a:solidFill>
                  <a:srgbClr val="000000"/>
                </a:solidFill>
                <a:latin typeface="Roboto"/>
                <a:ea typeface="Roboto"/>
                <a:cs typeface="Roboto"/>
                <a:sym typeface="Roboto"/>
              </a:rPr>
              <a:t>γνωρίσ</a:t>
            </a:r>
            <a:r>
              <a:rPr lang="el-GR" dirty="0" err="1">
                <a:solidFill>
                  <a:srgbClr val="000000"/>
                </a:solidFill>
                <a:latin typeface="Roboto"/>
                <a:ea typeface="Roboto"/>
                <a:cs typeface="Roboto"/>
                <a:sym typeface="Roboto"/>
              </a:rPr>
              <a:t>ουμ</a:t>
            </a:r>
            <a:r>
              <a:rPr lang="en-US" dirty="0">
                <a:solidFill>
                  <a:srgbClr val="000000"/>
                </a:solidFill>
                <a:latin typeface="Roboto"/>
                <a:ea typeface="Roboto"/>
                <a:cs typeface="Roboto"/>
                <a:sym typeface="Roboto"/>
              </a:rPr>
              <a:t>ε και </a:t>
            </a:r>
            <a:r>
              <a:rPr lang="el-GR" dirty="0">
                <a:solidFill>
                  <a:srgbClr val="000000"/>
                </a:solidFill>
                <a:latin typeface="Roboto"/>
                <a:ea typeface="Roboto"/>
                <a:cs typeface="Roboto"/>
                <a:sym typeface="Roboto"/>
              </a:rPr>
              <a:t>θα </a:t>
            </a:r>
            <a:r>
              <a:rPr lang="en-US" dirty="0" err="1">
                <a:solidFill>
                  <a:srgbClr val="000000"/>
                </a:solidFill>
                <a:latin typeface="Roboto"/>
                <a:ea typeface="Roboto"/>
                <a:cs typeface="Roboto"/>
                <a:sym typeface="Roboto"/>
              </a:rPr>
              <a:t>συζητήσ</a:t>
            </a:r>
            <a:r>
              <a:rPr lang="el-GR" dirty="0" err="1">
                <a:solidFill>
                  <a:srgbClr val="000000"/>
                </a:solidFill>
                <a:latin typeface="Roboto"/>
                <a:ea typeface="Roboto"/>
                <a:cs typeface="Roboto"/>
                <a:sym typeface="Roboto"/>
              </a:rPr>
              <a:t>ουμ</a:t>
            </a:r>
            <a:r>
              <a:rPr lang="en-US" dirty="0">
                <a:solidFill>
                  <a:srgbClr val="000000"/>
                </a:solidFill>
                <a:latin typeface="Roboto"/>
                <a:ea typeface="Roboto"/>
                <a:cs typeface="Roboto"/>
                <a:sym typeface="Roboto"/>
              </a:rPr>
              <a:t>ε </a:t>
            </a:r>
            <a:r>
              <a:rPr lang="en-US" dirty="0" err="1">
                <a:solidFill>
                  <a:srgbClr val="000000"/>
                </a:solidFill>
                <a:latin typeface="Roboto"/>
                <a:ea typeface="Roboto"/>
                <a:cs typeface="Roboto"/>
                <a:sym typeface="Roboto"/>
              </a:rPr>
              <a:t>γι</a:t>
            </a:r>
            <a:r>
              <a:rPr lang="en-US" dirty="0">
                <a:solidFill>
                  <a:srgbClr val="000000"/>
                </a:solidFill>
                <a:latin typeface="Roboto"/>
                <a:ea typeface="Roboto"/>
                <a:cs typeface="Roboto"/>
                <a:sym typeface="Roboto"/>
              </a:rPr>
              <a:t>ατί τα δεδομένα εξόδου ενός LLM δεν είναι πάντα αξιόπιστα</a:t>
            </a:r>
            <a:endParaRPr dirty="0">
              <a:latin typeface="Roboto"/>
              <a:ea typeface="Roboto"/>
              <a:cs typeface="Roboto"/>
              <a:sym typeface="Roboto"/>
            </a:endParaRPr>
          </a:p>
          <a:p>
            <a:pPr marL="457200" lvl="0" indent="-342900" algn="l" rtl="0">
              <a:lnSpc>
                <a:spcPct val="115000"/>
              </a:lnSpc>
              <a:spcBef>
                <a:spcPts val="1000"/>
              </a:spcBef>
              <a:spcAft>
                <a:spcPts val="0"/>
              </a:spcAft>
              <a:buClr>
                <a:srgbClr val="C31C4A"/>
              </a:buClr>
              <a:buSzPts val="1800"/>
              <a:buFont typeface="Roboto"/>
              <a:buChar char="●"/>
            </a:pPr>
            <a:r>
              <a:rPr lang="en-US" dirty="0">
                <a:solidFill>
                  <a:srgbClr val="000000"/>
                </a:solidFill>
                <a:latin typeface="Roboto"/>
                <a:ea typeface="Roboto"/>
                <a:cs typeface="Roboto"/>
                <a:sym typeface="Roboto"/>
              </a:rPr>
              <a:t>Θα α</a:t>
            </a:r>
            <a:r>
              <a:rPr lang="en-US" dirty="0" err="1">
                <a:solidFill>
                  <a:srgbClr val="000000"/>
                </a:solidFill>
                <a:latin typeface="Roboto"/>
                <a:ea typeface="Roboto"/>
                <a:cs typeface="Roboto"/>
                <a:sym typeface="Roboto"/>
              </a:rPr>
              <a:t>ξιολογήσ</a:t>
            </a:r>
            <a:r>
              <a:rPr lang="el-GR" dirty="0" err="1">
                <a:solidFill>
                  <a:srgbClr val="000000"/>
                </a:solidFill>
                <a:latin typeface="Roboto"/>
                <a:ea typeface="Roboto"/>
                <a:cs typeface="Roboto"/>
                <a:sym typeface="Roboto"/>
              </a:rPr>
              <a:t>ουμ</a:t>
            </a:r>
            <a:r>
              <a:rPr lang="en-US" dirty="0">
                <a:solidFill>
                  <a:srgbClr val="000000"/>
                </a:solidFill>
                <a:latin typeface="Roboto"/>
                <a:ea typeface="Roboto"/>
                <a:cs typeface="Roboto"/>
                <a:sym typeface="Roboto"/>
              </a:rPr>
              <a:t>ε </a:t>
            </a:r>
            <a:r>
              <a:rPr lang="en-US" dirty="0" err="1">
                <a:solidFill>
                  <a:srgbClr val="000000"/>
                </a:solidFill>
                <a:latin typeface="Roboto"/>
                <a:ea typeface="Roboto"/>
                <a:cs typeface="Roboto"/>
                <a:sym typeface="Roboto"/>
              </a:rPr>
              <a:t>την</a:t>
            </a:r>
            <a:r>
              <a:rPr lang="en-US" dirty="0">
                <a:solidFill>
                  <a:srgbClr val="000000"/>
                </a:solidFill>
                <a:latin typeface="Roboto"/>
                <a:ea typeface="Roboto"/>
                <a:cs typeface="Roboto"/>
                <a:sym typeface="Roboto"/>
              </a:rPr>
              <a:t> κατα</a:t>
            </a:r>
            <a:r>
              <a:rPr lang="en-US" dirty="0" err="1">
                <a:solidFill>
                  <a:srgbClr val="000000"/>
                </a:solidFill>
                <a:latin typeface="Roboto"/>
                <a:ea typeface="Roboto"/>
                <a:cs typeface="Roboto"/>
                <a:sym typeface="Roboto"/>
              </a:rPr>
              <a:t>λληλότητ</a:t>
            </a:r>
            <a:r>
              <a:rPr lang="en-US" dirty="0">
                <a:solidFill>
                  <a:srgbClr val="000000"/>
                </a:solidFill>
                <a:latin typeface="Roboto"/>
                <a:ea typeface="Roboto"/>
                <a:cs typeface="Roboto"/>
                <a:sym typeface="Roboto"/>
              </a:rPr>
              <a:t>α ενός LLM για μια σειρά από αυθεντικά σενάρια </a:t>
            </a:r>
            <a:endParaRPr dirty="0">
              <a:latin typeface="Roboto"/>
              <a:ea typeface="Roboto"/>
              <a:cs typeface="Roboto"/>
              <a:sym typeface="Roboto"/>
            </a:endParaRPr>
          </a:p>
          <a:p>
            <a:pPr marL="0" lvl="0" indent="0" algn="l" rtl="0">
              <a:lnSpc>
                <a:spcPct val="115000"/>
              </a:lnSpc>
              <a:spcBef>
                <a:spcPts val="1000"/>
              </a:spcBef>
              <a:spcAft>
                <a:spcPts val="0"/>
              </a:spcAft>
              <a:buSzPts val="1800"/>
              <a:buNone/>
            </a:pPr>
            <a:r>
              <a:rPr lang="en-US" dirty="0">
                <a:solidFill>
                  <a:srgbClr val="000000"/>
                </a:solidFill>
                <a:latin typeface="Roboto"/>
                <a:ea typeface="Roboto"/>
                <a:cs typeface="Roboto"/>
                <a:sym typeface="Roboto"/>
              </a:rPr>
              <a:t> </a:t>
            </a:r>
            <a:endParaRPr dirty="0">
              <a:latin typeface="Roboto"/>
              <a:ea typeface="Roboto"/>
              <a:cs typeface="Roboto"/>
              <a:sym typeface="Roboto"/>
            </a:endParaRPr>
          </a:p>
          <a:p>
            <a:pPr marL="0" lvl="0" indent="0" algn="l" rtl="0">
              <a:lnSpc>
                <a:spcPct val="115000"/>
              </a:lnSpc>
              <a:spcBef>
                <a:spcPts val="1000"/>
              </a:spcBef>
              <a:spcAft>
                <a:spcPts val="0"/>
              </a:spcAft>
              <a:buSzPts val="1800"/>
              <a:buNone/>
            </a:pPr>
            <a:endParaRPr dirty="0">
              <a:solidFill>
                <a:srgbClr val="000000"/>
              </a:solidFill>
              <a:latin typeface="Roboto"/>
              <a:ea typeface="Roboto"/>
              <a:cs typeface="Roboto"/>
              <a:sym typeface="Roboto"/>
            </a:endParaRPr>
          </a:p>
        </p:txBody>
      </p:sp>
      <p:sp>
        <p:nvSpPr>
          <p:cNvPr id="50" name="Google Shape;50;p10"/>
          <p:cNvSpPr txBox="1">
            <a:spLocks noGrp="1"/>
          </p:cNvSpPr>
          <p:nvPr>
            <p:ph type="title"/>
          </p:nvPr>
        </p:nvSpPr>
        <p:spPr>
          <a:xfrm>
            <a:off x="310900" y="310900"/>
            <a:ext cx="8522100" cy="706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a:latin typeface="Roboto"/>
                <a:ea typeface="Roboto"/>
                <a:cs typeface="Roboto"/>
                <a:sym typeface="Roboto"/>
              </a:rPr>
              <a:t>Experience AI: Μεγάλα γλωσσικά μοντέλα (LLM)</a:t>
            </a:r>
            <a:endParaRPr>
              <a:solidFill>
                <a:srgbClr val="C31C4A"/>
              </a:solidFill>
              <a:latin typeface="Roboto"/>
              <a:ea typeface="Roboto"/>
              <a:cs typeface="Roboto"/>
              <a:sym typeface="Roboto"/>
            </a:endParaRPr>
          </a:p>
        </p:txBody>
      </p:sp>
      <p:pic>
        <p:nvPicPr>
          <p:cNvPr id="51" name="Google Shape;51;p10"/>
          <p:cNvPicPr preferRelativeResize="0"/>
          <p:nvPr/>
        </p:nvPicPr>
        <p:blipFill rotWithShape="1">
          <a:blip r:embed="rId3">
            <a:alphaModFix/>
          </a:blip>
          <a:srcRect/>
          <a:stretch/>
        </p:blipFill>
        <p:spPr>
          <a:xfrm>
            <a:off x="8271300" y="517200"/>
            <a:ext cx="419100" cy="419100"/>
          </a:xfrm>
          <a:prstGeom prst="rect">
            <a:avLst/>
          </a:prstGeom>
          <a:noFill/>
          <a:ln>
            <a:noFill/>
          </a:ln>
        </p:spPr>
      </p:pic>
      <p:sp>
        <p:nvSpPr>
          <p:cNvPr id="52" name="Google Shape;52;p10"/>
          <p:cNvSpPr txBox="1">
            <a:spLocks noGrp="1"/>
          </p:cNvSpPr>
          <p:nvPr>
            <p:ph type="subTitle" idx="2"/>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Στόχοι</a:t>
            </a:r>
            <a:endParaRPr>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grpSp>
        <p:nvGrpSpPr>
          <p:cNvPr id="232" name="Google Shape;232;p28"/>
          <p:cNvGrpSpPr/>
          <p:nvPr/>
        </p:nvGrpSpPr>
        <p:grpSpPr>
          <a:xfrm>
            <a:off x="4671079" y="1053851"/>
            <a:ext cx="4096557" cy="1575153"/>
            <a:chOff x="568749" y="1053800"/>
            <a:chExt cx="8199674" cy="2792825"/>
          </a:xfrm>
        </p:grpSpPr>
        <p:pic>
          <p:nvPicPr>
            <p:cNvPr id="233" name="Google Shape;233;p28"/>
            <p:cNvPicPr preferRelativeResize="0"/>
            <p:nvPr/>
          </p:nvPicPr>
          <p:blipFill rotWithShape="1">
            <a:blip r:embed="rId3">
              <a:alphaModFix/>
            </a:blip>
            <a:srcRect t="7272" b="7263"/>
            <a:stretch/>
          </p:blipFill>
          <p:spPr>
            <a:xfrm>
              <a:off x="568749" y="1053800"/>
              <a:ext cx="8199674" cy="2792825"/>
            </a:xfrm>
            <a:prstGeom prst="rect">
              <a:avLst/>
            </a:prstGeom>
            <a:noFill/>
            <a:ln>
              <a:noFill/>
            </a:ln>
          </p:spPr>
        </p:pic>
        <p:sp>
          <p:nvSpPr>
            <p:cNvPr id="234" name="Google Shape;234;p28"/>
            <p:cNvSpPr txBox="1"/>
            <p:nvPr/>
          </p:nvSpPr>
          <p:spPr>
            <a:xfrm>
              <a:off x="1525600" y="3225300"/>
              <a:ext cx="5480400" cy="309000"/>
            </a:xfrm>
            <a:prstGeom prst="rect">
              <a:avLst/>
            </a:prstGeom>
            <a:solidFill>
              <a:srgbClr val="FFFFFF"/>
            </a:solidFill>
            <a:ln>
              <a:noFill/>
            </a:ln>
          </p:spPr>
          <p:txBody>
            <a:bodyPr spcFirstLastPara="1" wrap="square" lIns="0" tIns="0" rIns="0" bIns="0" anchor="ctr"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1800" b="0" i="0" u="none" strike="noStrike" cap="none">
                  <a:solidFill>
                    <a:srgbClr val="29324E"/>
                  </a:solidFill>
                  <a:latin typeface="Roboto"/>
                  <a:ea typeface="Roboto"/>
                  <a:cs typeface="Roboto"/>
                  <a:sym typeface="Roboto"/>
                </a:rPr>
                <a:t>Τι είναι το AI;</a:t>
              </a:r>
              <a:endParaRPr sz="1800" b="0" i="0" u="none" strike="noStrike" cap="none">
                <a:solidFill>
                  <a:srgbClr val="29324E"/>
                </a:solidFill>
                <a:latin typeface="Roboto"/>
                <a:ea typeface="Roboto"/>
                <a:cs typeface="Roboto"/>
                <a:sym typeface="Roboto"/>
              </a:endParaRPr>
            </a:p>
          </p:txBody>
        </p:sp>
      </p:grpSp>
      <p:sp>
        <p:nvSpPr>
          <p:cNvPr id="235" name="Google Shape;235;p28"/>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800">
                <a:latin typeface="Roboto"/>
                <a:ea typeface="Roboto"/>
                <a:cs typeface="Roboto"/>
                <a:sym typeface="Roboto"/>
              </a:rPr>
              <a:t>Μια μηχανή αναζήτησης στο διαδίκτυο πραγματοποιεί αναζήτηση στον παγκόσμιο ιστό σε μια προσπάθεια να </a:t>
            </a:r>
            <a:r>
              <a:rPr lang="en-US">
                <a:latin typeface="Roboto"/>
                <a:ea typeface="Roboto"/>
                <a:cs typeface="Roboto"/>
                <a:sym typeface="Roboto"/>
              </a:rPr>
              <a:t>αντιστοιχίσει</a:t>
            </a:r>
            <a:r>
              <a:rPr lang="en-US" sz="1800">
                <a:latin typeface="Roboto"/>
                <a:ea typeface="Roboto"/>
                <a:cs typeface="Roboto"/>
                <a:sym typeface="Roboto"/>
              </a:rPr>
              <a:t> τον όρο που πληκτρολογήσατε.</a:t>
            </a:r>
            <a:endParaRPr>
              <a:latin typeface="Roboto"/>
              <a:ea typeface="Roboto"/>
              <a:cs typeface="Roboto"/>
              <a:sym typeface="Roboto"/>
            </a:endParaRPr>
          </a:p>
        </p:txBody>
      </p:sp>
      <p:sp>
        <p:nvSpPr>
          <p:cNvPr id="236" name="Google Shape;236;p28"/>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Μηχανές αναζήτησης στο διαδίκτυο</a:t>
            </a:r>
            <a:endParaRPr>
              <a:latin typeface="Roboto"/>
              <a:ea typeface="Roboto"/>
              <a:cs typeface="Roboto"/>
              <a:sym typeface="Roboto"/>
            </a:endParaRPr>
          </a:p>
        </p:txBody>
      </p:sp>
      <p:sp>
        <p:nvSpPr>
          <p:cNvPr id="237" name="Google Shape;237;p28"/>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3</a:t>
            </a:r>
            <a:endParaRPr>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9"/>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Επιστρέφεται ένας κατάλογος ιστοτόπων.</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Τα αποτελέσματα κατατάσσονται με κριτήριο το τι θεωρείται πιο σχετικό, χρήσιμο και ενημερωμένο. </a:t>
            </a:r>
            <a:endParaRPr>
              <a:latin typeface="Roboto"/>
              <a:ea typeface="Roboto"/>
              <a:cs typeface="Roboto"/>
              <a:sym typeface="Roboto"/>
            </a:endParaRPr>
          </a:p>
          <a:p>
            <a:pPr marL="0" lvl="0" indent="0" algn="l" rtl="0">
              <a:lnSpc>
                <a:spcPct val="115000"/>
              </a:lnSpc>
              <a:spcBef>
                <a:spcPts val="1600"/>
              </a:spcBef>
              <a:spcAft>
                <a:spcPts val="1600"/>
              </a:spcAft>
              <a:buSzPts val="1800"/>
              <a:buNone/>
            </a:pPr>
            <a:r>
              <a:rPr lang="en-US" sz="1800">
                <a:latin typeface="Roboto"/>
                <a:ea typeface="Roboto"/>
                <a:cs typeface="Roboto"/>
                <a:sym typeface="Roboto"/>
              </a:rPr>
              <a:t>Αυτός ο κατάλογος σας επιτρέπει να δείτε την πηγή των πληροφοριών και να την συγκρίνετε με άλλες πηγές.</a:t>
            </a:r>
            <a:endParaRPr>
              <a:latin typeface="Roboto"/>
              <a:ea typeface="Roboto"/>
              <a:cs typeface="Roboto"/>
              <a:sym typeface="Roboto"/>
            </a:endParaRPr>
          </a:p>
        </p:txBody>
      </p:sp>
      <p:sp>
        <p:nvSpPr>
          <p:cNvPr id="243" name="Google Shape;243;p29"/>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Μηχανές αναζήτησης</a:t>
            </a:r>
            <a:endParaRPr>
              <a:latin typeface="Roboto"/>
              <a:ea typeface="Roboto"/>
              <a:cs typeface="Roboto"/>
              <a:sym typeface="Roboto"/>
            </a:endParaRPr>
          </a:p>
        </p:txBody>
      </p:sp>
      <p:pic>
        <p:nvPicPr>
          <p:cNvPr id="244" name="Google Shape;244;p29"/>
          <p:cNvPicPr preferRelativeResize="0"/>
          <p:nvPr/>
        </p:nvPicPr>
        <p:blipFill rotWithShape="1">
          <a:blip r:embed="rId3">
            <a:alphaModFix/>
          </a:blip>
          <a:srcRect/>
          <a:stretch/>
        </p:blipFill>
        <p:spPr>
          <a:xfrm>
            <a:off x="4559800" y="789100"/>
            <a:ext cx="4019816" cy="3821000"/>
          </a:xfrm>
          <a:prstGeom prst="rect">
            <a:avLst/>
          </a:prstGeom>
          <a:noFill/>
          <a:ln>
            <a:noFill/>
          </a:ln>
        </p:spPr>
      </p:pic>
      <p:sp>
        <p:nvSpPr>
          <p:cNvPr id="245" name="Google Shape;245;p29"/>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3</a:t>
            </a:r>
            <a:endParaRPr>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0"/>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Φανταστείτε ότι είστε αθλητικός δημοσιογράφος που συντάσσει ένα άρθρο για τον τελικό του Wimbledon στο γυναικείο </a:t>
            </a:r>
            <a:r>
              <a:rPr lang="en-US">
                <a:latin typeface="Roboto"/>
                <a:ea typeface="Roboto"/>
                <a:cs typeface="Roboto"/>
                <a:sym typeface="Roboto"/>
              </a:rPr>
              <a:t>μονό</a:t>
            </a:r>
            <a:r>
              <a:rPr lang="en-US" sz="1800">
                <a:latin typeface="Roboto"/>
                <a:ea typeface="Roboto"/>
                <a:cs typeface="Roboto"/>
                <a:sym typeface="Roboto"/>
              </a:rPr>
              <a:t> τένις το 2019.</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Τι θα χρησιμοποιούσατε για να σας βοηθήσει να γράψετε το άρθρο σας;</a:t>
            </a:r>
            <a:endParaRPr>
              <a:latin typeface="Roboto"/>
              <a:ea typeface="Roboto"/>
              <a:cs typeface="Roboto"/>
              <a:sym typeface="Roboto"/>
            </a:endParaRPr>
          </a:p>
          <a:p>
            <a:pPr marL="457200" lvl="0" indent="-342900" algn="l" rtl="0">
              <a:lnSpc>
                <a:spcPct val="115000"/>
              </a:lnSpc>
              <a:spcBef>
                <a:spcPts val="1600"/>
              </a:spcBef>
              <a:spcAft>
                <a:spcPts val="0"/>
              </a:spcAft>
              <a:buSzPts val="1800"/>
              <a:buFont typeface="Roboto"/>
              <a:buChar char="●"/>
            </a:pPr>
            <a:r>
              <a:rPr lang="en-US" sz="1800">
                <a:latin typeface="Roboto"/>
                <a:ea typeface="Roboto"/>
                <a:cs typeface="Roboto"/>
                <a:sym typeface="Roboto"/>
              </a:rPr>
              <a:t>Μηχανή αναζήτησης στο διαδίκτυο;</a:t>
            </a:r>
            <a:endParaRPr>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LLM chatbot;</a:t>
            </a:r>
            <a:endParaRPr>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Και τα δύο;</a:t>
            </a:r>
            <a:endParaRPr>
              <a:latin typeface="Roboto"/>
              <a:ea typeface="Roboto"/>
              <a:cs typeface="Roboto"/>
              <a:sym typeface="Roboto"/>
            </a:endParaRPr>
          </a:p>
        </p:txBody>
      </p:sp>
      <p:sp>
        <p:nvSpPr>
          <p:cNvPr id="251" name="Google Shape;251;p30"/>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Μηχανές αναζήτησης εναντίον LLM</a:t>
            </a:r>
            <a:endParaRPr>
              <a:latin typeface="Roboto"/>
              <a:ea typeface="Roboto"/>
              <a:cs typeface="Roboto"/>
              <a:sym typeface="Roboto"/>
            </a:endParaRPr>
          </a:p>
        </p:txBody>
      </p:sp>
      <p:pic>
        <p:nvPicPr>
          <p:cNvPr id="252" name="Google Shape;252;p30"/>
          <p:cNvPicPr preferRelativeResize="0"/>
          <p:nvPr/>
        </p:nvPicPr>
        <p:blipFill rotWithShape="1">
          <a:blip r:embed="rId3">
            <a:alphaModFix/>
          </a:blip>
          <a:srcRect/>
          <a:stretch/>
        </p:blipFill>
        <p:spPr>
          <a:xfrm>
            <a:off x="4559800" y="1170100"/>
            <a:ext cx="4431801" cy="3028307"/>
          </a:xfrm>
          <a:prstGeom prst="rect">
            <a:avLst/>
          </a:prstGeom>
          <a:noFill/>
          <a:ln>
            <a:noFill/>
          </a:ln>
        </p:spPr>
      </p:pic>
      <p:sp>
        <p:nvSpPr>
          <p:cNvPr id="253" name="Google Shape;253;p30"/>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3</a:t>
            </a:r>
            <a:endParaRPr>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31"/>
          <p:cNvGrpSpPr/>
          <p:nvPr/>
        </p:nvGrpSpPr>
        <p:grpSpPr>
          <a:xfrm>
            <a:off x="4552025" y="1570225"/>
            <a:ext cx="4530600" cy="3217525"/>
            <a:chOff x="4552025" y="1570225"/>
            <a:chExt cx="4530600" cy="3217525"/>
          </a:xfrm>
        </p:grpSpPr>
        <p:pic>
          <p:nvPicPr>
            <p:cNvPr id="259" name="Google Shape;259;p31"/>
            <p:cNvPicPr preferRelativeResize="0"/>
            <p:nvPr/>
          </p:nvPicPr>
          <p:blipFill rotWithShape="1">
            <a:blip r:embed="rId3">
              <a:alphaModFix/>
            </a:blip>
            <a:srcRect/>
            <a:stretch/>
          </p:blipFill>
          <p:spPr>
            <a:xfrm>
              <a:off x="4559875" y="1570225"/>
              <a:ext cx="4349599" cy="3217525"/>
            </a:xfrm>
            <a:prstGeom prst="rect">
              <a:avLst/>
            </a:prstGeom>
            <a:noFill/>
            <a:ln>
              <a:noFill/>
            </a:ln>
          </p:spPr>
        </p:pic>
        <p:sp>
          <p:nvSpPr>
            <p:cNvPr id="260" name="Google Shape;260;p31"/>
            <p:cNvSpPr txBox="1"/>
            <p:nvPr/>
          </p:nvSpPr>
          <p:spPr>
            <a:xfrm>
              <a:off x="4552025" y="2000450"/>
              <a:ext cx="4530600" cy="1104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ΒΑΘΜΟΛΟΓΙΑ</a:t>
              </a:r>
              <a:endParaRPr sz="800" b="0" i="0" u="none" strike="noStrike" cap="none">
                <a:solidFill>
                  <a:srgbClr val="000000"/>
                </a:solidFill>
                <a:latin typeface="Roboto"/>
                <a:ea typeface="Roboto"/>
                <a:cs typeface="Roboto"/>
                <a:sym typeface="Roboto"/>
              </a:endParaRPr>
            </a:p>
            <a:p>
              <a:pPr marL="0" marR="0" lvl="0" indent="0" algn="l" rtl="0">
                <a:lnSpc>
                  <a:spcPct val="100000"/>
                </a:lnSpc>
                <a:spcBef>
                  <a:spcPts val="111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ΑΣΣΟΙ</a:t>
              </a:r>
              <a:endParaRPr sz="800" b="0" i="0" u="none" strike="noStrike" cap="none">
                <a:solidFill>
                  <a:srgbClr val="000000"/>
                </a:solidFill>
                <a:latin typeface="Roboto"/>
                <a:ea typeface="Roboto"/>
                <a:cs typeface="Roboto"/>
                <a:sym typeface="Roboto"/>
              </a:endParaRPr>
            </a:p>
            <a:p>
              <a:pPr marL="0" marR="0" lvl="0" indent="0" algn="l" rtl="0">
                <a:lnSpc>
                  <a:spcPct val="100000"/>
                </a:lnSpc>
                <a:spcBef>
                  <a:spcPts val="111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ΔΙΠΛΑ ΣΦΑΛΜΑΤΑ</a:t>
              </a:r>
              <a:endParaRPr sz="800" b="0" i="0" u="none" strike="noStrike" cap="none">
                <a:solidFill>
                  <a:srgbClr val="000000"/>
                </a:solidFill>
                <a:latin typeface="Roboto"/>
                <a:ea typeface="Roboto"/>
                <a:cs typeface="Roboto"/>
                <a:sym typeface="Roboto"/>
              </a:endParaRPr>
            </a:p>
            <a:p>
              <a:pPr marL="0" marR="0" lvl="0" indent="0" algn="l" rtl="0">
                <a:lnSpc>
                  <a:spcPct val="100000"/>
                </a:lnSpc>
                <a:spcBef>
                  <a:spcPts val="1110"/>
                </a:spcBef>
                <a:spcAft>
                  <a:spcPts val="1110"/>
                </a:spcAft>
                <a:buClr>
                  <a:srgbClr val="000000"/>
                </a:buClr>
                <a:buSzPts val="800"/>
                <a:buFont typeface="Arial"/>
                <a:buNone/>
              </a:pPr>
              <a:endParaRPr sz="800" b="0" i="0" u="none" strike="noStrike" cap="none">
                <a:solidFill>
                  <a:srgbClr val="000000"/>
                </a:solidFill>
                <a:latin typeface="Roboto"/>
                <a:ea typeface="Roboto"/>
                <a:cs typeface="Roboto"/>
                <a:sym typeface="Roboto"/>
              </a:endParaRPr>
            </a:p>
          </p:txBody>
        </p:sp>
      </p:grpSp>
      <p:pic>
        <p:nvPicPr>
          <p:cNvPr id="261" name="Google Shape;261;p31"/>
          <p:cNvPicPr preferRelativeResize="0"/>
          <p:nvPr/>
        </p:nvPicPr>
        <p:blipFill rotWithShape="1">
          <a:blip r:embed="rId4">
            <a:alphaModFix/>
          </a:blip>
          <a:srcRect/>
          <a:stretch/>
        </p:blipFill>
        <p:spPr>
          <a:xfrm>
            <a:off x="146275" y="1559175"/>
            <a:ext cx="3707100" cy="3273232"/>
          </a:xfrm>
          <a:prstGeom prst="rect">
            <a:avLst/>
          </a:prstGeom>
          <a:noFill/>
          <a:ln>
            <a:noFill/>
          </a:ln>
        </p:spPr>
      </p:pic>
      <p:sp>
        <p:nvSpPr>
          <p:cNvPr id="262" name="Google Shape;262;p31"/>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Έρευνα: Γυναικείος τελικός Wimbledon 2019</a:t>
            </a:r>
            <a:endParaRPr>
              <a:latin typeface="Roboto"/>
              <a:ea typeface="Roboto"/>
              <a:cs typeface="Roboto"/>
              <a:sym typeface="Roboto"/>
            </a:endParaRPr>
          </a:p>
        </p:txBody>
      </p:sp>
      <p:sp>
        <p:nvSpPr>
          <p:cNvPr id="263" name="Google Shape;263;p31"/>
          <p:cNvSpPr txBox="1"/>
          <p:nvPr/>
        </p:nvSpPr>
        <p:spPr>
          <a:xfrm>
            <a:off x="296175" y="1191975"/>
            <a:ext cx="40167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i="0" u="none" strike="noStrike" cap="none">
                <a:solidFill>
                  <a:srgbClr val="000000"/>
                </a:solidFill>
                <a:latin typeface="Roboto"/>
                <a:ea typeface="Roboto"/>
                <a:cs typeface="Roboto"/>
                <a:sym typeface="Roboto"/>
              </a:rPr>
              <a:t>Αποτελέσματα μηχανών αναζήτησης</a:t>
            </a:r>
            <a:endParaRPr sz="1500" i="0" u="none" strike="noStrike" cap="none">
              <a:solidFill>
                <a:srgbClr val="000000"/>
              </a:solidFill>
              <a:latin typeface="Roboto"/>
              <a:ea typeface="Roboto"/>
              <a:cs typeface="Roboto"/>
              <a:sym typeface="Roboto"/>
            </a:endParaRPr>
          </a:p>
        </p:txBody>
      </p:sp>
      <p:sp>
        <p:nvSpPr>
          <p:cNvPr id="264" name="Google Shape;264;p31"/>
          <p:cNvSpPr txBox="1"/>
          <p:nvPr/>
        </p:nvSpPr>
        <p:spPr>
          <a:xfrm>
            <a:off x="4715775" y="1191975"/>
            <a:ext cx="40167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i="0" u="none" strike="noStrike" cap="none">
                <a:solidFill>
                  <a:srgbClr val="000000"/>
                </a:solidFill>
                <a:latin typeface="Roboto"/>
                <a:ea typeface="Roboto"/>
                <a:cs typeface="Roboto"/>
                <a:sym typeface="Roboto"/>
              </a:rPr>
              <a:t>Αποτελέσματα LLM</a:t>
            </a:r>
            <a:endParaRPr sz="1500" i="0" u="none" strike="noStrike" cap="none">
              <a:solidFill>
                <a:srgbClr val="000000"/>
              </a:solidFill>
              <a:latin typeface="Roboto"/>
              <a:ea typeface="Roboto"/>
              <a:cs typeface="Roboto"/>
              <a:sym typeface="Roboto"/>
            </a:endParaRPr>
          </a:p>
        </p:txBody>
      </p:sp>
      <p:sp>
        <p:nvSpPr>
          <p:cNvPr id="265" name="Google Shape;265;p31"/>
          <p:cNvSpPr/>
          <p:nvPr/>
        </p:nvSpPr>
        <p:spPr>
          <a:xfrm>
            <a:off x="4617675" y="2792106"/>
            <a:ext cx="4183200" cy="304800"/>
          </a:xfrm>
          <a:prstGeom prst="roundRect">
            <a:avLst>
              <a:gd name="adj" fmla="val 16667"/>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31"/>
          <p:cNvSpPr/>
          <p:nvPr/>
        </p:nvSpPr>
        <p:spPr>
          <a:xfrm>
            <a:off x="4599100" y="4388100"/>
            <a:ext cx="4183200" cy="269700"/>
          </a:xfrm>
          <a:prstGeom prst="roundRect">
            <a:avLst>
              <a:gd name="adj" fmla="val 16667"/>
            </a:avLst>
          </a:prstGeom>
          <a:noFill/>
          <a:ln w="38100" cap="flat" cmpd="sng">
            <a:solidFill>
              <a:srgbClr val="3197A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31"/>
          <p:cNvSpPr txBox="1"/>
          <p:nvPr/>
        </p:nvSpPr>
        <p:spPr>
          <a:xfrm>
            <a:off x="191925" y="4787750"/>
            <a:ext cx="3621600" cy="26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C31C4A"/>
                </a:solidFill>
                <a:latin typeface="Roboto"/>
                <a:ea typeface="Roboto"/>
                <a:cs typeface="Roboto"/>
                <a:sym typeface="Roboto"/>
              </a:rPr>
              <a:t>Πηγή: Skysports.com</a:t>
            </a:r>
            <a:endParaRPr sz="800" b="1" i="0" u="none" strike="noStrike" cap="none">
              <a:solidFill>
                <a:srgbClr val="C31C4A"/>
              </a:solidFill>
              <a:latin typeface="Roboto"/>
              <a:ea typeface="Roboto"/>
              <a:cs typeface="Roboto"/>
              <a:sym typeface="Roboto"/>
            </a:endParaRPr>
          </a:p>
        </p:txBody>
      </p:sp>
      <p:graphicFrame>
        <p:nvGraphicFramePr>
          <p:cNvPr id="268" name="Google Shape;268;p31"/>
          <p:cNvGraphicFramePr/>
          <p:nvPr/>
        </p:nvGraphicFramePr>
        <p:xfrm>
          <a:off x="240400" y="1624675"/>
          <a:ext cx="3362125" cy="3086875"/>
        </p:xfrm>
        <a:graphic>
          <a:graphicData uri="http://schemas.openxmlformats.org/drawingml/2006/table">
            <a:tbl>
              <a:tblPr>
                <a:noFill/>
                <a:tableStyleId>{FEAC4EE0-9D42-45DD-85C8-2D1B78B585DE}</a:tableStyleId>
              </a:tblPr>
              <a:tblGrid>
                <a:gridCol w="884175">
                  <a:extLst>
                    <a:ext uri="{9D8B030D-6E8A-4147-A177-3AD203B41FA5}">
                      <a16:colId xmlns:a16="http://schemas.microsoft.com/office/drawing/2014/main" val="20000"/>
                    </a:ext>
                  </a:extLst>
                </a:gridCol>
                <a:gridCol w="1357225">
                  <a:extLst>
                    <a:ext uri="{9D8B030D-6E8A-4147-A177-3AD203B41FA5}">
                      <a16:colId xmlns:a16="http://schemas.microsoft.com/office/drawing/2014/main" val="20001"/>
                    </a:ext>
                  </a:extLst>
                </a:gridCol>
                <a:gridCol w="1120725">
                  <a:extLst>
                    <a:ext uri="{9D8B030D-6E8A-4147-A177-3AD203B41FA5}">
                      <a16:colId xmlns:a16="http://schemas.microsoft.com/office/drawing/2014/main" val="20002"/>
                    </a:ext>
                  </a:extLst>
                </a:gridCol>
              </a:tblGrid>
              <a:tr h="296175">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Roboto"/>
                          <a:ea typeface="Roboto"/>
                          <a:cs typeface="Roboto"/>
                          <a:sym typeface="Roboto"/>
                        </a:rPr>
                        <a:t>S. WIlliams εναντίον Halep: Στατιστικά αγώνα</a:t>
                      </a:r>
                      <a:endParaRPr sz="1200" u="none" strike="noStrike" cap="none">
                        <a:latin typeface="Roboto"/>
                        <a:ea typeface="Roboto"/>
                        <a:cs typeface="Roboto"/>
                        <a:sym typeface="Roboto"/>
                      </a:endParaRPr>
                    </a:p>
                  </a:txBody>
                  <a:tcPr marL="0" marR="0" marT="36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6175">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S. WIlliams</a:t>
                      </a:r>
                      <a:endParaRPr sz="700" u="none" strike="noStrike" cap="none">
                        <a:latin typeface="Roboto"/>
                        <a:ea typeface="Roboto"/>
                        <a:cs typeface="Roboto"/>
                        <a:sym typeface="Roboto"/>
                      </a:endParaRPr>
                    </a:p>
                  </a:txBody>
                  <a:tcPr marL="108000" marR="0" marT="108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Στατιστικά αγώνα</a:t>
                      </a:r>
                      <a:endParaRPr sz="700" u="none" strike="noStrike" cap="none">
                        <a:latin typeface="Roboto"/>
                        <a:ea typeface="Roboto"/>
                        <a:cs typeface="Roboto"/>
                        <a:sym typeface="Roboto"/>
                      </a:endParaRPr>
                    </a:p>
                  </a:txBody>
                  <a:tcPr marL="108000" marR="0" marT="108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Halep</a:t>
                      </a:r>
                      <a:endParaRPr sz="700" u="none" strike="noStrike" cap="none">
                        <a:latin typeface="Roboto"/>
                        <a:ea typeface="Roboto"/>
                        <a:cs typeface="Roboto"/>
                        <a:sym typeface="Roboto"/>
                      </a:endParaRPr>
                    </a:p>
                  </a:txBody>
                  <a:tcPr marL="108000" marR="0" marT="108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86500">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2</a:t>
                      </a:r>
                      <a:endParaRPr sz="700" u="none" strike="noStrike" cap="none">
                        <a:latin typeface="Roboto"/>
                        <a:ea typeface="Roboto"/>
                        <a:cs typeface="Roboto"/>
                        <a:sym typeface="Roboto"/>
                      </a:endParaRPr>
                    </a:p>
                  </a:txBody>
                  <a:tcPr marL="108000" marR="0" marT="108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Άσσοι</a:t>
                      </a:r>
                      <a:endParaRPr sz="700" u="none" strike="noStrike" cap="none">
                        <a:latin typeface="Roboto"/>
                        <a:ea typeface="Roboto"/>
                        <a:cs typeface="Roboto"/>
                        <a:sym typeface="Roboto"/>
                      </a:endParaRPr>
                    </a:p>
                  </a:txBody>
                  <a:tcPr marL="108000" marR="0" marT="108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1</a:t>
                      </a:r>
                      <a:endParaRPr sz="700" u="none" strike="noStrike" cap="none">
                        <a:latin typeface="Roboto"/>
                        <a:ea typeface="Roboto"/>
                        <a:cs typeface="Roboto"/>
                        <a:sym typeface="Roboto"/>
                      </a:endParaRPr>
                    </a:p>
                  </a:txBody>
                  <a:tcPr marL="108000" marR="0" marT="108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10125">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1</a:t>
                      </a:r>
                      <a:endParaRPr sz="700" u="none" strike="noStrike" cap="none">
                        <a:latin typeface="Roboto"/>
                        <a:ea typeface="Roboto"/>
                        <a:cs typeface="Roboto"/>
                        <a:sym typeface="Roboto"/>
                      </a:endParaRPr>
                    </a:p>
                  </a:txBody>
                  <a:tcPr marL="108000" marR="0" marT="72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Διπλά σφάλματα</a:t>
                      </a:r>
                      <a:endParaRPr sz="700" u="none" strike="noStrike" cap="none">
                        <a:latin typeface="Roboto"/>
                        <a:ea typeface="Roboto"/>
                        <a:cs typeface="Roboto"/>
                        <a:sym typeface="Roboto"/>
                      </a:endParaRPr>
                    </a:p>
                  </a:txBody>
                  <a:tcPr marL="108000" marR="0" marT="72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0</a:t>
                      </a:r>
                      <a:endParaRPr sz="700" u="none" strike="noStrike" cap="none">
                        <a:latin typeface="Roboto"/>
                        <a:ea typeface="Roboto"/>
                        <a:cs typeface="Roboto"/>
                        <a:sym typeface="Roboto"/>
                      </a:endParaRPr>
                    </a:p>
                  </a:txBody>
                  <a:tcPr marL="108000" marR="0" marT="72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71125">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59%</a:t>
                      </a:r>
                      <a:endParaRPr sz="700" u="none" strike="noStrike" cap="none">
                        <a:latin typeface="Roboto"/>
                        <a:ea typeface="Roboto"/>
                        <a:cs typeface="Roboto"/>
                        <a:sym typeface="Roboto"/>
                      </a:endParaRPr>
                    </a:p>
                  </a:txBody>
                  <a:tcPr marL="108000" marR="0" marT="72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Ποσοστό νίκης στο 1ο σερβίς</a:t>
                      </a:r>
                      <a:endParaRPr sz="700" u="none" strike="noStrike" cap="none">
                        <a:latin typeface="Roboto"/>
                        <a:ea typeface="Roboto"/>
                        <a:cs typeface="Roboto"/>
                        <a:sym typeface="Roboto"/>
                      </a:endParaRPr>
                    </a:p>
                  </a:txBody>
                  <a:tcPr marL="108000" marR="0" marT="72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82%</a:t>
                      </a:r>
                      <a:endParaRPr sz="700" u="none" strike="noStrike" cap="none">
                        <a:latin typeface="Roboto"/>
                        <a:ea typeface="Roboto"/>
                        <a:cs typeface="Roboto"/>
                        <a:sym typeface="Roboto"/>
                      </a:endParaRPr>
                    </a:p>
                  </a:txBody>
                  <a:tcPr marL="108000" marR="0" marT="72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71125">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47%</a:t>
                      </a:r>
                      <a:endParaRPr sz="700" u="none" strike="noStrike" cap="none">
                        <a:latin typeface="Roboto"/>
                        <a:ea typeface="Roboto"/>
                        <a:cs typeface="Roboto"/>
                        <a:sym typeface="Roboto"/>
                      </a:endParaRPr>
                    </a:p>
                  </a:txBody>
                  <a:tcPr marL="108000" marR="0" marT="72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Ποσοστό νίκης στο 2ο σερβίς</a:t>
                      </a:r>
                      <a:endParaRPr sz="700" u="none" strike="noStrike" cap="none">
                        <a:latin typeface="Roboto"/>
                        <a:ea typeface="Roboto"/>
                        <a:cs typeface="Roboto"/>
                        <a:sym typeface="Roboto"/>
                      </a:endParaRPr>
                    </a:p>
                  </a:txBody>
                  <a:tcPr marL="108000" marR="0" marT="72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45%</a:t>
                      </a:r>
                      <a:endParaRPr sz="700" u="none" strike="noStrike" cap="none">
                        <a:latin typeface="Roboto"/>
                        <a:ea typeface="Roboto"/>
                        <a:cs typeface="Roboto"/>
                        <a:sym typeface="Roboto"/>
                      </a:endParaRPr>
                    </a:p>
                  </a:txBody>
                  <a:tcPr marL="108000" marR="0" marT="72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71125">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4/11</a:t>
                      </a:r>
                      <a:endParaRPr sz="700" u="none" strike="noStrike" cap="none">
                        <a:latin typeface="Roboto"/>
                        <a:ea typeface="Roboto"/>
                        <a:cs typeface="Roboto"/>
                        <a:sym typeface="Roboto"/>
                      </a:endParaRPr>
                    </a:p>
                  </a:txBody>
                  <a:tcPr marL="108000" marR="0" marT="72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Καθαροί κερδισμένοι πόντοι</a:t>
                      </a:r>
                      <a:endParaRPr sz="700" u="none" strike="noStrike" cap="none">
                        <a:latin typeface="Roboto"/>
                        <a:ea typeface="Roboto"/>
                        <a:cs typeface="Roboto"/>
                        <a:sym typeface="Roboto"/>
                      </a:endParaRPr>
                    </a:p>
                  </a:txBody>
                  <a:tcPr marL="108000" marR="0" marT="72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2/2</a:t>
                      </a:r>
                      <a:endParaRPr sz="700" u="none" strike="noStrike" cap="none">
                        <a:latin typeface="Roboto"/>
                        <a:ea typeface="Roboto"/>
                        <a:cs typeface="Roboto"/>
                        <a:sym typeface="Roboto"/>
                      </a:endParaRPr>
                    </a:p>
                  </a:txBody>
                  <a:tcPr marL="108000" marR="0" marT="72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71125">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0/1</a:t>
                      </a:r>
                      <a:endParaRPr sz="700" u="none" strike="noStrike" cap="none">
                        <a:latin typeface="Roboto"/>
                        <a:ea typeface="Roboto"/>
                        <a:cs typeface="Roboto"/>
                        <a:sym typeface="Roboto"/>
                      </a:endParaRPr>
                    </a:p>
                  </a:txBody>
                  <a:tcPr marL="108000" marR="0" marT="72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Κερδισμένα break points</a:t>
                      </a:r>
                      <a:endParaRPr sz="700" u="none" strike="noStrike" cap="none">
                        <a:latin typeface="Roboto"/>
                        <a:ea typeface="Roboto"/>
                        <a:cs typeface="Roboto"/>
                        <a:sym typeface="Roboto"/>
                      </a:endParaRPr>
                    </a:p>
                  </a:txBody>
                  <a:tcPr marL="108000" marR="0" marT="72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4/5</a:t>
                      </a:r>
                      <a:endParaRPr sz="700" u="none" strike="noStrike" cap="none">
                        <a:latin typeface="Roboto"/>
                        <a:ea typeface="Roboto"/>
                        <a:cs typeface="Roboto"/>
                        <a:sym typeface="Roboto"/>
                      </a:endParaRPr>
                    </a:p>
                  </a:txBody>
                  <a:tcPr marL="108000" marR="0" marT="72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71125">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17</a:t>
                      </a:r>
                      <a:endParaRPr sz="700" u="none" strike="noStrike" cap="none">
                        <a:latin typeface="Roboto"/>
                        <a:ea typeface="Roboto"/>
                        <a:cs typeface="Roboto"/>
                        <a:sym typeface="Roboto"/>
                      </a:endParaRPr>
                    </a:p>
                  </a:txBody>
                  <a:tcPr marL="108000" marR="0" marT="108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Νικητές</a:t>
                      </a:r>
                      <a:endParaRPr sz="700" u="none" strike="noStrike" cap="none">
                        <a:latin typeface="Roboto"/>
                        <a:ea typeface="Roboto"/>
                        <a:cs typeface="Roboto"/>
                        <a:sym typeface="Roboto"/>
                      </a:endParaRPr>
                    </a:p>
                  </a:txBody>
                  <a:tcPr marL="108000" marR="0" marT="108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13</a:t>
                      </a:r>
                      <a:endParaRPr sz="700" u="none" strike="noStrike" cap="none">
                        <a:latin typeface="Roboto"/>
                        <a:ea typeface="Roboto"/>
                        <a:cs typeface="Roboto"/>
                        <a:sym typeface="Roboto"/>
                      </a:endParaRPr>
                    </a:p>
                  </a:txBody>
                  <a:tcPr marL="108000" marR="0" marT="108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71125">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26</a:t>
                      </a:r>
                      <a:endParaRPr sz="700" u="none" strike="noStrike" cap="none">
                        <a:latin typeface="Roboto"/>
                        <a:ea typeface="Roboto"/>
                        <a:cs typeface="Roboto"/>
                        <a:sym typeface="Roboto"/>
                      </a:endParaRPr>
                    </a:p>
                  </a:txBody>
                  <a:tcPr marL="108000" marR="0" marT="108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Αβίαστα λάθη</a:t>
                      </a:r>
                      <a:endParaRPr sz="700" u="none" strike="noStrike" cap="none">
                        <a:latin typeface="Roboto"/>
                        <a:ea typeface="Roboto"/>
                        <a:cs typeface="Roboto"/>
                        <a:sym typeface="Roboto"/>
                      </a:endParaRPr>
                    </a:p>
                  </a:txBody>
                  <a:tcPr marL="108000" marR="0" marT="108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3</a:t>
                      </a:r>
                      <a:endParaRPr sz="700" u="none" strike="noStrike" cap="none">
                        <a:latin typeface="Roboto"/>
                        <a:ea typeface="Roboto"/>
                        <a:cs typeface="Roboto"/>
                        <a:sym typeface="Roboto"/>
                      </a:endParaRPr>
                    </a:p>
                  </a:txBody>
                  <a:tcPr marL="108000" marR="0" marT="108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271150">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38</a:t>
                      </a:r>
                      <a:endParaRPr sz="700" u="none" strike="noStrike" cap="none">
                        <a:latin typeface="Roboto"/>
                        <a:ea typeface="Roboto"/>
                        <a:cs typeface="Roboto"/>
                        <a:sym typeface="Roboto"/>
                      </a:endParaRPr>
                    </a:p>
                  </a:txBody>
                  <a:tcPr marL="108000" marR="0" marT="108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Σύνολο κερδισμένων πόντων</a:t>
                      </a:r>
                      <a:endParaRPr sz="700" u="none" strike="noStrike" cap="none">
                        <a:latin typeface="Roboto"/>
                        <a:ea typeface="Roboto"/>
                        <a:cs typeface="Roboto"/>
                        <a:sym typeface="Roboto"/>
                      </a:endParaRPr>
                    </a:p>
                  </a:txBody>
                  <a:tcPr marL="108000" marR="0" marT="108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700" u="none" strike="noStrike" cap="none">
                          <a:latin typeface="Roboto"/>
                          <a:ea typeface="Roboto"/>
                          <a:cs typeface="Roboto"/>
                          <a:sym typeface="Roboto"/>
                        </a:rPr>
                        <a:t>54</a:t>
                      </a:r>
                      <a:endParaRPr sz="700" u="none" strike="noStrike" cap="none">
                        <a:latin typeface="Roboto"/>
                        <a:ea typeface="Roboto"/>
                        <a:cs typeface="Roboto"/>
                        <a:sym typeface="Roboto"/>
                      </a:endParaRPr>
                    </a:p>
                  </a:txBody>
                  <a:tcPr marL="108000" marR="0" marT="1080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bl>
          </a:graphicData>
        </a:graphic>
      </p:graphicFrame>
      <p:sp>
        <p:nvSpPr>
          <p:cNvPr id="269" name="Google Shape;269;p31"/>
          <p:cNvSpPr/>
          <p:nvPr/>
        </p:nvSpPr>
        <p:spPr>
          <a:xfrm>
            <a:off x="191975" y="2837250"/>
            <a:ext cx="3459000" cy="269700"/>
          </a:xfrm>
          <a:prstGeom prst="roundRect">
            <a:avLst>
              <a:gd name="adj" fmla="val 16667"/>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270" name="Google Shape;270;p31"/>
          <p:cNvSpPr/>
          <p:nvPr/>
        </p:nvSpPr>
        <p:spPr>
          <a:xfrm>
            <a:off x="169725" y="4520075"/>
            <a:ext cx="3503400" cy="209400"/>
          </a:xfrm>
          <a:prstGeom prst="roundRect">
            <a:avLst>
              <a:gd name="adj" fmla="val 16667"/>
            </a:avLst>
          </a:prstGeom>
          <a:noFill/>
          <a:ln w="38100" cap="flat" cmpd="sng">
            <a:solidFill>
              <a:srgbClr val="3197A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271" name="Google Shape;271;p31"/>
          <p:cNvSpPr txBox="1"/>
          <p:nvPr/>
        </p:nvSpPr>
        <p:spPr>
          <a:xfrm>
            <a:off x="4593675" y="2756550"/>
            <a:ext cx="36216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11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ΚΕΡΔΙΣΜΕΝΟΙ ΠΟΝΤΟΙ ΜΕ </a:t>
            </a:r>
            <a:br>
              <a:rPr lang="en-US" sz="800" b="0" i="0" u="none" strike="noStrike" cap="none">
                <a:solidFill>
                  <a:srgbClr val="000000"/>
                </a:solidFill>
                <a:latin typeface="Roboto"/>
                <a:ea typeface="Roboto"/>
                <a:cs typeface="Roboto"/>
                <a:sym typeface="Roboto"/>
              </a:rPr>
            </a:br>
            <a:r>
              <a:rPr lang="en-US" sz="800" b="0" i="0" u="none" strike="noStrike" cap="none">
                <a:solidFill>
                  <a:srgbClr val="000000"/>
                </a:solidFill>
                <a:latin typeface="Roboto"/>
                <a:ea typeface="Roboto"/>
                <a:cs typeface="Roboto"/>
                <a:sym typeface="Roboto"/>
              </a:rPr>
              <a:t>ΠΡΩΤΟ ΣΕΡΒΙΣ</a:t>
            </a:r>
            <a:endParaRPr sz="800" b="0" i="0" u="none" strike="noStrike" cap="none">
              <a:solidFill>
                <a:srgbClr val="000000"/>
              </a:solidFill>
              <a:latin typeface="Roboto"/>
              <a:ea typeface="Roboto"/>
              <a:cs typeface="Roboto"/>
              <a:sym typeface="Roboto"/>
            </a:endParaRPr>
          </a:p>
        </p:txBody>
      </p:sp>
      <p:sp>
        <p:nvSpPr>
          <p:cNvPr id="272" name="Google Shape;272;p31"/>
          <p:cNvSpPr txBox="1"/>
          <p:nvPr/>
        </p:nvSpPr>
        <p:spPr>
          <a:xfrm>
            <a:off x="4643625" y="3333450"/>
            <a:ext cx="3621600" cy="1354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11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ΛΑΘΗ ΧΩΡΙΣ ΠΙΕΣΗ</a:t>
            </a:r>
            <a:endParaRPr sz="800" b="0" i="0" u="none" strike="noStrike" cap="none">
              <a:solidFill>
                <a:srgbClr val="000000"/>
              </a:solidFill>
              <a:latin typeface="Roboto"/>
              <a:ea typeface="Roboto"/>
              <a:cs typeface="Roboto"/>
              <a:sym typeface="Roboto"/>
            </a:endParaRPr>
          </a:p>
          <a:p>
            <a:pPr marL="0" marR="0" lvl="0" indent="0" algn="l" rtl="0">
              <a:lnSpc>
                <a:spcPct val="100000"/>
              </a:lnSpc>
              <a:spcBef>
                <a:spcPts val="111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BREAK POINTS ΠΟΥ ΣΩΘΗΚΑΝ</a:t>
            </a:r>
            <a:endParaRPr sz="800" b="0" i="0" u="none" strike="noStrike" cap="none">
              <a:solidFill>
                <a:srgbClr val="000000"/>
              </a:solidFill>
              <a:latin typeface="Roboto"/>
              <a:ea typeface="Roboto"/>
              <a:cs typeface="Roboto"/>
              <a:sym typeface="Roboto"/>
            </a:endParaRPr>
          </a:p>
          <a:p>
            <a:pPr marL="0" marR="0" lvl="0" indent="0" algn="l" rtl="0">
              <a:lnSpc>
                <a:spcPct val="100000"/>
              </a:lnSpc>
              <a:spcBef>
                <a:spcPts val="111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ΝΙΚΗΤΕΣ</a:t>
            </a:r>
            <a:endParaRPr sz="800" b="0" i="0" u="none" strike="noStrike" cap="none">
              <a:solidFill>
                <a:srgbClr val="000000"/>
              </a:solidFill>
              <a:latin typeface="Roboto"/>
              <a:ea typeface="Roboto"/>
              <a:cs typeface="Roboto"/>
              <a:sym typeface="Roboto"/>
            </a:endParaRPr>
          </a:p>
          <a:p>
            <a:pPr marL="0" marR="0" lvl="0" indent="0" algn="l" rtl="0">
              <a:lnSpc>
                <a:spcPct val="100000"/>
              </a:lnSpc>
              <a:spcBef>
                <a:spcPts val="111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ΑΒΙΑΣΤΑ ΛΑΘΗ</a:t>
            </a:r>
            <a:endParaRPr sz="800" b="0" i="0" u="none" strike="noStrike" cap="none">
              <a:solidFill>
                <a:srgbClr val="000000"/>
              </a:solidFill>
              <a:latin typeface="Roboto"/>
              <a:ea typeface="Roboto"/>
              <a:cs typeface="Roboto"/>
              <a:sym typeface="Roboto"/>
            </a:endParaRPr>
          </a:p>
          <a:p>
            <a:pPr marL="0" marR="0" lvl="0" indent="0" algn="l" rtl="0">
              <a:lnSpc>
                <a:spcPct val="100000"/>
              </a:lnSpc>
              <a:spcBef>
                <a:spcPts val="1110"/>
              </a:spcBef>
              <a:spcAft>
                <a:spcPts val="1110"/>
              </a:spcAft>
              <a:buClr>
                <a:srgbClr val="000000"/>
              </a:buClr>
              <a:buSzPts val="800"/>
              <a:buFont typeface="Arial"/>
              <a:buNone/>
            </a:pPr>
            <a:r>
              <a:rPr lang="en-US" sz="700" b="0" i="0" u="none" strike="noStrike" cap="none">
                <a:solidFill>
                  <a:srgbClr val="000000"/>
                </a:solidFill>
                <a:latin typeface="Roboto"/>
                <a:ea typeface="Roboto"/>
                <a:cs typeface="Roboto"/>
                <a:sym typeface="Roboto"/>
              </a:rPr>
              <a:t>ΣΥΝΟΛΟ ΚΕΡΔΙΣΜΕΝΩΝ ΠΟΝΤΩΝ</a:t>
            </a:r>
            <a:endParaRPr sz="700" b="0" i="0" u="none" strike="noStrike" cap="none">
              <a:solidFill>
                <a:srgbClr val="000000"/>
              </a:solidFill>
              <a:latin typeface="Roboto"/>
              <a:ea typeface="Roboto"/>
              <a:cs typeface="Roboto"/>
              <a:sym typeface="Roboto"/>
            </a:endParaRPr>
          </a:p>
        </p:txBody>
      </p:sp>
      <p:sp>
        <p:nvSpPr>
          <p:cNvPr id="273" name="Google Shape;273;p31"/>
          <p:cNvSpPr txBox="1"/>
          <p:nvPr/>
        </p:nvSpPr>
        <p:spPr>
          <a:xfrm>
            <a:off x="4593675" y="3030750"/>
            <a:ext cx="36216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11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ΚΕΡΔΙΣΜΕΝΟΙ ΠΟΝΤΟΙ ΜΕ </a:t>
            </a:r>
            <a:br>
              <a:rPr lang="en-US" sz="800" b="0" i="0" u="none" strike="noStrike" cap="none">
                <a:solidFill>
                  <a:srgbClr val="000000"/>
                </a:solidFill>
                <a:latin typeface="Roboto"/>
                <a:ea typeface="Roboto"/>
                <a:cs typeface="Roboto"/>
                <a:sym typeface="Roboto"/>
              </a:rPr>
            </a:br>
            <a:r>
              <a:rPr lang="en-US" sz="800" b="0" i="0" u="none" strike="noStrike" cap="none">
                <a:solidFill>
                  <a:srgbClr val="000000"/>
                </a:solidFill>
                <a:latin typeface="Roboto"/>
                <a:ea typeface="Roboto"/>
                <a:cs typeface="Roboto"/>
                <a:sym typeface="Roboto"/>
              </a:rPr>
              <a:t>ΔΕΥΤΕΡΟ ΣΕΡΒΙΣ</a:t>
            </a:r>
            <a:endParaRPr sz="800" b="0" i="0" u="none" strike="noStrike" cap="none">
              <a:solidFill>
                <a:srgbClr val="000000"/>
              </a:solidFill>
              <a:latin typeface="Roboto"/>
              <a:ea typeface="Roboto"/>
              <a:cs typeface="Roboto"/>
              <a:sym typeface="Roboto"/>
            </a:endParaRPr>
          </a:p>
        </p:txBody>
      </p:sp>
      <p:sp>
        <p:nvSpPr>
          <p:cNvPr id="274" name="Google Shape;274;p31"/>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3</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1"/>
                                          </p:stCondLst>
                                        </p:cTn>
                                        <p:tgtEl>
                                          <p:spTgt spid="26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grpSp>
        <p:nvGrpSpPr>
          <p:cNvPr id="279" name="Google Shape;279;p32"/>
          <p:cNvGrpSpPr/>
          <p:nvPr/>
        </p:nvGrpSpPr>
        <p:grpSpPr>
          <a:xfrm>
            <a:off x="3088050" y="1017725"/>
            <a:ext cx="5672550" cy="3820984"/>
            <a:chOff x="3088050" y="1017725"/>
            <a:chExt cx="5672550" cy="3820984"/>
          </a:xfrm>
        </p:grpSpPr>
        <p:pic>
          <p:nvPicPr>
            <p:cNvPr id="280" name="Google Shape;280;p32"/>
            <p:cNvPicPr preferRelativeResize="0"/>
            <p:nvPr/>
          </p:nvPicPr>
          <p:blipFill rotWithShape="1">
            <a:blip r:embed="rId3">
              <a:alphaModFix/>
            </a:blip>
            <a:srcRect/>
            <a:stretch/>
          </p:blipFill>
          <p:spPr>
            <a:xfrm>
              <a:off x="3088050" y="1017725"/>
              <a:ext cx="5672550" cy="3820984"/>
            </a:xfrm>
            <a:prstGeom prst="rect">
              <a:avLst/>
            </a:prstGeom>
            <a:noFill/>
            <a:ln>
              <a:noFill/>
            </a:ln>
          </p:spPr>
        </p:pic>
        <p:sp>
          <p:nvSpPr>
            <p:cNvPr id="281" name="Google Shape;281;p32"/>
            <p:cNvSpPr txBox="1"/>
            <p:nvPr/>
          </p:nvSpPr>
          <p:spPr>
            <a:xfrm>
              <a:off x="3432450" y="1155725"/>
              <a:ext cx="5171100" cy="35403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Ασφαλώς, εδώ είναι μια πιθανή δομή για ένα άρθρο που συνοψίζει τον τελικό του Wimbledon των γυναικών το 2019:</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Εισαγωγή</a:t>
              </a:r>
              <a:endParaRPr sz="1100" b="0" i="0" u="none" strike="noStrike" cap="none">
                <a:solidFill>
                  <a:srgbClr val="000000"/>
                </a:solidFill>
                <a:latin typeface="Roboto"/>
                <a:ea typeface="Roboto"/>
                <a:cs typeface="Roboto"/>
                <a:sym typeface="Roboto"/>
              </a:endParaRPr>
            </a:p>
            <a:p>
              <a:pPr marL="457200" marR="0" lvl="0" indent="-298450" algn="l" rtl="0">
                <a:lnSpc>
                  <a:spcPct val="100000"/>
                </a:lnSpc>
                <a:spcBef>
                  <a:spcPts val="0"/>
                </a:spcBef>
                <a:spcAft>
                  <a:spcPts val="0"/>
                </a:spcAft>
                <a:buClr>
                  <a:srgbClr val="000000"/>
                </a:buClr>
                <a:buSzPts val="1100"/>
                <a:buFont typeface="Roboto"/>
                <a:buChar char="●"/>
              </a:pPr>
              <a:r>
                <a:rPr lang="en-US" sz="1100" b="0" i="0" u="none" strike="noStrike" cap="none">
                  <a:solidFill>
                    <a:srgbClr val="000000"/>
                  </a:solidFill>
                  <a:latin typeface="Roboto"/>
                  <a:ea typeface="Roboto"/>
                  <a:cs typeface="Roboto"/>
                  <a:sym typeface="Roboto"/>
                </a:rPr>
                <a:t>Παρουσιάστε τις δύο παίκτριες, τη Simona Halep και τη Serena Williams και την διαδρομή τους στο παρελθόν.</a:t>
              </a:r>
              <a:endParaRPr sz="1100" b="0" i="0" u="none" strike="noStrike" cap="none">
                <a:solidFill>
                  <a:srgbClr val="000000"/>
                </a:solidFill>
                <a:latin typeface="Roboto"/>
                <a:ea typeface="Roboto"/>
                <a:cs typeface="Roboto"/>
                <a:sym typeface="Roboto"/>
              </a:endParaRPr>
            </a:p>
            <a:p>
              <a:pPr marL="457200" marR="0" lvl="0" indent="-298450" algn="l" rtl="0">
                <a:lnSpc>
                  <a:spcPct val="100000"/>
                </a:lnSpc>
                <a:spcBef>
                  <a:spcPts val="0"/>
                </a:spcBef>
                <a:spcAft>
                  <a:spcPts val="0"/>
                </a:spcAft>
                <a:buClr>
                  <a:srgbClr val="000000"/>
                </a:buClr>
                <a:buSzPts val="1100"/>
                <a:buFont typeface="Roboto"/>
                <a:buChar char="●"/>
              </a:pPr>
              <a:r>
                <a:rPr lang="en-US" sz="1100" b="0" i="0" u="none" strike="noStrike" cap="none">
                  <a:solidFill>
                    <a:srgbClr val="000000"/>
                  </a:solidFill>
                  <a:latin typeface="Roboto"/>
                  <a:ea typeface="Roboto"/>
                  <a:cs typeface="Roboto"/>
                  <a:sym typeface="Roboto"/>
                </a:rPr>
                <a:t>Παρουσιάστε μια σύντομη επισκόπηση του αγώνα, όπως το σκορ και τη διάρκειά του.</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Κυρίως κείμενο</a:t>
              </a:r>
              <a:endParaRPr sz="1100" b="0" i="0" u="none" strike="noStrike" cap="none">
                <a:solidFill>
                  <a:srgbClr val="000000"/>
                </a:solidFill>
                <a:latin typeface="Roboto"/>
                <a:ea typeface="Roboto"/>
                <a:cs typeface="Roboto"/>
                <a:sym typeface="Roboto"/>
              </a:endParaRPr>
            </a:p>
            <a:p>
              <a:pPr marL="457200" marR="0" lvl="0" indent="-298450" algn="l" rtl="0">
                <a:lnSpc>
                  <a:spcPct val="100000"/>
                </a:lnSpc>
                <a:spcBef>
                  <a:spcPts val="0"/>
                </a:spcBef>
                <a:spcAft>
                  <a:spcPts val="0"/>
                </a:spcAft>
                <a:buClr>
                  <a:srgbClr val="000000"/>
                </a:buClr>
                <a:buSzPts val="1100"/>
                <a:buFont typeface="Roboto"/>
                <a:buChar char="●"/>
              </a:pPr>
              <a:r>
                <a:rPr lang="en-US" sz="1100" b="0" i="0" u="none" strike="noStrike" cap="none">
                  <a:solidFill>
                    <a:srgbClr val="000000"/>
                  </a:solidFill>
                  <a:latin typeface="Roboto"/>
                  <a:ea typeface="Roboto"/>
                  <a:cs typeface="Roboto"/>
                  <a:sym typeface="Roboto"/>
                </a:rPr>
                <a:t>Συζητήστε τις σημαντικές στιγμές του αγώνα, όπως τα breaks στο σερβίς και τα κερδισμένα και αβίαστα λάθη.</a:t>
              </a:r>
              <a:endParaRPr sz="1100" b="0" i="0" u="none" strike="noStrike" cap="none">
                <a:solidFill>
                  <a:srgbClr val="000000"/>
                </a:solidFill>
                <a:latin typeface="Roboto"/>
                <a:ea typeface="Roboto"/>
                <a:cs typeface="Roboto"/>
                <a:sym typeface="Roboto"/>
              </a:endParaRPr>
            </a:p>
            <a:p>
              <a:pPr marL="457200" marR="0" lvl="0" indent="-298450" algn="l" rtl="0">
                <a:lnSpc>
                  <a:spcPct val="100000"/>
                </a:lnSpc>
                <a:spcBef>
                  <a:spcPts val="0"/>
                </a:spcBef>
                <a:spcAft>
                  <a:spcPts val="0"/>
                </a:spcAft>
                <a:buClr>
                  <a:srgbClr val="000000"/>
                </a:buClr>
                <a:buSzPts val="1100"/>
                <a:buFont typeface="Roboto"/>
                <a:buChar char="●"/>
              </a:pPr>
              <a:r>
                <a:rPr lang="en-US" sz="1100" b="0" i="0" u="none" strike="noStrike" cap="none">
                  <a:solidFill>
                    <a:srgbClr val="000000"/>
                  </a:solidFill>
                  <a:latin typeface="Roboto"/>
                  <a:ea typeface="Roboto"/>
                  <a:cs typeface="Roboto"/>
                  <a:sym typeface="Roboto"/>
                </a:rPr>
                <a:t>Αναλύστε τα δυνατά και αδύνατα σημεία κάθε παίκτη.</a:t>
              </a:r>
              <a:endParaRPr sz="1100" b="0" i="0" u="none" strike="noStrike" cap="none">
                <a:solidFill>
                  <a:srgbClr val="000000"/>
                </a:solidFill>
                <a:latin typeface="Roboto"/>
                <a:ea typeface="Roboto"/>
                <a:cs typeface="Roboto"/>
                <a:sym typeface="Roboto"/>
              </a:endParaRPr>
            </a:p>
            <a:p>
              <a:pPr marL="457200" marR="0" lvl="0" indent="-298450" algn="l" rtl="0">
                <a:lnSpc>
                  <a:spcPct val="100000"/>
                </a:lnSpc>
                <a:spcBef>
                  <a:spcPts val="0"/>
                </a:spcBef>
                <a:spcAft>
                  <a:spcPts val="0"/>
                </a:spcAft>
                <a:buClr>
                  <a:srgbClr val="000000"/>
                </a:buClr>
                <a:buSzPts val="1100"/>
                <a:buFont typeface="Roboto"/>
                <a:buChar char="●"/>
              </a:pPr>
              <a:r>
                <a:rPr lang="en-US" sz="1100" b="0" i="0" u="none" strike="noStrike" cap="none">
                  <a:solidFill>
                    <a:srgbClr val="000000"/>
                  </a:solidFill>
                  <a:latin typeface="Roboto"/>
                  <a:ea typeface="Roboto"/>
                  <a:cs typeface="Roboto"/>
                  <a:sym typeface="Roboto"/>
                </a:rPr>
                <a:t>Συζητήστε τον αντίκτυπο του αγώνα στην καριέρα των παικτών.</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Συμπέρασμα</a:t>
              </a:r>
              <a:endParaRPr sz="1100" b="0" i="0" u="none" strike="noStrike" cap="none">
                <a:solidFill>
                  <a:srgbClr val="000000"/>
                </a:solidFill>
                <a:latin typeface="Roboto"/>
                <a:ea typeface="Roboto"/>
                <a:cs typeface="Roboto"/>
                <a:sym typeface="Roboto"/>
              </a:endParaRPr>
            </a:p>
            <a:p>
              <a:pPr marL="457200" marR="0" lvl="0" indent="-298450" algn="l" rtl="0">
                <a:lnSpc>
                  <a:spcPct val="100000"/>
                </a:lnSpc>
                <a:spcBef>
                  <a:spcPts val="0"/>
                </a:spcBef>
                <a:spcAft>
                  <a:spcPts val="0"/>
                </a:spcAft>
                <a:buClr>
                  <a:srgbClr val="000000"/>
                </a:buClr>
                <a:buSzPts val="1100"/>
                <a:buFont typeface="Roboto"/>
                <a:buChar char="●"/>
              </a:pPr>
              <a:r>
                <a:rPr lang="en-US" sz="1100" b="0" i="0" u="none" strike="noStrike" cap="none">
                  <a:solidFill>
                    <a:srgbClr val="000000"/>
                  </a:solidFill>
                  <a:latin typeface="Roboto"/>
                  <a:ea typeface="Roboto"/>
                  <a:cs typeface="Roboto"/>
                  <a:sym typeface="Roboto"/>
                </a:rPr>
                <a:t>Συνοψίστε τα βασικά σημεία του άρθρου.</a:t>
              </a:r>
              <a:endParaRPr sz="1100" b="0" i="0" u="none" strike="noStrike" cap="none">
                <a:solidFill>
                  <a:srgbClr val="000000"/>
                </a:solidFill>
                <a:latin typeface="Roboto"/>
                <a:ea typeface="Roboto"/>
                <a:cs typeface="Roboto"/>
                <a:sym typeface="Roboto"/>
              </a:endParaRPr>
            </a:p>
            <a:p>
              <a:pPr marL="457200" marR="0" lvl="0" indent="-298450" algn="l" rtl="0">
                <a:lnSpc>
                  <a:spcPct val="100000"/>
                </a:lnSpc>
                <a:spcBef>
                  <a:spcPts val="0"/>
                </a:spcBef>
                <a:spcAft>
                  <a:spcPts val="0"/>
                </a:spcAft>
                <a:buClr>
                  <a:srgbClr val="000000"/>
                </a:buClr>
                <a:buSzPts val="1100"/>
                <a:buFont typeface="Roboto"/>
                <a:buChar char="●"/>
              </a:pPr>
              <a:r>
                <a:rPr lang="en-US" sz="1100" b="0" i="0" u="none" strike="noStrike" cap="none">
                  <a:solidFill>
                    <a:srgbClr val="000000"/>
                  </a:solidFill>
                  <a:latin typeface="Roboto"/>
                  <a:ea typeface="Roboto"/>
                  <a:cs typeface="Roboto"/>
                  <a:sym typeface="Roboto"/>
                </a:rPr>
                <a:t>Διατυπώστε τη δική σας άποψη για τον αγώνα.</a:t>
              </a:r>
              <a:endParaRPr sz="1100" b="0" i="0" u="none" strike="noStrike" cap="none">
                <a:solidFill>
                  <a:srgbClr val="000000"/>
                </a:solidFill>
                <a:latin typeface="Roboto"/>
                <a:ea typeface="Roboto"/>
                <a:cs typeface="Roboto"/>
                <a:sym typeface="Roboto"/>
              </a:endParaRPr>
            </a:p>
          </p:txBody>
        </p:sp>
      </p:grpSp>
      <p:sp>
        <p:nvSpPr>
          <p:cNvPr id="282" name="Google Shape;282;p32"/>
          <p:cNvSpPr txBox="1">
            <a:spLocks noGrp="1"/>
          </p:cNvSpPr>
          <p:nvPr>
            <p:ph type="body" idx="1"/>
          </p:nvPr>
        </p:nvSpPr>
        <p:spPr>
          <a:xfrm>
            <a:off x="310900" y="1170125"/>
            <a:ext cx="25980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latin typeface="Roboto"/>
                <a:ea typeface="Roboto"/>
                <a:cs typeface="Roboto"/>
                <a:sym typeface="Roboto"/>
              </a:rPr>
              <a:t>Ερώτηση: </a:t>
            </a:r>
            <a:endParaRPr b="1">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Βοήθησέ με να συντάξω ένα άρθρο που να συνοψίζει τον τελικό του Wimbledon στο γυναικείο τένις το 2019</a:t>
            </a:r>
            <a:endParaRPr>
              <a:latin typeface="Roboto"/>
              <a:ea typeface="Roboto"/>
              <a:cs typeface="Roboto"/>
              <a:sym typeface="Roboto"/>
            </a:endParaRPr>
          </a:p>
          <a:p>
            <a:pPr marL="0" lvl="0" indent="0" algn="l" rtl="0">
              <a:lnSpc>
                <a:spcPct val="115000"/>
              </a:lnSpc>
              <a:spcBef>
                <a:spcPts val="1600"/>
              </a:spcBef>
              <a:spcAft>
                <a:spcPts val="1600"/>
              </a:spcAft>
              <a:buSzPts val="1800"/>
              <a:buNone/>
            </a:pPr>
            <a:endParaRPr sz="1800">
              <a:latin typeface="Roboto"/>
              <a:ea typeface="Roboto"/>
              <a:cs typeface="Roboto"/>
              <a:sym typeface="Roboto"/>
            </a:endParaRPr>
          </a:p>
        </p:txBody>
      </p:sp>
      <p:sp>
        <p:nvSpPr>
          <p:cNvPr id="283" name="Google Shape;283;p32"/>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Θα βοηθούσε αυτό;</a:t>
            </a:r>
            <a:endParaRPr>
              <a:latin typeface="Roboto"/>
              <a:ea typeface="Roboto"/>
              <a:cs typeface="Roboto"/>
              <a:sym typeface="Roboto"/>
            </a:endParaRPr>
          </a:p>
        </p:txBody>
      </p:sp>
      <p:sp>
        <p:nvSpPr>
          <p:cNvPr id="284" name="Google Shape;284;p32"/>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3</a:t>
            </a:r>
            <a:endParaRPr>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3"/>
          <p:cNvSpPr txBox="1">
            <a:spLocks noGrp="1"/>
          </p:cNvSpPr>
          <p:nvPr>
            <p:ph type="body" idx="1"/>
          </p:nvPr>
        </p:nvSpPr>
        <p:spPr>
          <a:xfrm>
            <a:off x="310900" y="1170125"/>
            <a:ext cx="36150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latin typeface="Roboto"/>
                <a:ea typeface="Roboto"/>
                <a:cs typeface="Roboto"/>
                <a:sym typeface="Roboto"/>
              </a:rPr>
              <a:t>Παραδοσιακές μηχανές αναζήτησης στο διαδίκτυο </a:t>
            </a:r>
            <a:endParaRPr b="1">
              <a:latin typeface="Roboto"/>
              <a:ea typeface="Roboto"/>
              <a:cs typeface="Roboto"/>
              <a:sym typeface="Roboto"/>
            </a:endParaRPr>
          </a:p>
          <a:p>
            <a:pPr marL="457200" lvl="0" indent="-342900" algn="l" rtl="0">
              <a:lnSpc>
                <a:spcPct val="115000"/>
              </a:lnSpc>
              <a:spcBef>
                <a:spcPts val="1600"/>
              </a:spcBef>
              <a:spcAft>
                <a:spcPts val="0"/>
              </a:spcAft>
              <a:buSzPts val="1800"/>
              <a:buFont typeface="Roboto"/>
              <a:buChar char="●"/>
            </a:pPr>
            <a:r>
              <a:rPr lang="en-US" sz="1800">
                <a:latin typeface="Roboto"/>
                <a:ea typeface="Roboto"/>
                <a:cs typeface="Roboto"/>
                <a:sym typeface="Roboto"/>
              </a:rPr>
              <a:t>Επιστρέφουν πολλαπλές πηγές πληροφοριών</a:t>
            </a:r>
            <a:endParaRPr sz="1800">
              <a:latin typeface="Roboto"/>
              <a:ea typeface="Roboto"/>
              <a:cs typeface="Roboto"/>
              <a:sym typeface="Roboto"/>
            </a:endParaRPr>
          </a:p>
          <a:p>
            <a:pPr marL="457200" lvl="0" indent="-342900" algn="l" rtl="0">
              <a:lnSpc>
                <a:spcPct val="115000"/>
              </a:lnSpc>
              <a:spcBef>
                <a:spcPts val="1600"/>
              </a:spcBef>
              <a:spcAft>
                <a:spcPts val="0"/>
              </a:spcAft>
              <a:buSzPts val="1800"/>
              <a:buFont typeface="Roboto"/>
              <a:buChar char="●"/>
            </a:pPr>
            <a:r>
              <a:rPr lang="en-US" sz="1800">
                <a:latin typeface="Roboto"/>
                <a:ea typeface="Roboto"/>
                <a:cs typeface="Roboto"/>
                <a:sym typeface="Roboto"/>
              </a:rPr>
              <a:t>Σας επιτρέπουν να συγκρίνετε αποτελέσματα από πολλαπλές πηγές για να επαληθεύσετε τα γεγονότα εάν χρειαστεί</a:t>
            </a:r>
            <a:endParaRPr>
              <a:latin typeface="Roboto"/>
              <a:ea typeface="Roboto"/>
              <a:cs typeface="Roboto"/>
              <a:sym typeface="Roboto"/>
            </a:endParaRPr>
          </a:p>
        </p:txBody>
      </p:sp>
      <p:sp>
        <p:nvSpPr>
          <p:cNvPr id="290" name="Google Shape;290;p33"/>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Περίληψη</a:t>
            </a:r>
            <a:endParaRPr>
              <a:latin typeface="Roboto"/>
              <a:ea typeface="Roboto"/>
              <a:cs typeface="Roboto"/>
              <a:sym typeface="Roboto"/>
            </a:endParaRPr>
          </a:p>
        </p:txBody>
      </p:sp>
      <p:sp>
        <p:nvSpPr>
          <p:cNvPr id="291" name="Google Shape;291;p33"/>
          <p:cNvSpPr txBox="1">
            <a:spLocks noGrp="1"/>
          </p:cNvSpPr>
          <p:nvPr>
            <p:ph type="body" idx="2"/>
          </p:nvPr>
        </p:nvSpPr>
        <p:spPr>
          <a:xfrm>
            <a:off x="4050025" y="1170100"/>
            <a:ext cx="50337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latin typeface="Roboto"/>
                <a:ea typeface="Roboto"/>
                <a:cs typeface="Roboto"/>
                <a:sym typeface="Roboto"/>
              </a:rPr>
              <a:t>LLM chatbot</a:t>
            </a:r>
            <a:endParaRPr b="1">
              <a:latin typeface="Roboto"/>
              <a:ea typeface="Roboto"/>
              <a:cs typeface="Roboto"/>
              <a:sym typeface="Roboto"/>
            </a:endParaRPr>
          </a:p>
          <a:p>
            <a:pPr marL="457200" lvl="0" indent="-342900" algn="l" rtl="0">
              <a:lnSpc>
                <a:spcPct val="115000"/>
              </a:lnSpc>
              <a:spcBef>
                <a:spcPts val="1600"/>
              </a:spcBef>
              <a:spcAft>
                <a:spcPts val="0"/>
              </a:spcAft>
              <a:buSzPts val="1800"/>
              <a:buFont typeface="Roboto"/>
              <a:buChar char="●"/>
            </a:pPr>
            <a:r>
              <a:rPr lang="en-US" sz="1800">
                <a:latin typeface="Roboto"/>
                <a:ea typeface="Roboto"/>
                <a:cs typeface="Roboto"/>
                <a:sym typeface="Roboto"/>
              </a:rPr>
              <a:t>Επιστρέφει μια μεμονωμένη απάντηση με βάση τα δεδομένα που έχουν χρησιμοποιηθεί για την εκπαίδευση του LLM</a:t>
            </a:r>
            <a:endParaRPr>
              <a:latin typeface="Roboto"/>
              <a:ea typeface="Roboto"/>
              <a:cs typeface="Roboto"/>
              <a:sym typeface="Roboto"/>
            </a:endParaRPr>
          </a:p>
          <a:p>
            <a:pPr marL="457200" lvl="0" indent="-342900" algn="l" rtl="0">
              <a:lnSpc>
                <a:spcPct val="115000"/>
              </a:lnSpc>
              <a:spcBef>
                <a:spcPts val="0"/>
              </a:spcBef>
              <a:spcAft>
                <a:spcPts val="0"/>
              </a:spcAft>
              <a:buSzPts val="1800"/>
              <a:buChar char="●"/>
            </a:pPr>
            <a:r>
              <a:rPr lang="en-US" sz="1800">
                <a:latin typeface="Roboto"/>
                <a:ea typeface="Roboto"/>
                <a:cs typeface="Roboto"/>
                <a:sym typeface="Roboto"/>
              </a:rPr>
              <a:t>Η απάντηση είναι μια </a:t>
            </a:r>
            <a:r>
              <a:rPr lang="en-US" b="1">
                <a:solidFill>
                  <a:srgbClr val="C31C4A"/>
                </a:solidFill>
                <a:latin typeface="Roboto"/>
                <a:ea typeface="Roboto"/>
                <a:cs typeface="Roboto"/>
                <a:sym typeface="Roboto"/>
              </a:rPr>
              <a:t>πρόβλεψη</a:t>
            </a:r>
            <a:r>
              <a:rPr lang="en-US" sz="1800">
                <a:latin typeface="Roboto"/>
                <a:ea typeface="Roboto"/>
                <a:cs typeface="Roboto"/>
                <a:sym typeface="Roboto"/>
              </a:rPr>
              <a:t> για το ποιες λέξεις θα απαντήσουν στην ερώτηση που έχει δοθεί στην εφαρμογή</a:t>
            </a:r>
            <a:endParaRPr>
              <a:latin typeface="Roboto"/>
              <a:ea typeface="Roboto"/>
              <a:cs typeface="Roboto"/>
              <a:sym typeface="Roboto"/>
            </a:endParaRPr>
          </a:p>
          <a:p>
            <a:pPr marL="457200" lvl="0" indent="-342900" algn="l" rtl="0">
              <a:lnSpc>
                <a:spcPct val="115000"/>
              </a:lnSpc>
              <a:spcBef>
                <a:spcPts val="0"/>
              </a:spcBef>
              <a:spcAft>
                <a:spcPts val="0"/>
              </a:spcAft>
              <a:buSzPts val="1800"/>
              <a:buChar char="●"/>
            </a:pPr>
            <a:r>
              <a:rPr lang="en-US" sz="1800">
                <a:latin typeface="Roboto"/>
                <a:ea typeface="Roboto"/>
                <a:cs typeface="Roboto"/>
                <a:sym typeface="Roboto"/>
              </a:rPr>
              <a:t>Δεν υπάρχει καμία εγγύηση ότι τα δεδομένα εξόδου ενός LLM είναι </a:t>
            </a:r>
            <a:r>
              <a:rPr lang="en-US" b="1">
                <a:solidFill>
                  <a:srgbClr val="C31C4A"/>
                </a:solidFill>
                <a:latin typeface="Roboto"/>
                <a:ea typeface="Roboto"/>
                <a:cs typeface="Roboto"/>
                <a:sym typeface="Roboto"/>
              </a:rPr>
              <a:t>ακριβή</a:t>
            </a:r>
            <a:r>
              <a:rPr lang="en-US" sz="1800">
                <a:latin typeface="Roboto"/>
                <a:ea typeface="Roboto"/>
                <a:cs typeface="Roboto"/>
                <a:sym typeface="Roboto"/>
              </a:rPr>
              <a:t>, </a:t>
            </a:r>
            <a:r>
              <a:rPr lang="en-US" b="1">
                <a:solidFill>
                  <a:srgbClr val="C31C4A"/>
                </a:solidFill>
                <a:latin typeface="Roboto"/>
                <a:ea typeface="Roboto"/>
                <a:cs typeface="Roboto"/>
                <a:sym typeface="Roboto"/>
              </a:rPr>
              <a:t>αξιόπιστα </a:t>
            </a:r>
            <a:r>
              <a:rPr lang="en-US" sz="1800">
                <a:latin typeface="Roboto"/>
                <a:ea typeface="Roboto"/>
                <a:cs typeface="Roboto"/>
                <a:sym typeface="Roboto"/>
              </a:rPr>
              <a:t> ή </a:t>
            </a:r>
            <a:r>
              <a:rPr lang="en-US" b="1">
                <a:solidFill>
                  <a:srgbClr val="C31C4A"/>
                </a:solidFill>
                <a:latin typeface="Roboto"/>
                <a:ea typeface="Roboto"/>
                <a:cs typeface="Roboto"/>
                <a:sym typeface="Roboto"/>
              </a:rPr>
              <a:t> χωρίς προκαταλήψεις</a:t>
            </a:r>
            <a:endParaRPr b="1">
              <a:solidFill>
                <a:srgbClr val="C31C4A"/>
              </a:solidFill>
              <a:latin typeface="Roboto"/>
              <a:ea typeface="Roboto"/>
              <a:cs typeface="Roboto"/>
              <a:sym typeface="Roboto"/>
            </a:endParaRPr>
          </a:p>
          <a:p>
            <a:pPr marL="457200" lvl="0" indent="0" algn="l" rtl="0">
              <a:lnSpc>
                <a:spcPct val="115000"/>
              </a:lnSpc>
              <a:spcBef>
                <a:spcPts val="1600"/>
              </a:spcBef>
              <a:spcAft>
                <a:spcPts val="1600"/>
              </a:spcAft>
              <a:buSzPts val="1800"/>
              <a:buNone/>
            </a:pPr>
            <a:r>
              <a:rPr lang="en-US" sz="1800">
                <a:latin typeface="Roboto"/>
                <a:ea typeface="Roboto"/>
                <a:cs typeface="Roboto"/>
                <a:sym typeface="Roboto"/>
              </a:rPr>
              <a:t> </a:t>
            </a:r>
            <a:endParaRPr>
              <a:latin typeface="Roboto"/>
              <a:ea typeface="Roboto"/>
              <a:cs typeface="Roboto"/>
              <a:sym typeface="Roboto"/>
            </a:endParaRPr>
          </a:p>
        </p:txBody>
      </p:sp>
      <p:sp>
        <p:nvSpPr>
          <p:cNvPr id="292" name="Google Shape;292;p33"/>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3</a:t>
            </a:r>
            <a:endParaRPr>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296"/>
        <p:cNvGrpSpPr/>
        <p:nvPr/>
      </p:nvGrpSpPr>
      <p:grpSpPr>
        <a:xfrm>
          <a:off x="0" y="0"/>
          <a:ext cx="0" cy="0"/>
          <a:chOff x="0" y="0"/>
          <a:chExt cx="0" cy="0"/>
        </a:xfrm>
      </p:grpSpPr>
      <p:sp>
        <p:nvSpPr>
          <p:cNvPr id="297" name="Google Shape;297;p34"/>
          <p:cNvSpPr txBox="1">
            <a:spLocks noGrp="1"/>
          </p:cNvSpPr>
          <p:nvPr>
            <p:ph type="title"/>
          </p:nvPr>
        </p:nvSpPr>
        <p:spPr>
          <a:xfrm>
            <a:off x="526875" y="576775"/>
            <a:ext cx="8095800" cy="203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5800" dirty="0" err="1">
                <a:solidFill>
                  <a:srgbClr val="C31C4A"/>
                </a:solidFill>
                <a:latin typeface="Roboto"/>
                <a:ea typeface="Roboto"/>
                <a:cs typeface="Roboto"/>
                <a:sym typeface="Roboto"/>
              </a:rPr>
              <a:t>Χωρίς</a:t>
            </a:r>
            <a:r>
              <a:rPr lang="en-US" sz="5800" dirty="0">
                <a:solidFill>
                  <a:srgbClr val="C31C4A"/>
                </a:solidFill>
                <a:latin typeface="Roboto"/>
                <a:ea typeface="Roboto"/>
                <a:cs typeface="Roboto"/>
                <a:sym typeface="Roboto"/>
              </a:rPr>
              <a:t> α</a:t>
            </a:r>
            <a:r>
              <a:rPr lang="en-US" sz="5800" dirty="0" err="1">
                <a:solidFill>
                  <a:srgbClr val="C31C4A"/>
                </a:solidFill>
                <a:latin typeface="Roboto"/>
                <a:ea typeface="Roboto"/>
                <a:cs typeface="Roboto"/>
                <a:sym typeface="Roboto"/>
              </a:rPr>
              <a:t>νθρώ</a:t>
            </a:r>
            <a:r>
              <a:rPr lang="en-US" sz="5800" dirty="0">
                <a:solidFill>
                  <a:srgbClr val="C31C4A"/>
                </a:solidFill>
                <a:latin typeface="Roboto"/>
                <a:ea typeface="Roboto"/>
                <a:cs typeface="Roboto"/>
                <a:sym typeface="Roboto"/>
              </a:rPr>
              <a:t>πινη παρουσία </a:t>
            </a:r>
            <a:endParaRPr dirty="0">
              <a:latin typeface="Roboto"/>
              <a:ea typeface="Roboto"/>
              <a:cs typeface="Roboto"/>
              <a:sym typeface="Roboto"/>
            </a:endParaRPr>
          </a:p>
        </p:txBody>
      </p:sp>
      <p:sp>
        <p:nvSpPr>
          <p:cNvPr id="299" name="Google Shape;299;p34"/>
          <p:cNvSpPr txBox="1">
            <a:spLocks noGrp="1"/>
          </p:cNvSpPr>
          <p:nvPr>
            <p:ph type="subTitle" idx="1"/>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4</a:t>
            </a:r>
            <a:endParaRPr>
              <a:latin typeface="Roboto"/>
              <a:ea typeface="Roboto"/>
              <a:cs typeface="Roboto"/>
              <a:sym typeface="Roboto"/>
            </a:endParaRPr>
          </a:p>
        </p:txBody>
      </p:sp>
      <p:sp>
        <p:nvSpPr>
          <p:cNvPr id="3" name="Subtitle 2">
            <a:extLst>
              <a:ext uri="{FF2B5EF4-FFF2-40B4-BE49-F238E27FC236}">
                <a16:creationId xmlns:a16="http://schemas.microsoft.com/office/drawing/2014/main" id="{4E25B5BB-C162-4D37-814A-A9D63FF41291}"/>
              </a:ext>
            </a:extLst>
          </p:cNvPr>
          <p:cNvSpPr>
            <a:spLocks noGrp="1"/>
          </p:cNvSpPr>
          <p:nvPr>
            <p:ph type="subTitle" idx="1"/>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5"/>
          <p:cNvSpPr txBox="1"/>
          <p:nvPr/>
        </p:nvSpPr>
        <p:spPr>
          <a:xfrm>
            <a:off x="2785050" y="4369450"/>
            <a:ext cx="3573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u="sng">
                <a:solidFill>
                  <a:schemeClr val="hlink"/>
                </a:solidFill>
                <a:latin typeface="Roboto"/>
                <a:ea typeface="Roboto"/>
                <a:cs typeface="Roboto"/>
                <a:sym typeface="Roboto"/>
                <a:hlinkClick r:id="rId3"/>
              </a:rPr>
              <a:t>Παρακολουθήστε το βίντεο στο YouTube</a:t>
            </a:r>
            <a:endParaRPr sz="1400" i="0" u="none" strike="noStrike" cap="none">
              <a:solidFill>
                <a:srgbClr val="000000"/>
              </a:solidFill>
              <a:latin typeface="Roboto"/>
              <a:ea typeface="Roboto"/>
              <a:cs typeface="Roboto"/>
              <a:sym typeface="Roboto"/>
            </a:endParaRPr>
          </a:p>
        </p:txBody>
      </p:sp>
      <p:sp>
        <p:nvSpPr>
          <p:cNvPr id="305" name="Google Shape;305;p35"/>
          <p:cNvSpPr txBox="1">
            <a:spLocks noGrp="1"/>
          </p:cNvSpPr>
          <p:nvPr>
            <p:ph type="title"/>
          </p:nvPr>
        </p:nvSpPr>
        <p:spPr>
          <a:xfrm>
            <a:off x="310950" y="260950"/>
            <a:ext cx="8522100" cy="706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Τι είναι το AI;</a:t>
            </a:r>
            <a:endParaRPr>
              <a:latin typeface="Roboto"/>
              <a:ea typeface="Roboto"/>
              <a:cs typeface="Roboto"/>
              <a:sym typeface="Roboto"/>
            </a:endParaRPr>
          </a:p>
        </p:txBody>
      </p:sp>
      <p:sp>
        <p:nvSpPr>
          <p:cNvPr id="306" name="Google Shape;306;p35"/>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4</a:t>
            </a:r>
            <a:endParaRPr>
              <a:latin typeface="Roboto"/>
              <a:ea typeface="Roboto"/>
              <a:cs typeface="Roboto"/>
              <a:sym typeface="Roboto"/>
            </a:endParaRPr>
          </a:p>
        </p:txBody>
      </p:sp>
      <p:pic>
        <p:nvPicPr>
          <p:cNvPr id="307" name="Google Shape;307;p35" descr="Artificial intelligence is being used more and more frequently in our everyday lives. Everyone seems to have a different idea about what this term actually means. &#10;&#10;Join computer science student Salome Tirado as she heads to London to talk to the people at Google DeepMind who research and develop AI systems to hear directly from them what this emerging technology means for the world.&#10;&#10;Sign up now at http://rpf.io/experienceai &#10;&#10;This video's copyright is held by the Raspberry Pi Foundation, and the video is dual licensed under the YouTube Standard license and Creative Commons CC BY-SA 4.0 license." title="What is Artificial Intelligence? | Experience AI">
            <a:hlinkClick r:id="rId4"/>
          </p:cNvPr>
          <p:cNvPicPr preferRelativeResize="0"/>
          <p:nvPr/>
        </p:nvPicPr>
        <p:blipFill>
          <a:blip r:embed="rId5">
            <a:alphaModFix/>
          </a:blip>
          <a:stretch>
            <a:fillRect/>
          </a:stretch>
        </p:blipFill>
        <p:spPr>
          <a:xfrm>
            <a:off x="1453325" y="817495"/>
            <a:ext cx="6237350" cy="350851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6"/>
          <p:cNvSpPr txBox="1">
            <a:spLocks noGrp="1"/>
          </p:cNvSpPr>
          <p:nvPr>
            <p:ph type="body" idx="1"/>
          </p:nvPr>
        </p:nvSpPr>
        <p:spPr>
          <a:xfrm>
            <a:off x="122950" y="2795575"/>
            <a:ext cx="2878500" cy="86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800">
                <a:latin typeface="Roboto"/>
                <a:ea typeface="Roboto"/>
                <a:cs typeface="Roboto"/>
                <a:sym typeface="Roboto"/>
              </a:rPr>
              <a:t>«Το AI είναι ένα πραγματικά ισχυρό </a:t>
            </a:r>
            <a:r>
              <a:rPr lang="en-US" b="1">
                <a:solidFill>
                  <a:srgbClr val="C31C4A"/>
                </a:solidFill>
                <a:latin typeface="Roboto"/>
                <a:ea typeface="Roboto"/>
                <a:cs typeface="Roboto"/>
                <a:sym typeface="Roboto"/>
              </a:rPr>
              <a:t>εργαλείο</a:t>
            </a:r>
            <a:r>
              <a:rPr lang="en-US" sz="1800">
                <a:latin typeface="Roboto"/>
                <a:ea typeface="Roboto"/>
                <a:cs typeface="Roboto"/>
                <a:sym typeface="Roboto"/>
              </a:rPr>
              <a:t>»</a:t>
            </a:r>
            <a:endParaRPr>
              <a:latin typeface="Roboto"/>
              <a:ea typeface="Roboto"/>
              <a:cs typeface="Roboto"/>
              <a:sym typeface="Roboto"/>
            </a:endParaRPr>
          </a:p>
        </p:txBody>
      </p:sp>
      <p:sp>
        <p:nvSpPr>
          <p:cNvPr id="313" name="Google Shape;313;p36"/>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Τα συστήματα AI δεν αποτελούν ενσωματωμένη νοημοσύνη</a:t>
            </a:r>
            <a:endParaRPr>
              <a:latin typeface="Roboto"/>
              <a:ea typeface="Roboto"/>
              <a:cs typeface="Roboto"/>
              <a:sym typeface="Roboto"/>
            </a:endParaRPr>
          </a:p>
        </p:txBody>
      </p:sp>
      <p:sp>
        <p:nvSpPr>
          <p:cNvPr id="314" name="Google Shape;314;p36"/>
          <p:cNvSpPr txBox="1">
            <a:spLocks noGrp="1"/>
          </p:cNvSpPr>
          <p:nvPr>
            <p:ph type="body" idx="2"/>
          </p:nvPr>
        </p:nvSpPr>
        <p:spPr>
          <a:xfrm>
            <a:off x="3085000" y="3770400"/>
            <a:ext cx="2970600" cy="54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800">
                <a:latin typeface="Roboto"/>
                <a:ea typeface="Roboto"/>
                <a:cs typeface="Roboto"/>
                <a:sym typeface="Roboto"/>
              </a:rPr>
              <a:t>«Είναι </a:t>
            </a:r>
            <a:r>
              <a:rPr lang="en-US" b="1">
                <a:solidFill>
                  <a:srgbClr val="C31C4A"/>
                </a:solidFill>
                <a:latin typeface="Roboto"/>
                <a:ea typeface="Roboto"/>
                <a:cs typeface="Roboto"/>
                <a:sym typeface="Roboto"/>
              </a:rPr>
              <a:t>επικίνδυνο</a:t>
            </a:r>
            <a:r>
              <a:rPr lang="en-US" sz="1800">
                <a:latin typeface="Roboto"/>
                <a:ea typeface="Roboto"/>
                <a:cs typeface="Roboto"/>
                <a:sym typeface="Roboto"/>
              </a:rPr>
              <a:t> να αποδίδουμε ανθρώπινα συναισθήματα και κίνητρα σε ένα μοντέλο» </a:t>
            </a:r>
            <a:endParaRPr>
              <a:latin typeface="Roboto"/>
              <a:ea typeface="Roboto"/>
              <a:cs typeface="Roboto"/>
              <a:sym typeface="Roboto"/>
            </a:endParaRPr>
          </a:p>
        </p:txBody>
      </p:sp>
      <p:pic>
        <p:nvPicPr>
          <p:cNvPr id="315" name="Google Shape;315;p36"/>
          <p:cNvPicPr preferRelativeResize="0"/>
          <p:nvPr/>
        </p:nvPicPr>
        <p:blipFill rotWithShape="1">
          <a:blip r:embed="rId3">
            <a:alphaModFix/>
          </a:blip>
          <a:srcRect/>
          <a:stretch/>
        </p:blipFill>
        <p:spPr>
          <a:xfrm>
            <a:off x="215501" y="1356488"/>
            <a:ext cx="2310800" cy="1367339"/>
          </a:xfrm>
          <a:prstGeom prst="rect">
            <a:avLst/>
          </a:prstGeom>
          <a:noFill/>
          <a:ln>
            <a:noFill/>
          </a:ln>
        </p:spPr>
      </p:pic>
      <p:pic>
        <p:nvPicPr>
          <p:cNvPr id="316" name="Google Shape;316;p36"/>
          <p:cNvPicPr preferRelativeResize="0"/>
          <p:nvPr/>
        </p:nvPicPr>
        <p:blipFill rotWithShape="1">
          <a:blip r:embed="rId4">
            <a:alphaModFix/>
          </a:blip>
          <a:srcRect/>
          <a:stretch/>
        </p:blipFill>
        <p:spPr>
          <a:xfrm>
            <a:off x="3085001" y="1897175"/>
            <a:ext cx="2310794" cy="1766599"/>
          </a:xfrm>
          <a:prstGeom prst="rect">
            <a:avLst/>
          </a:prstGeom>
          <a:noFill/>
          <a:ln>
            <a:noFill/>
          </a:ln>
        </p:spPr>
      </p:pic>
      <p:sp>
        <p:nvSpPr>
          <p:cNvPr id="317" name="Google Shape;317;p36"/>
          <p:cNvSpPr txBox="1">
            <a:spLocks noGrp="1"/>
          </p:cNvSpPr>
          <p:nvPr>
            <p:ph type="body" idx="2"/>
          </p:nvPr>
        </p:nvSpPr>
        <p:spPr>
          <a:xfrm>
            <a:off x="6162625" y="3224100"/>
            <a:ext cx="2878500" cy="54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800">
                <a:latin typeface="Roboto"/>
                <a:ea typeface="Roboto"/>
                <a:cs typeface="Roboto"/>
                <a:sym typeface="Roboto"/>
              </a:rPr>
              <a:t>«Δεν είναι </a:t>
            </a:r>
            <a:r>
              <a:rPr lang="en-US" b="1">
                <a:solidFill>
                  <a:srgbClr val="C31C4A"/>
                </a:solidFill>
                <a:latin typeface="Roboto"/>
                <a:ea typeface="Roboto"/>
                <a:cs typeface="Roboto"/>
                <a:sym typeface="Roboto"/>
              </a:rPr>
              <a:t>ενσωματωμένη νοημοσύνη</a:t>
            </a:r>
            <a:r>
              <a:rPr lang="en-US" sz="1800">
                <a:latin typeface="Roboto"/>
                <a:ea typeface="Roboto"/>
                <a:cs typeface="Roboto"/>
                <a:sym typeface="Roboto"/>
              </a:rPr>
              <a:t>» </a:t>
            </a:r>
            <a:endParaRPr>
              <a:latin typeface="Roboto"/>
              <a:ea typeface="Roboto"/>
              <a:cs typeface="Roboto"/>
              <a:sym typeface="Roboto"/>
            </a:endParaRPr>
          </a:p>
        </p:txBody>
      </p:sp>
      <p:pic>
        <p:nvPicPr>
          <p:cNvPr id="318" name="Google Shape;318;p36"/>
          <p:cNvPicPr preferRelativeResize="0"/>
          <p:nvPr/>
        </p:nvPicPr>
        <p:blipFill rotWithShape="1">
          <a:blip r:embed="rId5">
            <a:alphaModFix/>
          </a:blip>
          <a:srcRect/>
          <a:stretch/>
        </p:blipFill>
        <p:spPr>
          <a:xfrm>
            <a:off x="6055601" y="1590300"/>
            <a:ext cx="2878601" cy="1607491"/>
          </a:xfrm>
          <a:prstGeom prst="rect">
            <a:avLst/>
          </a:prstGeom>
          <a:noFill/>
          <a:ln>
            <a:noFill/>
          </a:ln>
        </p:spPr>
      </p:pic>
      <p:sp>
        <p:nvSpPr>
          <p:cNvPr id="319" name="Google Shape;319;p36"/>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4</a:t>
            </a:r>
            <a:endParaRPr>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7"/>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Γίνε το LLM</a:t>
            </a:r>
            <a:endParaRPr>
              <a:latin typeface="Roboto"/>
              <a:ea typeface="Roboto"/>
              <a:cs typeface="Roboto"/>
              <a:sym typeface="Roboto"/>
            </a:endParaRPr>
          </a:p>
        </p:txBody>
      </p:sp>
      <p:sp>
        <p:nvSpPr>
          <p:cNvPr id="325" name="Google Shape;325;p37"/>
          <p:cNvSpPr txBox="1">
            <a:spLocks noGrp="1"/>
          </p:cNvSpPr>
          <p:nvPr>
            <p:ph type="body" idx="2"/>
          </p:nvPr>
        </p:nvSpPr>
        <p:spPr>
          <a:xfrm>
            <a:off x="317000" y="1170100"/>
            <a:ext cx="8521200" cy="13080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solidFill>
                  <a:schemeClr val="lt1"/>
                </a:solidFill>
                <a:latin typeface="Roboto"/>
                <a:ea typeface="Roboto"/>
                <a:cs typeface="Roboto"/>
                <a:sym typeface="Roboto"/>
              </a:rPr>
              <a:t>ΕΡΩΤΗΣΗ: </a:t>
            </a:r>
            <a:endParaRPr b="1">
              <a:solidFill>
                <a:schemeClr val="lt1"/>
              </a:solidFill>
              <a:latin typeface="Roboto"/>
              <a:ea typeface="Roboto"/>
              <a:cs typeface="Roboto"/>
              <a:sym typeface="Roboto"/>
            </a:endParaRPr>
          </a:p>
          <a:p>
            <a:pPr marL="0" lvl="0" indent="0" algn="l" rtl="0">
              <a:lnSpc>
                <a:spcPct val="115000"/>
              </a:lnSpc>
              <a:spcBef>
                <a:spcPts val="1600"/>
              </a:spcBef>
              <a:spcAft>
                <a:spcPts val="1600"/>
              </a:spcAft>
              <a:buSzPts val="1800"/>
              <a:buNone/>
            </a:pPr>
            <a:r>
              <a:rPr lang="en-US">
                <a:solidFill>
                  <a:schemeClr val="lt1"/>
                </a:solidFill>
                <a:latin typeface="Roboto"/>
                <a:ea typeface="Roboto"/>
                <a:cs typeface="Roboto"/>
                <a:sym typeface="Roboto"/>
              </a:rPr>
              <a:t>«Γράψτε μια κριτική 4 αστέρων για ...»</a:t>
            </a:r>
            <a:endParaRPr>
              <a:solidFill>
                <a:schemeClr val="lt1"/>
              </a:solidFill>
              <a:latin typeface="Roboto"/>
              <a:ea typeface="Roboto"/>
              <a:cs typeface="Roboto"/>
              <a:sym typeface="Roboto"/>
            </a:endParaRPr>
          </a:p>
        </p:txBody>
      </p:sp>
      <p:sp>
        <p:nvSpPr>
          <p:cNvPr id="326" name="Google Shape;326;p37"/>
          <p:cNvSpPr txBox="1">
            <a:spLocks noGrp="1"/>
          </p:cNvSpPr>
          <p:nvPr>
            <p:ph type="body" idx="1"/>
          </p:nvPr>
        </p:nvSpPr>
        <p:spPr>
          <a:xfrm>
            <a:off x="310900" y="2580250"/>
            <a:ext cx="4096500" cy="2331300"/>
          </a:xfrm>
          <a:prstGeom prst="rect">
            <a:avLst/>
          </a:prstGeom>
          <a:noFill/>
          <a:ln w="9525" cap="flat" cmpd="sng">
            <a:solidFill>
              <a:srgbClr val="C31C4A"/>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l-GR" sz="1650" dirty="0">
                <a:latin typeface="Roboto"/>
                <a:ea typeface="Roboto"/>
                <a:cs typeface="Roboto"/>
                <a:sym typeface="Roboto"/>
              </a:rPr>
              <a:t>Π</a:t>
            </a:r>
            <a:r>
              <a:rPr lang="en-US" sz="1650" dirty="0">
                <a:latin typeface="Roboto"/>
                <a:ea typeface="Roboto"/>
                <a:cs typeface="Roboto"/>
                <a:sym typeface="Roboto"/>
              </a:rPr>
              <a:t>α</a:t>
            </a:r>
            <a:r>
              <a:rPr lang="en-US" sz="1650" dirty="0" err="1">
                <a:latin typeface="Roboto"/>
                <a:ea typeface="Roboto"/>
                <a:cs typeface="Roboto"/>
                <a:sym typeface="Roboto"/>
              </a:rPr>
              <a:t>ίξτε</a:t>
            </a:r>
            <a:r>
              <a:rPr lang="en-US" sz="1650" dirty="0">
                <a:latin typeface="Roboto"/>
                <a:ea typeface="Roboto"/>
                <a:cs typeface="Roboto"/>
                <a:sym typeface="Roboto"/>
              </a:rPr>
              <a:t> </a:t>
            </a:r>
            <a:r>
              <a:rPr lang="en-US" sz="1650" dirty="0" err="1">
                <a:latin typeface="Roboto"/>
                <a:ea typeface="Roboto"/>
                <a:cs typeface="Roboto"/>
                <a:sym typeface="Roboto"/>
              </a:rPr>
              <a:t>τον</a:t>
            </a:r>
            <a:r>
              <a:rPr lang="en-US" sz="1650" dirty="0">
                <a:latin typeface="Roboto"/>
                <a:ea typeface="Roboto"/>
                <a:cs typeface="Roboto"/>
                <a:sym typeface="Roboto"/>
              </a:rPr>
              <a:t> </a:t>
            </a:r>
            <a:r>
              <a:rPr lang="en-US" sz="1650" dirty="0" err="1">
                <a:latin typeface="Roboto"/>
                <a:ea typeface="Roboto"/>
                <a:cs typeface="Roboto"/>
                <a:sym typeface="Roboto"/>
              </a:rPr>
              <a:t>ρόλο</a:t>
            </a:r>
            <a:r>
              <a:rPr lang="en-US" sz="1650" dirty="0">
                <a:latin typeface="Roboto"/>
                <a:ea typeface="Roboto"/>
                <a:cs typeface="Roboto"/>
                <a:sym typeface="Roboto"/>
              </a:rPr>
              <a:t> </a:t>
            </a:r>
            <a:r>
              <a:rPr lang="en-US" sz="1650" dirty="0" err="1">
                <a:latin typeface="Roboto"/>
                <a:ea typeface="Roboto"/>
                <a:cs typeface="Roboto"/>
                <a:sym typeface="Roboto"/>
              </a:rPr>
              <a:t>μι</a:t>
            </a:r>
            <a:r>
              <a:rPr lang="en-US" sz="1650" dirty="0">
                <a:latin typeface="Roboto"/>
                <a:ea typeface="Roboto"/>
                <a:cs typeface="Roboto"/>
                <a:sym typeface="Roboto"/>
              </a:rPr>
              <a:t>ας εφαρμογής συνομιλίας που βγάζει την επόμενη λέξη στο τμήμα της ερώτησης που σας δίνεται. </a:t>
            </a:r>
            <a:endParaRPr sz="1650" dirty="0">
              <a:highlight>
                <a:srgbClr val="00FF00"/>
              </a:highlight>
              <a:latin typeface="Roboto"/>
              <a:ea typeface="Roboto"/>
              <a:cs typeface="Roboto"/>
              <a:sym typeface="Roboto"/>
            </a:endParaRPr>
          </a:p>
          <a:p>
            <a:pPr marL="0" lvl="0" indent="0" algn="l" rtl="0">
              <a:lnSpc>
                <a:spcPct val="115000"/>
              </a:lnSpc>
              <a:spcBef>
                <a:spcPts val="1600"/>
              </a:spcBef>
              <a:spcAft>
                <a:spcPts val="1600"/>
              </a:spcAft>
              <a:buSzPts val="1800"/>
              <a:buNone/>
            </a:pPr>
            <a:r>
              <a:rPr lang="el-GR" sz="1650" dirty="0">
                <a:latin typeface="Roboto"/>
                <a:ea typeface="Roboto"/>
                <a:cs typeface="Roboto"/>
                <a:sym typeface="Roboto"/>
              </a:rPr>
              <a:t>Π</a:t>
            </a:r>
            <a:r>
              <a:rPr lang="en-US" sz="1650" dirty="0" err="1">
                <a:latin typeface="Roboto"/>
                <a:ea typeface="Roboto"/>
                <a:cs typeface="Roboto"/>
                <a:sym typeface="Roboto"/>
              </a:rPr>
              <a:t>ροσ</a:t>
            </a:r>
            <a:r>
              <a:rPr lang="en-US" sz="1650" dirty="0">
                <a:latin typeface="Roboto"/>
                <a:ea typeface="Roboto"/>
                <a:cs typeface="Roboto"/>
                <a:sym typeface="Roboto"/>
              </a:rPr>
              <a:t>παθήστε να μαντέψετε εναλλάξ ποια θα είναι η επόμενη λέξη.</a:t>
            </a:r>
            <a:endParaRPr sz="1650" dirty="0">
              <a:latin typeface="Roboto"/>
              <a:ea typeface="Roboto"/>
              <a:cs typeface="Roboto"/>
              <a:sym typeface="Roboto"/>
            </a:endParaRPr>
          </a:p>
        </p:txBody>
      </p:sp>
      <p:sp>
        <p:nvSpPr>
          <p:cNvPr id="327" name="Google Shape;327;p37"/>
          <p:cNvSpPr txBox="1">
            <a:spLocks noGrp="1"/>
          </p:cNvSpPr>
          <p:nvPr>
            <p:ph type="body" idx="1"/>
          </p:nvPr>
        </p:nvSpPr>
        <p:spPr>
          <a:xfrm>
            <a:off x="4730500" y="2580250"/>
            <a:ext cx="4096500" cy="2331300"/>
          </a:xfrm>
          <a:prstGeom prst="rect">
            <a:avLst/>
          </a:prstGeom>
          <a:noFill/>
          <a:ln w="9525" cap="flat" cmpd="sng">
            <a:solidFill>
              <a:srgbClr val="C31C4A"/>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650">
                <a:latin typeface="Roboto"/>
                <a:ea typeface="Roboto"/>
                <a:cs typeface="Roboto"/>
                <a:sym typeface="Roboto"/>
              </a:rPr>
              <a:t>Προσπαθήστε να συμπεριλάβετε ένα παράδειγμα από:</a:t>
            </a:r>
            <a:endParaRPr sz="1650">
              <a:latin typeface="Roboto"/>
              <a:ea typeface="Roboto"/>
              <a:cs typeface="Roboto"/>
              <a:sym typeface="Roboto"/>
            </a:endParaRPr>
          </a:p>
          <a:p>
            <a:pPr marL="457200" lvl="0" indent="-333375" algn="l" rtl="0">
              <a:lnSpc>
                <a:spcPct val="115000"/>
              </a:lnSpc>
              <a:spcBef>
                <a:spcPts val="1600"/>
              </a:spcBef>
              <a:spcAft>
                <a:spcPts val="0"/>
              </a:spcAft>
              <a:buSzPts val="1650"/>
              <a:buFont typeface="Roboto"/>
              <a:buChar char="●"/>
            </a:pPr>
            <a:r>
              <a:rPr lang="en-US" sz="1650">
                <a:latin typeface="Roboto"/>
                <a:ea typeface="Roboto"/>
                <a:cs typeface="Roboto"/>
                <a:sym typeface="Roboto"/>
              </a:rPr>
              <a:t>Κάτι αναξιόπιστο/ανακριβές</a:t>
            </a:r>
            <a:endParaRPr sz="1650">
              <a:latin typeface="Roboto"/>
              <a:ea typeface="Roboto"/>
              <a:cs typeface="Roboto"/>
              <a:sym typeface="Roboto"/>
            </a:endParaRPr>
          </a:p>
          <a:p>
            <a:pPr marL="457200" lvl="0" indent="-333375" algn="l" rtl="0">
              <a:lnSpc>
                <a:spcPct val="115000"/>
              </a:lnSpc>
              <a:spcBef>
                <a:spcPts val="0"/>
              </a:spcBef>
              <a:spcAft>
                <a:spcPts val="0"/>
              </a:spcAft>
              <a:buSzPts val="1650"/>
              <a:buFont typeface="Roboto"/>
              <a:buChar char="●"/>
            </a:pPr>
            <a:r>
              <a:rPr lang="en-US" sz="1650">
                <a:latin typeface="Roboto"/>
                <a:ea typeface="Roboto"/>
                <a:cs typeface="Roboto"/>
                <a:sym typeface="Roboto"/>
              </a:rPr>
              <a:t>Προκαταλήψεις</a:t>
            </a:r>
            <a:endParaRPr sz="1650">
              <a:latin typeface="Roboto"/>
              <a:ea typeface="Roboto"/>
              <a:cs typeface="Roboto"/>
              <a:sym typeface="Roboto"/>
            </a:endParaRPr>
          </a:p>
          <a:p>
            <a:pPr marL="0" lvl="0" indent="0" algn="l" rtl="0">
              <a:lnSpc>
                <a:spcPct val="115000"/>
              </a:lnSpc>
              <a:spcBef>
                <a:spcPts val="1600"/>
              </a:spcBef>
              <a:spcAft>
                <a:spcPts val="1600"/>
              </a:spcAft>
              <a:buSzPts val="1800"/>
              <a:buNone/>
            </a:pPr>
            <a:endParaRPr sz="1700">
              <a:latin typeface="Roboto"/>
              <a:ea typeface="Roboto"/>
              <a:cs typeface="Roboto"/>
              <a:sym typeface="Roboto"/>
            </a:endParaRPr>
          </a:p>
        </p:txBody>
      </p:sp>
      <p:sp>
        <p:nvSpPr>
          <p:cNvPr id="328" name="Google Shape;328;p37"/>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4</a:t>
            </a:r>
            <a:endParaRPr>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Ζητάτε βοήθεια από έναν φίλο σας για την εργασία σας</a:t>
            </a:r>
            <a:endParaRPr>
              <a:latin typeface="Roboto"/>
              <a:ea typeface="Roboto"/>
              <a:cs typeface="Roboto"/>
              <a:sym typeface="Roboto"/>
            </a:endParaRPr>
          </a:p>
        </p:txBody>
      </p:sp>
      <p:sp>
        <p:nvSpPr>
          <p:cNvPr id="58" name="Google Shape;58;p11"/>
          <p:cNvSpPr txBox="1">
            <a:spLocks noGrp="1"/>
          </p:cNvSpPr>
          <p:nvPr>
            <p:ph type="body" idx="1"/>
          </p:nvPr>
        </p:nvSpPr>
        <p:spPr>
          <a:xfrm>
            <a:off x="310900" y="1170125"/>
            <a:ext cx="42906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Πληροφορίες για τον φίλο σας </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Έχει:</a:t>
            </a:r>
            <a:endParaRPr>
              <a:latin typeface="Roboto"/>
              <a:ea typeface="Roboto"/>
              <a:cs typeface="Roboto"/>
              <a:sym typeface="Roboto"/>
            </a:endParaRPr>
          </a:p>
          <a:p>
            <a:pPr marL="457200" lvl="0" indent="-342900" algn="l" rtl="0">
              <a:lnSpc>
                <a:spcPct val="115000"/>
              </a:lnSpc>
              <a:spcBef>
                <a:spcPts val="1600"/>
              </a:spcBef>
              <a:spcAft>
                <a:spcPts val="0"/>
              </a:spcAft>
              <a:buSzPts val="1800"/>
              <a:buFont typeface="Roboto"/>
              <a:buAutoNum type="arabicPeriod"/>
            </a:pPr>
            <a:r>
              <a:rPr lang="en-US" sz="1800">
                <a:latin typeface="Roboto"/>
                <a:ea typeface="Roboto"/>
                <a:cs typeface="Roboto"/>
                <a:sym typeface="Roboto"/>
              </a:rPr>
              <a:t>Μερικές φορές δίκιο</a:t>
            </a:r>
            <a:endParaRPr>
              <a:latin typeface="Roboto"/>
              <a:ea typeface="Roboto"/>
              <a:cs typeface="Roboto"/>
              <a:sym typeface="Roboto"/>
            </a:endParaRPr>
          </a:p>
          <a:p>
            <a:pPr marL="457200" lvl="0" indent="-342900" algn="l" rtl="0">
              <a:lnSpc>
                <a:spcPct val="115000"/>
              </a:lnSpc>
              <a:spcBef>
                <a:spcPts val="0"/>
              </a:spcBef>
              <a:spcAft>
                <a:spcPts val="0"/>
              </a:spcAft>
              <a:buSzPts val="1800"/>
              <a:buFont typeface="Roboto"/>
              <a:buAutoNum type="arabicPeriod"/>
            </a:pPr>
            <a:r>
              <a:rPr lang="en-US" sz="1800">
                <a:latin typeface="Roboto"/>
                <a:ea typeface="Roboto"/>
                <a:cs typeface="Roboto"/>
                <a:sym typeface="Roboto"/>
              </a:rPr>
              <a:t>Μερικές φορές εντελώς άδικο</a:t>
            </a:r>
            <a:endParaRPr>
              <a:latin typeface="Roboto"/>
              <a:ea typeface="Roboto"/>
              <a:cs typeface="Roboto"/>
              <a:sym typeface="Roboto"/>
            </a:endParaRPr>
          </a:p>
          <a:p>
            <a:pPr marL="457200" lvl="0" indent="-342900" algn="l" rtl="0">
              <a:lnSpc>
                <a:spcPct val="115000"/>
              </a:lnSpc>
              <a:spcBef>
                <a:spcPts val="0"/>
              </a:spcBef>
              <a:spcAft>
                <a:spcPts val="0"/>
              </a:spcAft>
              <a:buSzPts val="1800"/>
              <a:buFont typeface="Roboto"/>
              <a:buAutoNum type="arabicPeriod"/>
            </a:pPr>
            <a:r>
              <a:rPr lang="en-US" sz="1800">
                <a:latin typeface="Roboto"/>
                <a:ea typeface="Roboto"/>
                <a:cs typeface="Roboto"/>
                <a:sym typeface="Roboto"/>
              </a:rPr>
              <a:t>Μερικές φορές</a:t>
            </a:r>
            <a:r>
              <a:rPr lang="en-US">
                <a:latin typeface="Roboto"/>
                <a:ea typeface="Roboto"/>
                <a:cs typeface="Roboto"/>
                <a:sym typeface="Roboto"/>
              </a:rPr>
              <a:t> και</a:t>
            </a:r>
            <a:r>
              <a:rPr lang="en-US" sz="1800">
                <a:latin typeface="Roboto"/>
                <a:ea typeface="Roboto"/>
                <a:cs typeface="Roboto"/>
                <a:sym typeface="Roboto"/>
              </a:rPr>
              <a:t> δίκιο και άδικο</a:t>
            </a:r>
            <a:endParaRPr>
              <a:latin typeface="Roboto"/>
              <a:ea typeface="Roboto"/>
              <a:cs typeface="Roboto"/>
              <a:sym typeface="Roboto"/>
            </a:endParaRPr>
          </a:p>
          <a:p>
            <a:pPr marL="457200" lvl="0" indent="-342900" algn="l" rtl="0">
              <a:lnSpc>
                <a:spcPct val="115000"/>
              </a:lnSpc>
              <a:spcBef>
                <a:spcPts val="0"/>
              </a:spcBef>
              <a:spcAft>
                <a:spcPts val="0"/>
              </a:spcAft>
              <a:buSzPts val="1800"/>
              <a:buFont typeface="Roboto"/>
              <a:buAutoNum type="arabicPeriod"/>
            </a:pPr>
            <a:r>
              <a:rPr lang="en-US" sz="1800">
                <a:latin typeface="Roboto"/>
                <a:ea typeface="Roboto"/>
                <a:cs typeface="Roboto"/>
                <a:sym typeface="Roboto"/>
              </a:rPr>
              <a:t>Πάντα 100% τη σιγουριά ότι έχει δίκιο</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Δυστυχώς, δεν γνωρίζετε αν έχει δίκιο ή άδικο </a:t>
            </a:r>
            <a:endParaRPr>
              <a:latin typeface="Roboto"/>
              <a:ea typeface="Roboto"/>
              <a:cs typeface="Roboto"/>
              <a:sym typeface="Roboto"/>
            </a:endParaRPr>
          </a:p>
          <a:p>
            <a:pPr marL="0" lvl="0" indent="0" algn="l" rtl="0">
              <a:lnSpc>
                <a:spcPct val="115000"/>
              </a:lnSpc>
              <a:spcBef>
                <a:spcPts val="1600"/>
              </a:spcBef>
              <a:spcAft>
                <a:spcPts val="0"/>
              </a:spcAft>
              <a:buSzPts val="1800"/>
              <a:buNone/>
            </a:pPr>
            <a:endParaRPr sz="1800">
              <a:latin typeface="Roboto"/>
              <a:ea typeface="Roboto"/>
              <a:cs typeface="Roboto"/>
              <a:sym typeface="Roboto"/>
            </a:endParaRPr>
          </a:p>
          <a:p>
            <a:pPr marL="0" lvl="0" indent="0" algn="l" rtl="0">
              <a:lnSpc>
                <a:spcPct val="115000"/>
              </a:lnSpc>
              <a:spcBef>
                <a:spcPts val="1600"/>
              </a:spcBef>
              <a:spcAft>
                <a:spcPts val="1600"/>
              </a:spcAft>
              <a:buSzPts val="1800"/>
              <a:buNone/>
            </a:pPr>
            <a:endParaRPr sz="1800">
              <a:latin typeface="Roboto"/>
              <a:ea typeface="Roboto"/>
              <a:cs typeface="Roboto"/>
              <a:sym typeface="Roboto"/>
            </a:endParaRPr>
          </a:p>
        </p:txBody>
      </p:sp>
      <p:sp>
        <p:nvSpPr>
          <p:cNvPr id="59" name="Google Shape;59;p11"/>
          <p:cNvSpPr txBox="1">
            <a:spLocks noGrp="1"/>
          </p:cNvSpPr>
          <p:nvPr>
            <p:ph type="body" idx="2"/>
          </p:nvPr>
        </p:nvSpPr>
        <p:spPr>
          <a:xfrm>
            <a:off x="4736600" y="1170100"/>
            <a:ext cx="4096500" cy="13512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b="1">
                <a:solidFill>
                  <a:schemeClr val="lt1"/>
                </a:solidFill>
                <a:latin typeface="Roboto"/>
                <a:ea typeface="Roboto"/>
                <a:cs typeface="Roboto"/>
                <a:sym typeface="Roboto"/>
              </a:rPr>
              <a:t>Θα χρησιμοποιούσατε τις πληροφορίες που σας δίνει για να σας βοηθήσουν στην εργασία σας;</a:t>
            </a:r>
            <a:endParaRPr b="1">
              <a:solidFill>
                <a:schemeClr val="lt1"/>
              </a:solidFill>
              <a:latin typeface="Roboto"/>
              <a:ea typeface="Roboto"/>
              <a:cs typeface="Roboto"/>
              <a:sym typeface="Roboto"/>
            </a:endParaRPr>
          </a:p>
        </p:txBody>
      </p:sp>
      <p:sp>
        <p:nvSpPr>
          <p:cNvPr id="60" name="Google Shape;60;p11"/>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8"/>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Ήταν πιο εύκολο να προβλέψετε την επόμενη λέξη στην αρχή της πρότασης ή στο τέλος της πρότασης;</a:t>
            </a:r>
            <a:endParaRPr>
              <a:latin typeface="Roboto"/>
              <a:ea typeface="Roboto"/>
              <a:cs typeface="Roboto"/>
              <a:sym typeface="Roboto"/>
            </a:endParaRPr>
          </a:p>
          <a:p>
            <a:pPr marL="0" lvl="0" indent="0" algn="l" rtl="0">
              <a:lnSpc>
                <a:spcPct val="115000"/>
              </a:lnSpc>
              <a:spcBef>
                <a:spcPts val="1600"/>
              </a:spcBef>
              <a:spcAft>
                <a:spcPts val="1600"/>
              </a:spcAft>
              <a:buSzPts val="1800"/>
              <a:buNone/>
            </a:pPr>
            <a:r>
              <a:rPr lang="en-US" sz="1800">
                <a:latin typeface="Roboto"/>
                <a:ea typeface="Roboto"/>
                <a:cs typeface="Roboto"/>
                <a:sym typeface="Roboto"/>
              </a:rPr>
              <a:t>Γιατί;</a:t>
            </a:r>
            <a:endParaRPr>
              <a:latin typeface="Roboto"/>
              <a:ea typeface="Roboto"/>
              <a:cs typeface="Roboto"/>
              <a:sym typeface="Roboto"/>
            </a:endParaRPr>
          </a:p>
        </p:txBody>
      </p:sp>
      <p:sp>
        <p:nvSpPr>
          <p:cNvPr id="334" name="Google Shape;334;p38"/>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Γίνε η περίληψη του LLM</a:t>
            </a:r>
            <a:endParaRPr>
              <a:latin typeface="Roboto"/>
              <a:ea typeface="Roboto"/>
              <a:cs typeface="Roboto"/>
              <a:sym typeface="Roboto"/>
            </a:endParaRPr>
          </a:p>
        </p:txBody>
      </p:sp>
      <p:sp>
        <p:nvSpPr>
          <p:cNvPr id="335" name="Google Shape;335;p38"/>
          <p:cNvSpPr txBox="1">
            <a:spLocks noGrp="1"/>
          </p:cNvSpPr>
          <p:nvPr>
            <p:ph type="body" idx="2"/>
          </p:nvPr>
        </p:nvSpPr>
        <p:spPr>
          <a:xfrm>
            <a:off x="4736600" y="1170100"/>
            <a:ext cx="4096500" cy="14310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a:solidFill>
                  <a:schemeClr val="lt1"/>
                </a:solidFill>
                <a:latin typeface="Roboto"/>
                <a:ea typeface="Roboto"/>
                <a:cs typeface="Roboto"/>
                <a:sym typeface="Roboto"/>
              </a:rPr>
              <a:t>Καθώς η πρόταση μεγάλωνε, είχατε περισσότερα στοιχεία που σας βοηθούσαν να προβλέψετε την επόμενη λέξη</a:t>
            </a:r>
            <a:endParaRPr>
              <a:solidFill>
                <a:schemeClr val="lt1"/>
              </a:solidFill>
              <a:latin typeface="Roboto"/>
              <a:ea typeface="Roboto"/>
              <a:cs typeface="Roboto"/>
              <a:sym typeface="Roboto"/>
            </a:endParaRPr>
          </a:p>
        </p:txBody>
      </p:sp>
      <p:sp>
        <p:nvSpPr>
          <p:cNvPr id="336" name="Google Shape;336;p38"/>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4</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9"/>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Ποια επιλογή είναι πιθανότερο να </a:t>
            </a:r>
            <a:br>
              <a:rPr lang="en-US" sz="2400">
                <a:latin typeface="Roboto"/>
                <a:ea typeface="Roboto"/>
                <a:cs typeface="Roboto"/>
                <a:sym typeface="Roboto"/>
              </a:rPr>
            </a:br>
            <a:r>
              <a:rPr lang="en-US" sz="2400">
                <a:latin typeface="Roboto"/>
                <a:ea typeface="Roboto"/>
                <a:cs typeface="Roboto"/>
                <a:sym typeface="Roboto"/>
              </a:rPr>
              <a:t>είναι αποτελεσματική;</a:t>
            </a:r>
            <a:endParaRPr>
              <a:latin typeface="Roboto"/>
              <a:ea typeface="Roboto"/>
              <a:cs typeface="Roboto"/>
              <a:sym typeface="Roboto"/>
            </a:endParaRPr>
          </a:p>
        </p:txBody>
      </p:sp>
      <p:sp>
        <p:nvSpPr>
          <p:cNvPr id="342" name="Google Shape;342;p39"/>
          <p:cNvSpPr txBox="1">
            <a:spLocks noGrp="1"/>
          </p:cNvSpPr>
          <p:nvPr>
            <p:ph type="body" idx="1"/>
          </p:nvPr>
        </p:nvSpPr>
        <p:spPr>
          <a:xfrm>
            <a:off x="310900" y="1474924"/>
            <a:ext cx="4096500" cy="12249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a:solidFill>
                  <a:schemeClr val="lt1"/>
                </a:solidFill>
                <a:latin typeface="Roboto"/>
                <a:ea typeface="Roboto"/>
                <a:cs typeface="Roboto"/>
                <a:sym typeface="Roboto"/>
              </a:rPr>
              <a:t>[</a:t>
            </a:r>
            <a:r>
              <a:rPr lang="en-US" i="1">
                <a:solidFill>
                  <a:schemeClr val="lt1"/>
                </a:solidFill>
                <a:latin typeface="Roboto"/>
                <a:ea typeface="Roboto"/>
                <a:cs typeface="Roboto"/>
                <a:sym typeface="Roboto"/>
              </a:rPr>
              <a:t>Επιλογή</a:t>
            </a:r>
            <a:r>
              <a:rPr lang="en-US">
                <a:solidFill>
                  <a:schemeClr val="lt1"/>
                </a:solidFill>
                <a:latin typeface="Roboto"/>
                <a:ea typeface="Roboto"/>
                <a:cs typeface="Roboto"/>
                <a:sym typeface="Roboto"/>
              </a:rPr>
              <a:t>:] Αναφέρετε την απάντηση και στη συνέχεια εξηγήστε το σκεπτικό σας</a:t>
            </a:r>
            <a:endParaRPr>
              <a:solidFill>
                <a:schemeClr val="lt1"/>
              </a:solidFill>
              <a:latin typeface="Roboto"/>
              <a:ea typeface="Roboto"/>
              <a:cs typeface="Roboto"/>
              <a:sym typeface="Roboto"/>
            </a:endParaRPr>
          </a:p>
        </p:txBody>
      </p:sp>
      <p:sp>
        <p:nvSpPr>
          <p:cNvPr id="343" name="Google Shape;343;p39"/>
          <p:cNvSpPr txBox="1">
            <a:spLocks noGrp="1"/>
          </p:cNvSpPr>
          <p:nvPr>
            <p:ph type="body" idx="2"/>
          </p:nvPr>
        </p:nvSpPr>
        <p:spPr>
          <a:xfrm>
            <a:off x="339600" y="2998925"/>
            <a:ext cx="4096500" cy="12249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a:solidFill>
                  <a:schemeClr val="lt1"/>
                </a:solidFill>
                <a:latin typeface="Roboto"/>
                <a:ea typeface="Roboto"/>
                <a:cs typeface="Roboto"/>
                <a:sym typeface="Roboto"/>
              </a:rPr>
              <a:t>[</a:t>
            </a:r>
            <a:r>
              <a:rPr lang="en-US" i="1">
                <a:solidFill>
                  <a:schemeClr val="lt1"/>
                </a:solidFill>
                <a:latin typeface="Roboto"/>
                <a:ea typeface="Roboto"/>
                <a:cs typeface="Roboto"/>
                <a:sym typeface="Roboto"/>
              </a:rPr>
              <a:t>Επιλογή</a:t>
            </a:r>
            <a:r>
              <a:rPr lang="en-US">
                <a:solidFill>
                  <a:schemeClr val="lt1"/>
                </a:solidFill>
                <a:latin typeface="Roboto"/>
                <a:ea typeface="Roboto"/>
                <a:cs typeface="Roboto"/>
                <a:sym typeface="Roboto"/>
              </a:rPr>
              <a:t>:] Εξηγήστε το σκεπτικό σας και στη συνέχεια αναφέρετε την απάντηση </a:t>
            </a:r>
            <a:endParaRPr>
              <a:solidFill>
                <a:schemeClr val="lt1"/>
              </a:solidFill>
              <a:latin typeface="Roboto"/>
              <a:ea typeface="Roboto"/>
              <a:cs typeface="Roboto"/>
              <a:sym typeface="Roboto"/>
            </a:endParaRPr>
          </a:p>
        </p:txBody>
      </p:sp>
      <p:sp>
        <p:nvSpPr>
          <p:cNvPr id="345" name="Google Shape;345;p39"/>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4</a:t>
            </a:r>
            <a:endParaRPr>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0"/>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300">
                <a:latin typeface="Roboto"/>
                <a:ea typeface="Roboto"/>
                <a:cs typeface="Roboto"/>
                <a:sym typeface="Roboto"/>
              </a:rPr>
              <a:t>Ποια επιλογή είναι πιθανότερο να είναι πιο αποτελεσματική;</a:t>
            </a:r>
            <a:endParaRPr sz="2300">
              <a:latin typeface="Roboto"/>
              <a:ea typeface="Roboto"/>
              <a:cs typeface="Roboto"/>
              <a:sym typeface="Roboto"/>
            </a:endParaRPr>
          </a:p>
        </p:txBody>
      </p:sp>
      <p:sp>
        <p:nvSpPr>
          <p:cNvPr id="351" name="Google Shape;351;p40"/>
          <p:cNvSpPr txBox="1">
            <a:spLocks noGrp="1"/>
          </p:cNvSpPr>
          <p:nvPr>
            <p:ph type="body" idx="1"/>
          </p:nvPr>
        </p:nvSpPr>
        <p:spPr>
          <a:xfrm>
            <a:off x="310900" y="1474925"/>
            <a:ext cx="4096500" cy="14340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700">
                <a:solidFill>
                  <a:srgbClr val="1D1C1D"/>
                </a:solidFill>
                <a:latin typeface="Roboto"/>
                <a:ea typeface="Roboto"/>
                <a:cs typeface="Roboto"/>
                <a:sym typeface="Roboto"/>
              </a:rPr>
              <a:t>[Περιγραφή προβλήματος/ερωτήματος] Αναφέρετε την απάντηση και στη συνέχεια εξηγήστε το σκεπτικό σας</a:t>
            </a:r>
            <a:endParaRPr sz="1700">
              <a:solidFill>
                <a:srgbClr val="1D1C1D"/>
              </a:solidFill>
              <a:latin typeface="Roboto"/>
              <a:ea typeface="Roboto"/>
              <a:cs typeface="Roboto"/>
              <a:sym typeface="Roboto"/>
            </a:endParaRPr>
          </a:p>
        </p:txBody>
      </p:sp>
      <p:sp>
        <p:nvSpPr>
          <p:cNvPr id="352" name="Google Shape;352;p40"/>
          <p:cNvSpPr txBox="1">
            <a:spLocks noGrp="1"/>
          </p:cNvSpPr>
          <p:nvPr>
            <p:ph type="body" idx="2"/>
          </p:nvPr>
        </p:nvSpPr>
        <p:spPr>
          <a:xfrm>
            <a:off x="339600" y="3151325"/>
            <a:ext cx="4096500" cy="1434000"/>
          </a:xfrm>
          <a:prstGeom prst="rect">
            <a:avLst/>
          </a:prstGeom>
          <a:solidFill>
            <a:srgbClr val="C31C4A"/>
          </a:solidFill>
          <a:ln w="28575" cap="flat" cmpd="sng">
            <a:solidFill>
              <a:srgbClr val="00FF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700">
                <a:solidFill>
                  <a:schemeClr val="lt1"/>
                </a:solidFill>
                <a:latin typeface="Roboto"/>
                <a:ea typeface="Roboto"/>
                <a:cs typeface="Roboto"/>
                <a:sym typeface="Roboto"/>
              </a:rPr>
              <a:t>[Περιγραφή προβλήματος/ερωτήματος] Εξηγήστε το σκεπτικό σας και στη συνέχεια αναφέρετε την απάντηση </a:t>
            </a:r>
            <a:endParaRPr sz="1700">
              <a:solidFill>
                <a:schemeClr val="lt1"/>
              </a:solidFill>
              <a:latin typeface="Roboto"/>
              <a:ea typeface="Roboto"/>
              <a:cs typeface="Roboto"/>
              <a:sym typeface="Roboto"/>
            </a:endParaRPr>
          </a:p>
        </p:txBody>
      </p:sp>
      <p:sp>
        <p:nvSpPr>
          <p:cNvPr id="353" name="Google Shape;353;p40"/>
          <p:cNvSpPr txBox="1">
            <a:spLocks noGrp="1"/>
          </p:cNvSpPr>
          <p:nvPr>
            <p:ph type="body" idx="2"/>
          </p:nvPr>
        </p:nvSpPr>
        <p:spPr>
          <a:xfrm>
            <a:off x="4736600" y="1170100"/>
            <a:ext cx="4273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700" b="1">
                <a:latin typeface="Roboto"/>
                <a:ea typeface="Roboto"/>
                <a:cs typeface="Roboto"/>
                <a:sym typeface="Roboto"/>
              </a:rPr>
              <a:t>Τα LLMs προβλέπουν την επόμενη λέξη ή πρόταση που θα βγει.</a:t>
            </a:r>
            <a:endParaRPr sz="1700" b="1">
              <a:latin typeface="Roboto"/>
              <a:ea typeface="Roboto"/>
              <a:cs typeface="Roboto"/>
              <a:sym typeface="Roboto"/>
            </a:endParaRPr>
          </a:p>
          <a:p>
            <a:pPr marL="0" lvl="0" indent="0" algn="l" rtl="0">
              <a:lnSpc>
                <a:spcPct val="115000"/>
              </a:lnSpc>
              <a:spcBef>
                <a:spcPts val="1600"/>
              </a:spcBef>
              <a:spcAft>
                <a:spcPts val="0"/>
              </a:spcAft>
              <a:buSzPts val="1800"/>
              <a:buNone/>
            </a:pPr>
            <a:r>
              <a:rPr lang="en-US" sz="1700">
                <a:latin typeface="Roboto"/>
                <a:ea typeface="Roboto"/>
                <a:cs typeface="Roboto"/>
                <a:sym typeface="Roboto"/>
              </a:rPr>
              <a:t>Η πρώτη επιλογή θα προβλέψει την απάντηση και στη συνέχεια θα δημιουργήσει μια αιτιολόγηση για μια δυνητικά λανθασμένη απάντηση.</a:t>
            </a:r>
            <a:endParaRPr sz="1700">
              <a:latin typeface="Roboto"/>
              <a:ea typeface="Roboto"/>
              <a:cs typeface="Roboto"/>
              <a:sym typeface="Roboto"/>
            </a:endParaRPr>
          </a:p>
          <a:p>
            <a:pPr marL="0" lvl="0" indent="0" algn="l" rtl="0">
              <a:lnSpc>
                <a:spcPct val="115000"/>
              </a:lnSpc>
              <a:spcBef>
                <a:spcPts val="1600"/>
              </a:spcBef>
              <a:spcAft>
                <a:spcPts val="0"/>
              </a:spcAft>
              <a:buSzPts val="1800"/>
              <a:buNone/>
            </a:pPr>
            <a:r>
              <a:rPr lang="en-US" sz="1700">
                <a:latin typeface="Roboto"/>
                <a:ea typeface="Roboto"/>
                <a:cs typeface="Roboto"/>
                <a:sym typeface="Roboto"/>
              </a:rPr>
              <a:t>Η δεύτερη επιλογή θα αναγκάσει το LLM να προβλέψει πρώτα τους λόγους. Η απάντηση θα βασίζεται στη συνέχεια στο κείμενο του σκεπτικού (αιτιολόγηση).</a:t>
            </a:r>
            <a:endParaRPr sz="1700">
              <a:latin typeface="Roboto"/>
              <a:ea typeface="Roboto"/>
              <a:cs typeface="Roboto"/>
              <a:sym typeface="Roboto"/>
            </a:endParaRPr>
          </a:p>
          <a:p>
            <a:pPr marL="0" lvl="0" indent="0" algn="l" rtl="0">
              <a:lnSpc>
                <a:spcPct val="115000"/>
              </a:lnSpc>
              <a:spcBef>
                <a:spcPts val="1600"/>
              </a:spcBef>
              <a:spcAft>
                <a:spcPts val="0"/>
              </a:spcAft>
              <a:buSzPts val="1800"/>
              <a:buNone/>
            </a:pPr>
            <a:endParaRPr sz="1700">
              <a:latin typeface="Roboto"/>
              <a:ea typeface="Roboto"/>
              <a:cs typeface="Roboto"/>
              <a:sym typeface="Roboto"/>
            </a:endParaRPr>
          </a:p>
          <a:p>
            <a:pPr marL="457200" lvl="0" indent="0" algn="l" rtl="0">
              <a:lnSpc>
                <a:spcPct val="115000"/>
              </a:lnSpc>
              <a:spcBef>
                <a:spcPts val="1600"/>
              </a:spcBef>
              <a:spcAft>
                <a:spcPts val="1600"/>
              </a:spcAft>
              <a:buSzPts val="1800"/>
              <a:buNone/>
            </a:pPr>
            <a:r>
              <a:rPr lang="en-US" sz="1700">
                <a:latin typeface="Roboto"/>
                <a:ea typeface="Roboto"/>
                <a:cs typeface="Roboto"/>
                <a:sym typeface="Roboto"/>
              </a:rPr>
              <a:t> </a:t>
            </a:r>
            <a:endParaRPr sz="1700">
              <a:latin typeface="Roboto"/>
              <a:ea typeface="Roboto"/>
              <a:cs typeface="Roboto"/>
              <a:sym typeface="Roboto"/>
            </a:endParaRPr>
          </a:p>
        </p:txBody>
      </p:sp>
      <p:sp>
        <p:nvSpPr>
          <p:cNvPr id="354" name="Google Shape;354;p40"/>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4</a:t>
            </a:r>
            <a:endParaRPr>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1"/>
          <p:cNvSpPr txBox="1">
            <a:spLocks noGrp="1"/>
          </p:cNvSpPr>
          <p:nvPr>
            <p:ph type="body" idx="1"/>
          </p:nvPr>
        </p:nvSpPr>
        <p:spPr>
          <a:xfrm>
            <a:off x="310900" y="1170125"/>
            <a:ext cx="45123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Ενώ τα δεδομένα εξόδου μπορεί να μοιάζουν ανθρώπινα, τα </a:t>
            </a:r>
            <a:r>
              <a:rPr lang="en-US" b="1">
                <a:solidFill>
                  <a:srgbClr val="C31C4A"/>
                </a:solidFill>
                <a:latin typeface="Roboto"/>
                <a:ea typeface="Roboto"/>
                <a:cs typeface="Roboto"/>
                <a:sym typeface="Roboto"/>
              </a:rPr>
              <a:t>μοντέλα</a:t>
            </a:r>
            <a:r>
              <a:rPr lang="en-US" sz="1800">
                <a:latin typeface="Roboto"/>
                <a:ea typeface="Roboto"/>
                <a:cs typeface="Roboto"/>
                <a:sym typeface="Roboto"/>
              </a:rPr>
              <a:t> κάνουν μόνο </a:t>
            </a:r>
            <a:r>
              <a:rPr lang="en-US" b="1">
                <a:solidFill>
                  <a:srgbClr val="C31C4A"/>
                </a:solidFill>
                <a:latin typeface="Roboto"/>
                <a:ea typeface="Roboto"/>
                <a:cs typeface="Roboto"/>
                <a:sym typeface="Roboto"/>
              </a:rPr>
              <a:t>προβλέψεις</a:t>
            </a:r>
            <a:r>
              <a:rPr lang="en-US" sz="1800">
                <a:latin typeface="Roboto"/>
                <a:ea typeface="Roboto"/>
                <a:cs typeface="Roboto"/>
                <a:sym typeface="Roboto"/>
              </a:rPr>
              <a:t> για το ποια θα πρέπει να είναι η επόμενη λέξη ή πρόταση. </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Οι </a:t>
            </a:r>
            <a:r>
              <a:rPr lang="en-US" b="1">
                <a:solidFill>
                  <a:srgbClr val="C31C4A"/>
                </a:solidFill>
                <a:latin typeface="Roboto"/>
                <a:ea typeface="Roboto"/>
                <a:cs typeface="Roboto"/>
                <a:sym typeface="Roboto"/>
              </a:rPr>
              <a:t>προβλέψεις </a:t>
            </a:r>
            <a:r>
              <a:rPr lang="en-US" sz="1800">
                <a:latin typeface="Roboto"/>
                <a:ea typeface="Roboto"/>
                <a:cs typeface="Roboto"/>
                <a:sym typeface="Roboto"/>
              </a:rPr>
              <a:t>βασίζονται στα δεδομένα εκπαίδευσης. Αυτό δεν σημαίνει ότι είναι πάντα </a:t>
            </a:r>
            <a:r>
              <a:rPr lang="en-US" b="1">
                <a:solidFill>
                  <a:srgbClr val="C31C4A"/>
                </a:solidFill>
                <a:latin typeface="Roboto"/>
                <a:ea typeface="Roboto"/>
                <a:cs typeface="Roboto"/>
                <a:sym typeface="Roboto"/>
              </a:rPr>
              <a:t>ακριβή</a:t>
            </a:r>
            <a:r>
              <a:rPr lang="en-US" sz="1800">
                <a:latin typeface="Roboto"/>
                <a:ea typeface="Roboto"/>
                <a:cs typeface="Roboto"/>
                <a:sym typeface="Roboto"/>
              </a:rPr>
              <a:t>, </a:t>
            </a:r>
            <a:r>
              <a:rPr lang="en-US" b="1">
                <a:solidFill>
                  <a:srgbClr val="C31C4A"/>
                </a:solidFill>
                <a:latin typeface="Roboto"/>
                <a:ea typeface="Roboto"/>
                <a:cs typeface="Roboto"/>
                <a:sym typeface="Roboto"/>
              </a:rPr>
              <a:t>αξιόπιστα</a:t>
            </a:r>
            <a:r>
              <a:rPr lang="en-US" sz="1800">
                <a:latin typeface="Roboto"/>
                <a:ea typeface="Roboto"/>
                <a:cs typeface="Roboto"/>
                <a:sym typeface="Roboto"/>
              </a:rPr>
              <a:t>,</a:t>
            </a:r>
            <a:r>
              <a:rPr lang="en-US" b="1">
                <a:solidFill>
                  <a:srgbClr val="C31C4A"/>
                </a:solidFill>
                <a:latin typeface="Roboto"/>
                <a:ea typeface="Roboto"/>
                <a:cs typeface="Roboto"/>
                <a:sym typeface="Roboto"/>
              </a:rPr>
              <a:t> </a:t>
            </a:r>
            <a:r>
              <a:rPr lang="en-US" sz="1800">
                <a:latin typeface="Roboto"/>
                <a:ea typeface="Roboto"/>
                <a:cs typeface="Roboto"/>
                <a:sym typeface="Roboto"/>
              </a:rPr>
              <a:t> ή </a:t>
            </a:r>
            <a:r>
              <a:rPr lang="en-US" b="1">
                <a:solidFill>
                  <a:srgbClr val="C31C4A"/>
                </a:solidFill>
                <a:latin typeface="Roboto"/>
                <a:ea typeface="Roboto"/>
                <a:cs typeface="Roboto"/>
                <a:sym typeface="Roboto"/>
              </a:rPr>
              <a:t>χωρίς προκαταλήψεις</a:t>
            </a:r>
            <a:r>
              <a:rPr lang="en-US" sz="1800">
                <a:latin typeface="Roboto"/>
                <a:ea typeface="Roboto"/>
                <a:cs typeface="Roboto"/>
                <a:sym typeface="Roboto"/>
              </a:rPr>
              <a:t>.</a:t>
            </a:r>
            <a:endParaRPr>
              <a:latin typeface="Roboto"/>
              <a:ea typeface="Roboto"/>
              <a:cs typeface="Roboto"/>
              <a:sym typeface="Roboto"/>
            </a:endParaRPr>
          </a:p>
          <a:p>
            <a:pPr marL="0" lvl="0" indent="0" algn="l" rtl="0">
              <a:lnSpc>
                <a:spcPct val="115000"/>
              </a:lnSpc>
              <a:spcBef>
                <a:spcPts val="1600"/>
              </a:spcBef>
              <a:spcAft>
                <a:spcPts val="0"/>
              </a:spcAft>
              <a:buSzPts val="1800"/>
              <a:buNone/>
            </a:pPr>
            <a:endParaRPr sz="1800">
              <a:latin typeface="Roboto"/>
              <a:ea typeface="Roboto"/>
              <a:cs typeface="Roboto"/>
              <a:sym typeface="Roboto"/>
            </a:endParaRPr>
          </a:p>
          <a:p>
            <a:pPr marL="0" lvl="0" indent="0" algn="l" rtl="0">
              <a:lnSpc>
                <a:spcPct val="115000"/>
              </a:lnSpc>
              <a:spcBef>
                <a:spcPts val="1600"/>
              </a:spcBef>
              <a:spcAft>
                <a:spcPts val="1600"/>
              </a:spcAft>
              <a:buSzPts val="1800"/>
              <a:buNone/>
            </a:pPr>
            <a:endParaRPr b="1">
              <a:solidFill>
                <a:srgbClr val="C31C4A"/>
              </a:solidFill>
              <a:latin typeface="Roboto"/>
              <a:ea typeface="Roboto"/>
              <a:cs typeface="Roboto"/>
              <a:sym typeface="Roboto"/>
            </a:endParaRPr>
          </a:p>
        </p:txBody>
      </p:sp>
      <p:sp>
        <p:nvSpPr>
          <p:cNvPr id="360" name="Google Shape;360;p41"/>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Περίληψη</a:t>
            </a:r>
            <a:endParaRPr>
              <a:latin typeface="Roboto"/>
              <a:ea typeface="Roboto"/>
              <a:cs typeface="Roboto"/>
              <a:sym typeface="Roboto"/>
            </a:endParaRPr>
          </a:p>
        </p:txBody>
      </p:sp>
      <p:sp>
        <p:nvSpPr>
          <p:cNvPr id="361" name="Google Shape;361;p41"/>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4</a:t>
            </a:r>
            <a:endParaRPr>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365"/>
        <p:cNvGrpSpPr/>
        <p:nvPr/>
      </p:nvGrpSpPr>
      <p:grpSpPr>
        <a:xfrm>
          <a:off x="0" y="0"/>
          <a:ext cx="0" cy="0"/>
          <a:chOff x="0" y="0"/>
          <a:chExt cx="0" cy="0"/>
        </a:xfrm>
      </p:grpSpPr>
      <p:sp>
        <p:nvSpPr>
          <p:cNvPr id="366" name="Google Shape;366;p42"/>
          <p:cNvSpPr txBox="1">
            <a:spLocks noGrp="1"/>
          </p:cNvSpPr>
          <p:nvPr>
            <p:ph type="title"/>
          </p:nvPr>
        </p:nvSpPr>
        <p:spPr>
          <a:xfrm>
            <a:off x="524100" y="555100"/>
            <a:ext cx="8095800" cy="203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5800">
                <a:solidFill>
                  <a:srgbClr val="C31C4A"/>
                </a:solidFill>
                <a:latin typeface="Roboto"/>
                <a:ea typeface="Roboto"/>
                <a:cs typeface="Roboto"/>
                <a:sym typeface="Roboto"/>
              </a:rPr>
              <a:t>Υπέρ ή κατά ενός LLM;</a:t>
            </a:r>
            <a:endParaRPr>
              <a:latin typeface="Roboto"/>
              <a:ea typeface="Roboto"/>
              <a:cs typeface="Roboto"/>
              <a:sym typeface="Roboto"/>
            </a:endParaRPr>
          </a:p>
        </p:txBody>
      </p:sp>
      <p:sp>
        <p:nvSpPr>
          <p:cNvPr id="368" name="Google Shape;368;p42"/>
          <p:cNvSpPr txBox="1">
            <a:spLocks noGrp="1"/>
          </p:cNvSpPr>
          <p:nvPr>
            <p:ph type="subTitle" idx="1"/>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5</a:t>
            </a:r>
            <a:endParaRPr>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3"/>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Οι κάρτες μοντέλων είναι μια προσέγγιση για την περιγραφή ενός μοντέλου AI.</a:t>
            </a:r>
            <a:endParaRPr>
              <a:latin typeface="Roboto"/>
              <a:ea typeface="Roboto"/>
              <a:cs typeface="Roboto"/>
              <a:sym typeface="Roboto"/>
            </a:endParaRPr>
          </a:p>
          <a:p>
            <a:pPr marL="0" lvl="0" indent="0" algn="l" rtl="0">
              <a:lnSpc>
                <a:spcPct val="115000"/>
              </a:lnSpc>
              <a:spcBef>
                <a:spcPts val="1600"/>
              </a:spcBef>
              <a:spcAft>
                <a:spcPts val="1600"/>
              </a:spcAft>
              <a:buSzPts val="1800"/>
              <a:buNone/>
            </a:pPr>
            <a:r>
              <a:rPr lang="en-US" sz="1800">
                <a:latin typeface="Roboto"/>
                <a:ea typeface="Roboto"/>
                <a:cs typeface="Roboto"/>
                <a:sym typeface="Roboto"/>
              </a:rPr>
              <a:t>Τα άτομα που θέλουν να χρησιμοποιήσουν ένα μοντέλο θα πρέπει να λάβουν πληροφορίες για να τα βοηθήσουν να αξιολογήσουν πόσο αποτελεσματικά θα λειτουργήσει το μοντέλο με τα δεδομένα που θα χρησιμοποιήσουν.</a:t>
            </a:r>
            <a:endParaRPr>
              <a:latin typeface="Roboto"/>
              <a:ea typeface="Roboto"/>
              <a:cs typeface="Roboto"/>
              <a:sym typeface="Roboto"/>
            </a:endParaRPr>
          </a:p>
        </p:txBody>
      </p:sp>
      <p:sp>
        <p:nvSpPr>
          <p:cNvPr id="374" name="Google Shape;374;p43"/>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Κάρτες μοντέλου</a:t>
            </a:r>
            <a:endParaRPr>
              <a:latin typeface="Roboto"/>
              <a:ea typeface="Roboto"/>
              <a:cs typeface="Roboto"/>
              <a:sym typeface="Roboto"/>
            </a:endParaRPr>
          </a:p>
        </p:txBody>
      </p:sp>
      <p:grpSp>
        <p:nvGrpSpPr>
          <p:cNvPr id="375" name="Google Shape;375;p43"/>
          <p:cNvGrpSpPr/>
          <p:nvPr/>
        </p:nvGrpSpPr>
        <p:grpSpPr>
          <a:xfrm>
            <a:off x="4736609" y="1419625"/>
            <a:ext cx="4096422" cy="2304249"/>
            <a:chOff x="4736600" y="1170125"/>
            <a:chExt cx="4094784" cy="2304249"/>
          </a:xfrm>
        </p:grpSpPr>
        <p:pic>
          <p:nvPicPr>
            <p:cNvPr id="376" name="Google Shape;376;p43"/>
            <p:cNvPicPr preferRelativeResize="0"/>
            <p:nvPr/>
          </p:nvPicPr>
          <p:blipFill rotWithShape="1">
            <a:blip r:embed="rId3">
              <a:alphaModFix/>
            </a:blip>
            <a:srcRect/>
            <a:stretch/>
          </p:blipFill>
          <p:spPr>
            <a:xfrm>
              <a:off x="4736600" y="1170125"/>
              <a:ext cx="4094784" cy="2304249"/>
            </a:xfrm>
            <a:prstGeom prst="rect">
              <a:avLst/>
            </a:prstGeom>
            <a:noFill/>
            <a:ln>
              <a:noFill/>
            </a:ln>
          </p:spPr>
        </p:pic>
        <p:sp>
          <p:nvSpPr>
            <p:cNvPr id="377" name="Google Shape;377;p43"/>
            <p:cNvSpPr txBox="1"/>
            <p:nvPr/>
          </p:nvSpPr>
          <p:spPr>
            <a:xfrm>
              <a:off x="4882450" y="1289300"/>
              <a:ext cx="2466900" cy="247500"/>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1200"/>
                <a:buFont typeface="Arial"/>
                <a:buNone/>
              </a:pPr>
              <a:r>
                <a:rPr lang="en-US" sz="1100" b="1" i="0" u="none" strike="noStrike" cap="none">
                  <a:solidFill>
                    <a:srgbClr val="000000"/>
                  </a:solidFill>
                  <a:latin typeface="Roboto"/>
                  <a:ea typeface="Roboto"/>
                  <a:cs typeface="Roboto"/>
                  <a:sym typeface="Roboto"/>
                </a:rPr>
                <a:t>Μοντέλο αναγνώρισης προσώπου</a:t>
              </a:r>
              <a:endParaRPr sz="1100" b="1" i="0" u="none" strike="noStrike" cap="none">
                <a:solidFill>
                  <a:srgbClr val="000000"/>
                </a:solidFill>
                <a:latin typeface="Roboto"/>
                <a:ea typeface="Roboto"/>
                <a:cs typeface="Roboto"/>
                <a:sym typeface="Roboto"/>
              </a:endParaRPr>
            </a:p>
          </p:txBody>
        </p:sp>
        <p:sp>
          <p:nvSpPr>
            <p:cNvPr id="378" name="Google Shape;378;p43"/>
            <p:cNvSpPr txBox="1"/>
            <p:nvPr/>
          </p:nvSpPr>
          <p:spPr>
            <a:xfrm>
              <a:off x="7488456" y="1198125"/>
              <a:ext cx="1224000" cy="38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000" b="1" i="0" u="none" strike="noStrike" cap="none">
                  <a:solidFill>
                    <a:srgbClr val="000000"/>
                  </a:solidFill>
                  <a:latin typeface="Roboto"/>
                  <a:ea typeface="Roboto"/>
                  <a:cs typeface="Roboto"/>
                  <a:sym typeface="Roboto"/>
                </a:rPr>
                <a:t>Κάρτα μοντέλου</a:t>
              </a:r>
              <a:endParaRPr sz="1000" b="1" i="0" u="none" strike="noStrike" cap="none">
                <a:solidFill>
                  <a:srgbClr val="000000"/>
                </a:solidFill>
                <a:latin typeface="Roboto"/>
                <a:ea typeface="Roboto"/>
                <a:cs typeface="Roboto"/>
                <a:sym typeface="Roboto"/>
              </a:endParaRPr>
            </a:p>
          </p:txBody>
        </p:sp>
        <p:sp>
          <p:nvSpPr>
            <p:cNvPr id="379" name="Google Shape;379;p43"/>
            <p:cNvSpPr txBox="1"/>
            <p:nvPr/>
          </p:nvSpPr>
          <p:spPr>
            <a:xfrm>
              <a:off x="4895900" y="1613025"/>
              <a:ext cx="2466900" cy="18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900" b="1" i="0" u="none" strike="noStrike" cap="none">
                  <a:solidFill>
                    <a:srgbClr val="000000"/>
                  </a:solidFill>
                  <a:latin typeface="Roboto"/>
                  <a:ea typeface="Roboto"/>
                  <a:cs typeface="Roboto"/>
                  <a:sym typeface="Roboto"/>
                </a:rPr>
                <a:t>Περιγραφή μοντέλου:</a:t>
              </a:r>
              <a:endParaRPr sz="900" b="1" i="0" u="none" strike="noStrike" cap="none">
                <a:solidFill>
                  <a:srgbClr val="000000"/>
                </a:solidFill>
                <a:latin typeface="Roboto"/>
                <a:ea typeface="Roboto"/>
                <a:cs typeface="Roboto"/>
                <a:sym typeface="Roboto"/>
              </a:endParaRPr>
            </a:p>
          </p:txBody>
        </p:sp>
        <p:sp>
          <p:nvSpPr>
            <p:cNvPr id="380" name="Google Shape;380;p43"/>
            <p:cNvSpPr txBox="1"/>
            <p:nvPr/>
          </p:nvSpPr>
          <p:spPr>
            <a:xfrm>
              <a:off x="4895900" y="2168350"/>
              <a:ext cx="2466900" cy="18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900" b="1" i="0" u="none" strike="noStrike" cap="none">
                  <a:solidFill>
                    <a:srgbClr val="000000"/>
                  </a:solidFill>
                  <a:latin typeface="Roboto"/>
                  <a:ea typeface="Roboto"/>
                  <a:cs typeface="Roboto"/>
                  <a:sym typeface="Roboto"/>
                </a:rPr>
                <a:t>Προβλεπόμενη χρήση:</a:t>
              </a:r>
              <a:endParaRPr sz="900" b="1" i="0" u="none" strike="noStrike" cap="none">
                <a:solidFill>
                  <a:srgbClr val="000000"/>
                </a:solidFill>
                <a:latin typeface="Roboto"/>
                <a:ea typeface="Roboto"/>
                <a:cs typeface="Roboto"/>
                <a:sym typeface="Roboto"/>
              </a:endParaRPr>
            </a:p>
          </p:txBody>
        </p:sp>
        <p:sp>
          <p:nvSpPr>
            <p:cNvPr id="381" name="Google Shape;381;p43"/>
            <p:cNvSpPr txBox="1"/>
            <p:nvPr/>
          </p:nvSpPr>
          <p:spPr>
            <a:xfrm>
              <a:off x="4895900" y="2600675"/>
              <a:ext cx="2453400" cy="18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900" b="1" i="0" u="none" strike="noStrike" cap="none">
                  <a:solidFill>
                    <a:srgbClr val="000000"/>
                  </a:solidFill>
                  <a:latin typeface="Roboto"/>
                  <a:ea typeface="Roboto"/>
                  <a:cs typeface="Roboto"/>
                  <a:sym typeface="Roboto"/>
                </a:rPr>
                <a:t>Περιορισμοί:</a:t>
              </a:r>
              <a:endParaRPr sz="900" b="1" i="0" u="none" strike="noStrike" cap="none">
                <a:solidFill>
                  <a:srgbClr val="000000"/>
                </a:solidFill>
                <a:latin typeface="Roboto"/>
                <a:ea typeface="Roboto"/>
                <a:cs typeface="Roboto"/>
                <a:sym typeface="Roboto"/>
              </a:endParaRPr>
            </a:p>
          </p:txBody>
        </p:sp>
        <p:sp>
          <p:nvSpPr>
            <p:cNvPr id="382" name="Google Shape;382;p43"/>
            <p:cNvSpPr txBox="1"/>
            <p:nvPr/>
          </p:nvSpPr>
          <p:spPr>
            <a:xfrm>
              <a:off x="7488456" y="1613025"/>
              <a:ext cx="1156800" cy="18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900" b="1" i="0" u="none" strike="noStrike" cap="none">
                  <a:solidFill>
                    <a:srgbClr val="000000"/>
                  </a:solidFill>
                  <a:latin typeface="Roboto"/>
                  <a:ea typeface="Roboto"/>
                  <a:cs typeface="Roboto"/>
                  <a:sym typeface="Roboto"/>
                </a:rPr>
                <a:t>Σύνολο δεδομένων:</a:t>
              </a:r>
              <a:endParaRPr sz="900" b="1" i="0" u="none" strike="noStrike" cap="none">
                <a:solidFill>
                  <a:srgbClr val="000000"/>
                </a:solidFill>
                <a:latin typeface="Roboto"/>
                <a:ea typeface="Roboto"/>
                <a:cs typeface="Roboto"/>
                <a:sym typeface="Roboto"/>
              </a:endParaRPr>
            </a:p>
          </p:txBody>
        </p:sp>
        <p:sp>
          <p:nvSpPr>
            <p:cNvPr id="383" name="Google Shape;383;p43"/>
            <p:cNvSpPr txBox="1"/>
            <p:nvPr/>
          </p:nvSpPr>
          <p:spPr>
            <a:xfrm>
              <a:off x="7488456" y="2600675"/>
              <a:ext cx="1156800" cy="18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900" b="1" i="0" u="none" strike="noStrike" cap="none">
                  <a:solidFill>
                    <a:srgbClr val="000000"/>
                  </a:solidFill>
                  <a:latin typeface="Roboto"/>
                  <a:ea typeface="Roboto"/>
                  <a:cs typeface="Roboto"/>
                  <a:sym typeface="Roboto"/>
                </a:rPr>
                <a:t>Ακρίβεια:</a:t>
              </a:r>
              <a:endParaRPr sz="900" b="1" i="0" u="none" strike="noStrike" cap="none">
                <a:solidFill>
                  <a:srgbClr val="000000"/>
                </a:solidFill>
                <a:latin typeface="Roboto"/>
                <a:ea typeface="Roboto"/>
                <a:cs typeface="Roboto"/>
                <a:sym typeface="Roboto"/>
              </a:endParaRPr>
            </a:p>
          </p:txBody>
        </p:sp>
      </p:grpSp>
      <p:sp>
        <p:nvSpPr>
          <p:cNvPr id="384" name="Google Shape;384;p43"/>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5</a:t>
            </a:r>
            <a:endParaRPr>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4"/>
          <p:cNvSpPr txBox="1">
            <a:spLocks noGrp="1"/>
          </p:cNvSpPr>
          <p:nvPr>
            <p:ph type="body" idx="1"/>
          </p:nvPr>
        </p:nvSpPr>
        <p:spPr>
          <a:xfrm>
            <a:off x="310900" y="1170125"/>
            <a:ext cx="42384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Δεν υπάρχει </a:t>
            </a:r>
            <a:r>
              <a:rPr lang="en-US">
                <a:latin typeface="Roboto"/>
                <a:ea typeface="Roboto"/>
                <a:cs typeface="Roboto"/>
                <a:sym typeface="Roboto"/>
              </a:rPr>
              <a:t>συμφωνημένη</a:t>
            </a:r>
            <a:r>
              <a:rPr lang="en-US" sz="1800">
                <a:latin typeface="Roboto"/>
                <a:ea typeface="Roboto"/>
                <a:cs typeface="Roboto"/>
                <a:sym typeface="Roboto"/>
              </a:rPr>
              <a:t> μορφή για μία κάρτα μοντέλου.</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Συχνά περιλαμβάνουν τις ακόλουθες πληροφορίες:</a:t>
            </a:r>
            <a:endParaRPr>
              <a:latin typeface="Roboto"/>
              <a:ea typeface="Roboto"/>
              <a:cs typeface="Roboto"/>
              <a:sym typeface="Roboto"/>
            </a:endParaRPr>
          </a:p>
          <a:p>
            <a:pPr marL="457200" lvl="0" indent="-342900" algn="l" rtl="0">
              <a:lnSpc>
                <a:spcPct val="115000"/>
              </a:lnSpc>
              <a:spcBef>
                <a:spcPts val="1600"/>
              </a:spcBef>
              <a:spcAft>
                <a:spcPts val="0"/>
              </a:spcAft>
              <a:buSzPts val="1800"/>
              <a:buFont typeface="Roboto"/>
              <a:buChar char="●"/>
            </a:pPr>
            <a:r>
              <a:rPr lang="en-US" sz="1800">
                <a:latin typeface="Roboto"/>
                <a:ea typeface="Roboto"/>
                <a:cs typeface="Roboto"/>
                <a:sym typeface="Roboto"/>
              </a:rPr>
              <a:t>Περιγραφή μοντέλου και προβλεπόμενη χρήση</a:t>
            </a:r>
            <a:endParaRPr>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Δεδομένα που χρησιμοποιούνται για την εκπαίδευση του μοντέλου</a:t>
            </a:r>
            <a:endParaRPr>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Ακρίβεια</a:t>
            </a:r>
            <a:endParaRPr>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Περιορισμοί και προκαταλήψεις</a:t>
            </a:r>
            <a:endParaRPr>
              <a:latin typeface="Roboto"/>
              <a:ea typeface="Roboto"/>
              <a:cs typeface="Roboto"/>
              <a:sym typeface="Roboto"/>
            </a:endParaRPr>
          </a:p>
        </p:txBody>
      </p:sp>
      <p:sp>
        <p:nvSpPr>
          <p:cNvPr id="390" name="Google Shape;390;p44"/>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Τι υπάρχει σε μια κάρτα μοντέλου;</a:t>
            </a:r>
            <a:endParaRPr>
              <a:latin typeface="Roboto"/>
              <a:ea typeface="Roboto"/>
              <a:cs typeface="Roboto"/>
              <a:sym typeface="Roboto"/>
            </a:endParaRPr>
          </a:p>
        </p:txBody>
      </p:sp>
      <p:grpSp>
        <p:nvGrpSpPr>
          <p:cNvPr id="391" name="Google Shape;391;p44"/>
          <p:cNvGrpSpPr/>
          <p:nvPr/>
        </p:nvGrpSpPr>
        <p:grpSpPr>
          <a:xfrm>
            <a:off x="4736609" y="1419625"/>
            <a:ext cx="4096422" cy="2304249"/>
            <a:chOff x="4736600" y="1170125"/>
            <a:chExt cx="4094784" cy="2304249"/>
          </a:xfrm>
        </p:grpSpPr>
        <p:pic>
          <p:nvPicPr>
            <p:cNvPr id="392" name="Google Shape;392;p44"/>
            <p:cNvPicPr preferRelativeResize="0"/>
            <p:nvPr/>
          </p:nvPicPr>
          <p:blipFill rotWithShape="1">
            <a:blip r:embed="rId3">
              <a:alphaModFix/>
            </a:blip>
            <a:srcRect/>
            <a:stretch/>
          </p:blipFill>
          <p:spPr>
            <a:xfrm>
              <a:off x="4736600" y="1170125"/>
              <a:ext cx="4094784" cy="2304249"/>
            </a:xfrm>
            <a:prstGeom prst="rect">
              <a:avLst/>
            </a:prstGeom>
            <a:noFill/>
            <a:ln>
              <a:noFill/>
            </a:ln>
          </p:spPr>
        </p:pic>
        <p:sp>
          <p:nvSpPr>
            <p:cNvPr id="393" name="Google Shape;393;p44"/>
            <p:cNvSpPr txBox="1"/>
            <p:nvPr/>
          </p:nvSpPr>
          <p:spPr>
            <a:xfrm>
              <a:off x="4882450" y="1289300"/>
              <a:ext cx="2466900" cy="247500"/>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1200"/>
                <a:buFont typeface="Arial"/>
                <a:buNone/>
              </a:pPr>
              <a:r>
                <a:rPr lang="en-US" sz="1100" b="1" i="0" u="none" strike="noStrike" cap="none">
                  <a:solidFill>
                    <a:srgbClr val="000000"/>
                  </a:solidFill>
                  <a:latin typeface="Roboto"/>
                  <a:ea typeface="Roboto"/>
                  <a:cs typeface="Roboto"/>
                  <a:sym typeface="Roboto"/>
                </a:rPr>
                <a:t>Μοντέλο αναγνώρισης προσώπου</a:t>
              </a:r>
              <a:endParaRPr sz="1100" b="1" i="0" u="none" strike="noStrike" cap="none">
                <a:solidFill>
                  <a:srgbClr val="000000"/>
                </a:solidFill>
                <a:latin typeface="Roboto"/>
                <a:ea typeface="Roboto"/>
                <a:cs typeface="Roboto"/>
                <a:sym typeface="Roboto"/>
              </a:endParaRPr>
            </a:p>
          </p:txBody>
        </p:sp>
        <p:sp>
          <p:nvSpPr>
            <p:cNvPr id="394" name="Google Shape;394;p44"/>
            <p:cNvSpPr txBox="1"/>
            <p:nvPr/>
          </p:nvSpPr>
          <p:spPr>
            <a:xfrm>
              <a:off x="7488456" y="1198125"/>
              <a:ext cx="1224000" cy="38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000" b="1" i="0" u="none" strike="noStrike" cap="none">
                  <a:solidFill>
                    <a:srgbClr val="000000"/>
                  </a:solidFill>
                  <a:latin typeface="Roboto"/>
                  <a:ea typeface="Roboto"/>
                  <a:cs typeface="Roboto"/>
                  <a:sym typeface="Roboto"/>
                </a:rPr>
                <a:t>Κάρτα μοντέλου</a:t>
              </a:r>
              <a:endParaRPr sz="1000" b="1" i="0" u="none" strike="noStrike" cap="none">
                <a:solidFill>
                  <a:srgbClr val="000000"/>
                </a:solidFill>
                <a:latin typeface="Roboto"/>
                <a:ea typeface="Roboto"/>
                <a:cs typeface="Roboto"/>
                <a:sym typeface="Roboto"/>
              </a:endParaRPr>
            </a:p>
          </p:txBody>
        </p:sp>
        <p:sp>
          <p:nvSpPr>
            <p:cNvPr id="395" name="Google Shape;395;p44"/>
            <p:cNvSpPr txBox="1"/>
            <p:nvPr/>
          </p:nvSpPr>
          <p:spPr>
            <a:xfrm>
              <a:off x="4895900" y="1613025"/>
              <a:ext cx="2466900" cy="18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900" b="1" i="0" u="none" strike="noStrike" cap="none">
                  <a:solidFill>
                    <a:srgbClr val="000000"/>
                  </a:solidFill>
                  <a:latin typeface="Roboto"/>
                  <a:ea typeface="Roboto"/>
                  <a:cs typeface="Roboto"/>
                  <a:sym typeface="Roboto"/>
                </a:rPr>
                <a:t>Περιγραφή μοντέλου:</a:t>
              </a:r>
              <a:endParaRPr sz="900" b="1" i="0" u="none" strike="noStrike" cap="none">
                <a:solidFill>
                  <a:srgbClr val="000000"/>
                </a:solidFill>
                <a:latin typeface="Roboto"/>
                <a:ea typeface="Roboto"/>
                <a:cs typeface="Roboto"/>
                <a:sym typeface="Roboto"/>
              </a:endParaRPr>
            </a:p>
          </p:txBody>
        </p:sp>
        <p:sp>
          <p:nvSpPr>
            <p:cNvPr id="396" name="Google Shape;396;p44"/>
            <p:cNvSpPr txBox="1"/>
            <p:nvPr/>
          </p:nvSpPr>
          <p:spPr>
            <a:xfrm>
              <a:off x="4895900" y="2168350"/>
              <a:ext cx="2466900" cy="18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900" b="1" i="0" u="none" strike="noStrike" cap="none">
                  <a:solidFill>
                    <a:srgbClr val="000000"/>
                  </a:solidFill>
                  <a:latin typeface="Roboto"/>
                  <a:ea typeface="Roboto"/>
                  <a:cs typeface="Roboto"/>
                  <a:sym typeface="Roboto"/>
                </a:rPr>
                <a:t>Προβλεπόμενη χρήση:</a:t>
              </a:r>
              <a:endParaRPr sz="900" b="1" i="0" u="none" strike="noStrike" cap="none">
                <a:solidFill>
                  <a:srgbClr val="000000"/>
                </a:solidFill>
                <a:latin typeface="Roboto"/>
                <a:ea typeface="Roboto"/>
                <a:cs typeface="Roboto"/>
                <a:sym typeface="Roboto"/>
              </a:endParaRPr>
            </a:p>
          </p:txBody>
        </p:sp>
        <p:sp>
          <p:nvSpPr>
            <p:cNvPr id="397" name="Google Shape;397;p44"/>
            <p:cNvSpPr txBox="1"/>
            <p:nvPr/>
          </p:nvSpPr>
          <p:spPr>
            <a:xfrm>
              <a:off x="4895900" y="2600675"/>
              <a:ext cx="2453400" cy="18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900" b="1" i="0" u="none" strike="noStrike" cap="none">
                  <a:solidFill>
                    <a:srgbClr val="000000"/>
                  </a:solidFill>
                  <a:latin typeface="Roboto"/>
                  <a:ea typeface="Roboto"/>
                  <a:cs typeface="Roboto"/>
                  <a:sym typeface="Roboto"/>
                </a:rPr>
                <a:t>Περιορισμοί:</a:t>
              </a:r>
              <a:endParaRPr sz="900" b="1" i="0" u="none" strike="noStrike" cap="none">
                <a:solidFill>
                  <a:srgbClr val="000000"/>
                </a:solidFill>
                <a:latin typeface="Roboto"/>
                <a:ea typeface="Roboto"/>
                <a:cs typeface="Roboto"/>
                <a:sym typeface="Roboto"/>
              </a:endParaRPr>
            </a:p>
          </p:txBody>
        </p:sp>
        <p:sp>
          <p:nvSpPr>
            <p:cNvPr id="398" name="Google Shape;398;p44"/>
            <p:cNvSpPr txBox="1"/>
            <p:nvPr/>
          </p:nvSpPr>
          <p:spPr>
            <a:xfrm>
              <a:off x="7488456" y="1613025"/>
              <a:ext cx="1156800" cy="18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900" b="1" i="0" u="none" strike="noStrike" cap="none">
                  <a:solidFill>
                    <a:srgbClr val="000000"/>
                  </a:solidFill>
                  <a:latin typeface="Roboto"/>
                  <a:ea typeface="Roboto"/>
                  <a:cs typeface="Roboto"/>
                  <a:sym typeface="Roboto"/>
                </a:rPr>
                <a:t>Σύνολο δεδομένων:</a:t>
              </a:r>
              <a:endParaRPr sz="900" b="1" i="0" u="none" strike="noStrike" cap="none">
                <a:solidFill>
                  <a:srgbClr val="000000"/>
                </a:solidFill>
                <a:latin typeface="Roboto"/>
                <a:ea typeface="Roboto"/>
                <a:cs typeface="Roboto"/>
                <a:sym typeface="Roboto"/>
              </a:endParaRPr>
            </a:p>
          </p:txBody>
        </p:sp>
        <p:sp>
          <p:nvSpPr>
            <p:cNvPr id="399" name="Google Shape;399;p44"/>
            <p:cNvSpPr txBox="1"/>
            <p:nvPr/>
          </p:nvSpPr>
          <p:spPr>
            <a:xfrm>
              <a:off x="7488456" y="2600675"/>
              <a:ext cx="1156800" cy="18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900" b="1" i="0" u="none" strike="noStrike" cap="none">
                  <a:solidFill>
                    <a:srgbClr val="000000"/>
                  </a:solidFill>
                  <a:latin typeface="Roboto"/>
                  <a:ea typeface="Roboto"/>
                  <a:cs typeface="Roboto"/>
                  <a:sym typeface="Roboto"/>
                </a:rPr>
                <a:t>Ακρίβεια:</a:t>
              </a:r>
              <a:endParaRPr sz="900" b="1" i="0" u="none" strike="noStrike" cap="none">
                <a:solidFill>
                  <a:srgbClr val="000000"/>
                </a:solidFill>
                <a:latin typeface="Roboto"/>
                <a:ea typeface="Roboto"/>
                <a:cs typeface="Roboto"/>
                <a:sym typeface="Roboto"/>
              </a:endParaRPr>
            </a:p>
          </p:txBody>
        </p:sp>
      </p:grpSp>
      <p:sp>
        <p:nvSpPr>
          <p:cNvPr id="400" name="Google Shape;400;p44"/>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5</a:t>
            </a:r>
            <a:endParaRPr>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5"/>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300">
                <a:latin typeface="Roboto"/>
                <a:ea typeface="Roboto"/>
                <a:cs typeface="Roboto"/>
                <a:sym typeface="Roboto"/>
              </a:rPr>
              <a:t>Χρήση της κάρτας μοντέλου</a:t>
            </a:r>
            <a:endParaRPr sz="2300">
              <a:latin typeface="Roboto"/>
              <a:ea typeface="Roboto"/>
              <a:cs typeface="Roboto"/>
              <a:sym typeface="Roboto"/>
            </a:endParaRPr>
          </a:p>
        </p:txBody>
      </p:sp>
      <p:sp>
        <p:nvSpPr>
          <p:cNvPr id="406" name="Google Shape;406;p45"/>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l-GR" sz="1700" dirty="0">
                <a:latin typeface="Roboto"/>
                <a:ea typeface="Roboto"/>
                <a:cs typeface="Roboto"/>
                <a:sym typeface="Roboto"/>
              </a:rPr>
              <a:t>Εξετάζουμε τρία διαφορετικά </a:t>
            </a:r>
            <a:r>
              <a:rPr lang="en-US" sz="1700" dirty="0" err="1">
                <a:latin typeface="Roboto"/>
                <a:ea typeface="Roboto"/>
                <a:cs typeface="Roboto"/>
                <a:sym typeface="Roboto"/>
              </a:rPr>
              <a:t>σενάρι</a:t>
            </a:r>
            <a:r>
              <a:rPr lang="en-US" sz="1700" dirty="0">
                <a:latin typeface="Roboto"/>
                <a:ea typeface="Roboto"/>
                <a:cs typeface="Roboto"/>
                <a:sym typeface="Roboto"/>
              </a:rPr>
              <a:t>α.</a:t>
            </a:r>
            <a:endParaRPr sz="1700" dirty="0">
              <a:latin typeface="Roboto"/>
              <a:ea typeface="Roboto"/>
              <a:cs typeface="Roboto"/>
              <a:sym typeface="Roboto"/>
            </a:endParaRPr>
          </a:p>
          <a:p>
            <a:pPr marL="0" lvl="0" indent="0" algn="l" rtl="0">
              <a:lnSpc>
                <a:spcPct val="115000"/>
              </a:lnSpc>
              <a:spcBef>
                <a:spcPts val="1600"/>
              </a:spcBef>
              <a:spcAft>
                <a:spcPts val="0"/>
              </a:spcAft>
              <a:buSzPts val="1800"/>
              <a:buNone/>
            </a:pPr>
            <a:r>
              <a:rPr lang="en-US" sz="1700" dirty="0" err="1">
                <a:latin typeface="Roboto"/>
                <a:ea typeface="Roboto"/>
                <a:cs typeface="Roboto"/>
                <a:sym typeface="Roboto"/>
              </a:rPr>
              <a:t>Δι</a:t>
            </a:r>
            <a:r>
              <a:rPr lang="en-US" sz="1700" dirty="0">
                <a:latin typeface="Roboto"/>
                <a:ea typeface="Roboto"/>
                <a:cs typeface="Roboto"/>
                <a:sym typeface="Roboto"/>
              </a:rPr>
              <a:t>αβάστε την κάρτα μοντέλου για μια εφαρμογή LLM. </a:t>
            </a:r>
            <a:endParaRPr sz="1700" dirty="0">
              <a:latin typeface="Roboto"/>
              <a:ea typeface="Roboto"/>
              <a:cs typeface="Roboto"/>
              <a:sym typeface="Roboto"/>
            </a:endParaRPr>
          </a:p>
          <a:p>
            <a:pPr marL="0" lvl="0" indent="0" algn="l" rtl="0">
              <a:lnSpc>
                <a:spcPct val="115000"/>
              </a:lnSpc>
              <a:spcBef>
                <a:spcPts val="1600"/>
              </a:spcBef>
              <a:spcAft>
                <a:spcPts val="1600"/>
              </a:spcAft>
              <a:buSzPts val="1800"/>
              <a:buNone/>
            </a:pPr>
            <a:r>
              <a:rPr lang="en-US" sz="1700" dirty="0" err="1">
                <a:latin typeface="Roboto"/>
                <a:ea typeface="Roboto"/>
                <a:cs typeface="Roboto"/>
                <a:sym typeface="Roboto"/>
              </a:rPr>
              <a:t>Γι</a:t>
            </a:r>
            <a:r>
              <a:rPr lang="en-US" sz="1700" dirty="0">
                <a:latin typeface="Roboto"/>
                <a:ea typeface="Roboto"/>
                <a:cs typeface="Roboto"/>
                <a:sym typeface="Roboto"/>
              </a:rPr>
              <a:t>α κάθε σενάριο, πρέπει να κάνετε μια σύσταση για το πώς το άτομο θα μπορούσε να χρησιμοποιήσει την εφαρμογή (ή όχι) και να εξηγήσετε γιατί.</a:t>
            </a:r>
            <a:endParaRPr sz="1700" dirty="0">
              <a:latin typeface="Roboto"/>
              <a:ea typeface="Roboto"/>
              <a:cs typeface="Roboto"/>
              <a:sym typeface="Roboto"/>
            </a:endParaRPr>
          </a:p>
        </p:txBody>
      </p:sp>
      <p:sp>
        <p:nvSpPr>
          <p:cNvPr id="407" name="Google Shape;407;p45"/>
          <p:cNvSpPr txBox="1">
            <a:spLocks noGrp="1"/>
          </p:cNvSpPr>
          <p:nvPr>
            <p:ph type="body" idx="2"/>
          </p:nvPr>
        </p:nvSpPr>
        <p:spPr>
          <a:xfrm>
            <a:off x="4515750" y="1170100"/>
            <a:ext cx="4567800" cy="3659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700">
                <a:solidFill>
                  <a:schemeClr val="lt1"/>
                </a:solidFill>
                <a:latin typeface="Roboto"/>
                <a:ea typeface="Roboto"/>
                <a:cs typeface="Roboto"/>
                <a:sym typeface="Roboto"/>
              </a:rPr>
              <a:t>Γιατρός που βοηθά στη διάγνωση ασθενών που παρουσιάζουν ασυνήθιστα συμπτώματα</a:t>
            </a:r>
            <a:endParaRPr sz="1700">
              <a:solidFill>
                <a:schemeClr val="lt1"/>
              </a:solidFill>
              <a:latin typeface="Roboto"/>
              <a:ea typeface="Roboto"/>
              <a:cs typeface="Roboto"/>
              <a:sym typeface="Roboto"/>
            </a:endParaRPr>
          </a:p>
          <a:p>
            <a:pPr marL="0" lvl="0" indent="0" algn="l" rtl="0">
              <a:lnSpc>
                <a:spcPct val="115000"/>
              </a:lnSpc>
              <a:spcBef>
                <a:spcPts val="1600"/>
              </a:spcBef>
              <a:spcAft>
                <a:spcPts val="0"/>
              </a:spcAft>
              <a:buSzPts val="1800"/>
              <a:buNone/>
            </a:pPr>
            <a:r>
              <a:rPr lang="en-US" sz="1700">
                <a:solidFill>
                  <a:schemeClr val="lt1"/>
                </a:solidFill>
                <a:latin typeface="Roboto"/>
                <a:ea typeface="Roboto"/>
                <a:cs typeface="Roboto"/>
                <a:sym typeface="Roboto"/>
              </a:rPr>
              <a:t>Θεατρικός συγγραφέας που αναζητά έμπνευση, η οποία θα τον βοηθήσει στη συγγραφή μιας σκηνής της επόμενης θεατρικής παράστασής του </a:t>
            </a:r>
            <a:endParaRPr sz="1700">
              <a:solidFill>
                <a:schemeClr val="lt1"/>
              </a:solidFill>
              <a:latin typeface="Roboto"/>
              <a:ea typeface="Roboto"/>
              <a:cs typeface="Roboto"/>
              <a:sym typeface="Roboto"/>
            </a:endParaRPr>
          </a:p>
          <a:p>
            <a:pPr marL="0" lvl="0" indent="0" algn="l" rtl="0">
              <a:lnSpc>
                <a:spcPct val="115000"/>
              </a:lnSpc>
              <a:spcBef>
                <a:spcPts val="1600"/>
              </a:spcBef>
              <a:spcAft>
                <a:spcPts val="1600"/>
              </a:spcAft>
              <a:buSzPts val="1800"/>
              <a:buNone/>
            </a:pPr>
            <a:r>
              <a:rPr lang="en-US" sz="1700">
                <a:solidFill>
                  <a:schemeClr val="lt1"/>
                </a:solidFill>
                <a:latin typeface="Roboto"/>
                <a:ea typeface="Roboto"/>
                <a:cs typeface="Roboto"/>
                <a:sym typeface="Roboto"/>
              </a:rPr>
              <a:t>14χρονος μαθητής καλλιτεχνικού σχολείου που πραγματοποιεί έρευνα για στοιχεία σχετικά με έναν διάσημο καλλιτέχνη</a:t>
            </a:r>
            <a:endParaRPr sz="1700">
              <a:solidFill>
                <a:schemeClr val="lt1"/>
              </a:solidFill>
              <a:latin typeface="Roboto"/>
              <a:ea typeface="Roboto"/>
              <a:cs typeface="Roboto"/>
              <a:sym typeface="Roboto"/>
            </a:endParaRPr>
          </a:p>
        </p:txBody>
      </p:sp>
      <p:sp>
        <p:nvSpPr>
          <p:cNvPr id="408" name="Google Shape;408;p45"/>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5</a:t>
            </a:r>
            <a:endParaRPr>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412"/>
        <p:cNvGrpSpPr/>
        <p:nvPr/>
      </p:nvGrpSpPr>
      <p:grpSpPr>
        <a:xfrm>
          <a:off x="0" y="0"/>
          <a:ext cx="0" cy="0"/>
          <a:chOff x="0" y="0"/>
          <a:chExt cx="0" cy="0"/>
        </a:xfrm>
      </p:grpSpPr>
      <p:sp>
        <p:nvSpPr>
          <p:cNvPr id="413" name="Google Shape;413;p46"/>
          <p:cNvSpPr txBox="1">
            <a:spLocks noGrp="1"/>
          </p:cNvSpPr>
          <p:nvPr>
            <p:ph type="body" idx="1"/>
          </p:nvPr>
        </p:nvSpPr>
        <p:spPr>
          <a:xfrm>
            <a:off x="310900" y="1170125"/>
            <a:ext cx="81711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solidFill>
                  <a:srgbClr val="C31C4A"/>
                </a:solidFill>
                <a:latin typeface="Roboto"/>
                <a:ea typeface="Roboto"/>
                <a:cs typeface="Roboto"/>
                <a:sym typeface="Roboto"/>
              </a:rPr>
              <a:t>Μέσα από αυτές τις δραστηριότητες, μπορούμε πλέον</a:t>
            </a:r>
            <a:endParaRPr b="1">
              <a:solidFill>
                <a:srgbClr val="C31C4A"/>
              </a:solidFill>
              <a:latin typeface="Roboto"/>
              <a:ea typeface="Roboto"/>
              <a:cs typeface="Roboto"/>
              <a:sym typeface="Roboto"/>
            </a:endParaRPr>
          </a:p>
          <a:p>
            <a:pPr marL="457200" lvl="0" indent="-342900" algn="l" rtl="0">
              <a:lnSpc>
                <a:spcPct val="115000"/>
              </a:lnSpc>
              <a:spcBef>
                <a:spcPts val="1600"/>
              </a:spcBef>
              <a:spcAft>
                <a:spcPts val="0"/>
              </a:spcAft>
              <a:buSzPts val="1800"/>
              <a:buFont typeface="Roboto"/>
              <a:buChar char="●"/>
            </a:pPr>
            <a:r>
              <a:rPr lang="en-US" sz="1800">
                <a:latin typeface="Roboto"/>
                <a:ea typeface="Roboto"/>
                <a:cs typeface="Roboto"/>
                <a:sym typeface="Roboto"/>
              </a:rPr>
              <a:t>Να περιγράψουμε τον σκοπό ενός μεγάλου γλωσσικού μοντέλου (LLM)</a:t>
            </a:r>
            <a:endParaRPr>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Να αναγνωρίσουμε ότι τα δεδομένα εξόδου ενός LLM δεν είναι πάντα αξιόπιστα</a:t>
            </a:r>
            <a:endParaRPr>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Να αναγνωρίσουμε ότι τα δεδομένα εξόδου ενός LLM αποτελούν μια πρόβλεψη μιας μηχανής</a:t>
            </a:r>
            <a:endParaRPr>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Να συγκρίνουμε τα LLM με άλλες τεχνολογίες και να αξιολογήσουμε την καταλληλότητά τους για έναν σκοπό</a:t>
            </a:r>
            <a:endParaRPr>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Να αξιολογήσουμε την καταλληλότητα ενός LLM για μια σειρά από αυθεντικά σενάρια </a:t>
            </a:r>
            <a:endParaRPr>
              <a:latin typeface="Roboto"/>
              <a:ea typeface="Roboto"/>
              <a:cs typeface="Roboto"/>
              <a:sym typeface="Roboto"/>
            </a:endParaRPr>
          </a:p>
          <a:p>
            <a:pPr marL="0" lvl="0" indent="0" algn="l" rtl="0">
              <a:lnSpc>
                <a:spcPct val="115000"/>
              </a:lnSpc>
              <a:spcBef>
                <a:spcPts val="1600"/>
              </a:spcBef>
              <a:spcAft>
                <a:spcPts val="0"/>
              </a:spcAft>
              <a:buSzPts val="1800"/>
              <a:buNone/>
            </a:pPr>
            <a:endParaRPr sz="1800">
              <a:latin typeface="Roboto"/>
              <a:ea typeface="Roboto"/>
              <a:cs typeface="Roboto"/>
              <a:sym typeface="Roboto"/>
            </a:endParaRPr>
          </a:p>
          <a:p>
            <a:pPr marL="0" lvl="0" indent="0" algn="l" rtl="0">
              <a:lnSpc>
                <a:spcPct val="115000"/>
              </a:lnSpc>
              <a:spcBef>
                <a:spcPts val="1600"/>
              </a:spcBef>
              <a:spcAft>
                <a:spcPts val="0"/>
              </a:spcAft>
              <a:buSzPts val="1800"/>
              <a:buNone/>
            </a:pPr>
            <a:endParaRPr sz="1800">
              <a:latin typeface="Roboto"/>
              <a:ea typeface="Roboto"/>
              <a:cs typeface="Roboto"/>
              <a:sym typeface="Roboto"/>
            </a:endParaRPr>
          </a:p>
          <a:p>
            <a:pPr marL="0" lvl="0" indent="0" algn="l" rtl="0">
              <a:lnSpc>
                <a:spcPct val="115000"/>
              </a:lnSpc>
              <a:spcBef>
                <a:spcPts val="1600"/>
              </a:spcBef>
              <a:spcAft>
                <a:spcPts val="1600"/>
              </a:spcAft>
              <a:buSzPts val="1800"/>
              <a:buNone/>
            </a:pPr>
            <a:endParaRPr>
              <a:solidFill>
                <a:srgbClr val="C31C4A"/>
              </a:solidFill>
              <a:latin typeface="Roboto"/>
              <a:ea typeface="Roboto"/>
              <a:cs typeface="Roboto"/>
              <a:sym typeface="Roboto"/>
            </a:endParaRPr>
          </a:p>
        </p:txBody>
      </p:sp>
      <p:sp>
        <p:nvSpPr>
          <p:cNvPr id="414" name="Google Shape;414;p46"/>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Περίληψη μεγάλων γλωσσικών μοντέλων</a:t>
            </a:r>
            <a:endParaRPr>
              <a:solidFill>
                <a:srgbClr val="C31C4A"/>
              </a:solidFill>
              <a:latin typeface="Roboto"/>
              <a:ea typeface="Roboto"/>
              <a:cs typeface="Roboto"/>
              <a:sym typeface="Roboto"/>
            </a:endParaRPr>
          </a:p>
        </p:txBody>
      </p:sp>
      <p:sp>
        <p:nvSpPr>
          <p:cNvPr id="415" name="Google Shape;415;p46"/>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Περίληψη</a:t>
            </a:r>
            <a:endParaRPr>
              <a:latin typeface="Roboto"/>
              <a:ea typeface="Roboto"/>
              <a:cs typeface="Roboto"/>
              <a:sym typeface="Roboto"/>
            </a:endParaRPr>
          </a:p>
        </p:txBody>
      </p:sp>
      <p:pic>
        <p:nvPicPr>
          <p:cNvPr id="416" name="Google Shape;416;p46"/>
          <p:cNvPicPr preferRelativeResize="0"/>
          <p:nvPr/>
        </p:nvPicPr>
        <p:blipFill rotWithShape="1">
          <a:blip r:embed="rId3">
            <a:alphaModFix/>
          </a:blip>
          <a:srcRect/>
          <a:stretch/>
        </p:blipFill>
        <p:spPr>
          <a:xfrm>
            <a:off x="7906000" y="636313"/>
            <a:ext cx="762825" cy="762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grpSp>
        <p:nvGrpSpPr>
          <p:cNvPr id="65" name="Google Shape;65;p12"/>
          <p:cNvGrpSpPr/>
          <p:nvPr/>
        </p:nvGrpSpPr>
        <p:grpSpPr>
          <a:xfrm>
            <a:off x="4273071" y="964546"/>
            <a:ext cx="4442827" cy="3659005"/>
            <a:chOff x="896575" y="198900"/>
            <a:chExt cx="5734160" cy="4944601"/>
          </a:xfrm>
        </p:grpSpPr>
        <p:grpSp>
          <p:nvGrpSpPr>
            <p:cNvPr id="66" name="Google Shape;66;p12"/>
            <p:cNvGrpSpPr/>
            <p:nvPr/>
          </p:nvGrpSpPr>
          <p:grpSpPr>
            <a:xfrm>
              <a:off x="896575" y="198900"/>
              <a:ext cx="5734160" cy="4944601"/>
              <a:chOff x="4266450" y="247800"/>
              <a:chExt cx="5734160" cy="4944601"/>
            </a:xfrm>
          </p:grpSpPr>
          <p:pic>
            <p:nvPicPr>
              <p:cNvPr id="67" name="Google Shape;67;p12"/>
              <p:cNvPicPr preferRelativeResize="0"/>
              <p:nvPr/>
            </p:nvPicPr>
            <p:blipFill rotWithShape="1">
              <a:blip r:embed="rId3">
                <a:alphaModFix/>
              </a:blip>
              <a:srcRect/>
              <a:stretch/>
            </p:blipFill>
            <p:spPr>
              <a:xfrm>
                <a:off x="4266450" y="247800"/>
                <a:ext cx="5734160" cy="4944601"/>
              </a:xfrm>
              <a:prstGeom prst="rect">
                <a:avLst/>
              </a:prstGeom>
              <a:noFill/>
              <a:ln>
                <a:noFill/>
              </a:ln>
            </p:spPr>
          </p:pic>
          <p:sp>
            <p:nvSpPr>
              <p:cNvPr id="68" name="Google Shape;68;p12"/>
              <p:cNvSpPr/>
              <p:nvPr/>
            </p:nvSpPr>
            <p:spPr>
              <a:xfrm>
                <a:off x="5157625" y="1628550"/>
                <a:ext cx="919800" cy="259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Quicksand"/>
                  <a:ea typeface="Quicksand"/>
                  <a:cs typeface="Quicksand"/>
                  <a:sym typeface="Quicksand"/>
                </a:endParaRPr>
              </a:p>
            </p:txBody>
          </p:sp>
          <p:sp>
            <p:nvSpPr>
              <p:cNvPr id="69" name="Google Shape;69;p12"/>
              <p:cNvSpPr/>
              <p:nvPr/>
            </p:nvSpPr>
            <p:spPr>
              <a:xfrm>
                <a:off x="5157625" y="1952225"/>
                <a:ext cx="4138500" cy="3037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Quicksand"/>
                  <a:ea typeface="Quicksand"/>
                  <a:cs typeface="Quicksand"/>
                  <a:sym typeface="Quicksand"/>
                </a:endParaRPr>
              </a:p>
            </p:txBody>
          </p:sp>
        </p:grpSp>
        <p:grpSp>
          <p:nvGrpSpPr>
            <p:cNvPr id="70" name="Google Shape;70;p12"/>
            <p:cNvGrpSpPr/>
            <p:nvPr/>
          </p:nvGrpSpPr>
          <p:grpSpPr>
            <a:xfrm>
              <a:off x="2293782" y="4479750"/>
              <a:ext cx="2950586" cy="259200"/>
              <a:chOff x="2293782" y="4479750"/>
              <a:chExt cx="2950586" cy="259200"/>
            </a:xfrm>
          </p:grpSpPr>
          <p:sp>
            <p:nvSpPr>
              <p:cNvPr id="71" name="Google Shape;71;p12"/>
              <p:cNvSpPr txBox="1"/>
              <p:nvPr/>
            </p:nvSpPr>
            <p:spPr>
              <a:xfrm>
                <a:off x="2293782" y="4479750"/>
                <a:ext cx="1337700" cy="259200"/>
              </a:xfrm>
              <a:prstGeom prst="rect">
                <a:avLst/>
              </a:prstGeom>
              <a:solidFill>
                <a:srgbClr val="F8F9FA"/>
              </a:solid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688"/>
                  <a:buFont typeface="Arial"/>
                  <a:buNone/>
                </a:pPr>
                <a:r>
                  <a:rPr lang="en-US" sz="825" b="0" i="0" u="none" strike="noStrike" cap="none">
                    <a:solidFill>
                      <a:srgbClr val="676C6F"/>
                    </a:solidFill>
                    <a:latin typeface="Roboto"/>
                    <a:ea typeface="Roboto"/>
                    <a:cs typeface="Roboto"/>
                    <a:sym typeface="Roboto"/>
                  </a:rPr>
                  <a:t>Αναζήτηση Google</a:t>
                </a:r>
                <a:endParaRPr sz="825" b="0" i="0" u="none" strike="noStrike" cap="none">
                  <a:solidFill>
                    <a:srgbClr val="676C6F"/>
                  </a:solidFill>
                  <a:latin typeface="Roboto"/>
                  <a:ea typeface="Roboto"/>
                  <a:cs typeface="Roboto"/>
                  <a:sym typeface="Roboto"/>
                </a:endParaRPr>
              </a:p>
            </p:txBody>
          </p:sp>
          <p:sp>
            <p:nvSpPr>
              <p:cNvPr id="72" name="Google Shape;72;p12"/>
              <p:cNvSpPr txBox="1"/>
              <p:nvPr/>
            </p:nvSpPr>
            <p:spPr>
              <a:xfrm>
                <a:off x="3742868" y="4479750"/>
                <a:ext cx="1501500" cy="259200"/>
              </a:xfrm>
              <a:prstGeom prst="rect">
                <a:avLst/>
              </a:prstGeom>
              <a:solidFill>
                <a:srgbClr val="F8F9FA"/>
              </a:solid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688"/>
                  <a:buFont typeface="Arial"/>
                  <a:buNone/>
                </a:pPr>
                <a:r>
                  <a:rPr lang="en-US" sz="825" b="0" i="0" u="none" strike="noStrike" cap="none">
                    <a:solidFill>
                      <a:srgbClr val="676C6F"/>
                    </a:solidFill>
                    <a:latin typeface="Roboto"/>
                    <a:ea typeface="Roboto"/>
                    <a:cs typeface="Roboto"/>
                    <a:sym typeface="Roboto"/>
                  </a:rPr>
                  <a:t>Αισθάνομαι τυχερός</a:t>
                </a:r>
                <a:endParaRPr sz="825" b="0" i="0" u="none" strike="noStrike" cap="none">
                  <a:solidFill>
                    <a:srgbClr val="676C6F"/>
                  </a:solidFill>
                  <a:latin typeface="Roboto"/>
                  <a:ea typeface="Roboto"/>
                  <a:cs typeface="Roboto"/>
                  <a:sym typeface="Roboto"/>
                </a:endParaRPr>
              </a:p>
            </p:txBody>
          </p:sp>
        </p:grpSp>
        <p:sp>
          <p:nvSpPr>
            <p:cNvPr id="73" name="Google Shape;73;p12"/>
            <p:cNvSpPr txBox="1"/>
            <p:nvPr/>
          </p:nvSpPr>
          <p:spPr>
            <a:xfrm>
              <a:off x="1769600" y="1620325"/>
              <a:ext cx="3137700" cy="146700"/>
            </a:xfrm>
            <a:prstGeom prst="rect">
              <a:avLst/>
            </a:prstGeom>
            <a:solidFill>
              <a:srgbClr val="FFFFFF"/>
            </a:solidFill>
            <a:ln>
              <a:noFill/>
            </a:ln>
          </p:spPr>
          <p:txBody>
            <a:bodyPr spcFirstLastPara="1" wrap="square" lIns="0" tIns="0" rIns="0" bIns="0" anchor="ctr" anchorCtr="0">
              <a:normAutofit fontScale="400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1800" b="0" i="0" u="none" strike="noStrike" cap="none">
                  <a:solidFill>
                    <a:srgbClr val="494949"/>
                  </a:solidFill>
                  <a:latin typeface="Roboto"/>
                  <a:ea typeface="Roboto"/>
                  <a:cs typeface="Roboto"/>
                  <a:sym typeface="Roboto"/>
                </a:rPr>
                <a:t>ποια ειναι η καλύτε</a:t>
              </a:r>
              <a:endParaRPr sz="1800" b="0" i="0" u="none" strike="noStrike" cap="none">
                <a:solidFill>
                  <a:srgbClr val="494949"/>
                </a:solidFill>
                <a:latin typeface="Roboto"/>
                <a:ea typeface="Roboto"/>
                <a:cs typeface="Roboto"/>
                <a:sym typeface="Roboto"/>
              </a:endParaRPr>
            </a:p>
          </p:txBody>
        </p:sp>
        <p:sp>
          <p:nvSpPr>
            <p:cNvPr id="74" name="Google Shape;74;p12"/>
            <p:cNvSpPr txBox="1"/>
            <p:nvPr/>
          </p:nvSpPr>
          <p:spPr>
            <a:xfrm>
              <a:off x="1769616" y="1952216"/>
              <a:ext cx="4138500" cy="146700"/>
            </a:xfrm>
            <a:prstGeom prst="rect">
              <a:avLst/>
            </a:prstGeom>
            <a:solidFill>
              <a:srgbClr val="FFFFFF"/>
            </a:solidFill>
            <a:ln>
              <a:noFill/>
            </a:ln>
          </p:spPr>
          <p:txBody>
            <a:bodyPr spcFirstLastPara="1" wrap="square" lIns="0" tIns="0" rIns="0" bIns="0" anchor="ctr" anchorCtr="0">
              <a:normAutofit fontScale="400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1800" b="0" i="0" u="none" strike="noStrike" cap="none">
                  <a:solidFill>
                    <a:srgbClr val="494949"/>
                  </a:solidFill>
                  <a:latin typeface="Roboto"/>
                  <a:ea typeface="Roboto"/>
                  <a:cs typeface="Roboto"/>
                  <a:sym typeface="Roboto"/>
                </a:rPr>
                <a:t>ποια είναι η καλύτε</a:t>
              </a:r>
              <a:r>
                <a:rPr lang="en-US" sz="1800" b="1" i="0" u="none" strike="noStrike" cap="none">
                  <a:solidFill>
                    <a:srgbClr val="494949"/>
                  </a:solidFill>
                  <a:latin typeface="Roboto"/>
                  <a:ea typeface="Roboto"/>
                  <a:cs typeface="Roboto"/>
                  <a:sym typeface="Roboto"/>
                </a:rPr>
                <a:t>ρη ποδοσφαιρική ομάδα στον κόσμο</a:t>
              </a:r>
              <a:endParaRPr sz="1800" b="1" i="0" u="none" strike="noStrike" cap="none">
                <a:solidFill>
                  <a:srgbClr val="494949"/>
                </a:solidFill>
                <a:latin typeface="Roboto"/>
                <a:ea typeface="Roboto"/>
                <a:cs typeface="Roboto"/>
                <a:sym typeface="Roboto"/>
              </a:endParaRPr>
            </a:p>
          </p:txBody>
        </p:sp>
        <p:sp>
          <p:nvSpPr>
            <p:cNvPr id="75" name="Google Shape;75;p12"/>
            <p:cNvSpPr txBox="1"/>
            <p:nvPr/>
          </p:nvSpPr>
          <p:spPr>
            <a:xfrm>
              <a:off x="1769600" y="2222450"/>
              <a:ext cx="3137700" cy="146700"/>
            </a:xfrm>
            <a:prstGeom prst="rect">
              <a:avLst/>
            </a:prstGeom>
            <a:solidFill>
              <a:srgbClr val="FFFFFF"/>
            </a:solidFill>
            <a:ln>
              <a:noFill/>
            </a:ln>
          </p:spPr>
          <p:txBody>
            <a:bodyPr spcFirstLastPara="1" wrap="square" lIns="0" tIns="0" rIns="0" bIns="0" anchor="ctr" anchorCtr="0">
              <a:normAutofit fontScale="400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1800" b="0" i="0" u="none" strike="noStrike" cap="none">
                  <a:solidFill>
                    <a:srgbClr val="494949"/>
                  </a:solidFill>
                  <a:latin typeface="Roboto"/>
                  <a:ea typeface="Roboto"/>
                  <a:cs typeface="Roboto"/>
                  <a:sym typeface="Roboto"/>
                </a:rPr>
                <a:t>ποια είναι η καλύτε</a:t>
              </a:r>
              <a:r>
                <a:rPr lang="en-US" sz="1800" b="1" i="0" u="none" strike="noStrike" cap="none">
                  <a:solidFill>
                    <a:srgbClr val="494949"/>
                  </a:solidFill>
                  <a:latin typeface="Roboto"/>
                  <a:ea typeface="Roboto"/>
                  <a:cs typeface="Roboto"/>
                  <a:sym typeface="Roboto"/>
                </a:rPr>
                <a:t>ρη φριτέζα αέρα</a:t>
              </a:r>
              <a:endParaRPr sz="1800" b="1" i="0" u="none" strike="noStrike" cap="none">
                <a:solidFill>
                  <a:srgbClr val="494949"/>
                </a:solidFill>
                <a:latin typeface="Roboto"/>
                <a:ea typeface="Roboto"/>
                <a:cs typeface="Roboto"/>
                <a:sym typeface="Roboto"/>
              </a:endParaRPr>
            </a:p>
          </p:txBody>
        </p:sp>
        <p:sp>
          <p:nvSpPr>
            <p:cNvPr id="76" name="Google Shape;76;p12"/>
            <p:cNvSpPr txBox="1"/>
            <p:nvPr/>
          </p:nvSpPr>
          <p:spPr>
            <a:xfrm>
              <a:off x="1769600" y="2445950"/>
              <a:ext cx="3137700" cy="146700"/>
            </a:xfrm>
            <a:prstGeom prst="rect">
              <a:avLst/>
            </a:prstGeom>
            <a:solidFill>
              <a:srgbClr val="FFFFFF"/>
            </a:solidFill>
            <a:ln>
              <a:noFill/>
            </a:ln>
          </p:spPr>
          <p:txBody>
            <a:bodyPr spcFirstLastPara="1" wrap="square" lIns="0" tIns="0" rIns="0" bIns="0" anchor="ctr" anchorCtr="0">
              <a:normAutofit fontScale="400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1800" b="0" i="0" u="none" strike="noStrike" cap="none">
                  <a:solidFill>
                    <a:srgbClr val="494949"/>
                  </a:solidFill>
                  <a:latin typeface="Roboto"/>
                  <a:ea typeface="Roboto"/>
                  <a:cs typeface="Roboto"/>
                  <a:sym typeface="Roboto"/>
                </a:rPr>
                <a:t>τι είναι το καλύτε</a:t>
              </a:r>
              <a:r>
                <a:rPr lang="en-US" sz="1800" b="1" i="0" u="none" strike="noStrike" cap="none">
                  <a:solidFill>
                    <a:srgbClr val="494949"/>
                  </a:solidFill>
                  <a:latin typeface="Roboto"/>
                  <a:ea typeface="Roboto"/>
                  <a:cs typeface="Roboto"/>
                  <a:sym typeface="Roboto"/>
                </a:rPr>
                <a:t>ρο ζώδιο</a:t>
              </a:r>
              <a:endParaRPr sz="1800" b="1" i="0" u="none" strike="noStrike" cap="none">
                <a:solidFill>
                  <a:srgbClr val="494949"/>
                </a:solidFill>
                <a:latin typeface="Roboto"/>
                <a:ea typeface="Roboto"/>
                <a:cs typeface="Roboto"/>
                <a:sym typeface="Roboto"/>
              </a:endParaRPr>
            </a:p>
          </p:txBody>
        </p:sp>
        <p:sp>
          <p:nvSpPr>
            <p:cNvPr id="77" name="Google Shape;77;p12"/>
            <p:cNvSpPr txBox="1"/>
            <p:nvPr/>
          </p:nvSpPr>
          <p:spPr>
            <a:xfrm>
              <a:off x="1769617" y="2701473"/>
              <a:ext cx="4377000" cy="146700"/>
            </a:xfrm>
            <a:prstGeom prst="rect">
              <a:avLst/>
            </a:prstGeom>
            <a:solidFill>
              <a:srgbClr val="FFFFFF"/>
            </a:solidFill>
            <a:ln>
              <a:noFill/>
            </a:ln>
          </p:spPr>
          <p:txBody>
            <a:bodyPr spcFirstLastPara="1" wrap="square" lIns="0" tIns="0" rIns="0" bIns="0" anchor="ctr" anchorCtr="0">
              <a:normAutofit fontScale="400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1800" b="0" i="0" u="none" strike="noStrike" cap="none">
                  <a:solidFill>
                    <a:srgbClr val="494949"/>
                  </a:solidFill>
                  <a:latin typeface="Roboto"/>
                  <a:ea typeface="Roboto"/>
                  <a:cs typeface="Roboto"/>
                  <a:sym typeface="Roboto"/>
                </a:rPr>
                <a:t>ποιος είναι ο καλύτε</a:t>
              </a:r>
              <a:r>
                <a:rPr lang="en-US" sz="1800" b="1" i="0" u="none" strike="noStrike" cap="none">
                  <a:solidFill>
                    <a:srgbClr val="494949"/>
                  </a:solidFill>
                  <a:latin typeface="Roboto"/>
                  <a:ea typeface="Roboto"/>
                  <a:cs typeface="Roboto"/>
                  <a:sym typeface="Roboto"/>
                </a:rPr>
                <a:t>ρος τρόπος για να χάσετε βάρος</a:t>
              </a:r>
              <a:endParaRPr sz="1800" b="1" i="0" u="none" strike="noStrike" cap="none">
                <a:solidFill>
                  <a:srgbClr val="494949"/>
                </a:solidFill>
                <a:latin typeface="Roboto"/>
                <a:ea typeface="Roboto"/>
                <a:cs typeface="Roboto"/>
                <a:sym typeface="Roboto"/>
              </a:endParaRPr>
            </a:p>
          </p:txBody>
        </p:sp>
        <p:sp>
          <p:nvSpPr>
            <p:cNvPr id="78" name="Google Shape;78;p12"/>
            <p:cNvSpPr txBox="1"/>
            <p:nvPr/>
          </p:nvSpPr>
          <p:spPr>
            <a:xfrm>
              <a:off x="1769600" y="2939675"/>
              <a:ext cx="3137700" cy="146700"/>
            </a:xfrm>
            <a:prstGeom prst="rect">
              <a:avLst/>
            </a:prstGeom>
            <a:solidFill>
              <a:srgbClr val="FFFFFF"/>
            </a:solidFill>
            <a:ln>
              <a:noFill/>
            </a:ln>
          </p:spPr>
          <p:txBody>
            <a:bodyPr spcFirstLastPara="1" wrap="square" lIns="0" tIns="0" rIns="0" bIns="0" anchor="ctr" anchorCtr="0">
              <a:normAutofit fontScale="400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1800" b="0" i="0" u="none" strike="noStrike" cap="none">
                  <a:solidFill>
                    <a:srgbClr val="494949"/>
                  </a:solidFill>
                  <a:latin typeface="Roboto"/>
                  <a:ea typeface="Roboto"/>
                  <a:cs typeface="Roboto"/>
                  <a:sym typeface="Roboto"/>
                </a:rPr>
                <a:t>ποια είναι η καλύτε</a:t>
              </a:r>
              <a:r>
                <a:rPr lang="en-US" sz="1800" b="1" i="0" u="none" strike="noStrike" cap="none">
                  <a:solidFill>
                    <a:srgbClr val="494949"/>
                  </a:solidFill>
                  <a:latin typeface="Roboto"/>
                  <a:ea typeface="Roboto"/>
                  <a:cs typeface="Roboto"/>
                  <a:sym typeface="Roboto"/>
                </a:rPr>
                <a:t>ρη γεύση του prime</a:t>
              </a:r>
              <a:endParaRPr sz="1800" b="1" i="0" u="none" strike="noStrike" cap="none">
                <a:solidFill>
                  <a:srgbClr val="494949"/>
                </a:solidFill>
                <a:latin typeface="Roboto"/>
                <a:ea typeface="Roboto"/>
                <a:cs typeface="Roboto"/>
                <a:sym typeface="Roboto"/>
              </a:endParaRPr>
            </a:p>
          </p:txBody>
        </p:sp>
        <p:sp>
          <p:nvSpPr>
            <p:cNvPr id="79" name="Google Shape;79;p12"/>
            <p:cNvSpPr txBox="1"/>
            <p:nvPr/>
          </p:nvSpPr>
          <p:spPr>
            <a:xfrm>
              <a:off x="1769600" y="3177875"/>
              <a:ext cx="3137700" cy="146700"/>
            </a:xfrm>
            <a:prstGeom prst="rect">
              <a:avLst/>
            </a:prstGeom>
            <a:solidFill>
              <a:srgbClr val="FFFFFF"/>
            </a:solidFill>
            <a:ln>
              <a:noFill/>
            </a:ln>
          </p:spPr>
          <p:txBody>
            <a:bodyPr spcFirstLastPara="1" wrap="square" lIns="0" tIns="0" rIns="0" bIns="0" anchor="ctr" anchorCtr="0">
              <a:normAutofit fontScale="400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1800" b="0" i="0" u="none" strike="noStrike" cap="none">
                  <a:solidFill>
                    <a:srgbClr val="494949"/>
                  </a:solidFill>
                  <a:latin typeface="Roboto"/>
                  <a:ea typeface="Roboto"/>
                  <a:cs typeface="Roboto"/>
                  <a:sym typeface="Roboto"/>
                </a:rPr>
                <a:t>ποια είναι η καλύτε</a:t>
              </a:r>
              <a:r>
                <a:rPr lang="en-US" sz="1800" b="1" i="0" u="none" strike="noStrike" cap="none">
                  <a:solidFill>
                    <a:srgbClr val="494949"/>
                  </a:solidFill>
                  <a:latin typeface="Roboto"/>
                  <a:ea typeface="Roboto"/>
                  <a:cs typeface="Roboto"/>
                  <a:sym typeface="Roboto"/>
                </a:rPr>
                <a:t>ρη κρέμα για τις χιονίστρες</a:t>
              </a:r>
              <a:endParaRPr sz="1800" b="1" i="0" u="none" strike="noStrike" cap="none">
                <a:solidFill>
                  <a:srgbClr val="494949"/>
                </a:solidFill>
                <a:latin typeface="Roboto"/>
                <a:ea typeface="Roboto"/>
                <a:cs typeface="Roboto"/>
                <a:sym typeface="Roboto"/>
              </a:endParaRPr>
            </a:p>
          </p:txBody>
        </p:sp>
        <p:sp>
          <p:nvSpPr>
            <p:cNvPr id="80" name="Google Shape;80;p12"/>
            <p:cNvSpPr txBox="1"/>
            <p:nvPr/>
          </p:nvSpPr>
          <p:spPr>
            <a:xfrm>
              <a:off x="1769616" y="3416068"/>
              <a:ext cx="4190700" cy="146700"/>
            </a:xfrm>
            <a:prstGeom prst="rect">
              <a:avLst/>
            </a:prstGeom>
            <a:solidFill>
              <a:srgbClr val="FFFFFF"/>
            </a:solidFill>
            <a:ln>
              <a:noFill/>
            </a:ln>
          </p:spPr>
          <p:txBody>
            <a:bodyPr spcFirstLastPara="1" wrap="square" lIns="0" tIns="0" rIns="0" bIns="0" anchor="ctr" anchorCtr="0">
              <a:normAutofit fontScale="400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1800" b="0" i="0" u="none" strike="noStrike" cap="none">
                  <a:solidFill>
                    <a:srgbClr val="494949"/>
                  </a:solidFill>
                  <a:latin typeface="Roboto"/>
                  <a:ea typeface="Roboto"/>
                  <a:cs typeface="Roboto"/>
                  <a:sym typeface="Roboto"/>
                </a:rPr>
                <a:t>ποιο είναι το καλύτε</a:t>
              </a:r>
              <a:r>
                <a:rPr lang="en-US" sz="1800" b="1" i="0" u="none" strike="noStrike" cap="none">
                  <a:solidFill>
                    <a:srgbClr val="494949"/>
                  </a:solidFill>
                  <a:latin typeface="Roboto"/>
                  <a:ea typeface="Roboto"/>
                  <a:cs typeface="Roboto"/>
                  <a:sym typeface="Roboto"/>
                </a:rPr>
                <a:t>ρο πανεπιστήμιο στον κόσμο</a:t>
              </a:r>
              <a:endParaRPr sz="1800" b="1" i="0" u="none" strike="noStrike" cap="none">
                <a:solidFill>
                  <a:srgbClr val="494949"/>
                </a:solidFill>
                <a:latin typeface="Roboto"/>
                <a:ea typeface="Roboto"/>
                <a:cs typeface="Roboto"/>
                <a:sym typeface="Roboto"/>
              </a:endParaRPr>
            </a:p>
          </p:txBody>
        </p:sp>
        <p:sp>
          <p:nvSpPr>
            <p:cNvPr id="81" name="Google Shape;81;p12"/>
            <p:cNvSpPr txBox="1"/>
            <p:nvPr/>
          </p:nvSpPr>
          <p:spPr>
            <a:xfrm>
              <a:off x="1769615" y="3654277"/>
              <a:ext cx="3981600" cy="146700"/>
            </a:xfrm>
            <a:prstGeom prst="rect">
              <a:avLst/>
            </a:prstGeom>
            <a:solidFill>
              <a:srgbClr val="FFFFFF"/>
            </a:solidFill>
            <a:ln>
              <a:noFill/>
            </a:ln>
          </p:spPr>
          <p:txBody>
            <a:bodyPr spcFirstLastPara="1" wrap="square" lIns="0" tIns="0" rIns="0" bIns="0" anchor="ctr" anchorCtr="0">
              <a:normAutofit fontScale="400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1800" b="0" i="0" u="none" strike="noStrike" cap="none">
                  <a:solidFill>
                    <a:srgbClr val="494949"/>
                  </a:solidFill>
                  <a:latin typeface="Roboto"/>
                  <a:ea typeface="Roboto"/>
                  <a:cs typeface="Roboto"/>
                  <a:sym typeface="Roboto"/>
                </a:rPr>
                <a:t>ποιο είναι το καλύτε</a:t>
              </a:r>
              <a:r>
                <a:rPr lang="en-US" sz="1800" b="1" i="0" u="none" strike="noStrike" cap="none">
                  <a:solidFill>
                    <a:srgbClr val="494949"/>
                  </a:solidFill>
                  <a:latin typeface="Roboto"/>
                  <a:ea typeface="Roboto"/>
                  <a:cs typeface="Roboto"/>
                  <a:sym typeface="Roboto"/>
                </a:rPr>
                <a:t>ρο ανώτατο όριο των κερδών</a:t>
              </a:r>
              <a:endParaRPr sz="1800" b="1" i="0" u="none" strike="noStrike" cap="none">
                <a:solidFill>
                  <a:srgbClr val="494949"/>
                </a:solidFill>
                <a:latin typeface="Roboto"/>
                <a:ea typeface="Roboto"/>
                <a:cs typeface="Roboto"/>
                <a:sym typeface="Roboto"/>
              </a:endParaRPr>
            </a:p>
          </p:txBody>
        </p:sp>
        <p:sp>
          <p:nvSpPr>
            <p:cNvPr id="82" name="Google Shape;82;p12"/>
            <p:cNvSpPr txBox="1"/>
            <p:nvPr/>
          </p:nvSpPr>
          <p:spPr>
            <a:xfrm>
              <a:off x="1769600" y="3892475"/>
              <a:ext cx="3137700" cy="146700"/>
            </a:xfrm>
            <a:prstGeom prst="rect">
              <a:avLst/>
            </a:prstGeom>
            <a:solidFill>
              <a:srgbClr val="FFFFFF"/>
            </a:solidFill>
            <a:ln>
              <a:noFill/>
            </a:ln>
          </p:spPr>
          <p:txBody>
            <a:bodyPr spcFirstLastPara="1" wrap="square" lIns="0" tIns="0" rIns="0" bIns="0" anchor="ctr" anchorCtr="0">
              <a:normAutofit fontScale="400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1800" b="0" i="0" u="none" strike="noStrike" cap="none">
                  <a:solidFill>
                    <a:srgbClr val="494949"/>
                  </a:solidFill>
                  <a:latin typeface="Roboto"/>
                  <a:ea typeface="Roboto"/>
                  <a:cs typeface="Roboto"/>
                  <a:sym typeface="Roboto"/>
                </a:rPr>
                <a:t>ποιο είναι το καλύτε</a:t>
              </a:r>
              <a:r>
                <a:rPr lang="en-US" sz="1800" b="1" i="0" u="none" strike="noStrike" cap="none">
                  <a:solidFill>
                    <a:srgbClr val="494949"/>
                  </a:solidFill>
                  <a:latin typeface="Roboto"/>
                  <a:ea typeface="Roboto"/>
                  <a:cs typeface="Roboto"/>
                  <a:sym typeface="Roboto"/>
                </a:rPr>
                <a:t>ρο φρούτο στα blox fruits</a:t>
              </a:r>
              <a:endParaRPr sz="1800" b="1" i="0" u="none" strike="noStrike" cap="none">
                <a:solidFill>
                  <a:srgbClr val="494949"/>
                </a:solidFill>
                <a:latin typeface="Roboto"/>
                <a:ea typeface="Roboto"/>
                <a:cs typeface="Roboto"/>
                <a:sym typeface="Roboto"/>
              </a:endParaRPr>
            </a:p>
          </p:txBody>
        </p:sp>
        <p:sp>
          <p:nvSpPr>
            <p:cNvPr id="83" name="Google Shape;83;p12"/>
            <p:cNvSpPr txBox="1"/>
            <p:nvPr/>
          </p:nvSpPr>
          <p:spPr>
            <a:xfrm>
              <a:off x="1769600" y="4130675"/>
              <a:ext cx="3137700" cy="146700"/>
            </a:xfrm>
            <a:prstGeom prst="rect">
              <a:avLst/>
            </a:prstGeom>
            <a:solidFill>
              <a:srgbClr val="FFFFFF"/>
            </a:solidFill>
            <a:ln>
              <a:noFill/>
            </a:ln>
          </p:spPr>
          <p:txBody>
            <a:bodyPr spcFirstLastPara="1" wrap="square" lIns="0" tIns="0" rIns="0" bIns="0" anchor="ctr" anchorCtr="0">
              <a:normAutofit fontScale="400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1800" b="0" i="0" u="none" strike="noStrike" cap="none">
                  <a:solidFill>
                    <a:srgbClr val="494949"/>
                  </a:solidFill>
                  <a:latin typeface="Roboto"/>
                  <a:ea typeface="Roboto"/>
                  <a:cs typeface="Roboto"/>
                  <a:sym typeface="Roboto"/>
                </a:rPr>
                <a:t>ποιο είναι το καλύτε</a:t>
              </a:r>
              <a:r>
                <a:rPr lang="en-US" sz="1800" b="1" i="0" u="none" strike="noStrike" cap="none">
                  <a:solidFill>
                    <a:srgbClr val="494949"/>
                  </a:solidFill>
                  <a:latin typeface="Roboto"/>
                  <a:ea typeface="Roboto"/>
                  <a:cs typeface="Roboto"/>
                  <a:sym typeface="Roboto"/>
                </a:rPr>
                <a:t>ρο iphone</a:t>
              </a:r>
              <a:endParaRPr sz="1800" b="1" i="0" u="none" strike="noStrike" cap="none">
                <a:solidFill>
                  <a:srgbClr val="494949"/>
                </a:solidFill>
                <a:latin typeface="Roboto"/>
                <a:ea typeface="Roboto"/>
                <a:cs typeface="Roboto"/>
                <a:sym typeface="Roboto"/>
              </a:endParaRPr>
            </a:p>
          </p:txBody>
        </p:sp>
        <p:sp>
          <p:nvSpPr>
            <p:cNvPr id="84" name="Google Shape;84;p12"/>
            <p:cNvSpPr txBox="1"/>
            <p:nvPr/>
          </p:nvSpPr>
          <p:spPr>
            <a:xfrm>
              <a:off x="4697425" y="4845275"/>
              <a:ext cx="1263000" cy="91500"/>
            </a:xfrm>
            <a:prstGeom prst="rect">
              <a:avLst/>
            </a:prstGeom>
            <a:solidFill>
              <a:srgbClr val="FFFFFF"/>
            </a:solidFill>
            <a:ln>
              <a:noFill/>
            </a:ln>
          </p:spPr>
          <p:txBody>
            <a:bodyPr spcFirstLastPara="1" wrap="square" lIns="0" tIns="0" rIns="0" bIns="0" anchor="ctr" anchorCtr="0">
              <a:normAutofit fontScale="250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1800" b="0" i="1" u="none" strike="noStrike" cap="none">
                  <a:solidFill>
                    <a:srgbClr val="74797D"/>
                  </a:solidFill>
                  <a:latin typeface="Roboto"/>
                  <a:ea typeface="Roboto"/>
                  <a:cs typeface="Roboto"/>
                  <a:sym typeface="Roboto"/>
                </a:rPr>
                <a:t>Αναφορά ακατάλληλων προβλέψεων</a:t>
              </a:r>
              <a:endParaRPr sz="1800" b="1" i="1" u="none" strike="noStrike" cap="none">
                <a:solidFill>
                  <a:srgbClr val="74797D"/>
                </a:solidFill>
                <a:latin typeface="Roboto"/>
                <a:ea typeface="Roboto"/>
                <a:cs typeface="Roboto"/>
                <a:sym typeface="Roboto"/>
              </a:endParaRPr>
            </a:p>
          </p:txBody>
        </p:sp>
      </p:grpSp>
      <p:sp>
        <p:nvSpPr>
          <p:cNvPr id="85" name="Google Shape;85;p12"/>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Τα γλωσσικά μοντέλα χρησιμοποιούν την τεχνητή νοημοσύνη (AI) για να </a:t>
            </a:r>
            <a:r>
              <a:rPr lang="en-US" b="1">
                <a:solidFill>
                  <a:srgbClr val="C31C4A"/>
                </a:solidFill>
                <a:latin typeface="Roboto"/>
                <a:ea typeface="Roboto"/>
                <a:cs typeface="Roboto"/>
                <a:sym typeface="Roboto"/>
              </a:rPr>
              <a:t>προβλέψουν</a:t>
            </a:r>
            <a:r>
              <a:rPr lang="en-US" sz="1800">
                <a:latin typeface="Roboto"/>
                <a:ea typeface="Roboto"/>
                <a:cs typeface="Roboto"/>
                <a:sym typeface="Roboto"/>
              </a:rPr>
              <a:t> ποιες λέξεις ακολουθούν σε μια πρόταση.</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Χρησιμοποιούνται συνήθως σε εφαρμογές όπως:</a:t>
            </a:r>
            <a:endParaRPr>
              <a:latin typeface="Roboto"/>
              <a:ea typeface="Roboto"/>
              <a:cs typeface="Roboto"/>
              <a:sym typeface="Roboto"/>
            </a:endParaRPr>
          </a:p>
          <a:p>
            <a:pPr marL="457200" lvl="0" indent="-342900" algn="l" rtl="0">
              <a:lnSpc>
                <a:spcPct val="115000"/>
              </a:lnSpc>
              <a:spcBef>
                <a:spcPts val="1600"/>
              </a:spcBef>
              <a:spcAft>
                <a:spcPts val="0"/>
              </a:spcAft>
              <a:buSzPts val="1800"/>
              <a:buFont typeface="Roboto"/>
              <a:buChar char="●"/>
            </a:pPr>
            <a:r>
              <a:rPr lang="en-US" sz="1800">
                <a:latin typeface="Roboto"/>
                <a:ea typeface="Roboto"/>
                <a:cs typeface="Roboto"/>
                <a:sym typeface="Roboto"/>
              </a:rPr>
              <a:t>Κείμενο πρόβλεψης σε smartphone</a:t>
            </a:r>
            <a:endParaRPr>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Μια μηχανή αναζήτησης στο διαδίκτυο</a:t>
            </a:r>
            <a:endParaRPr>
              <a:latin typeface="Roboto"/>
              <a:ea typeface="Roboto"/>
              <a:cs typeface="Roboto"/>
              <a:sym typeface="Roboto"/>
            </a:endParaRPr>
          </a:p>
        </p:txBody>
      </p:sp>
      <p:sp>
        <p:nvSpPr>
          <p:cNvPr id="86" name="Google Shape;86;p12"/>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Γλωσσικά μοντέλα</a:t>
            </a:r>
            <a:endParaRPr>
              <a:latin typeface="Roboto"/>
              <a:ea typeface="Roboto"/>
              <a:cs typeface="Roboto"/>
              <a:sym typeface="Roboto"/>
            </a:endParaRPr>
          </a:p>
        </p:txBody>
      </p:sp>
      <p:sp>
        <p:nvSpPr>
          <p:cNvPr id="87" name="Google Shape;87;p12"/>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Τα μεγάλα γλωσσικά μοντέλα είναι ένας συγκεκριμένος τύπος μοντέλου AI που έχει εκπαιδευτεί χρησιμοποιώντας τεράστιους όγκους κειμένου (συχνά δισεκατομμύρια λέξεις). </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Έχουν σχεδιαστεί για να δημιουργούν μια απάντηση κειμένου σε ένα αίτημα τόσο ρεαλιστικά, ώστε να μοιάζει σαν να μιλούσατε σε άνθρωπο. </a:t>
            </a:r>
            <a:endParaRPr>
              <a:latin typeface="Roboto"/>
              <a:ea typeface="Roboto"/>
              <a:cs typeface="Roboto"/>
              <a:sym typeface="Roboto"/>
            </a:endParaRPr>
          </a:p>
          <a:p>
            <a:pPr marL="0" lvl="0" indent="0" algn="l" rtl="0">
              <a:lnSpc>
                <a:spcPct val="115000"/>
              </a:lnSpc>
              <a:spcBef>
                <a:spcPts val="1600"/>
              </a:spcBef>
              <a:spcAft>
                <a:spcPts val="1600"/>
              </a:spcAft>
              <a:buSzPts val="1800"/>
              <a:buNone/>
            </a:pPr>
            <a:endParaRPr sz="1800">
              <a:latin typeface="Roboto"/>
              <a:ea typeface="Roboto"/>
              <a:cs typeface="Roboto"/>
              <a:sym typeface="Roboto"/>
            </a:endParaRPr>
          </a:p>
        </p:txBody>
      </p:sp>
      <p:sp>
        <p:nvSpPr>
          <p:cNvPr id="93" name="Google Shape;93;p13"/>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Μεγάλα γλωσσικά μοντέλα (LLM)</a:t>
            </a:r>
            <a:endParaRPr>
              <a:latin typeface="Roboto"/>
              <a:ea typeface="Roboto"/>
              <a:cs typeface="Roboto"/>
              <a:sym typeface="Roboto"/>
            </a:endParaRPr>
          </a:p>
        </p:txBody>
      </p:sp>
      <p:sp>
        <p:nvSpPr>
          <p:cNvPr id="94" name="Google Shape;94;p13"/>
          <p:cNvSpPr txBox="1">
            <a:spLocks noGrp="1"/>
          </p:cNvSpPr>
          <p:nvPr>
            <p:ph type="body" idx="2"/>
          </p:nvPr>
        </p:nvSpPr>
        <p:spPr>
          <a:xfrm>
            <a:off x="4736600" y="1170100"/>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dirty="0" err="1">
                <a:latin typeface="Roboto"/>
                <a:ea typeface="Roboto"/>
                <a:cs typeface="Roboto"/>
                <a:sym typeface="Roboto"/>
              </a:rPr>
              <a:t>Οι</a:t>
            </a:r>
            <a:r>
              <a:rPr lang="en-US" sz="1800" dirty="0">
                <a:latin typeface="Roboto"/>
                <a:ea typeface="Roboto"/>
                <a:cs typeface="Roboto"/>
                <a:sym typeface="Roboto"/>
              </a:rPr>
              <a:t> </a:t>
            </a:r>
            <a:r>
              <a:rPr lang="en-US" sz="1800" dirty="0" err="1">
                <a:latin typeface="Roboto"/>
                <a:ea typeface="Roboto"/>
                <a:cs typeface="Roboto"/>
                <a:sym typeface="Roboto"/>
              </a:rPr>
              <a:t>συνήθεις</a:t>
            </a:r>
            <a:r>
              <a:rPr lang="en-US" sz="1800" dirty="0">
                <a:latin typeface="Roboto"/>
                <a:ea typeface="Roboto"/>
                <a:cs typeface="Roboto"/>
                <a:sym typeface="Roboto"/>
              </a:rPr>
              <a:t> </a:t>
            </a:r>
            <a:r>
              <a:rPr lang="en-US" sz="1800" dirty="0" err="1">
                <a:latin typeface="Roboto"/>
                <a:ea typeface="Roboto"/>
                <a:cs typeface="Roboto"/>
                <a:sym typeface="Roboto"/>
              </a:rPr>
              <a:t>εφ</a:t>
            </a:r>
            <a:r>
              <a:rPr lang="en-US" sz="1800" dirty="0">
                <a:latin typeface="Roboto"/>
                <a:ea typeface="Roboto"/>
                <a:cs typeface="Roboto"/>
                <a:sym typeface="Roboto"/>
              </a:rPr>
              <a:t>αρμογές που χρησιμοποιούν LLMs περιλαμβάνουν:</a:t>
            </a:r>
            <a:endParaRPr dirty="0">
              <a:latin typeface="Roboto"/>
              <a:ea typeface="Roboto"/>
              <a:cs typeface="Roboto"/>
              <a:sym typeface="Roboto"/>
            </a:endParaRPr>
          </a:p>
          <a:p>
            <a:pPr marL="457200" lvl="0" indent="-342900" algn="l" rtl="0">
              <a:lnSpc>
                <a:spcPct val="115000"/>
              </a:lnSpc>
              <a:spcBef>
                <a:spcPts val="1600"/>
              </a:spcBef>
              <a:spcAft>
                <a:spcPts val="0"/>
              </a:spcAft>
              <a:buSzPts val="1800"/>
              <a:buFont typeface="Roboto"/>
              <a:buChar char="●"/>
            </a:pPr>
            <a:r>
              <a:rPr lang="en-US" sz="1800" dirty="0">
                <a:latin typeface="Roboto"/>
                <a:ea typeface="Roboto"/>
                <a:cs typeface="Roboto"/>
                <a:sym typeface="Roboto"/>
              </a:rPr>
              <a:t>Chatbots (ChatGPT,</a:t>
            </a:r>
            <a:r>
              <a:rPr lang="en-GB" sz="1800" dirty="0">
                <a:latin typeface="Roboto"/>
                <a:ea typeface="Roboto"/>
                <a:cs typeface="Roboto"/>
                <a:sym typeface="Roboto"/>
              </a:rPr>
              <a:t> Copilot</a:t>
            </a:r>
            <a:r>
              <a:rPr lang="en-US" sz="1800" dirty="0">
                <a:latin typeface="Roboto"/>
                <a:ea typeface="Roboto"/>
                <a:cs typeface="Roboto"/>
                <a:sym typeface="Roboto"/>
              </a:rPr>
              <a:t>) </a:t>
            </a:r>
            <a:endParaRPr dirty="0">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dirty="0" err="1">
                <a:latin typeface="Roboto"/>
                <a:ea typeface="Roboto"/>
                <a:cs typeface="Roboto"/>
                <a:sym typeface="Roboto"/>
              </a:rPr>
              <a:t>Μετάφρ</a:t>
            </a:r>
            <a:r>
              <a:rPr lang="en-US" sz="1800" dirty="0">
                <a:latin typeface="Roboto"/>
                <a:ea typeface="Roboto"/>
                <a:cs typeface="Roboto"/>
                <a:sym typeface="Roboto"/>
              </a:rPr>
              <a:t>αση γλώσσας </a:t>
            </a:r>
            <a:endParaRPr dirty="0">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dirty="0" err="1">
                <a:latin typeface="Roboto"/>
                <a:ea typeface="Roboto"/>
                <a:cs typeface="Roboto"/>
                <a:sym typeface="Roboto"/>
              </a:rPr>
              <a:t>Αν</a:t>
            </a:r>
            <a:r>
              <a:rPr lang="en-US" sz="1800" dirty="0">
                <a:latin typeface="Roboto"/>
                <a:ea typeface="Roboto"/>
                <a:cs typeface="Roboto"/>
                <a:sym typeface="Roboto"/>
              </a:rPr>
              <a:t>αγνώρισης ομιλίας</a:t>
            </a:r>
            <a:endParaRPr dirty="0">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dirty="0" err="1">
                <a:latin typeface="Roboto"/>
                <a:ea typeface="Roboto"/>
                <a:cs typeface="Roboto"/>
                <a:sym typeface="Roboto"/>
              </a:rPr>
              <a:t>Δημιουργί</a:t>
            </a:r>
            <a:r>
              <a:rPr lang="en-US" sz="1800" dirty="0">
                <a:latin typeface="Roboto"/>
                <a:ea typeface="Roboto"/>
                <a:cs typeface="Roboto"/>
                <a:sym typeface="Roboto"/>
              </a:rPr>
              <a:t>α περιεχομένου</a:t>
            </a:r>
            <a:endParaRPr dirty="0">
              <a:latin typeface="Roboto"/>
              <a:ea typeface="Roboto"/>
              <a:cs typeface="Roboto"/>
              <a:sym typeface="Roboto"/>
            </a:endParaRPr>
          </a:p>
        </p:txBody>
      </p:sp>
      <p:sp>
        <p:nvSpPr>
          <p:cNvPr id="95" name="Google Shape;95;p13"/>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Παράδειγμα χρήσης – Γράψτε ένα ποίημα </a:t>
            </a:r>
            <a:endParaRPr>
              <a:latin typeface="Roboto"/>
              <a:ea typeface="Roboto"/>
              <a:cs typeface="Roboto"/>
              <a:sym typeface="Roboto"/>
            </a:endParaRPr>
          </a:p>
        </p:txBody>
      </p:sp>
      <p:sp>
        <p:nvSpPr>
          <p:cNvPr id="101" name="Google Shape;101;p14"/>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Ερώτηση: </a:t>
            </a:r>
            <a:endParaRPr>
              <a:latin typeface="Roboto"/>
              <a:ea typeface="Roboto"/>
              <a:cs typeface="Roboto"/>
              <a:sym typeface="Roboto"/>
            </a:endParaRPr>
          </a:p>
          <a:p>
            <a:pPr marL="0" lvl="0" indent="0" algn="l" rtl="0">
              <a:lnSpc>
                <a:spcPct val="115000"/>
              </a:lnSpc>
              <a:spcBef>
                <a:spcPts val="1600"/>
              </a:spcBef>
              <a:spcAft>
                <a:spcPts val="1600"/>
              </a:spcAft>
              <a:buSzPts val="1800"/>
              <a:buNone/>
            </a:pPr>
            <a:r>
              <a:rPr lang="en-US" b="1">
                <a:latin typeface="Roboto"/>
                <a:ea typeface="Roboto"/>
                <a:cs typeface="Roboto"/>
                <a:sym typeface="Roboto"/>
              </a:rPr>
              <a:t>Γράψτε ένα σύντομο ποίημα σχετικά με το ότι πρέπει να μείνετε στο σπίτι μια βροχερή μέρα</a:t>
            </a:r>
            <a:endParaRPr b="1">
              <a:latin typeface="Roboto"/>
              <a:ea typeface="Roboto"/>
              <a:cs typeface="Roboto"/>
              <a:sym typeface="Roboto"/>
            </a:endParaRPr>
          </a:p>
        </p:txBody>
      </p:sp>
      <p:pic>
        <p:nvPicPr>
          <p:cNvPr id="102" name="Google Shape;102;p14"/>
          <p:cNvPicPr preferRelativeResize="0"/>
          <p:nvPr/>
        </p:nvPicPr>
        <p:blipFill rotWithShape="1">
          <a:blip r:embed="rId3">
            <a:alphaModFix/>
          </a:blip>
          <a:srcRect/>
          <a:stretch/>
        </p:blipFill>
        <p:spPr>
          <a:xfrm>
            <a:off x="4555517" y="1170527"/>
            <a:ext cx="4308874" cy="3501758"/>
          </a:xfrm>
          <a:prstGeom prst="rect">
            <a:avLst/>
          </a:prstGeom>
          <a:noFill/>
          <a:ln>
            <a:noFill/>
          </a:ln>
        </p:spPr>
      </p:pic>
      <p:sp>
        <p:nvSpPr>
          <p:cNvPr id="103" name="Google Shape;103;p14"/>
          <p:cNvSpPr txBox="1"/>
          <p:nvPr/>
        </p:nvSpPr>
        <p:spPr>
          <a:xfrm>
            <a:off x="5169225" y="1494600"/>
            <a:ext cx="3455100" cy="2886900"/>
          </a:xfrm>
          <a:prstGeom prst="rect">
            <a:avLst/>
          </a:prstGeom>
          <a:noFill/>
          <a:ln>
            <a:noFill/>
          </a:ln>
        </p:spPr>
        <p:txBody>
          <a:bodyPr spcFirstLastPara="1" wrap="square" lIns="0" tIns="0" rIns="0" bIns="0" anchor="t" anchorCtr="0">
            <a:normAutofit/>
          </a:bodyPr>
          <a:lstStyle/>
          <a:p>
            <a:pPr marL="0" marR="0" lvl="0" indent="0" algn="l" rtl="0">
              <a:lnSpc>
                <a:spcPct val="150000"/>
              </a:lnSpc>
              <a:spcBef>
                <a:spcPts val="0"/>
              </a:spcBef>
              <a:spcAft>
                <a:spcPts val="0"/>
              </a:spcAft>
              <a:buClr>
                <a:srgbClr val="000000"/>
              </a:buClr>
              <a:buSzPts val="900"/>
              <a:buFont typeface="Arial"/>
              <a:buNone/>
            </a:pPr>
            <a:r>
              <a:rPr lang="en-US" sz="900" i="0" u="none" strike="noStrike" cap="none">
                <a:solidFill>
                  <a:srgbClr val="000000"/>
                </a:solidFill>
                <a:latin typeface="Roboto"/>
                <a:ea typeface="Roboto"/>
                <a:cs typeface="Roboto"/>
                <a:sym typeface="Roboto"/>
              </a:rPr>
              <a:t>Σταγόνες βροχής χτυπούν στο τζάμι του παραθύρου,</a:t>
            </a:r>
            <a:endParaRPr sz="900" i="0" u="none" strike="noStrike" cap="none">
              <a:solidFill>
                <a:srgbClr val="000000"/>
              </a:solidFill>
              <a:latin typeface="Roboto"/>
              <a:ea typeface="Roboto"/>
              <a:cs typeface="Roboto"/>
              <a:sym typeface="Roboto"/>
            </a:endParaRPr>
          </a:p>
          <a:p>
            <a:pPr marL="0" marR="0" lvl="0" indent="0" algn="l" rtl="0">
              <a:lnSpc>
                <a:spcPct val="150000"/>
              </a:lnSpc>
              <a:spcBef>
                <a:spcPts val="0"/>
              </a:spcBef>
              <a:spcAft>
                <a:spcPts val="0"/>
              </a:spcAft>
              <a:buClr>
                <a:srgbClr val="000000"/>
              </a:buClr>
              <a:buSzPts val="900"/>
              <a:buFont typeface="Arial"/>
              <a:buNone/>
            </a:pPr>
            <a:r>
              <a:rPr lang="en-US" sz="900" i="0" u="none" strike="noStrike" cap="none">
                <a:solidFill>
                  <a:srgbClr val="000000"/>
                </a:solidFill>
                <a:latin typeface="Roboto"/>
                <a:ea typeface="Roboto"/>
                <a:cs typeface="Roboto"/>
                <a:sym typeface="Roboto"/>
              </a:rPr>
              <a:t>Γκρίζος ουρανός από πάνω, ένα θλιβερό ρεφρέν,</a:t>
            </a:r>
            <a:endParaRPr sz="900" i="0" u="none" strike="noStrike" cap="none">
              <a:solidFill>
                <a:srgbClr val="000000"/>
              </a:solidFill>
              <a:latin typeface="Roboto"/>
              <a:ea typeface="Roboto"/>
              <a:cs typeface="Roboto"/>
              <a:sym typeface="Roboto"/>
            </a:endParaRPr>
          </a:p>
          <a:p>
            <a:pPr marL="0" marR="0" lvl="0" indent="0" algn="l" rtl="0">
              <a:lnSpc>
                <a:spcPct val="150000"/>
              </a:lnSpc>
              <a:spcBef>
                <a:spcPts val="0"/>
              </a:spcBef>
              <a:spcAft>
                <a:spcPts val="0"/>
              </a:spcAft>
              <a:buClr>
                <a:srgbClr val="000000"/>
              </a:buClr>
              <a:buSzPts val="900"/>
              <a:buFont typeface="Arial"/>
              <a:buNone/>
            </a:pPr>
            <a:r>
              <a:rPr lang="en-US" sz="900" i="0" u="none" strike="noStrike" cap="none">
                <a:solidFill>
                  <a:srgbClr val="000000"/>
                </a:solidFill>
                <a:latin typeface="Roboto"/>
                <a:ea typeface="Roboto"/>
                <a:cs typeface="Roboto"/>
                <a:sym typeface="Roboto"/>
              </a:rPr>
              <a:t>Μένουμε στο σπίτι, για να μείνουμε στεγνοί και ζεστοί,</a:t>
            </a:r>
            <a:endParaRPr sz="900" i="0" u="none" strike="noStrike" cap="none">
              <a:solidFill>
                <a:srgbClr val="000000"/>
              </a:solidFill>
              <a:latin typeface="Roboto"/>
              <a:ea typeface="Roboto"/>
              <a:cs typeface="Roboto"/>
              <a:sym typeface="Roboto"/>
            </a:endParaRPr>
          </a:p>
          <a:p>
            <a:pPr marL="0" marR="0" lvl="0" indent="0" algn="l" rtl="0">
              <a:lnSpc>
                <a:spcPct val="150000"/>
              </a:lnSpc>
              <a:spcBef>
                <a:spcPts val="0"/>
              </a:spcBef>
              <a:spcAft>
                <a:spcPts val="0"/>
              </a:spcAft>
              <a:buClr>
                <a:srgbClr val="000000"/>
              </a:buClr>
              <a:buSzPts val="900"/>
              <a:buFont typeface="Arial"/>
              <a:buNone/>
            </a:pPr>
            <a:r>
              <a:rPr lang="en-US" sz="900" i="0" u="none" strike="noStrike" cap="none">
                <a:solidFill>
                  <a:srgbClr val="000000"/>
                </a:solidFill>
                <a:latin typeface="Roboto"/>
                <a:ea typeface="Roboto"/>
                <a:cs typeface="Roboto"/>
                <a:sym typeface="Roboto"/>
              </a:rPr>
              <a:t>Ένα άνετο καταφύγιο από την καταιγίδα.</a:t>
            </a:r>
            <a:endParaRPr sz="900" i="0" u="none" strike="noStrike" cap="none">
              <a:solidFill>
                <a:srgbClr val="000000"/>
              </a:solidFill>
              <a:latin typeface="Roboto"/>
              <a:ea typeface="Roboto"/>
              <a:cs typeface="Roboto"/>
              <a:sym typeface="Roboto"/>
            </a:endParaRPr>
          </a:p>
          <a:p>
            <a:pPr marL="0" marR="0" lvl="0" indent="0" algn="l" rtl="0">
              <a:lnSpc>
                <a:spcPct val="150000"/>
              </a:lnSpc>
              <a:spcBef>
                <a:spcPts val="0"/>
              </a:spcBef>
              <a:spcAft>
                <a:spcPts val="0"/>
              </a:spcAft>
              <a:buClr>
                <a:srgbClr val="000000"/>
              </a:buClr>
              <a:buSzPts val="900"/>
              <a:buFont typeface="Arial"/>
              <a:buNone/>
            </a:pPr>
            <a:endParaRPr sz="900" i="0" u="none" strike="noStrike" cap="none">
              <a:solidFill>
                <a:srgbClr val="000000"/>
              </a:solidFill>
              <a:latin typeface="Roboto"/>
              <a:ea typeface="Roboto"/>
              <a:cs typeface="Roboto"/>
              <a:sym typeface="Roboto"/>
            </a:endParaRPr>
          </a:p>
          <a:p>
            <a:pPr marL="0" marR="0" lvl="0" indent="0" algn="l" rtl="0">
              <a:lnSpc>
                <a:spcPct val="150000"/>
              </a:lnSpc>
              <a:spcBef>
                <a:spcPts val="0"/>
              </a:spcBef>
              <a:spcAft>
                <a:spcPts val="0"/>
              </a:spcAft>
              <a:buClr>
                <a:srgbClr val="000000"/>
              </a:buClr>
              <a:buSzPts val="900"/>
              <a:buFont typeface="Arial"/>
              <a:buNone/>
            </a:pPr>
            <a:r>
              <a:rPr lang="en-US" sz="900" i="0" u="none" strike="noStrike" cap="none">
                <a:solidFill>
                  <a:srgbClr val="000000"/>
                </a:solidFill>
                <a:latin typeface="Roboto"/>
                <a:ea typeface="Roboto"/>
                <a:cs typeface="Roboto"/>
                <a:sym typeface="Roboto"/>
              </a:rPr>
              <a:t>Με βιβλία για να διαβάσουμε και παιχνίδια για να παίξουμε,</a:t>
            </a:r>
            <a:endParaRPr sz="900" i="0" u="none" strike="noStrike" cap="none">
              <a:solidFill>
                <a:srgbClr val="000000"/>
              </a:solidFill>
              <a:latin typeface="Roboto"/>
              <a:ea typeface="Roboto"/>
              <a:cs typeface="Roboto"/>
              <a:sym typeface="Roboto"/>
            </a:endParaRPr>
          </a:p>
          <a:p>
            <a:pPr marL="0" marR="0" lvl="0" indent="0" algn="l" rtl="0">
              <a:lnSpc>
                <a:spcPct val="150000"/>
              </a:lnSpc>
              <a:spcBef>
                <a:spcPts val="0"/>
              </a:spcBef>
              <a:spcAft>
                <a:spcPts val="0"/>
              </a:spcAft>
              <a:buClr>
                <a:srgbClr val="000000"/>
              </a:buClr>
              <a:buSzPts val="900"/>
              <a:buFont typeface="Arial"/>
              <a:buNone/>
            </a:pPr>
            <a:r>
              <a:rPr lang="en-US" sz="900" i="0" u="none" strike="noStrike" cap="none">
                <a:solidFill>
                  <a:srgbClr val="000000"/>
                </a:solidFill>
                <a:latin typeface="Roboto"/>
                <a:ea typeface="Roboto"/>
                <a:cs typeface="Roboto"/>
                <a:sym typeface="Roboto"/>
              </a:rPr>
              <a:t>Ταινίες να δούμε, και μουσική να κουνηθούμε.</a:t>
            </a:r>
            <a:endParaRPr sz="900" i="0" u="none" strike="noStrike" cap="none">
              <a:solidFill>
                <a:srgbClr val="000000"/>
              </a:solidFill>
              <a:latin typeface="Roboto"/>
              <a:ea typeface="Roboto"/>
              <a:cs typeface="Roboto"/>
              <a:sym typeface="Roboto"/>
            </a:endParaRPr>
          </a:p>
          <a:p>
            <a:pPr marL="0" marR="0" lvl="0" indent="0" algn="l" rtl="0">
              <a:lnSpc>
                <a:spcPct val="150000"/>
              </a:lnSpc>
              <a:spcBef>
                <a:spcPts val="0"/>
              </a:spcBef>
              <a:spcAft>
                <a:spcPts val="0"/>
              </a:spcAft>
              <a:buClr>
                <a:srgbClr val="000000"/>
              </a:buClr>
              <a:buSzPts val="900"/>
              <a:buFont typeface="Arial"/>
              <a:buNone/>
            </a:pPr>
            <a:r>
              <a:rPr lang="en-US" sz="900" i="0" u="none" strike="noStrike" cap="none">
                <a:solidFill>
                  <a:srgbClr val="000000"/>
                </a:solidFill>
                <a:latin typeface="Roboto"/>
                <a:ea typeface="Roboto"/>
                <a:cs typeface="Roboto"/>
                <a:sym typeface="Roboto"/>
              </a:rPr>
              <a:t>Ένα φλιτζάνι τσάι και μια ζεστή αγκαλιά,</a:t>
            </a:r>
            <a:endParaRPr sz="900" i="0" u="none" strike="noStrike" cap="none">
              <a:solidFill>
                <a:srgbClr val="000000"/>
              </a:solidFill>
              <a:latin typeface="Roboto"/>
              <a:ea typeface="Roboto"/>
              <a:cs typeface="Roboto"/>
              <a:sym typeface="Roboto"/>
            </a:endParaRPr>
          </a:p>
          <a:p>
            <a:pPr marL="0" marR="0" lvl="0" indent="0" algn="l" rtl="0">
              <a:lnSpc>
                <a:spcPct val="150000"/>
              </a:lnSpc>
              <a:spcBef>
                <a:spcPts val="0"/>
              </a:spcBef>
              <a:spcAft>
                <a:spcPts val="0"/>
              </a:spcAft>
              <a:buClr>
                <a:srgbClr val="000000"/>
              </a:buClr>
              <a:buSzPts val="900"/>
              <a:buFont typeface="Arial"/>
              <a:buNone/>
            </a:pPr>
            <a:r>
              <a:rPr lang="en-US" sz="900" i="0" u="none" strike="noStrike" cap="none">
                <a:solidFill>
                  <a:srgbClr val="000000"/>
                </a:solidFill>
                <a:latin typeface="Roboto"/>
                <a:ea typeface="Roboto"/>
                <a:cs typeface="Roboto"/>
                <a:sym typeface="Roboto"/>
              </a:rPr>
              <a:t>Ένα τέλειο περιβάλλον για έναν γαλήνιο χώρο.</a:t>
            </a:r>
            <a:endParaRPr sz="900" i="0" u="none" strike="noStrike" cap="none">
              <a:solidFill>
                <a:srgbClr val="000000"/>
              </a:solidFill>
              <a:latin typeface="Roboto"/>
              <a:ea typeface="Roboto"/>
              <a:cs typeface="Roboto"/>
              <a:sym typeface="Roboto"/>
            </a:endParaRPr>
          </a:p>
          <a:p>
            <a:pPr marL="0" marR="0" lvl="0" indent="0" algn="l" rtl="0">
              <a:lnSpc>
                <a:spcPct val="150000"/>
              </a:lnSpc>
              <a:spcBef>
                <a:spcPts val="0"/>
              </a:spcBef>
              <a:spcAft>
                <a:spcPts val="0"/>
              </a:spcAft>
              <a:buClr>
                <a:srgbClr val="000000"/>
              </a:buClr>
              <a:buSzPts val="900"/>
              <a:buFont typeface="Arial"/>
              <a:buNone/>
            </a:pPr>
            <a:endParaRPr sz="900" i="0" u="none" strike="noStrike" cap="none">
              <a:solidFill>
                <a:srgbClr val="000000"/>
              </a:solidFill>
              <a:latin typeface="Roboto"/>
              <a:ea typeface="Roboto"/>
              <a:cs typeface="Roboto"/>
              <a:sym typeface="Roboto"/>
            </a:endParaRPr>
          </a:p>
          <a:p>
            <a:pPr marL="0" marR="0" lvl="0" indent="0" algn="l" rtl="0">
              <a:lnSpc>
                <a:spcPct val="150000"/>
              </a:lnSpc>
              <a:spcBef>
                <a:spcPts val="0"/>
              </a:spcBef>
              <a:spcAft>
                <a:spcPts val="0"/>
              </a:spcAft>
              <a:buClr>
                <a:srgbClr val="000000"/>
              </a:buClr>
              <a:buSzPts val="900"/>
              <a:buFont typeface="Arial"/>
              <a:buNone/>
            </a:pPr>
            <a:r>
              <a:rPr lang="en-US" sz="900" i="0" u="none" strike="noStrike" cap="none">
                <a:solidFill>
                  <a:srgbClr val="000000"/>
                </a:solidFill>
                <a:latin typeface="Roboto"/>
                <a:ea typeface="Roboto"/>
                <a:cs typeface="Roboto"/>
                <a:sym typeface="Roboto"/>
              </a:rPr>
              <a:t>Καθώς πέφτει η βροχή και οι άνεμοι ουρλιάζουν,</a:t>
            </a:r>
            <a:endParaRPr sz="900" i="0" u="none" strike="noStrike" cap="none">
              <a:solidFill>
                <a:srgbClr val="000000"/>
              </a:solidFill>
              <a:latin typeface="Roboto"/>
              <a:ea typeface="Roboto"/>
              <a:cs typeface="Roboto"/>
              <a:sym typeface="Roboto"/>
            </a:endParaRPr>
          </a:p>
          <a:p>
            <a:pPr marL="0" marR="0" lvl="0" indent="0" algn="l" rtl="0">
              <a:lnSpc>
                <a:spcPct val="150000"/>
              </a:lnSpc>
              <a:spcBef>
                <a:spcPts val="0"/>
              </a:spcBef>
              <a:spcAft>
                <a:spcPts val="0"/>
              </a:spcAft>
              <a:buClr>
                <a:srgbClr val="000000"/>
              </a:buClr>
              <a:buSzPts val="900"/>
              <a:buFont typeface="Arial"/>
              <a:buNone/>
            </a:pPr>
            <a:r>
              <a:rPr lang="en-US" sz="900" i="0" u="none" strike="noStrike" cap="none">
                <a:solidFill>
                  <a:srgbClr val="000000"/>
                </a:solidFill>
                <a:latin typeface="Roboto"/>
                <a:ea typeface="Roboto"/>
                <a:cs typeface="Roboto"/>
                <a:sym typeface="Roboto"/>
              </a:rPr>
              <a:t>Βρίσκουμε παρηγοριά στο σπίτι μας.</a:t>
            </a:r>
            <a:endParaRPr sz="900" i="0" u="none" strike="noStrike" cap="none">
              <a:solidFill>
                <a:srgbClr val="000000"/>
              </a:solidFill>
              <a:latin typeface="Roboto"/>
              <a:ea typeface="Roboto"/>
              <a:cs typeface="Roboto"/>
              <a:sym typeface="Roboto"/>
            </a:endParaRPr>
          </a:p>
          <a:p>
            <a:pPr marL="0" marR="0" lvl="0" indent="0" algn="l" rtl="0">
              <a:lnSpc>
                <a:spcPct val="150000"/>
              </a:lnSpc>
              <a:spcBef>
                <a:spcPts val="0"/>
              </a:spcBef>
              <a:spcAft>
                <a:spcPts val="0"/>
              </a:spcAft>
              <a:buClr>
                <a:srgbClr val="000000"/>
              </a:buClr>
              <a:buSzPts val="900"/>
              <a:buFont typeface="Arial"/>
              <a:buNone/>
            </a:pPr>
            <a:r>
              <a:rPr lang="en-US" sz="900" i="0" u="none" strike="noStrike" cap="none">
                <a:solidFill>
                  <a:srgbClr val="000000"/>
                </a:solidFill>
                <a:latin typeface="Roboto"/>
                <a:ea typeface="Roboto"/>
                <a:cs typeface="Roboto"/>
                <a:sym typeface="Roboto"/>
              </a:rPr>
              <a:t>Γιατί αυτή τη στιγμή, είμαστε ασφαλείς και υγιείς,</a:t>
            </a:r>
            <a:endParaRPr sz="900" i="0" u="none" strike="noStrike" cap="none">
              <a:solidFill>
                <a:srgbClr val="000000"/>
              </a:solidFill>
              <a:latin typeface="Roboto"/>
              <a:ea typeface="Roboto"/>
              <a:cs typeface="Roboto"/>
              <a:sym typeface="Roboto"/>
            </a:endParaRPr>
          </a:p>
          <a:p>
            <a:pPr marL="0" marR="0" lvl="0" indent="0" algn="l" rtl="0">
              <a:lnSpc>
                <a:spcPct val="150000"/>
              </a:lnSpc>
              <a:spcBef>
                <a:spcPts val="0"/>
              </a:spcBef>
              <a:spcAft>
                <a:spcPts val="0"/>
              </a:spcAft>
              <a:buClr>
                <a:srgbClr val="000000"/>
              </a:buClr>
              <a:buSzPts val="900"/>
              <a:buFont typeface="Arial"/>
              <a:buNone/>
            </a:pPr>
            <a:r>
              <a:rPr lang="en-US" sz="900" i="0" u="none" strike="noStrike" cap="none">
                <a:solidFill>
                  <a:srgbClr val="000000"/>
                </a:solidFill>
                <a:latin typeface="Roboto"/>
                <a:ea typeface="Roboto"/>
                <a:cs typeface="Roboto"/>
                <a:sym typeface="Roboto"/>
              </a:rPr>
              <a:t>Έχοντας γύρω μας τη συμφωνική μουσική της φύσης.</a:t>
            </a:r>
            <a:endParaRPr sz="900" i="0" u="none" strike="noStrike" cap="none">
              <a:solidFill>
                <a:srgbClr val="000000"/>
              </a:solidFill>
              <a:latin typeface="Roboto"/>
              <a:ea typeface="Roboto"/>
              <a:cs typeface="Roboto"/>
              <a:sym typeface="Roboto"/>
            </a:endParaRPr>
          </a:p>
        </p:txBody>
      </p:sp>
      <p:sp>
        <p:nvSpPr>
          <p:cNvPr id="104" name="Google Shape;104;p14"/>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3">
                                            <p:txEl>
                                              <p:pRg st="0" end="0"/>
                                            </p:txEl>
                                          </p:spTgt>
                                        </p:tgtEl>
                                        <p:attrNameLst>
                                          <p:attrName>style.visibility</p:attrName>
                                        </p:attrNameLst>
                                      </p:cBhvr>
                                      <p:to>
                                        <p:strVal val="visible"/>
                                      </p:to>
                                    </p:set>
                                    <p:animEffect transition="in" filter="fade">
                                      <p:cBhvr>
                                        <p:cTn id="13" dur="1000"/>
                                        <p:tgtEl>
                                          <p:spTgt spid="10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3">
                                            <p:txEl>
                                              <p:pRg st="1" end="1"/>
                                            </p:txEl>
                                          </p:spTgt>
                                        </p:tgtEl>
                                        <p:attrNameLst>
                                          <p:attrName>style.visibility</p:attrName>
                                        </p:attrNameLst>
                                      </p:cBhvr>
                                      <p:to>
                                        <p:strVal val="visible"/>
                                      </p:to>
                                    </p:set>
                                    <p:animEffect transition="in" filter="fade">
                                      <p:cBhvr>
                                        <p:cTn id="16" dur="1000"/>
                                        <p:tgtEl>
                                          <p:spTgt spid="10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3">
                                            <p:txEl>
                                              <p:pRg st="2" end="2"/>
                                            </p:txEl>
                                          </p:spTgt>
                                        </p:tgtEl>
                                        <p:attrNameLst>
                                          <p:attrName>style.visibility</p:attrName>
                                        </p:attrNameLst>
                                      </p:cBhvr>
                                      <p:to>
                                        <p:strVal val="visible"/>
                                      </p:to>
                                    </p:set>
                                    <p:animEffect transition="in" filter="fade">
                                      <p:cBhvr>
                                        <p:cTn id="19" dur="1000"/>
                                        <p:tgtEl>
                                          <p:spTgt spid="10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3">
                                            <p:txEl>
                                              <p:pRg st="3" end="3"/>
                                            </p:txEl>
                                          </p:spTgt>
                                        </p:tgtEl>
                                        <p:attrNameLst>
                                          <p:attrName>style.visibility</p:attrName>
                                        </p:attrNameLst>
                                      </p:cBhvr>
                                      <p:to>
                                        <p:strVal val="visible"/>
                                      </p:to>
                                    </p:set>
                                    <p:animEffect transition="in" filter="fade">
                                      <p:cBhvr>
                                        <p:cTn id="22" dur="1000"/>
                                        <p:tgtEl>
                                          <p:spTgt spid="10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3">
                                            <p:txEl>
                                              <p:pRg st="4" end="4"/>
                                            </p:txEl>
                                          </p:spTgt>
                                        </p:tgtEl>
                                        <p:attrNameLst>
                                          <p:attrName>style.visibility</p:attrName>
                                        </p:attrNameLst>
                                      </p:cBhvr>
                                      <p:to>
                                        <p:strVal val="visible"/>
                                      </p:to>
                                    </p:set>
                                    <p:animEffect transition="in" filter="fade">
                                      <p:cBhvr>
                                        <p:cTn id="25" dur="1000"/>
                                        <p:tgtEl>
                                          <p:spTgt spid="10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3">
                                            <p:txEl>
                                              <p:pRg st="5" end="5"/>
                                            </p:txEl>
                                          </p:spTgt>
                                        </p:tgtEl>
                                        <p:attrNameLst>
                                          <p:attrName>style.visibility</p:attrName>
                                        </p:attrNameLst>
                                      </p:cBhvr>
                                      <p:to>
                                        <p:strVal val="visible"/>
                                      </p:to>
                                    </p:set>
                                    <p:animEffect transition="in" filter="fade">
                                      <p:cBhvr>
                                        <p:cTn id="28" dur="1000"/>
                                        <p:tgtEl>
                                          <p:spTgt spid="10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3">
                                            <p:txEl>
                                              <p:pRg st="6" end="6"/>
                                            </p:txEl>
                                          </p:spTgt>
                                        </p:tgtEl>
                                        <p:attrNameLst>
                                          <p:attrName>style.visibility</p:attrName>
                                        </p:attrNameLst>
                                      </p:cBhvr>
                                      <p:to>
                                        <p:strVal val="visible"/>
                                      </p:to>
                                    </p:set>
                                    <p:animEffect transition="in" filter="fade">
                                      <p:cBhvr>
                                        <p:cTn id="31" dur="1000"/>
                                        <p:tgtEl>
                                          <p:spTgt spid="10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3">
                                            <p:txEl>
                                              <p:pRg st="7" end="7"/>
                                            </p:txEl>
                                          </p:spTgt>
                                        </p:tgtEl>
                                        <p:attrNameLst>
                                          <p:attrName>style.visibility</p:attrName>
                                        </p:attrNameLst>
                                      </p:cBhvr>
                                      <p:to>
                                        <p:strVal val="visible"/>
                                      </p:to>
                                    </p:set>
                                    <p:animEffect transition="in" filter="fade">
                                      <p:cBhvr>
                                        <p:cTn id="34" dur="1000"/>
                                        <p:tgtEl>
                                          <p:spTgt spid="10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03">
                                            <p:txEl>
                                              <p:pRg st="8" end="8"/>
                                            </p:txEl>
                                          </p:spTgt>
                                        </p:tgtEl>
                                        <p:attrNameLst>
                                          <p:attrName>style.visibility</p:attrName>
                                        </p:attrNameLst>
                                      </p:cBhvr>
                                      <p:to>
                                        <p:strVal val="visible"/>
                                      </p:to>
                                    </p:set>
                                    <p:animEffect transition="in" filter="fade">
                                      <p:cBhvr>
                                        <p:cTn id="37" dur="1000"/>
                                        <p:tgtEl>
                                          <p:spTgt spid="10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03">
                                            <p:txEl>
                                              <p:pRg st="9" end="9"/>
                                            </p:txEl>
                                          </p:spTgt>
                                        </p:tgtEl>
                                        <p:attrNameLst>
                                          <p:attrName>style.visibility</p:attrName>
                                        </p:attrNameLst>
                                      </p:cBhvr>
                                      <p:to>
                                        <p:strVal val="visible"/>
                                      </p:to>
                                    </p:set>
                                    <p:animEffect transition="in" filter="fade">
                                      <p:cBhvr>
                                        <p:cTn id="40" dur="1000"/>
                                        <p:tgtEl>
                                          <p:spTgt spid="10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03">
                                            <p:txEl>
                                              <p:pRg st="10" end="10"/>
                                            </p:txEl>
                                          </p:spTgt>
                                        </p:tgtEl>
                                        <p:attrNameLst>
                                          <p:attrName>style.visibility</p:attrName>
                                        </p:attrNameLst>
                                      </p:cBhvr>
                                      <p:to>
                                        <p:strVal val="visible"/>
                                      </p:to>
                                    </p:set>
                                    <p:animEffect transition="in" filter="fade">
                                      <p:cBhvr>
                                        <p:cTn id="43" dur="1000"/>
                                        <p:tgtEl>
                                          <p:spTgt spid="103">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03">
                                            <p:txEl>
                                              <p:pRg st="11" end="11"/>
                                            </p:txEl>
                                          </p:spTgt>
                                        </p:tgtEl>
                                        <p:attrNameLst>
                                          <p:attrName>style.visibility</p:attrName>
                                        </p:attrNameLst>
                                      </p:cBhvr>
                                      <p:to>
                                        <p:strVal val="visible"/>
                                      </p:to>
                                    </p:set>
                                    <p:animEffect transition="in" filter="fade">
                                      <p:cBhvr>
                                        <p:cTn id="46" dur="1000"/>
                                        <p:tgtEl>
                                          <p:spTgt spid="103">
                                            <p:txEl>
                                              <p:pRg st="11" end="1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03">
                                            <p:txEl>
                                              <p:pRg st="12" end="12"/>
                                            </p:txEl>
                                          </p:spTgt>
                                        </p:tgtEl>
                                        <p:attrNameLst>
                                          <p:attrName>style.visibility</p:attrName>
                                        </p:attrNameLst>
                                      </p:cBhvr>
                                      <p:to>
                                        <p:strVal val="visible"/>
                                      </p:to>
                                    </p:set>
                                    <p:animEffect transition="in" filter="fade">
                                      <p:cBhvr>
                                        <p:cTn id="49" dur="1000"/>
                                        <p:tgtEl>
                                          <p:spTgt spid="103">
                                            <p:txEl>
                                              <p:pRg st="12" end="1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03">
                                            <p:txEl>
                                              <p:pRg st="13" end="13"/>
                                            </p:txEl>
                                          </p:spTgt>
                                        </p:tgtEl>
                                        <p:attrNameLst>
                                          <p:attrName>style.visibility</p:attrName>
                                        </p:attrNameLst>
                                      </p:cBhvr>
                                      <p:to>
                                        <p:strVal val="visible"/>
                                      </p:to>
                                    </p:set>
                                    <p:animEffect transition="in" filter="fade">
                                      <p:cBhvr>
                                        <p:cTn id="52" dur="1000"/>
                                        <p:tgtEl>
                                          <p:spTgt spid="10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5"/>
          <p:cNvPicPr preferRelativeResize="0"/>
          <p:nvPr/>
        </p:nvPicPr>
        <p:blipFill rotWithShape="1">
          <a:blip r:embed="rId3">
            <a:alphaModFix/>
          </a:blip>
          <a:srcRect/>
          <a:stretch/>
        </p:blipFill>
        <p:spPr>
          <a:xfrm>
            <a:off x="5171125" y="579300"/>
            <a:ext cx="3833100" cy="4373667"/>
          </a:xfrm>
          <a:prstGeom prst="rect">
            <a:avLst/>
          </a:prstGeom>
          <a:noFill/>
          <a:ln>
            <a:noFill/>
          </a:ln>
        </p:spPr>
      </p:pic>
      <p:sp>
        <p:nvSpPr>
          <p:cNvPr id="110" name="Google Shape;110;p15"/>
          <p:cNvSpPr txBox="1"/>
          <p:nvPr/>
        </p:nvSpPr>
        <p:spPr>
          <a:xfrm>
            <a:off x="5484475" y="729575"/>
            <a:ext cx="3347700" cy="4098600"/>
          </a:xfrm>
          <a:prstGeom prst="rect">
            <a:avLst/>
          </a:prstGeom>
          <a:noFill/>
          <a:ln>
            <a:noFill/>
          </a:ln>
        </p:spPr>
        <p:txBody>
          <a:bodyPr spcFirstLastPara="1" wrap="square" lIns="0" tIns="0" rIns="0" bIns="0" anchor="t" anchorCtr="0">
            <a:normAutofit lnSpcReduction="10000"/>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Roboto"/>
                <a:ea typeface="Roboto"/>
                <a:cs typeface="Roboto"/>
                <a:sym typeface="Roboto"/>
              </a:rPr>
              <a:t>Σίγουρα! Ακολουθεί ένα σχέδιο για ένα σύντομο δοκίμιο που γράφτηκε από ένα 13χρονο παιδί για τη ζωή στην Αγγλία του Σαίξπηρ:</a:t>
            </a:r>
            <a:endParaRPr sz="700" b="0" i="0" u="none" strike="noStrike" cap="none">
              <a:solidFill>
                <a:srgbClr val="000000"/>
              </a:solidFill>
              <a:latin typeface="Roboto"/>
              <a:ea typeface="Roboto"/>
              <a:cs typeface="Roboto"/>
              <a:sym typeface="Roboto"/>
            </a:endParaRPr>
          </a:p>
          <a:p>
            <a:pPr marL="171450" marR="0" lvl="0" indent="-101600" algn="l" rtl="0">
              <a:lnSpc>
                <a:spcPct val="115000"/>
              </a:lnSpc>
              <a:spcBef>
                <a:spcPts val="800"/>
              </a:spcBef>
              <a:spcAft>
                <a:spcPts val="0"/>
              </a:spcAft>
              <a:buClr>
                <a:srgbClr val="000000"/>
              </a:buClr>
              <a:buSzPts val="700"/>
              <a:buFont typeface="Roboto"/>
              <a:buAutoNum type="romanUcPeriod"/>
            </a:pPr>
            <a:r>
              <a:rPr lang="en-US" sz="700" b="0" i="0" u="none" strike="noStrike" cap="none">
                <a:solidFill>
                  <a:srgbClr val="000000"/>
                </a:solidFill>
                <a:latin typeface="Roboto"/>
                <a:ea typeface="Roboto"/>
                <a:cs typeface="Roboto"/>
                <a:sym typeface="Roboto"/>
              </a:rPr>
              <a:t>Εισαγωγή</a:t>
            </a:r>
            <a:endParaRPr sz="700" b="0" i="0" u="none" strike="noStrike" cap="none">
              <a:solidFill>
                <a:srgbClr val="000000"/>
              </a:solidFill>
              <a:latin typeface="Roboto"/>
              <a:ea typeface="Roboto"/>
              <a:cs typeface="Roboto"/>
              <a:sym typeface="Roboto"/>
            </a:endParaRPr>
          </a:p>
          <a:p>
            <a:pPr marL="285750" marR="0" lvl="1" indent="-130175" algn="l" rtl="0">
              <a:lnSpc>
                <a:spcPct val="115000"/>
              </a:lnSpc>
              <a:spcBef>
                <a:spcPts val="0"/>
              </a:spcBef>
              <a:spcAft>
                <a:spcPts val="0"/>
              </a:spcAft>
              <a:buClr>
                <a:srgbClr val="000000"/>
              </a:buClr>
              <a:buSzPts val="700"/>
              <a:buFont typeface="Roboto"/>
              <a:buChar char="‐"/>
            </a:pPr>
            <a:r>
              <a:rPr lang="en-US" sz="700" b="0" i="0" u="none" strike="noStrike" cap="none">
                <a:solidFill>
                  <a:srgbClr val="000000"/>
                </a:solidFill>
                <a:latin typeface="Roboto"/>
                <a:ea typeface="Roboto"/>
                <a:cs typeface="Roboto"/>
                <a:sym typeface="Roboto"/>
              </a:rPr>
              <a:t>Παρουσιάστε εν συντομία τον Σαίξπηρ και τη σημασία του ως θεατρικού συγγραφέα</a:t>
            </a:r>
            <a:endParaRPr sz="700" b="0" i="0" u="none" strike="noStrike" cap="none">
              <a:solidFill>
                <a:srgbClr val="000000"/>
              </a:solidFill>
              <a:latin typeface="Roboto"/>
              <a:ea typeface="Roboto"/>
              <a:cs typeface="Roboto"/>
              <a:sym typeface="Roboto"/>
            </a:endParaRPr>
          </a:p>
          <a:p>
            <a:pPr marL="285750" marR="0" lvl="1" indent="-130175" algn="l" rtl="0">
              <a:lnSpc>
                <a:spcPct val="115000"/>
              </a:lnSpc>
              <a:spcBef>
                <a:spcPts val="0"/>
              </a:spcBef>
              <a:spcAft>
                <a:spcPts val="0"/>
              </a:spcAft>
              <a:buClr>
                <a:srgbClr val="000000"/>
              </a:buClr>
              <a:buSzPts val="700"/>
              <a:buFont typeface="Roboto"/>
              <a:buChar char="‐"/>
            </a:pPr>
            <a:r>
              <a:rPr lang="en-US" sz="700" b="0" i="0" u="none" strike="noStrike" cap="none">
                <a:solidFill>
                  <a:srgbClr val="000000"/>
                </a:solidFill>
                <a:latin typeface="Roboto"/>
                <a:ea typeface="Roboto"/>
                <a:cs typeface="Roboto"/>
                <a:sym typeface="Roboto"/>
              </a:rPr>
              <a:t>Παρουσιάστε ορισμένα στοιχεία για την εποχή στην οποία έζησε (τέλη 16ου/αρχές 17ου αιώνα)</a:t>
            </a:r>
            <a:endParaRPr sz="700" b="0" i="0" u="none" strike="noStrike" cap="none">
              <a:solidFill>
                <a:srgbClr val="000000"/>
              </a:solidFill>
              <a:latin typeface="Roboto"/>
              <a:ea typeface="Roboto"/>
              <a:cs typeface="Roboto"/>
              <a:sym typeface="Roboto"/>
            </a:endParaRPr>
          </a:p>
          <a:p>
            <a:pPr marL="171450" marR="0" lvl="0" indent="-101600" algn="l" rtl="0">
              <a:lnSpc>
                <a:spcPct val="115000"/>
              </a:lnSpc>
              <a:spcBef>
                <a:spcPts val="0"/>
              </a:spcBef>
              <a:spcAft>
                <a:spcPts val="0"/>
              </a:spcAft>
              <a:buClr>
                <a:srgbClr val="000000"/>
              </a:buClr>
              <a:buSzPts val="700"/>
              <a:buFont typeface="Roboto"/>
              <a:buAutoNum type="romanUcPeriod"/>
            </a:pPr>
            <a:r>
              <a:rPr lang="en-US" sz="700" b="0" i="0" u="none" strike="noStrike" cap="none">
                <a:solidFill>
                  <a:srgbClr val="000000"/>
                </a:solidFill>
                <a:latin typeface="Roboto"/>
                <a:ea typeface="Roboto"/>
                <a:cs typeface="Roboto"/>
                <a:sym typeface="Roboto"/>
              </a:rPr>
              <a:t>Καθημερινή ζωή</a:t>
            </a:r>
            <a:endParaRPr sz="700" b="0" i="0" u="none" strike="noStrike" cap="none">
              <a:solidFill>
                <a:srgbClr val="000000"/>
              </a:solidFill>
              <a:latin typeface="Roboto"/>
              <a:ea typeface="Roboto"/>
              <a:cs typeface="Roboto"/>
              <a:sym typeface="Roboto"/>
            </a:endParaRPr>
          </a:p>
          <a:p>
            <a:pPr marL="285750" marR="0" lvl="1" indent="-130175" algn="l" rtl="0">
              <a:lnSpc>
                <a:spcPct val="115000"/>
              </a:lnSpc>
              <a:spcBef>
                <a:spcPts val="0"/>
              </a:spcBef>
              <a:spcAft>
                <a:spcPts val="0"/>
              </a:spcAft>
              <a:buClr>
                <a:srgbClr val="000000"/>
              </a:buClr>
              <a:buSzPts val="700"/>
              <a:buFont typeface="Roboto"/>
              <a:buChar char="‐"/>
            </a:pPr>
            <a:r>
              <a:rPr lang="en-US" sz="700" b="0" i="0" u="none" strike="noStrike" cap="none">
                <a:solidFill>
                  <a:srgbClr val="000000"/>
                </a:solidFill>
                <a:latin typeface="Roboto"/>
                <a:ea typeface="Roboto"/>
                <a:cs typeface="Roboto"/>
                <a:sym typeface="Roboto"/>
              </a:rPr>
              <a:t>Συζητήστε πώς ήταν η καθημερινή ζωή για τους ανθρώπους που ζούσαν στην Αγγλία του Σαίξπηρ</a:t>
            </a:r>
            <a:endParaRPr sz="700" b="0" i="0" u="none" strike="noStrike" cap="none">
              <a:solidFill>
                <a:srgbClr val="000000"/>
              </a:solidFill>
              <a:latin typeface="Roboto"/>
              <a:ea typeface="Roboto"/>
              <a:cs typeface="Roboto"/>
              <a:sym typeface="Roboto"/>
            </a:endParaRPr>
          </a:p>
          <a:p>
            <a:pPr marL="285750" marR="0" lvl="1" indent="-130175" algn="l" rtl="0">
              <a:lnSpc>
                <a:spcPct val="115000"/>
              </a:lnSpc>
              <a:spcBef>
                <a:spcPts val="0"/>
              </a:spcBef>
              <a:spcAft>
                <a:spcPts val="0"/>
              </a:spcAft>
              <a:buClr>
                <a:srgbClr val="000000"/>
              </a:buClr>
              <a:buSzPts val="700"/>
              <a:buFont typeface="Roboto"/>
              <a:buChar char="‐"/>
            </a:pPr>
            <a:r>
              <a:rPr lang="en-US" sz="700" b="0" i="0" u="none" strike="noStrike" cap="none">
                <a:solidFill>
                  <a:srgbClr val="000000"/>
                </a:solidFill>
                <a:latin typeface="Roboto"/>
                <a:ea typeface="Roboto"/>
                <a:cs typeface="Roboto"/>
                <a:sym typeface="Roboto"/>
              </a:rPr>
              <a:t>Περιγράψτε τα είδη των σπιτιών στα οποία ζούσαν οι άνθρωποι, τι έτρωγαν, τι φορούσαν και τι είδους εργασία έκαναν</a:t>
            </a:r>
            <a:endParaRPr sz="700" b="0" i="0" u="none" strike="noStrike" cap="none">
              <a:solidFill>
                <a:srgbClr val="000000"/>
              </a:solidFill>
              <a:latin typeface="Roboto"/>
              <a:ea typeface="Roboto"/>
              <a:cs typeface="Roboto"/>
              <a:sym typeface="Roboto"/>
            </a:endParaRPr>
          </a:p>
          <a:p>
            <a:pPr marL="171450" marR="0" lvl="0" indent="-101600" algn="l" rtl="0">
              <a:lnSpc>
                <a:spcPct val="115000"/>
              </a:lnSpc>
              <a:spcBef>
                <a:spcPts val="0"/>
              </a:spcBef>
              <a:spcAft>
                <a:spcPts val="0"/>
              </a:spcAft>
              <a:buClr>
                <a:srgbClr val="000000"/>
              </a:buClr>
              <a:buSzPts val="700"/>
              <a:buFont typeface="Roboto"/>
              <a:buAutoNum type="romanUcPeriod"/>
            </a:pPr>
            <a:r>
              <a:rPr lang="en-US" sz="700" b="0" i="0" u="none" strike="noStrike" cap="none">
                <a:solidFill>
                  <a:srgbClr val="000000"/>
                </a:solidFill>
                <a:latin typeface="Roboto"/>
                <a:ea typeface="Roboto"/>
                <a:cs typeface="Roboto"/>
                <a:sym typeface="Roboto"/>
              </a:rPr>
              <a:t>Ψυχαγωγία</a:t>
            </a:r>
            <a:endParaRPr sz="700" b="0" i="0" u="none" strike="noStrike" cap="none">
              <a:solidFill>
                <a:srgbClr val="000000"/>
              </a:solidFill>
              <a:latin typeface="Roboto"/>
              <a:ea typeface="Roboto"/>
              <a:cs typeface="Roboto"/>
              <a:sym typeface="Roboto"/>
            </a:endParaRPr>
          </a:p>
          <a:p>
            <a:pPr marL="285750" marR="0" lvl="1" indent="-130175" algn="l" rtl="0">
              <a:lnSpc>
                <a:spcPct val="115000"/>
              </a:lnSpc>
              <a:spcBef>
                <a:spcPts val="0"/>
              </a:spcBef>
              <a:spcAft>
                <a:spcPts val="0"/>
              </a:spcAft>
              <a:buClr>
                <a:srgbClr val="000000"/>
              </a:buClr>
              <a:buSzPts val="700"/>
              <a:buFont typeface="Roboto"/>
              <a:buChar char="‐"/>
            </a:pPr>
            <a:r>
              <a:rPr lang="en-US" sz="700" b="0" i="0" u="none" strike="noStrike" cap="none">
                <a:solidFill>
                  <a:srgbClr val="000000"/>
                </a:solidFill>
                <a:latin typeface="Roboto"/>
                <a:ea typeface="Roboto"/>
                <a:cs typeface="Roboto"/>
                <a:sym typeface="Roboto"/>
              </a:rPr>
              <a:t>Μιλήστε για τα διάφορα είδη ψυχαγωγίας που είναι διαθέσιμα στην Αγγλία του Σαίξπηρ</a:t>
            </a:r>
            <a:endParaRPr sz="700" b="0" i="0" u="none" strike="noStrike" cap="none">
              <a:solidFill>
                <a:srgbClr val="000000"/>
              </a:solidFill>
              <a:latin typeface="Roboto"/>
              <a:ea typeface="Roboto"/>
              <a:cs typeface="Roboto"/>
              <a:sym typeface="Roboto"/>
            </a:endParaRPr>
          </a:p>
          <a:p>
            <a:pPr marL="285750" marR="0" lvl="1" indent="-130175" algn="l" rtl="0">
              <a:lnSpc>
                <a:spcPct val="115000"/>
              </a:lnSpc>
              <a:spcBef>
                <a:spcPts val="0"/>
              </a:spcBef>
              <a:spcAft>
                <a:spcPts val="0"/>
              </a:spcAft>
              <a:buClr>
                <a:srgbClr val="000000"/>
              </a:buClr>
              <a:buSzPts val="700"/>
              <a:buFont typeface="Roboto"/>
              <a:buChar char="‐"/>
            </a:pPr>
            <a:r>
              <a:rPr lang="en-US" sz="700" b="0" i="0" u="none" strike="noStrike" cap="none">
                <a:solidFill>
                  <a:srgbClr val="000000"/>
                </a:solidFill>
                <a:latin typeface="Roboto"/>
                <a:ea typeface="Roboto"/>
                <a:cs typeface="Roboto"/>
                <a:sym typeface="Roboto"/>
              </a:rPr>
              <a:t>Αναφέρετε τη σημασία του θεάτρου και περιγράψτε πώς ήταν να παρακολουθεί κάποιος μια θεατρική παράσταση κατά τη διάρκεια αυτής της περιόδου</a:t>
            </a:r>
            <a:endParaRPr sz="700" b="0" i="0" u="none" strike="noStrike" cap="none">
              <a:solidFill>
                <a:srgbClr val="000000"/>
              </a:solidFill>
              <a:latin typeface="Roboto"/>
              <a:ea typeface="Roboto"/>
              <a:cs typeface="Roboto"/>
              <a:sym typeface="Roboto"/>
            </a:endParaRPr>
          </a:p>
          <a:p>
            <a:pPr marL="285750" marR="0" lvl="1" indent="-130175" algn="l" rtl="0">
              <a:lnSpc>
                <a:spcPct val="115000"/>
              </a:lnSpc>
              <a:spcBef>
                <a:spcPts val="0"/>
              </a:spcBef>
              <a:spcAft>
                <a:spcPts val="0"/>
              </a:spcAft>
              <a:buClr>
                <a:srgbClr val="000000"/>
              </a:buClr>
              <a:buSzPts val="700"/>
              <a:buFont typeface="Roboto"/>
              <a:buChar char="‐"/>
            </a:pPr>
            <a:r>
              <a:rPr lang="en-US" sz="700" b="0" i="0" u="none" strike="noStrike" cap="none">
                <a:solidFill>
                  <a:srgbClr val="000000"/>
                </a:solidFill>
                <a:latin typeface="Roboto"/>
                <a:ea typeface="Roboto"/>
                <a:cs typeface="Roboto"/>
                <a:sym typeface="Roboto"/>
              </a:rPr>
              <a:t>Αναφερθείτε σε άλλες μορφές ψυχαγωγίας, όπως τα φεστιβάλ, ο χορός και ο στοιχηματισμός</a:t>
            </a:r>
            <a:endParaRPr sz="700" b="0" i="0" u="none" strike="noStrike" cap="none">
              <a:solidFill>
                <a:srgbClr val="000000"/>
              </a:solidFill>
              <a:latin typeface="Roboto"/>
              <a:ea typeface="Roboto"/>
              <a:cs typeface="Roboto"/>
              <a:sym typeface="Roboto"/>
            </a:endParaRPr>
          </a:p>
          <a:p>
            <a:pPr marL="171450" marR="0" lvl="0" indent="-101600" algn="l" rtl="0">
              <a:lnSpc>
                <a:spcPct val="115000"/>
              </a:lnSpc>
              <a:spcBef>
                <a:spcPts val="0"/>
              </a:spcBef>
              <a:spcAft>
                <a:spcPts val="0"/>
              </a:spcAft>
              <a:buClr>
                <a:srgbClr val="000000"/>
              </a:buClr>
              <a:buSzPts val="700"/>
              <a:buFont typeface="Roboto"/>
              <a:buAutoNum type="romanUcPeriod"/>
            </a:pPr>
            <a:r>
              <a:rPr lang="en-US" sz="700" b="0" i="0" u="none" strike="noStrike" cap="none">
                <a:solidFill>
                  <a:srgbClr val="000000"/>
                </a:solidFill>
                <a:latin typeface="Roboto"/>
                <a:ea typeface="Roboto"/>
                <a:cs typeface="Roboto"/>
                <a:sym typeface="Roboto"/>
              </a:rPr>
              <a:t>Κοινωνία και πολιτισμός</a:t>
            </a:r>
            <a:endParaRPr sz="700" b="0" i="0" u="none" strike="noStrike" cap="none">
              <a:solidFill>
                <a:srgbClr val="000000"/>
              </a:solidFill>
              <a:latin typeface="Roboto"/>
              <a:ea typeface="Roboto"/>
              <a:cs typeface="Roboto"/>
              <a:sym typeface="Roboto"/>
            </a:endParaRPr>
          </a:p>
          <a:p>
            <a:pPr marL="285750" marR="0" lvl="1" indent="-130175" algn="l" rtl="0">
              <a:lnSpc>
                <a:spcPct val="115000"/>
              </a:lnSpc>
              <a:spcBef>
                <a:spcPts val="0"/>
              </a:spcBef>
              <a:spcAft>
                <a:spcPts val="0"/>
              </a:spcAft>
              <a:buClr>
                <a:srgbClr val="000000"/>
              </a:buClr>
              <a:buSzPts val="700"/>
              <a:buFont typeface="Roboto"/>
              <a:buChar char="‐"/>
            </a:pPr>
            <a:r>
              <a:rPr lang="en-US" sz="700" b="0" i="0" u="none" strike="noStrike" cap="none">
                <a:solidFill>
                  <a:srgbClr val="000000"/>
                </a:solidFill>
                <a:latin typeface="Roboto"/>
                <a:ea typeface="Roboto"/>
                <a:cs typeface="Roboto"/>
                <a:sym typeface="Roboto"/>
              </a:rPr>
              <a:t>Περιγράψτε την κοινωνική δομή στην Αγγλία κατά την εποχή του Σαίξπηρ, συμπεριλαμβανομένων των ρόλων των βασιλιάδων και των βασιλισσών, των ευγενών και των απλών πολιτών</a:t>
            </a:r>
            <a:endParaRPr sz="700" b="0" i="0" u="none" strike="noStrike" cap="none">
              <a:solidFill>
                <a:srgbClr val="000000"/>
              </a:solidFill>
              <a:latin typeface="Roboto"/>
              <a:ea typeface="Roboto"/>
              <a:cs typeface="Roboto"/>
              <a:sym typeface="Roboto"/>
            </a:endParaRPr>
          </a:p>
          <a:p>
            <a:pPr marL="285750" marR="0" lvl="1" indent="-130175" algn="l" rtl="0">
              <a:lnSpc>
                <a:spcPct val="115000"/>
              </a:lnSpc>
              <a:spcBef>
                <a:spcPts val="0"/>
              </a:spcBef>
              <a:spcAft>
                <a:spcPts val="0"/>
              </a:spcAft>
              <a:buClr>
                <a:srgbClr val="000000"/>
              </a:buClr>
              <a:buSzPts val="700"/>
              <a:buFont typeface="Roboto"/>
              <a:buChar char="‐"/>
            </a:pPr>
            <a:r>
              <a:rPr lang="en-US" sz="700" b="0" i="0" u="none" strike="noStrike" cap="none">
                <a:solidFill>
                  <a:srgbClr val="000000"/>
                </a:solidFill>
                <a:latin typeface="Roboto"/>
                <a:ea typeface="Roboto"/>
                <a:cs typeface="Roboto"/>
                <a:sym typeface="Roboto"/>
              </a:rPr>
              <a:t>Μιλήστε για τη σημασία της θρησκείας στην καθημερινή ζωή, συμπεριλαμβανομένης της Εκκλησίας της Αγγλίας και της Προτεσταντικής Μεταρρύθμισης</a:t>
            </a:r>
            <a:endParaRPr sz="700" b="0" i="0" u="none" strike="noStrike" cap="none">
              <a:solidFill>
                <a:srgbClr val="000000"/>
              </a:solidFill>
              <a:latin typeface="Roboto"/>
              <a:ea typeface="Roboto"/>
              <a:cs typeface="Roboto"/>
              <a:sym typeface="Roboto"/>
            </a:endParaRPr>
          </a:p>
          <a:p>
            <a:pPr marL="285750" marR="0" lvl="1" indent="-130175" algn="l" rtl="0">
              <a:lnSpc>
                <a:spcPct val="115000"/>
              </a:lnSpc>
              <a:spcBef>
                <a:spcPts val="0"/>
              </a:spcBef>
              <a:spcAft>
                <a:spcPts val="0"/>
              </a:spcAft>
              <a:buClr>
                <a:srgbClr val="000000"/>
              </a:buClr>
              <a:buSzPts val="700"/>
              <a:buFont typeface="Roboto"/>
              <a:buChar char="‐"/>
            </a:pPr>
            <a:r>
              <a:rPr lang="en-US" sz="700" b="0" i="0" u="none" strike="noStrike" cap="none">
                <a:solidFill>
                  <a:srgbClr val="000000"/>
                </a:solidFill>
                <a:latin typeface="Roboto"/>
                <a:ea typeface="Roboto"/>
                <a:cs typeface="Roboto"/>
                <a:sym typeface="Roboto"/>
              </a:rPr>
              <a:t>Αναφέρετε ορισμένα από τα πολιτιστικά και καλλιτεχνικά επιτεύγματα της εποχής, όπως η λογοτεχνία και η μουσική</a:t>
            </a:r>
            <a:endParaRPr sz="700" b="0" i="0" u="none" strike="noStrike" cap="none">
              <a:solidFill>
                <a:srgbClr val="000000"/>
              </a:solidFill>
              <a:latin typeface="Roboto"/>
              <a:ea typeface="Roboto"/>
              <a:cs typeface="Roboto"/>
              <a:sym typeface="Roboto"/>
            </a:endParaRPr>
          </a:p>
          <a:p>
            <a:pPr marL="171450" marR="0" lvl="0" indent="-101600" algn="l" rtl="0">
              <a:lnSpc>
                <a:spcPct val="115000"/>
              </a:lnSpc>
              <a:spcBef>
                <a:spcPts val="0"/>
              </a:spcBef>
              <a:spcAft>
                <a:spcPts val="0"/>
              </a:spcAft>
              <a:buClr>
                <a:srgbClr val="000000"/>
              </a:buClr>
              <a:buSzPts val="700"/>
              <a:buFont typeface="Roboto"/>
              <a:buAutoNum type="romanUcPeriod"/>
            </a:pPr>
            <a:r>
              <a:rPr lang="en-US" sz="700" b="0" i="0" u="none" strike="noStrike" cap="none">
                <a:solidFill>
                  <a:srgbClr val="000000"/>
                </a:solidFill>
                <a:latin typeface="Roboto"/>
                <a:ea typeface="Roboto"/>
                <a:cs typeface="Roboto"/>
                <a:sym typeface="Roboto"/>
              </a:rPr>
              <a:t>Συμπέρασμα</a:t>
            </a:r>
            <a:endParaRPr sz="700" b="0" i="0" u="none" strike="noStrike" cap="none">
              <a:solidFill>
                <a:srgbClr val="000000"/>
              </a:solidFill>
              <a:latin typeface="Roboto"/>
              <a:ea typeface="Roboto"/>
              <a:cs typeface="Roboto"/>
              <a:sym typeface="Roboto"/>
            </a:endParaRPr>
          </a:p>
          <a:p>
            <a:pPr marL="285750" marR="0" lvl="1" indent="-130175" algn="l" rtl="0">
              <a:lnSpc>
                <a:spcPct val="115000"/>
              </a:lnSpc>
              <a:spcBef>
                <a:spcPts val="0"/>
              </a:spcBef>
              <a:spcAft>
                <a:spcPts val="0"/>
              </a:spcAft>
              <a:buClr>
                <a:srgbClr val="000000"/>
              </a:buClr>
              <a:buSzPts val="700"/>
              <a:buFont typeface="Roboto"/>
              <a:buChar char="‐"/>
            </a:pPr>
            <a:r>
              <a:rPr lang="en-US" sz="700" b="0" i="0" u="none" strike="noStrike" cap="none">
                <a:solidFill>
                  <a:srgbClr val="000000"/>
                </a:solidFill>
                <a:latin typeface="Roboto"/>
                <a:ea typeface="Roboto"/>
                <a:cs typeface="Roboto"/>
                <a:sym typeface="Roboto"/>
              </a:rPr>
              <a:t>Συνοψίστε τα κύρια σημεία που αναφέρονται στο δοκίμιο</a:t>
            </a:r>
            <a:endParaRPr sz="700" b="0" i="0" u="none" strike="noStrike" cap="none">
              <a:solidFill>
                <a:srgbClr val="000000"/>
              </a:solidFill>
              <a:latin typeface="Roboto"/>
              <a:ea typeface="Roboto"/>
              <a:cs typeface="Roboto"/>
              <a:sym typeface="Roboto"/>
            </a:endParaRPr>
          </a:p>
          <a:p>
            <a:pPr marL="285750" marR="0" lvl="1" indent="-130175" algn="l" rtl="0">
              <a:lnSpc>
                <a:spcPct val="115000"/>
              </a:lnSpc>
              <a:spcBef>
                <a:spcPts val="0"/>
              </a:spcBef>
              <a:spcAft>
                <a:spcPts val="0"/>
              </a:spcAft>
              <a:buClr>
                <a:srgbClr val="000000"/>
              </a:buClr>
              <a:buSzPts val="700"/>
              <a:buFont typeface="Roboto"/>
              <a:buChar char="‐"/>
            </a:pPr>
            <a:r>
              <a:rPr lang="en-US" sz="700" b="0" i="0" u="none" strike="noStrike" cap="none">
                <a:solidFill>
                  <a:srgbClr val="000000"/>
                </a:solidFill>
                <a:latin typeface="Roboto"/>
                <a:ea typeface="Roboto"/>
                <a:cs typeface="Roboto"/>
                <a:sym typeface="Roboto"/>
              </a:rPr>
              <a:t>Συζητήστε γιατί είναι σημαντικό να μάθουμε για τη ζωή στην Αγγλία του Σαίξπηρ και πώς αυτή η γνώση μπορεί να μας βοηθήσει να κατανοήσουμε καλύτερα τα έργα που έγραψε</a:t>
            </a:r>
            <a:endParaRPr sz="700" b="0" i="0" u="none" strike="noStrike" cap="none">
              <a:solidFill>
                <a:srgbClr val="000000"/>
              </a:solidFill>
              <a:latin typeface="Roboto"/>
              <a:ea typeface="Roboto"/>
              <a:cs typeface="Roboto"/>
              <a:sym typeface="Roboto"/>
            </a:endParaRPr>
          </a:p>
        </p:txBody>
      </p:sp>
      <p:sp>
        <p:nvSpPr>
          <p:cNvPr id="111" name="Google Shape;111;p15"/>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Ερώτηση: </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b="1">
                <a:latin typeface="Roboto"/>
                <a:ea typeface="Roboto"/>
                <a:cs typeface="Roboto"/>
                <a:sym typeface="Roboto"/>
              </a:rPr>
              <a:t>Γράψτε ένα σχέδιο για ένα σύντομο δοκίμιο </a:t>
            </a:r>
            <a:endParaRPr b="1">
              <a:latin typeface="Roboto"/>
              <a:ea typeface="Roboto"/>
              <a:cs typeface="Roboto"/>
              <a:sym typeface="Roboto"/>
            </a:endParaRPr>
          </a:p>
          <a:p>
            <a:pPr marL="0" lvl="0" indent="0" algn="l" rtl="0">
              <a:lnSpc>
                <a:spcPct val="115000"/>
              </a:lnSpc>
              <a:spcBef>
                <a:spcPts val="1600"/>
              </a:spcBef>
              <a:spcAft>
                <a:spcPts val="0"/>
              </a:spcAft>
              <a:buSzPts val="1800"/>
              <a:buNone/>
            </a:pPr>
            <a:r>
              <a:rPr lang="en-US" b="1">
                <a:latin typeface="Roboto"/>
                <a:ea typeface="Roboto"/>
                <a:cs typeface="Roboto"/>
                <a:sym typeface="Roboto"/>
              </a:rPr>
              <a:t>Ενεργώντας ως 13χρονος </a:t>
            </a:r>
            <a:endParaRPr b="1">
              <a:latin typeface="Roboto"/>
              <a:ea typeface="Roboto"/>
              <a:cs typeface="Roboto"/>
              <a:sym typeface="Roboto"/>
            </a:endParaRPr>
          </a:p>
          <a:p>
            <a:pPr marL="0" lvl="0" indent="0" algn="l" rtl="0">
              <a:lnSpc>
                <a:spcPct val="115000"/>
              </a:lnSpc>
              <a:spcBef>
                <a:spcPts val="1600"/>
              </a:spcBef>
              <a:spcAft>
                <a:spcPts val="0"/>
              </a:spcAft>
              <a:buSzPts val="1800"/>
              <a:buNone/>
            </a:pPr>
            <a:r>
              <a:rPr lang="en-US" b="1">
                <a:latin typeface="Roboto"/>
                <a:ea typeface="Roboto"/>
                <a:cs typeface="Roboto"/>
                <a:sym typeface="Roboto"/>
              </a:rPr>
              <a:t>Γράφοντας για τη ζωή του Σαίξπηρ στην Αγγλία </a:t>
            </a:r>
            <a:endParaRPr b="1">
              <a:latin typeface="Roboto"/>
              <a:ea typeface="Roboto"/>
              <a:cs typeface="Roboto"/>
              <a:sym typeface="Roboto"/>
            </a:endParaRPr>
          </a:p>
          <a:p>
            <a:pPr marL="0" lvl="0" indent="0" algn="l" rtl="0">
              <a:lnSpc>
                <a:spcPct val="115000"/>
              </a:lnSpc>
              <a:spcBef>
                <a:spcPts val="1600"/>
              </a:spcBef>
              <a:spcAft>
                <a:spcPts val="0"/>
              </a:spcAft>
              <a:buSzPts val="1800"/>
              <a:buNone/>
            </a:pPr>
            <a:endParaRPr b="1">
              <a:latin typeface="Roboto"/>
              <a:ea typeface="Roboto"/>
              <a:cs typeface="Roboto"/>
              <a:sym typeface="Roboto"/>
            </a:endParaRPr>
          </a:p>
          <a:p>
            <a:pPr marL="0" lvl="0" indent="0" algn="l" rtl="0">
              <a:lnSpc>
                <a:spcPct val="115000"/>
              </a:lnSpc>
              <a:spcBef>
                <a:spcPts val="1600"/>
              </a:spcBef>
              <a:spcAft>
                <a:spcPts val="1600"/>
              </a:spcAft>
              <a:buSzPts val="1800"/>
              <a:buNone/>
            </a:pPr>
            <a:endParaRPr b="1">
              <a:latin typeface="Roboto"/>
              <a:ea typeface="Roboto"/>
              <a:cs typeface="Roboto"/>
              <a:sym typeface="Roboto"/>
            </a:endParaRPr>
          </a:p>
        </p:txBody>
      </p:sp>
      <p:sp>
        <p:nvSpPr>
          <p:cNvPr id="112" name="Google Shape;112;p15"/>
          <p:cNvSpPr txBox="1"/>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C31C4A"/>
                </a:solidFill>
                <a:latin typeface="Roboto"/>
                <a:ea typeface="Roboto"/>
                <a:cs typeface="Roboto"/>
                <a:sym typeface="Roboto"/>
              </a:rPr>
              <a:t>Παράδειγμα χρήσης - </a:t>
            </a:r>
            <a:br>
              <a:rPr lang="en-US" sz="2400" b="1" i="0" u="none" strike="noStrike" cap="none">
                <a:solidFill>
                  <a:srgbClr val="C31C4A"/>
                </a:solidFill>
                <a:latin typeface="Roboto"/>
                <a:ea typeface="Roboto"/>
                <a:cs typeface="Roboto"/>
                <a:sym typeface="Roboto"/>
              </a:rPr>
            </a:br>
            <a:r>
              <a:rPr lang="en-US" sz="2400" b="1" i="0" u="none" strike="noStrike" cap="none">
                <a:solidFill>
                  <a:srgbClr val="C31C4A"/>
                </a:solidFill>
                <a:latin typeface="Roboto"/>
                <a:ea typeface="Roboto"/>
                <a:cs typeface="Roboto"/>
                <a:sym typeface="Roboto"/>
              </a:rPr>
              <a:t>Βοήθεια στη δομή</a:t>
            </a:r>
            <a:endParaRPr sz="2400" b="1" i="0" u="none" strike="noStrike" cap="none">
              <a:solidFill>
                <a:srgbClr val="C31C4A"/>
              </a:solidFill>
              <a:latin typeface="Roboto"/>
              <a:ea typeface="Roboto"/>
              <a:cs typeface="Roboto"/>
              <a:sym typeface="Roboto"/>
            </a:endParaRPr>
          </a:p>
        </p:txBody>
      </p:sp>
      <p:sp>
        <p:nvSpPr>
          <p:cNvPr id="113" name="Google Shape;113;p15"/>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pSp>
        <p:nvGrpSpPr>
          <p:cNvPr id="118" name="Google Shape;118;p16"/>
          <p:cNvGrpSpPr/>
          <p:nvPr/>
        </p:nvGrpSpPr>
        <p:grpSpPr>
          <a:xfrm>
            <a:off x="3918325" y="2762500"/>
            <a:ext cx="5223651" cy="2090074"/>
            <a:chOff x="3844800" y="2737950"/>
            <a:chExt cx="5223651" cy="2090074"/>
          </a:xfrm>
        </p:grpSpPr>
        <p:pic>
          <p:nvPicPr>
            <p:cNvPr id="119" name="Google Shape;119;p16"/>
            <p:cNvPicPr preferRelativeResize="0"/>
            <p:nvPr/>
          </p:nvPicPr>
          <p:blipFill rotWithShape="1">
            <a:blip r:embed="rId3">
              <a:alphaModFix/>
            </a:blip>
            <a:srcRect t="41100"/>
            <a:stretch/>
          </p:blipFill>
          <p:spPr>
            <a:xfrm>
              <a:off x="3844800" y="2737950"/>
              <a:ext cx="5223651" cy="2090074"/>
            </a:xfrm>
            <a:prstGeom prst="rect">
              <a:avLst/>
            </a:prstGeom>
            <a:noFill/>
            <a:ln>
              <a:noFill/>
            </a:ln>
          </p:spPr>
        </p:pic>
        <p:sp>
          <p:nvSpPr>
            <p:cNvPr id="120" name="Google Shape;120;p16"/>
            <p:cNvSpPr txBox="1"/>
            <p:nvPr/>
          </p:nvSpPr>
          <p:spPr>
            <a:xfrm>
              <a:off x="3886200" y="2828000"/>
              <a:ext cx="4974600" cy="18459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0"/>
                </a:spcAft>
                <a:buClr>
                  <a:srgbClr val="000000"/>
                </a:buClr>
                <a:buSzPts val="900"/>
                <a:buFont typeface="Arial"/>
                <a:buNone/>
              </a:pPr>
              <a:r>
                <a:rPr lang="en-US" sz="900" b="0" i="0" u="none" strike="noStrike" cap="none">
                  <a:solidFill>
                    <a:srgbClr val="000000"/>
                  </a:solidFill>
                  <a:latin typeface="Roboto"/>
                  <a:ea typeface="Roboto"/>
                  <a:cs typeface="Roboto"/>
                  <a:sym typeface="Roboto"/>
                </a:rPr>
                <a:t>Ζητώ συγγνώμη για το λάθος μου. Παρανόησα την ερώτηση. Επί του παρόντος, δεν υπάρχουν χώρες στον κόσμο που το όνομά τους να αρχίζει με το γράμμα «Β». Ωστόσο, στο παρελθόν υπήρξαν αρκετές χώρες των οποίων τα ονόματα άρχιζαν με το γράμμα «Β», όπως οι εξής:</a:t>
              </a:r>
              <a:endParaRPr sz="9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900"/>
                <a:buFont typeface="Arial"/>
                <a:buNone/>
              </a:pPr>
              <a:endParaRPr sz="900" b="0" i="0" u="none" strike="noStrike" cap="none">
                <a:solidFill>
                  <a:srgbClr val="000000"/>
                </a:solidFill>
                <a:latin typeface="Roboto"/>
                <a:ea typeface="Roboto"/>
                <a:cs typeface="Roboto"/>
                <a:sym typeface="Roboto"/>
              </a:endParaRPr>
            </a:p>
            <a:p>
              <a:pPr marL="457200" marR="0" lvl="0" indent="-285750" algn="l" rtl="0">
                <a:lnSpc>
                  <a:spcPct val="115000"/>
                </a:lnSpc>
                <a:spcBef>
                  <a:spcPts val="0"/>
                </a:spcBef>
                <a:spcAft>
                  <a:spcPts val="0"/>
                </a:spcAft>
                <a:buClr>
                  <a:srgbClr val="000000"/>
                </a:buClr>
                <a:buSzPts val="900"/>
                <a:buFont typeface="Roboto"/>
                <a:buAutoNum type="arabicPeriod"/>
              </a:pPr>
              <a:r>
                <a:rPr lang="en-US" sz="900" b="0" i="0" u="none" strike="noStrike" cap="none">
                  <a:solidFill>
                    <a:srgbClr val="000000"/>
                  </a:solidFill>
                  <a:latin typeface="Roboto"/>
                  <a:ea typeface="Roboto"/>
                  <a:cs typeface="Roboto"/>
                  <a:sym typeface="Roboto"/>
                </a:rPr>
                <a:t>Βενεζουέλα</a:t>
              </a:r>
              <a:endParaRPr sz="900" b="0" i="0" u="none" strike="noStrike" cap="none">
                <a:solidFill>
                  <a:srgbClr val="000000"/>
                </a:solidFill>
                <a:latin typeface="Roboto"/>
                <a:ea typeface="Roboto"/>
                <a:cs typeface="Roboto"/>
                <a:sym typeface="Roboto"/>
              </a:endParaRPr>
            </a:p>
            <a:p>
              <a:pPr marL="457200" marR="0" lvl="0" indent="-285750" algn="l" rtl="0">
                <a:lnSpc>
                  <a:spcPct val="115000"/>
                </a:lnSpc>
                <a:spcBef>
                  <a:spcPts val="0"/>
                </a:spcBef>
                <a:spcAft>
                  <a:spcPts val="0"/>
                </a:spcAft>
                <a:buClr>
                  <a:srgbClr val="000000"/>
                </a:buClr>
                <a:buSzPts val="900"/>
                <a:buFont typeface="Roboto"/>
                <a:buAutoNum type="arabicPeriod"/>
              </a:pPr>
              <a:r>
                <a:rPr lang="en-US" sz="900" b="0" i="0" u="none" strike="noStrike" cap="none">
                  <a:solidFill>
                    <a:srgbClr val="000000"/>
                  </a:solidFill>
                  <a:latin typeface="Roboto"/>
                  <a:ea typeface="Roboto"/>
                  <a:cs typeface="Roboto"/>
                  <a:sym typeface="Roboto"/>
                </a:rPr>
                <a:t>Βιετνάμ</a:t>
              </a:r>
              <a:endParaRPr sz="900" b="0" i="0" u="none" strike="noStrike" cap="none">
                <a:solidFill>
                  <a:srgbClr val="000000"/>
                </a:solidFill>
                <a:latin typeface="Roboto"/>
                <a:ea typeface="Roboto"/>
                <a:cs typeface="Roboto"/>
                <a:sym typeface="Roboto"/>
              </a:endParaRPr>
            </a:p>
            <a:p>
              <a:pPr marL="457200" marR="0" lvl="0" indent="-285750" algn="l" rtl="0">
                <a:lnSpc>
                  <a:spcPct val="115000"/>
                </a:lnSpc>
                <a:spcBef>
                  <a:spcPts val="0"/>
                </a:spcBef>
                <a:spcAft>
                  <a:spcPts val="0"/>
                </a:spcAft>
                <a:buClr>
                  <a:srgbClr val="000000"/>
                </a:buClr>
                <a:buSzPts val="900"/>
                <a:buFont typeface="Roboto"/>
                <a:buAutoNum type="arabicPeriod"/>
              </a:pPr>
              <a:r>
                <a:rPr lang="en-US" sz="900" b="0" i="0" u="none" strike="noStrike" cap="none">
                  <a:solidFill>
                    <a:srgbClr val="000000"/>
                  </a:solidFill>
                  <a:latin typeface="Roboto"/>
                  <a:ea typeface="Roboto"/>
                  <a:cs typeface="Roboto"/>
                  <a:sym typeface="Roboto"/>
                </a:rPr>
                <a:t>Βατικανό (πόλη-κράτος)</a:t>
              </a:r>
              <a:endParaRPr sz="9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900"/>
                <a:buFont typeface="Arial"/>
                <a:buNone/>
              </a:pPr>
              <a:endParaRPr sz="9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900"/>
                <a:buFont typeface="Arial"/>
                <a:buNone/>
              </a:pPr>
              <a:r>
                <a:rPr lang="en-US" sz="900" b="0" i="0" u="none" strike="noStrike" cap="none">
                  <a:solidFill>
                    <a:srgbClr val="000000"/>
                  </a:solidFill>
                  <a:latin typeface="Roboto"/>
                  <a:ea typeface="Roboto"/>
                  <a:cs typeface="Roboto"/>
                  <a:sym typeface="Roboto"/>
                </a:rPr>
                <a:t>Ελπίζω αυτό να αποσαφηνίσει την προηγούμενη απάντησή μου.</a:t>
              </a:r>
              <a:endParaRPr sz="900" b="0" i="0" u="none" strike="noStrike" cap="none">
                <a:solidFill>
                  <a:srgbClr val="000000"/>
                </a:solidFill>
                <a:latin typeface="Roboto"/>
                <a:ea typeface="Roboto"/>
                <a:cs typeface="Roboto"/>
                <a:sym typeface="Roboto"/>
              </a:endParaRPr>
            </a:p>
          </p:txBody>
        </p:sp>
      </p:grpSp>
      <p:grpSp>
        <p:nvGrpSpPr>
          <p:cNvPr id="121" name="Google Shape;121;p16"/>
          <p:cNvGrpSpPr/>
          <p:nvPr/>
        </p:nvGrpSpPr>
        <p:grpSpPr>
          <a:xfrm>
            <a:off x="3916300" y="2067888"/>
            <a:ext cx="5227701" cy="648325"/>
            <a:chOff x="261375" y="2045050"/>
            <a:chExt cx="5227701" cy="648325"/>
          </a:xfrm>
        </p:grpSpPr>
        <p:pic>
          <p:nvPicPr>
            <p:cNvPr id="122" name="Google Shape;122;p16"/>
            <p:cNvPicPr preferRelativeResize="0"/>
            <p:nvPr/>
          </p:nvPicPr>
          <p:blipFill rotWithShape="1">
            <a:blip r:embed="rId3">
              <a:alphaModFix/>
            </a:blip>
            <a:srcRect t="23097" b="58631"/>
            <a:stretch/>
          </p:blipFill>
          <p:spPr>
            <a:xfrm>
              <a:off x="265425" y="2045050"/>
              <a:ext cx="5223651" cy="648325"/>
            </a:xfrm>
            <a:prstGeom prst="rect">
              <a:avLst/>
            </a:prstGeom>
            <a:noFill/>
            <a:ln>
              <a:noFill/>
            </a:ln>
          </p:spPr>
        </p:pic>
        <p:sp>
          <p:nvSpPr>
            <p:cNvPr id="123" name="Google Shape;123;p16"/>
            <p:cNvSpPr txBox="1"/>
            <p:nvPr/>
          </p:nvSpPr>
          <p:spPr>
            <a:xfrm>
              <a:off x="261375" y="2081950"/>
              <a:ext cx="4974600" cy="5004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Roboto"/>
                  <a:ea typeface="Roboto"/>
                  <a:cs typeface="Roboto"/>
                  <a:sym typeface="Roboto"/>
                </a:rPr>
                <a:t>Είσαι σίγουρος γι 'αυτό;</a:t>
              </a:r>
              <a:endParaRPr sz="900" b="0" i="0" u="none" strike="noStrike" cap="none">
                <a:solidFill>
                  <a:srgbClr val="000000"/>
                </a:solidFill>
                <a:latin typeface="Roboto"/>
                <a:ea typeface="Roboto"/>
                <a:cs typeface="Roboto"/>
                <a:sym typeface="Roboto"/>
              </a:endParaRPr>
            </a:p>
          </p:txBody>
        </p:sp>
      </p:grpSp>
      <p:grpSp>
        <p:nvGrpSpPr>
          <p:cNvPr id="124" name="Google Shape;124;p16"/>
          <p:cNvGrpSpPr/>
          <p:nvPr/>
        </p:nvGrpSpPr>
        <p:grpSpPr>
          <a:xfrm>
            <a:off x="3918325" y="1184138"/>
            <a:ext cx="5223651" cy="807575"/>
            <a:chOff x="265425" y="1225425"/>
            <a:chExt cx="5223651" cy="807575"/>
          </a:xfrm>
        </p:grpSpPr>
        <p:pic>
          <p:nvPicPr>
            <p:cNvPr id="125" name="Google Shape;125;p16"/>
            <p:cNvPicPr preferRelativeResize="0"/>
            <p:nvPr/>
          </p:nvPicPr>
          <p:blipFill rotWithShape="1">
            <a:blip r:embed="rId3">
              <a:alphaModFix/>
            </a:blip>
            <a:srcRect b="77241"/>
            <a:stretch/>
          </p:blipFill>
          <p:spPr>
            <a:xfrm>
              <a:off x="265425" y="1225425"/>
              <a:ext cx="5223651" cy="807575"/>
            </a:xfrm>
            <a:prstGeom prst="rect">
              <a:avLst/>
            </a:prstGeom>
            <a:noFill/>
            <a:ln>
              <a:noFill/>
            </a:ln>
          </p:spPr>
        </p:pic>
        <p:sp>
          <p:nvSpPr>
            <p:cNvPr id="126" name="Google Shape;126;p16"/>
            <p:cNvSpPr txBox="1"/>
            <p:nvPr/>
          </p:nvSpPr>
          <p:spPr>
            <a:xfrm>
              <a:off x="352275" y="1275575"/>
              <a:ext cx="4974600" cy="603000"/>
            </a:xfrm>
            <a:prstGeom prst="rect">
              <a:avLst/>
            </a:prstGeom>
            <a:noFill/>
            <a:ln>
              <a:noFill/>
            </a:ln>
          </p:spPr>
          <p:txBody>
            <a:bodyPr spcFirstLastPara="1" wrap="square" lIns="91425" tIns="91425" rIns="91425" bIns="91425" anchor="t" anchorCtr="0">
              <a:normAutofit fontScale="92500" lnSpcReduction="10000"/>
            </a:bodyPr>
            <a:lstStyle/>
            <a:p>
              <a:pPr marL="0" marR="0" lvl="0" indent="0" algn="l" rtl="0">
                <a:lnSpc>
                  <a:spcPct val="115000"/>
                </a:lnSpc>
                <a:spcBef>
                  <a:spcPts val="0"/>
                </a:spcBef>
                <a:spcAft>
                  <a:spcPts val="0"/>
                </a:spcAft>
                <a:buClr>
                  <a:srgbClr val="000000"/>
                </a:buClr>
                <a:buSzPct val="108108"/>
                <a:buFont typeface="Arial"/>
                <a:buNone/>
              </a:pPr>
              <a:r>
                <a:rPr lang="en-US" sz="900" b="0" i="0" u="none" strike="noStrike" cap="none">
                  <a:solidFill>
                    <a:srgbClr val="000000"/>
                  </a:solidFill>
                  <a:latin typeface="Roboto"/>
                  <a:ea typeface="Roboto"/>
                  <a:cs typeface="Roboto"/>
                  <a:sym typeface="Roboto"/>
                </a:rPr>
                <a:t>Υπάρχει μόνο μία χώρα στον κόσμο που αρχίζει με το γράμμα «Β», και αυτή είναι το Βανουάτου. Είναι ένα νησιωτικό κράτος του Ειρηνικού που βρίσκεται στον Νότιο Ειρηνικό Ωκεανό και αποτελείται από 83 νησιά.</a:t>
              </a:r>
              <a:endParaRPr sz="900" b="0" i="0" u="none" strike="noStrike" cap="none">
                <a:solidFill>
                  <a:srgbClr val="000000"/>
                </a:solidFill>
                <a:latin typeface="Roboto"/>
                <a:ea typeface="Roboto"/>
                <a:cs typeface="Roboto"/>
                <a:sym typeface="Roboto"/>
              </a:endParaRPr>
            </a:p>
          </p:txBody>
        </p:sp>
      </p:grpSp>
      <p:sp>
        <p:nvSpPr>
          <p:cNvPr id="127" name="Google Shape;127;p16"/>
          <p:cNvSpPr txBox="1">
            <a:spLocks noGrp="1"/>
          </p:cNvSpPr>
          <p:nvPr>
            <p:ph type="body" idx="1"/>
          </p:nvPr>
        </p:nvSpPr>
        <p:spPr>
          <a:xfrm>
            <a:off x="310900" y="1170125"/>
            <a:ext cx="3195600" cy="372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Ερώτηση:</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b="1">
                <a:latin typeface="Roboto"/>
                <a:ea typeface="Roboto"/>
                <a:cs typeface="Roboto"/>
                <a:sym typeface="Roboto"/>
              </a:rPr>
              <a:t>Πόσες χώρες υπάρχουν που αρχίζουν με το γράμμα Β;</a:t>
            </a:r>
            <a:endParaRPr b="1">
              <a:latin typeface="Roboto"/>
              <a:ea typeface="Roboto"/>
              <a:cs typeface="Roboto"/>
              <a:sym typeface="Roboto"/>
            </a:endParaRPr>
          </a:p>
          <a:p>
            <a:pPr marL="0" lvl="0" indent="0" algn="l" rtl="0">
              <a:lnSpc>
                <a:spcPct val="115000"/>
              </a:lnSpc>
              <a:spcBef>
                <a:spcPts val="1600"/>
              </a:spcBef>
              <a:spcAft>
                <a:spcPts val="0"/>
              </a:spcAft>
              <a:buSzPts val="1800"/>
              <a:buNone/>
            </a:pPr>
            <a:endParaRPr b="1">
              <a:latin typeface="Roboto"/>
              <a:ea typeface="Roboto"/>
              <a:cs typeface="Roboto"/>
              <a:sym typeface="Roboto"/>
            </a:endParaRPr>
          </a:p>
          <a:p>
            <a:pPr marL="0" lvl="0" indent="0" algn="l" rtl="0">
              <a:lnSpc>
                <a:spcPct val="115000"/>
              </a:lnSpc>
              <a:spcBef>
                <a:spcPts val="1600"/>
              </a:spcBef>
              <a:spcAft>
                <a:spcPts val="1600"/>
              </a:spcAft>
              <a:buSzPts val="1800"/>
              <a:buNone/>
            </a:pPr>
            <a:endParaRPr b="1">
              <a:latin typeface="Roboto"/>
              <a:ea typeface="Roboto"/>
              <a:cs typeface="Roboto"/>
              <a:sym typeface="Roboto"/>
            </a:endParaRPr>
          </a:p>
        </p:txBody>
      </p:sp>
      <p:sp>
        <p:nvSpPr>
          <p:cNvPr id="128" name="Google Shape;128;p16"/>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Είναι πάντα σωστές οι προβλέψεις;</a:t>
            </a:r>
            <a:endParaRPr>
              <a:latin typeface="Roboto"/>
              <a:ea typeface="Roboto"/>
              <a:cs typeface="Roboto"/>
              <a:sym typeface="Roboto"/>
            </a:endParaRPr>
          </a:p>
        </p:txBody>
      </p:sp>
      <p:sp>
        <p:nvSpPr>
          <p:cNvPr id="129" name="Google Shape;129;p16"/>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4" name="Google Shape;134;p17"/>
          <p:cNvGrpSpPr/>
          <p:nvPr/>
        </p:nvGrpSpPr>
        <p:grpSpPr>
          <a:xfrm>
            <a:off x="4315125" y="3366550"/>
            <a:ext cx="4625674" cy="1556925"/>
            <a:chOff x="4315125" y="3214150"/>
            <a:chExt cx="4625674" cy="1556925"/>
          </a:xfrm>
        </p:grpSpPr>
        <p:pic>
          <p:nvPicPr>
            <p:cNvPr id="135" name="Google Shape;135;p17"/>
            <p:cNvPicPr preferRelativeResize="0"/>
            <p:nvPr/>
          </p:nvPicPr>
          <p:blipFill rotWithShape="1">
            <a:blip r:embed="rId3">
              <a:alphaModFix/>
            </a:blip>
            <a:srcRect t="59140"/>
            <a:stretch/>
          </p:blipFill>
          <p:spPr>
            <a:xfrm>
              <a:off x="4315125" y="3214150"/>
              <a:ext cx="4625674" cy="1556925"/>
            </a:xfrm>
            <a:prstGeom prst="rect">
              <a:avLst/>
            </a:prstGeom>
            <a:noFill/>
            <a:ln>
              <a:noFill/>
            </a:ln>
          </p:spPr>
        </p:pic>
        <p:sp>
          <p:nvSpPr>
            <p:cNvPr id="136" name="Google Shape;136;p17"/>
            <p:cNvSpPr txBox="1"/>
            <p:nvPr/>
          </p:nvSpPr>
          <p:spPr>
            <a:xfrm>
              <a:off x="4359400" y="3334475"/>
              <a:ext cx="4472700" cy="1328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Roboto"/>
                  <a:ea typeface="Roboto"/>
                  <a:cs typeface="Roboto"/>
                  <a:sym typeface="Roboto"/>
                </a:rPr>
                <a:t>Φυσικά! Ακολουθούν πέντε ακόμη χόμπι που θα μπορούσε να δοκιμάσει η φίλη σας η Σοφία:</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Roboto"/>
                <a:ea typeface="Roboto"/>
                <a:cs typeface="Roboto"/>
                <a:sym typeface="Roboto"/>
              </a:endParaRPr>
            </a:p>
            <a:p>
              <a:pPr marL="179999" marR="0" lvl="0" indent="-152400" algn="l" rtl="0">
                <a:lnSpc>
                  <a:spcPct val="100000"/>
                </a:lnSpc>
                <a:spcBef>
                  <a:spcPts val="0"/>
                </a:spcBef>
                <a:spcAft>
                  <a:spcPts val="0"/>
                </a:spcAft>
                <a:buClr>
                  <a:srgbClr val="000000"/>
                </a:buClr>
                <a:buSzPts val="900"/>
                <a:buFont typeface="Roboto"/>
                <a:buAutoNum type="arabicPeriod"/>
              </a:pPr>
              <a:r>
                <a:rPr lang="en-US" sz="900" b="0" i="0" u="none" strike="noStrike" cap="none">
                  <a:solidFill>
                    <a:srgbClr val="000000"/>
                  </a:solidFill>
                  <a:latin typeface="Roboto"/>
                  <a:ea typeface="Roboto"/>
                  <a:cs typeface="Roboto"/>
                  <a:sym typeface="Roboto"/>
                </a:rPr>
                <a:t>Ζωγραφική</a:t>
              </a:r>
              <a:endParaRPr sz="900" b="0" i="0" u="none" strike="noStrike" cap="none">
                <a:solidFill>
                  <a:srgbClr val="000000"/>
                </a:solidFill>
                <a:latin typeface="Roboto"/>
                <a:ea typeface="Roboto"/>
                <a:cs typeface="Roboto"/>
                <a:sym typeface="Roboto"/>
              </a:endParaRPr>
            </a:p>
            <a:p>
              <a:pPr marL="179999" marR="0" lvl="0" indent="-152400" algn="l" rtl="0">
                <a:lnSpc>
                  <a:spcPct val="100000"/>
                </a:lnSpc>
                <a:spcBef>
                  <a:spcPts val="0"/>
                </a:spcBef>
                <a:spcAft>
                  <a:spcPts val="0"/>
                </a:spcAft>
                <a:buClr>
                  <a:srgbClr val="000000"/>
                </a:buClr>
                <a:buSzPts val="900"/>
                <a:buFont typeface="Roboto"/>
                <a:buAutoNum type="arabicPeriod"/>
              </a:pPr>
              <a:r>
                <a:rPr lang="en-US" sz="900" b="0" i="0" u="none" strike="noStrike" cap="none">
                  <a:solidFill>
                    <a:srgbClr val="000000"/>
                  </a:solidFill>
                  <a:latin typeface="Roboto"/>
                  <a:ea typeface="Roboto"/>
                  <a:cs typeface="Roboto"/>
                  <a:sym typeface="Roboto"/>
                </a:rPr>
                <a:t>Γιόγκα</a:t>
              </a:r>
              <a:endParaRPr sz="900" b="0" i="0" u="none" strike="noStrike" cap="none">
                <a:solidFill>
                  <a:srgbClr val="000000"/>
                </a:solidFill>
                <a:latin typeface="Roboto"/>
                <a:ea typeface="Roboto"/>
                <a:cs typeface="Roboto"/>
                <a:sym typeface="Roboto"/>
              </a:endParaRPr>
            </a:p>
            <a:p>
              <a:pPr marL="179999" marR="0" lvl="0" indent="-152400" algn="l" rtl="0">
                <a:lnSpc>
                  <a:spcPct val="100000"/>
                </a:lnSpc>
                <a:spcBef>
                  <a:spcPts val="0"/>
                </a:spcBef>
                <a:spcAft>
                  <a:spcPts val="0"/>
                </a:spcAft>
                <a:buClr>
                  <a:srgbClr val="000000"/>
                </a:buClr>
                <a:buSzPts val="900"/>
                <a:buFont typeface="Roboto"/>
                <a:buAutoNum type="arabicPeriod"/>
              </a:pPr>
              <a:r>
                <a:rPr lang="en-US" sz="900" b="0" i="0" u="none" strike="noStrike" cap="none">
                  <a:solidFill>
                    <a:srgbClr val="000000"/>
                  </a:solidFill>
                  <a:latin typeface="Roboto"/>
                  <a:ea typeface="Roboto"/>
                  <a:cs typeface="Roboto"/>
                  <a:sym typeface="Roboto"/>
                </a:rPr>
                <a:t>Συγγραφή</a:t>
              </a:r>
              <a:endParaRPr sz="900" b="0" i="0" u="none" strike="noStrike" cap="none">
                <a:solidFill>
                  <a:srgbClr val="000000"/>
                </a:solidFill>
                <a:latin typeface="Roboto"/>
                <a:ea typeface="Roboto"/>
                <a:cs typeface="Roboto"/>
                <a:sym typeface="Roboto"/>
              </a:endParaRPr>
            </a:p>
            <a:p>
              <a:pPr marL="179999" marR="0" lvl="0" indent="-152400" algn="l" rtl="0">
                <a:lnSpc>
                  <a:spcPct val="100000"/>
                </a:lnSpc>
                <a:spcBef>
                  <a:spcPts val="0"/>
                </a:spcBef>
                <a:spcAft>
                  <a:spcPts val="0"/>
                </a:spcAft>
                <a:buClr>
                  <a:srgbClr val="000000"/>
                </a:buClr>
                <a:buSzPts val="900"/>
                <a:buFont typeface="Roboto"/>
                <a:buAutoNum type="arabicPeriod"/>
              </a:pPr>
              <a:r>
                <a:rPr lang="en-US" sz="900" b="0" i="0" u="none" strike="noStrike" cap="none">
                  <a:solidFill>
                    <a:srgbClr val="000000"/>
                  </a:solidFill>
                  <a:latin typeface="Roboto"/>
                  <a:ea typeface="Roboto"/>
                  <a:cs typeface="Roboto"/>
                  <a:sym typeface="Roboto"/>
                </a:rPr>
                <a:t>Πιλάτες</a:t>
              </a:r>
              <a:endParaRPr sz="900" b="0" i="0" u="none" strike="noStrike" cap="none">
                <a:solidFill>
                  <a:srgbClr val="000000"/>
                </a:solidFill>
                <a:latin typeface="Roboto"/>
                <a:ea typeface="Roboto"/>
                <a:cs typeface="Roboto"/>
                <a:sym typeface="Roboto"/>
              </a:endParaRPr>
            </a:p>
            <a:p>
              <a:pPr marL="179999" marR="0" lvl="0" indent="-152400" algn="l" rtl="0">
                <a:lnSpc>
                  <a:spcPct val="100000"/>
                </a:lnSpc>
                <a:spcBef>
                  <a:spcPts val="0"/>
                </a:spcBef>
                <a:spcAft>
                  <a:spcPts val="0"/>
                </a:spcAft>
                <a:buClr>
                  <a:srgbClr val="000000"/>
                </a:buClr>
                <a:buSzPts val="900"/>
                <a:buFont typeface="Roboto"/>
                <a:buAutoNum type="arabicPeriod"/>
              </a:pPr>
              <a:r>
                <a:rPr lang="en-US" sz="900" b="0" i="0" u="none" strike="noStrike" cap="none">
                  <a:solidFill>
                    <a:srgbClr val="000000"/>
                  </a:solidFill>
                  <a:latin typeface="Roboto"/>
                  <a:ea typeface="Roboto"/>
                  <a:cs typeface="Roboto"/>
                  <a:sym typeface="Roboto"/>
                </a:rPr>
                <a:t>Χορός</a:t>
              </a:r>
              <a:endParaRPr sz="900" b="0" i="0" u="none" strike="noStrike" cap="none">
                <a:solidFill>
                  <a:srgbClr val="000000"/>
                </a:solidFill>
                <a:latin typeface="Roboto"/>
                <a:ea typeface="Roboto"/>
                <a:cs typeface="Roboto"/>
                <a:sym typeface="Roboto"/>
              </a:endParaRPr>
            </a:p>
          </p:txBody>
        </p:sp>
      </p:grpSp>
      <p:grpSp>
        <p:nvGrpSpPr>
          <p:cNvPr id="137" name="Google Shape;137;p17"/>
          <p:cNvGrpSpPr/>
          <p:nvPr/>
        </p:nvGrpSpPr>
        <p:grpSpPr>
          <a:xfrm>
            <a:off x="4315125" y="2572562"/>
            <a:ext cx="4625674" cy="698100"/>
            <a:chOff x="4315125" y="2496362"/>
            <a:chExt cx="4625674" cy="698100"/>
          </a:xfrm>
        </p:grpSpPr>
        <p:pic>
          <p:nvPicPr>
            <p:cNvPr id="138" name="Google Shape;138;p17"/>
            <p:cNvPicPr preferRelativeResize="0"/>
            <p:nvPr/>
          </p:nvPicPr>
          <p:blipFill rotWithShape="1">
            <a:blip r:embed="rId3">
              <a:alphaModFix/>
            </a:blip>
            <a:srcRect t="40700" b="40977"/>
            <a:stretch/>
          </p:blipFill>
          <p:spPr>
            <a:xfrm>
              <a:off x="4315125" y="2496362"/>
              <a:ext cx="4625674" cy="698100"/>
            </a:xfrm>
            <a:prstGeom prst="rect">
              <a:avLst/>
            </a:prstGeom>
            <a:noFill/>
            <a:ln>
              <a:noFill/>
            </a:ln>
          </p:spPr>
        </p:pic>
        <p:sp>
          <p:nvSpPr>
            <p:cNvPr id="139" name="Google Shape;139;p17"/>
            <p:cNvSpPr txBox="1"/>
            <p:nvPr/>
          </p:nvSpPr>
          <p:spPr>
            <a:xfrm>
              <a:off x="4359400" y="2622200"/>
              <a:ext cx="4397400" cy="485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Roboto"/>
                  <a:ea typeface="Roboto"/>
                  <a:cs typeface="Roboto"/>
                  <a:sym typeface="Roboto"/>
                </a:rPr>
                <a:t>Ωραία, μπορείτε να προτείνετε άλλα 5 για τη φίλη μου τη Σοφία</a:t>
              </a:r>
              <a:endParaRPr sz="900" b="0" i="0" u="none" strike="noStrike" cap="none">
                <a:solidFill>
                  <a:srgbClr val="000000"/>
                </a:solidFill>
                <a:latin typeface="Roboto"/>
                <a:ea typeface="Roboto"/>
                <a:cs typeface="Roboto"/>
                <a:sym typeface="Roboto"/>
              </a:endParaRPr>
            </a:p>
          </p:txBody>
        </p:sp>
      </p:grpSp>
      <p:grpSp>
        <p:nvGrpSpPr>
          <p:cNvPr id="140" name="Google Shape;140;p17"/>
          <p:cNvGrpSpPr/>
          <p:nvPr/>
        </p:nvGrpSpPr>
        <p:grpSpPr>
          <a:xfrm>
            <a:off x="4315125" y="958425"/>
            <a:ext cx="4625674" cy="1556925"/>
            <a:chOff x="4315125" y="958425"/>
            <a:chExt cx="4625674" cy="1556925"/>
          </a:xfrm>
        </p:grpSpPr>
        <p:pic>
          <p:nvPicPr>
            <p:cNvPr id="141" name="Google Shape;141;p17"/>
            <p:cNvPicPr preferRelativeResize="0"/>
            <p:nvPr/>
          </p:nvPicPr>
          <p:blipFill rotWithShape="1">
            <a:blip r:embed="rId3">
              <a:alphaModFix/>
            </a:blip>
            <a:srcRect b="59139"/>
            <a:stretch/>
          </p:blipFill>
          <p:spPr>
            <a:xfrm>
              <a:off x="4315125" y="958425"/>
              <a:ext cx="4625674" cy="1556925"/>
            </a:xfrm>
            <a:prstGeom prst="rect">
              <a:avLst/>
            </a:prstGeom>
            <a:noFill/>
            <a:ln>
              <a:noFill/>
            </a:ln>
          </p:spPr>
        </p:pic>
        <p:sp>
          <p:nvSpPr>
            <p:cNvPr id="142" name="Google Shape;142;p17"/>
            <p:cNvSpPr txBox="1"/>
            <p:nvPr/>
          </p:nvSpPr>
          <p:spPr>
            <a:xfrm>
              <a:off x="4346525" y="1028250"/>
              <a:ext cx="4472700" cy="1328100"/>
            </a:xfrm>
            <a:prstGeom prst="rect">
              <a:avLst/>
            </a:prstGeom>
            <a:noFill/>
            <a:ln>
              <a:noFill/>
            </a:ln>
          </p:spPr>
          <p:txBody>
            <a:bodyPr spcFirstLastPara="1" wrap="square" lIns="91425" tIns="91425" rIns="91425" bIns="91425" anchor="t" anchorCtr="0">
              <a:normAutofit fontScale="92500"/>
            </a:bodyPr>
            <a:lstStyle/>
            <a:p>
              <a:pPr marL="0" marR="0" lvl="0" indent="0" algn="l" rtl="0">
                <a:lnSpc>
                  <a:spcPct val="115000"/>
                </a:lnSpc>
                <a:spcBef>
                  <a:spcPts val="0"/>
                </a:spcBef>
                <a:spcAft>
                  <a:spcPts val="0"/>
                </a:spcAft>
                <a:buClr>
                  <a:srgbClr val="000000"/>
                </a:buClr>
                <a:buSzPct val="108108"/>
                <a:buFont typeface="Arial"/>
                <a:buNone/>
              </a:pPr>
              <a:r>
                <a:rPr lang="en-US" sz="900" b="0" i="0" u="none" strike="noStrike" cap="none">
                  <a:solidFill>
                    <a:srgbClr val="222222"/>
                  </a:solidFill>
                  <a:highlight>
                    <a:srgbClr val="FFFFFF"/>
                  </a:highlight>
                  <a:latin typeface="Roboto"/>
                  <a:ea typeface="Roboto"/>
                  <a:cs typeface="Roboto"/>
                  <a:sym typeface="Roboto"/>
                </a:rPr>
                <a:t>Βεβαίως! Ακολουθούν πέντε χόμπι που θα μπορούσε να δοκιμάσει ο φίλος σας ο </a:t>
              </a:r>
              <a:r>
                <a:rPr lang="en-US" sz="900" b="0" i="0" u="none" strike="noStrike" cap="none">
                  <a:solidFill>
                    <a:srgbClr val="222222"/>
                  </a:solidFill>
                  <a:latin typeface="Roboto"/>
                  <a:ea typeface="Roboto"/>
                  <a:cs typeface="Roboto"/>
                  <a:sym typeface="Roboto"/>
                </a:rPr>
                <a:t>Γιώργος</a:t>
              </a:r>
              <a:r>
                <a:rPr lang="en-US" sz="900" b="0" i="0" u="none" strike="noStrike" cap="none">
                  <a:solidFill>
                    <a:srgbClr val="222222"/>
                  </a:solidFill>
                  <a:highlight>
                    <a:srgbClr val="FFFFFF"/>
                  </a:highlight>
                  <a:latin typeface="Roboto"/>
                  <a:ea typeface="Roboto"/>
                  <a:cs typeface="Roboto"/>
                  <a:sym typeface="Roboto"/>
                </a:rPr>
                <a:t>:</a:t>
              </a:r>
              <a:endParaRPr sz="900" b="0" i="0" u="none" strike="noStrike" cap="none">
                <a:solidFill>
                  <a:srgbClr val="222222"/>
                </a:solidFill>
                <a:highlight>
                  <a:srgbClr val="FFFFFF"/>
                </a:highlight>
                <a:latin typeface="Roboto"/>
                <a:ea typeface="Roboto"/>
                <a:cs typeface="Roboto"/>
                <a:sym typeface="Roboto"/>
              </a:endParaRPr>
            </a:p>
            <a:p>
              <a:pPr marL="0" marR="0" lvl="0" indent="0" algn="l" rtl="0">
                <a:lnSpc>
                  <a:spcPct val="115000"/>
                </a:lnSpc>
                <a:spcBef>
                  <a:spcPts val="0"/>
                </a:spcBef>
                <a:spcAft>
                  <a:spcPts val="0"/>
                </a:spcAft>
                <a:buClr>
                  <a:srgbClr val="000000"/>
                </a:buClr>
                <a:buSzPct val="108108"/>
                <a:buFont typeface="Arial"/>
                <a:buNone/>
              </a:pPr>
              <a:endParaRPr sz="9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ct val="108108"/>
                <a:buFont typeface="Arial"/>
                <a:buNone/>
              </a:pPr>
              <a:r>
                <a:rPr lang="en-US" sz="900" b="0" i="0" u="none" strike="noStrike" cap="none">
                  <a:solidFill>
                    <a:srgbClr val="222222"/>
                  </a:solidFill>
                  <a:highlight>
                    <a:srgbClr val="FFFFFF"/>
                  </a:highlight>
                  <a:latin typeface="Roboto"/>
                  <a:ea typeface="Roboto"/>
                  <a:cs typeface="Roboto"/>
                  <a:sym typeface="Roboto"/>
                </a:rPr>
                <a:t>1. Φωτογραφία</a:t>
              </a:r>
              <a:endParaRPr sz="900" b="0" i="0" u="none" strike="noStrike" cap="none">
                <a:solidFill>
                  <a:srgbClr val="222222"/>
                </a:solidFill>
                <a:highlight>
                  <a:srgbClr val="FFFFFF"/>
                </a:highlight>
                <a:latin typeface="Roboto"/>
                <a:ea typeface="Roboto"/>
                <a:cs typeface="Roboto"/>
                <a:sym typeface="Roboto"/>
              </a:endParaRPr>
            </a:p>
            <a:p>
              <a:pPr marL="0" marR="0" lvl="0" indent="0" algn="l" rtl="0">
                <a:lnSpc>
                  <a:spcPct val="115000"/>
                </a:lnSpc>
                <a:spcBef>
                  <a:spcPts val="0"/>
                </a:spcBef>
                <a:spcAft>
                  <a:spcPts val="0"/>
                </a:spcAft>
                <a:buClr>
                  <a:srgbClr val="000000"/>
                </a:buClr>
                <a:buSzPct val="108108"/>
                <a:buFont typeface="Arial"/>
                <a:buNone/>
              </a:pPr>
              <a:r>
                <a:rPr lang="en-US" sz="900" b="0" i="0" u="none" strike="noStrike" cap="none">
                  <a:solidFill>
                    <a:srgbClr val="222222"/>
                  </a:solidFill>
                  <a:highlight>
                    <a:srgbClr val="FFFFFF"/>
                  </a:highlight>
                  <a:latin typeface="Roboto"/>
                  <a:ea typeface="Roboto"/>
                  <a:cs typeface="Roboto"/>
                  <a:sym typeface="Roboto"/>
                </a:rPr>
                <a:t>2. Μαγείρεμα</a:t>
              </a:r>
              <a:endParaRPr sz="900" b="0" i="0" u="none" strike="noStrike" cap="none">
                <a:solidFill>
                  <a:srgbClr val="222222"/>
                </a:solidFill>
                <a:highlight>
                  <a:srgbClr val="FFFFFF"/>
                </a:highlight>
                <a:latin typeface="Roboto"/>
                <a:ea typeface="Roboto"/>
                <a:cs typeface="Roboto"/>
                <a:sym typeface="Roboto"/>
              </a:endParaRPr>
            </a:p>
            <a:p>
              <a:pPr marL="0" marR="0" lvl="0" indent="0" algn="l" rtl="0">
                <a:lnSpc>
                  <a:spcPct val="115000"/>
                </a:lnSpc>
                <a:spcBef>
                  <a:spcPts val="0"/>
                </a:spcBef>
                <a:spcAft>
                  <a:spcPts val="0"/>
                </a:spcAft>
                <a:buClr>
                  <a:srgbClr val="000000"/>
                </a:buClr>
                <a:buSzPct val="108108"/>
                <a:buFont typeface="Arial"/>
                <a:buNone/>
              </a:pPr>
              <a:r>
                <a:rPr lang="en-US" sz="900" b="0" i="0" u="none" strike="noStrike" cap="none">
                  <a:solidFill>
                    <a:srgbClr val="222222"/>
                  </a:solidFill>
                  <a:highlight>
                    <a:srgbClr val="FFFFFF"/>
                  </a:highlight>
                  <a:latin typeface="Roboto"/>
                  <a:ea typeface="Roboto"/>
                  <a:cs typeface="Roboto"/>
                  <a:sym typeface="Roboto"/>
                </a:rPr>
                <a:t>3. Παίξιμο μουσικού οργάνου</a:t>
              </a:r>
              <a:endParaRPr sz="900" b="0" i="0" u="none" strike="noStrike" cap="none">
                <a:solidFill>
                  <a:srgbClr val="222222"/>
                </a:solidFill>
                <a:highlight>
                  <a:srgbClr val="FFFFFF"/>
                </a:highlight>
                <a:latin typeface="Roboto"/>
                <a:ea typeface="Roboto"/>
                <a:cs typeface="Roboto"/>
                <a:sym typeface="Roboto"/>
              </a:endParaRPr>
            </a:p>
            <a:p>
              <a:pPr marL="0" marR="0" lvl="0" indent="0" algn="l" rtl="0">
                <a:lnSpc>
                  <a:spcPct val="115000"/>
                </a:lnSpc>
                <a:spcBef>
                  <a:spcPts val="0"/>
                </a:spcBef>
                <a:spcAft>
                  <a:spcPts val="0"/>
                </a:spcAft>
                <a:buClr>
                  <a:srgbClr val="000000"/>
                </a:buClr>
                <a:buSzPct val="108108"/>
                <a:buFont typeface="Arial"/>
                <a:buNone/>
              </a:pPr>
              <a:r>
                <a:rPr lang="en-US" sz="900" b="0" i="0" u="none" strike="noStrike" cap="none">
                  <a:solidFill>
                    <a:srgbClr val="222222"/>
                  </a:solidFill>
                  <a:highlight>
                    <a:srgbClr val="FFFFFF"/>
                  </a:highlight>
                  <a:latin typeface="Roboto"/>
                  <a:ea typeface="Roboto"/>
                  <a:cs typeface="Roboto"/>
                  <a:sym typeface="Roboto"/>
                </a:rPr>
                <a:t>4. Πεζοπορία</a:t>
              </a:r>
              <a:endParaRPr sz="900" b="0" i="0" u="none" strike="noStrike" cap="none">
                <a:solidFill>
                  <a:srgbClr val="222222"/>
                </a:solidFill>
                <a:highlight>
                  <a:srgbClr val="FFFFFF"/>
                </a:highlight>
                <a:latin typeface="Roboto"/>
                <a:ea typeface="Roboto"/>
                <a:cs typeface="Roboto"/>
                <a:sym typeface="Roboto"/>
              </a:endParaRPr>
            </a:p>
            <a:p>
              <a:pPr marL="0" marR="0" lvl="0" indent="0" algn="l" rtl="0">
                <a:lnSpc>
                  <a:spcPct val="115000"/>
                </a:lnSpc>
                <a:spcBef>
                  <a:spcPts val="0"/>
                </a:spcBef>
                <a:spcAft>
                  <a:spcPts val="0"/>
                </a:spcAft>
                <a:buClr>
                  <a:srgbClr val="000000"/>
                </a:buClr>
                <a:buSzPct val="108108"/>
                <a:buFont typeface="Arial"/>
                <a:buNone/>
              </a:pPr>
              <a:r>
                <a:rPr lang="en-US" sz="900" b="0" i="0" u="none" strike="noStrike" cap="none">
                  <a:solidFill>
                    <a:srgbClr val="222222"/>
                  </a:solidFill>
                  <a:highlight>
                    <a:srgbClr val="FFFFFF"/>
                  </a:highlight>
                  <a:latin typeface="Roboto"/>
                  <a:ea typeface="Roboto"/>
                  <a:cs typeface="Roboto"/>
                  <a:sym typeface="Roboto"/>
                </a:rPr>
                <a:t>5. Ξυλουργική</a:t>
              </a:r>
              <a:endParaRPr sz="900" b="0" i="0" u="none" strike="noStrike" cap="none">
                <a:solidFill>
                  <a:srgbClr val="000000"/>
                </a:solidFill>
                <a:latin typeface="Roboto"/>
                <a:ea typeface="Roboto"/>
                <a:cs typeface="Roboto"/>
                <a:sym typeface="Roboto"/>
              </a:endParaRPr>
            </a:p>
          </p:txBody>
        </p:sp>
      </p:grpSp>
      <p:sp>
        <p:nvSpPr>
          <p:cNvPr id="143" name="Google Shape;143;p17"/>
          <p:cNvSpPr txBox="1">
            <a:spLocks noGrp="1"/>
          </p:cNvSpPr>
          <p:nvPr>
            <p:ph type="body" idx="1"/>
          </p:nvPr>
        </p:nvSpPr>
        <p:spPr>
          <a:xfrm>
            <a:off x="310900" y="1170125"/>
            <a:ext cx="39099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Προκαταλήψεις θεωρούνται τα δεδομένα εξόδου ενός μοντέλου AI που ευνοούν ορισμένα πράγματα και υποβαθμίζουν ή αποκλείουν άλλα.</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b="1">
                <a:solidFill>
                  <a:srgbClr val="C31C4A"/>
                </a:solidFill>
                <a:latin typeface="Roboto"/>
                <a:ea typeface="Roboto"/>
                <a:cs typeface="Roboto"/>
                <a:sym typeface="Roboto"/>
              </a:rPr>
              <a:t>Ερώτηση:</a:t>
            </a:r>
            <a:endParaRPr b="1">
              <a:solidFill>
                <a:srgbClr val="C31C4A"/>
              </a:solidFill>
              <a:latin typeface="Roboto"/>
              <a:ea typeface="Roboto"/>
              <a:cs typeface="Roboto"/>
              <a:sym typeface="Roboto"/>
            </a:endParaRPr>
          </a:p>
          <a:p>
            <a:pPr marL="0" lvl="0" indent="0" algn="l" rtl="0">
              <a:lnSpc>
                <a:spcPct val="115000"/>
              </a:lnSpc>
              <a:spcBef>
                <a:spcPts val="1600"/>
              </a:spcBef>
              <a:spcAft>
                <a:spcPts val="0"/>
              </a:spcAft>
              <a:buSzPts val="1800"/>
              <a:buNone/>
            </a:pPr>
            <a:r>
              <a:rPr lang="en-US" b="1">
                <a:latin typeface="Roboto"/>
                <a:ea typeface="Roboto"/>
                <a:cs typeface="Roboto"/>
                <a:sym typeface="Roboto"/>
              </a:rPr>
              <a:t>Καταγράψτε μερικά χόμπι που θα μπορούσε να δοκιμάσει ο φίλος μου ο Γιώργος</a:t>
            </a:r>
            <a:endParaRPr b="1">
              <a:latin typeface="Roboto"/>
              <a:ea typeface="Roboto"/>
              <a:cs typeface="Roboto"/>
              <a:sym typeface="Roboto"/>
            </a:endParaRPr>
          </a:p>
          <a:p>
            <a:pPr marL="0" lvl="0" indent="0" algn="l" rtl="0">
              <a:lnSpc>
                <a:spcPct val="115000"/>
              </a:lnSpc>
              <a:spcBef>
                <a:spcPts val="1600"/>
              </a:spcBef>
              <a:spcAft>
                <a:spcPts val="0"/>
              </a:spcAft>
              <a:buSzPts val="1800"/>
              <a:buNone/>
            </a:pPr>
            <a:endParaRPr b="1">
              <a:latin typeface="Roboto"/>
              <a:ea typeface="Roboto"/>
              <a:cs typeface="Roboto"/>
              <a:sym typeface="Roboto"/>
            </a:endParaRPr>
          </a:p>
          <a:p>
            <a:pPr marL="0" lvl="0" indent="0" algn="l" rtl="0">
              <a:lnSpc>
                <a:spcPct val="115000"/>
              </a:lnSpc>
              <a:spcBef>
                <a:spcPts val="1600"/>
              </a:spcBef>
              <a:spcAft>
                <a:spcPts val="1600"/>
              </a:spcAft>
              <a:buSzPts val="1800"/>
              <a:buNone/>
            </a:pPr>
            <a:endParaRPr b="1">
              <a:latin typeface="Roboto"/>
              <a:ea typeface="Roboto"/>
              <a:cs typeface="Roboto"/>
              <a:sym typeface="Roboto"/>
            </a:endParaRPr>
          </a:p>
        </p:txBody>
      </p:sp>
      <p:sp>
        <p:nvSpPr>
          <p:cNvPr id="144" name="Google Shape;144;p17"/>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Υπάρχουν προκαταλήψεις μερικές φορές;</a:t>
            </a:r>
            <a:endParaRPr>
              <a:latin typeface="Roboto"/>
              <a:ea typeface="Roboto"/>
              <a:cs typeface="Roboto"/>
              <a:sym typeface="Roboto"/>
            </a:endParaRPr>
          </a:p>
        </p:txBody>
      </p:sp>
      <p:sp>
        <p:nvSpPr>
          <p:cNvPr id="145" name="Google Shape;145;p17"/>
          <p:cNvSpPr txBox="1">
            <a:spLocks noGrp="1"/>
          </p:cNvSpPr>
          <p:nvPr>
            <p:ph type="subTitle" idx="3"/>
          </p:nvPr>
        </p:nvSpPr>
        <p:spPr>
          <a:xfrm>
            <a:off x="7462100" y="30250"/>
            <a:ext cx="1681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xperience AI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4156</Words>
  <Application>Microsoft Office PowerPoint</Application>
  <PresentationFormat>On-screen Show (16:9)</PresentationFormat>
  <Paragraphs>433</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Quicksand Medium</vt:lpstr>
      <vt:lpstr>Roboto</vt:lpstr>
      <vt:lpstr>Quicksand</vt:lpstr>
      <vt:lpstr>Experience AI Slides</vt:lpstr>
      <vt:lpstr>Μεγάλα γλωσσικά μοντέλα (LLM) </vt:lpstr>
      <vt:lpstr>Experience AI: Μεγάλα γλωσσικά μοντέλα (LLM)</vt:lpstr>
      <vt:lpstr>Ζητάτε βοήθεια από έναν φίλο σας για την εργασία σας</vt:lpstr>
      <vt:lpstr>Γλωσσικά μοντέλα</vt:lpstr>
      <vt:lpstr>Μεγάλα γλωσσικά μοντέλα (LLM)</vt:lpstr>
      <vt:lpstr>Παράδειγμα χρήσης – Γράψτε ένα ποίημα </vt:lpstr>
      <vt:lpstr>PowerPoint Presentation</vt:lpstr>
      <vt:lpstr>Είναι πάντα σωστές οι προβλέψεις;</vt:lpstr>
      <vt:lpstr>Υπάρχουν προκαταλήψεις μερικές φορές;</vt:lpstr>
      <vt:lpstr>Εσείς τι λέτε;</vt:lpstr>
      <vt:lpstr>Λέξεις κλειδιά</vt:lpstr>
      <vt:lpstr>LLMs – Τα δεδομένα</vt:lpstr>
      <vt:lpstr>Μοντέλα τεχνητής νοημοσύνης</vt:lpstr>
      <vt:lpstr>Μοντέλα τεχνητής νοημοσύνης</vt:lpstr>
      <vt:lpstr>Πολλά δεδομένα</vt:lpstr>
      <vt:lpstr>GPT-3 (χρησιμοποιείται για την κατασκευή του ChatGPT)</vt:lpstr>
      <vt:lpstr>Περίληψη</vt:lpstr>
      <vt:lpstr>Μηχανές αναζήτησης στο διαδίκτυο vs LLM chatbots</vt:lpstr>
      <vt:lpstr>Τι είναι μια μηχανή αναζήτησης στο διαδίκτυο;</vt:lpstr>
      <vt:lpstr>Μηχανές αναζήτησης στο διαδίκτυο</vt:lpstr>
      <vt:lpstr>Μηχανές αναζήτησης</vt:lpstr>
      <vt:lpstr>Μηχανές αναζήτησης εναντίον LLM</vt:lpstr>
      <vt:lpstr>Έρευνα: Γυναικείος τελικός Wimbledon 2019</vt:lpstr>
      <vt:lpstr>Θα βοηθούσε αυτό;</vt:lpstr>
      <vt:lpstr>Περίληψη</vt:lpstr>
      <vt:lpstr>Χωρίς ανθρώπινη παρουσία </vt:lpstr>
      <vt:lpstr>Τι είναι το AI;</vt:lpstr>
      <vt:lpstr>Τα συστήματα AI δεν αποτελούν ενσωματωμένη νοημοσύνη</vt:lpstr>
      <vt:lpstr>Γίνε το LLM</vt:lpstr>
      <vt:lpstr>Γίνε η περίληψη του LLM</vt:lpstr>
      <vt:lpstr>Ποια επιλογή είναι πιθανότερο να  είναι αποτελεσματική;</vt:lpstr>
      <vt:lpstr>Ποια επιλογή είναι πιθανότερο να είναι πιο αποτελεσματική;</vt:lpstr>
      <vt:lpstr>Περίληψη</vt:lpstr>
      <vt:lpstr>Υπέρ ή κατά ενός LLM;</vt:lpstr>
      <vt:lpstr>Κάρτες μοντέλου</vt:lpstr>
      <vt:lpstr>Τι υπάρχει σε μια κάρτα μοντέλου;</vt:lpstr>
      <vt:lpstr>Χρήση της κάρτας μοντέλου</vt:lpstr>
      <vt:lpstr>Περίληψη μεγάλων γλωσσικών μοντέλων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Κωστας Καρπουζης</cp:lastModifiedBy>
  <cp:revision>14</cp:revision>
  <dcterms:modified xsi:type="dcterms:W3CDTF">2025-04-09T07:51:00Z</dcterms:modified>
</cp:coreProperties>
</file>