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5"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5143500" type="screen16x9"/>
  <p:notesSz cx="6858000" cy="9144000"/>
  <p:embeddedFontLst>
    <p:embeddedFont>
      <p:font typeface="Quicksand" panose="020B0604020202020204" charset="0"/>
      <p:regular r:id="rId30"/>
      <p:bold r:id="rId31"/>
    </p:embeddedFont>
    <p:embeddedFont>
      <p:font typeface="Quicksand Medium" panose="020B0604020202020204" charset="0"/>
      <p:regular r:id="rId32"/>
      <p:bold r:id="rId33"/>
    </p:embeddedFont>
    <p:embeddedFont>
      <p:font typeface="Roboto" panose="02000000000000000000" pitchFamily="2" charset="0"/>
      <p:regular r:id="rId34"/>
      <p:bold r:id="rId35"/>
      <p:italic r:id="rId36"/>
      <p:boldItalic r:id="rId37"/>
    </p:embeddedFont>
    <p:embeddedFont>
      <p:font typeface="Roboto Light" panose="02000000000000000000" pitchFamily="2" charset="0"/>
      <p:regular r:id="rId38"/>
      <p:bold r:id="rId39"/>
      <p:italic r:id="rId40"/>
      <p:boldItalic r:id="rId41"/>
    </p:embeddedFont>
    <p:embeddedFont>
      <p:font typeface="Roboto Medium" panose="02000000000000000000" pitchFamily="2"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9" d="100"/>
          <a:sy n="99" d="100"/>
        </p:scale>
        <p:origin x="92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raspberrypi.org/"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creativecommons.org/licenses/by-nc-nd/4.0/"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pixabay.com/photos/apples-red-apple-ripe-apple-orchard-2788599/"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rpf.io/xai-3-v1"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pixabay.com/photos/apples-fresh-green-red-health-455396/"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pixabay.com/illustrations/skin-tone-background-brown-cream-6172576/"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pixabay.com/vectors/peach-fruit-cartoon-character-5309316/"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pixabay.com/vectors/dishes-plate-fork-eating-spoon-297268/"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pixabay.com/photos/supermarket-stalls-coolers-market-949913/"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pixabay.com/photos/supermarket-stalls-coolers-market-949913/"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pixabay.com/photos/tomato-bunch-mature-red-food-473764/"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pixabay.com/photos/apples-green-fruits-close-up-1592588/" TargetMode="External"/><Relationship Id="rId4" Type="http://schemas.openxmlformats.org/officeDocument/2006/relationships/hyperlink" Target="https://pixabay.com/photos/tomatoes-fruit-food-red-tomatoes-5356/"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pixabay.com/photos/tomato-bunch-mature-red-food-473764/"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pixabay.com/photos/apples-green-fruits-close-up-1592588/" TargetMode="External"/><Relationship Id="rId4" Type="http://schemas.openxmlformats.org/officeDocument/2006/relationships/hyperlink" Target="https://pixabay.com/photos/tomatoes-fruit-food-red-tomatoes-5356/"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000">
                <a:solidFill>
                  <a:srgbClr val="666666"/>
                </a:solidFill>
                <a:latin typeface="Roboto"/>
                <a:ea typeface="Roboto"/>
                <a:cs typeface="Roboto"/>
                <a:sym typeface="Roboto"/>
              </a:rPr>
              <a:t>Αυτός ο πόρος διατίθεται από το </a:t>
            </a:r>
            <a:r>
              <a:rPr lang="en-US" sz="1000" u="sng">
                <a:solidFill>
                  <a:srgbClr val="1155CC"/>
                </a:solidFill>
                <a:latin typeface="Roboto"/>
                <a:ea typeface="Roboto"/>
                <a:cs typeface="Roboto"/>
                <a:sym typeface="Roboto"/>
                <a:hlinkClick r:id="rId3">
                  <a:extLst>
                    <a:ext uri="{A12FA001-AC4F-418D-AE19-62706E023703}">
                      <ahyp:hlinkClr xmlns:ahyp="http://schemas.microsoft.com/office/drawing/2018/hyperlinkcolor" val="tx"/>
                    </a:ext>
                  </a:extLst>
                </a:hlinkClick>
              </a:rPr>
              <a:t>Raspberry Pi Foundation</a:t>
            </a:r>
            <a:r>
              <a:rPr lang="en-US" sz="1000">
                <a:solidFill>
                  <a:srgbClr val="666666"/>
                </a:solidFill>
                <a:latin typeface="Roboto"/>
                <a:ea typeface="Roboto"/>
                <a:cs typeface="Roboto"/>
                <a:sym typeface="Roboto"/>
              </a:rPr>
              <a:t> με άδεια χρήσης Creative Commons Attribution-NonCommercial-NoDerivatives 4.0 International Public License (CC BY-NC-ND 4.0). Για περισσότερες πληροφορίες σχετικά με την άδεια αυτή, ανατρέξτε στην ηλεκτρονική διεύθυνση </a:t>
            </a:r>
            <a:r>
              <a:rPr lang="en-US" sz="1000" u="sng">
                <a:solidFill>
                  <a:srgbClr val="1155CC"/>
                </a:solidFill>
                <a:latin typeface="Roboto"/>
                <a:ea typeface="Roboto"/>
                <a:cs typeface="Roboto"/>
                <a:sym typeface="Roboto"/>
                <a:hlinkClick r:id="rId4">
                  <a:extLst>
                    <a:ext uri="{A12FA001-AC4F-418D-AE19-62706E023703}">
                      <ahyp:hlinkClr xmlns:ahyp="http://schemas.microsoft.com/office/drawing/2018/hyperlinkcolor" val="tx"/>
                    </a:ext>
                  </a:extLst>
                </a:hlinkClick>
              </a:rPr>
              <a:t>creativecommons.org/licenses/by-nc-nd/4.0</a:t>
            </a:r>
            <a:r>
              <a:rPr lang="en-US" sz="1000">
                <a:solidFill>
                  <a:srgbClr val="666666"/>
                </a:solidFill>
                <a:latin typeface="Roboto"/>
                <a:ea typeface="Roboto"/>
                <a:cs typeface="Roboto"/>
                <a:sym typeface="Roboto"/>
              </a:rPr>
              <a:t>.</a:t>
            </a:r>
            <a:endParaRPr sz="1000">
              <a:solidFill>
                <a:srgbClr val="666666"/>
              </a:solidFill>
              <a:latin typeface="Roboto"/>
              <a:ea typeface="Roboto"/>
              <a:cs typeface="Roboto"/>
              <a:sym typeface="Roboto"/>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2" name="Google Shape;132;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1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1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1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8" name="Google Shape;168;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000">
                <a:latin typeface="Roboto"/>
                <a:ea typeface="Roboto"/>
                <a:cs typeface="Roboto"/>
                <a:sym typeface="Roboto"/>
              </a:rPr>
              <a:t>Πηγή εικόνας: </a:t>
            </a:r>
            <a:r>
              <a:rPr lang="en-US" sz="1000" u="sng">
                <a:solidFill>
                  <a:schemeClr val="hlink"/>
                </a:solidFill>
                <a:latin typeface="Roboto"/>
                <a:ea typeface="Roboto"/>
                <a:cs typeface="Roboto"/>
                <a:sym typeface="Roboto"/>
                <a:hlinkClick r:id="rId3"/>
              </a:rPr>
              <a:t>https://pixabay.com/photos/apples-red-apple-ripe-apple-orchard-2788599/</a:t>
            </a:r>
            <a:endParaRPr sz="1000">
              <a:latin typeface="Roboto"/>
              <a:ea typeface="Roboto"/>
              <a:cs typeface="Roboto"/>
              <a:sym typeface="Roboto"/>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000">
                <a:solidFill>
                  <a:schemeClr val="dk1"/>
                </a:solidFill>
                <a:latin typeface="Roboto"/>
                <a:ea typeface="Roboto"/>
                <a:cs typeface="Roboto"/>
                <a:sym typeface="Roboto"/>
              </a:rPr>
              <a:t>Πηγή βίντεο: Raspberry Pi Foundation - </a:t>
            </a:r>
            <a:r>
              <a:rPr lang="en-US" sz="1000" u="sng">
                <a:solidFill>
                  <a:schemeClr val="hlink"/>
                </a:solidFill>
                <a:latin typeface="Roboto"/>
                <a:ea typeface="Roboto"/>
                <a:cs typeface="Roboto"/>
                <a:sym typeface="Roboto"/>
                <a:hlinkClick r:id="rId3"/>
              </a:rPr>
              <a:t>rpf.io/xai-3-v1</a:t>
            </a:r>
            <a:r>
              <a:rPr lang="en-US" sz="1000">
                <a:solidFill>
                  <a:schemeClr val="dk1"/>
                </a:solidFill>
                <a:latin typeface="Roboto"/>
                <a:ea typeface="Roboto"/>
                <a:cs typeface="Roboto"/>
                <a:sym typeface="Roboto"/>
              </a:rPr>
              <a:t> </a:t>
            </a:r>
            <a:endParaRPr sz="1000">
              <a:latin typeface="Roboto"/>
              <a:ea typeface="Roboto"/>
              <a:cs typeface="Roboto"/>
              <a:sym typeface="Roboto"/>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5" name="Google Shape;185;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1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4" name="Google Shape;194;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000">
                <a:latin typeface="Roboto"/>
                <a:ea typeface="Roboto"/>
                <a:cs typeface="Roboto"/>
                <a:sym typeface="Roboto"/>
              </a:rPr>
              <a:t>Πηγή εικόνας: </a:t>
            </a:r>
            <a:r>
              <a:rPr lang="en-US" sz="1000" u="sng">
                <a:solidFill>
                  <a:schemeClr val="hlink"/>
                </a:solidFill>
                <a:latin typeface="Roboto"/>
                <a:ea typeface="Roboto"/>
                <a:cs typeface="Roboto"/>
                <a:sym typeface="Roboto"/>
                <a:hlinkClick r:id="rId3"/>
              </a:rPr>
              <a:t>https://pixabay.com/photos/apples-fresh-green-red-health-455396/</a:t>
            </a:r>
            <a:endParaRPr sz="1000">
              <a:latin typeface="Roboto"/>
              <a:ea typeface="Roboto"/>
              <a:cs typeface="Roboto"/>
              <a:sym typeface="Roboto"/>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1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0" name="Google Shape;210;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1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8" name="Google Shape;218;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1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 name="Google Shape;4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1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6" name="Google Shape;226;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1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9" name="Google Shape;249;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000">
                <a:latin typeface="Roboto"/>
                <a:ea typeface="Roboto"/>
                <a:cs typeface="Roboto"/>
                <a:sym typeface="Roboto"/>
              </a:rPr>
              <a:t>Πηγή εικόνας: </a:t>
            </a:r>
            <a:r>
              <a:rPr lang="en-US" sz="1000" u="sng">
                <a:solidFill>
                  <a:schemeClr val="hlink"/>
                </a:solidFill>
                <a:latin typeface="Roboto"/>
                <a:ea typeface="Roboto"/>
                <a:cs typeface="Roboto"/>
                <a:sym typeface="Roboto"/>
                <a:hlinkClick r:id="rId3"/>
              </a:rPr>
              <a:t>https://pixabay.com/illustrations/skin-tone-background-brown-cream-6172576/</a:t>
            </a:r>
            <a:endParaRPr sz="1000">
              <a:latin typeface="Roboto"/>
              <a:ea typeface="Roboto"/>
              <a:cs typeface="Roboto"/>
              <a:sym typeface="Roboto"/>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9" name="Google Shape;259;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000">
                <a:latin typeface="Roboto"/>
                <a:ea typeface="Roboto"/>
                <a:cs typeface="Roboto"/>
                <a:sym typeface="Roboto"/>
              </a:rPr>
              <a:t>Πηγή εικόνας: Raspberry Pi Foundation </a:t>
            </a:r>
            <a:endParaRPr sz="1000">
              <a:latin typeface="Roboto"/>
              <a:ea typeface="Roboto"/>
              <a:cs typeface="Roboto"/>
              <a:sym typeface="Roboto"/>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31b4d8d6e98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1" name="Google Shape;271;g31b4d8d6e98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1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1" name="Google Shape;301;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1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0" name="Google Shape;310;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000">
                <a:latin typeface="Roboto"/>
                <a:ea typeface="Roboto"/>
                <a:cs typeface="Roboto"/>
                <a:sym typeface="Roboto"/>
              </a:rPr>
              <a:t>Πηγές εικόνων: </a:t>
            </a:r>
            <a:endParaRPr sz="1000">
              <a:latin typeface="Roboto"/>
              <a:ea typeface="Roboto"/>
              <a:cs typeface="Roboto"/>
              <a:sym typeface="Roboto"/>
            </a:endParaRPr>
          </a:p>
          <a:p>
            <a:pPr marL="0" lvl="0" indent="0" algn="l" rtl="0">
              <a:lnSpc>
                <a:spcPct val="100000"/>
              </a:lnSpc>
              <a:spcBef>
                <a:spcPts val="0"/>
              </a:spcBef>
              <a:spcAft>
                <a:spcPts val="0"/>
              </a:spcAft>
              <a:buSzPts val="1100"/>
              <a:buNone/>
            </a:pPr>
            <a:r>
              <a:rPr lang="en-US" sz="1000" u="sng">
                <a:solidFill>
                  <a:schemeClr val="hlink"/>
                </a:solidFill>
                <a:latin typeface="Roboto"/>
                <a:ea typeface="Roboto"/>
                <a:cs typeface="Roboto"/>
                <a:sym typeface="Roboto"/>
                <a:hlinkClick r:id="rId3"/>
              </a:rPr>
              <a:t>https://pixabay.com/vectors/peach-fruit-cartoon-character-5309316/</a:t>
            </a:r>
            <a:r>
              <a:rPr lang="en-US" sz="1000">
                <a:solidFill>
                  <a:schemeClr val="dk1"/>
                </a:solidFill>
                <a:latin typeface="Roboto"/>
                <a:ea typeface="Roboto"/>
                <a:cs typeface="Roboto"/>
                <a:sym typeface="Roboto"/>
              </a:rPr>
              <a:t> </a:t>
            </a:r>
            <a:endParaRPr sz="1000">
              <a:solidFill>
                <a:schemeClr val="dk1"/>
              </a:solidFill>
              <a:latin typeface="Roboto"/>
              <a:ea typeface="Roboto"/>
              <a:cs typeface="Roboto"/>
              <a:sym typeface="Roboto"/>
            </a:endParaRPr>
          </a:p>
          <a:p>
            <a:pPr marL="0" lvl="0" indent="0" algn="l" rtl="0">
              <a:lnSpc>
                <a:spcPct val="100000"/>
              </a:lnSpc>
              <a:spcBef>
                <a:spcPts val="0"/>
              </a:spcBef>
              <a:spcAft>
                <a:spcPts val="0"/>
              </a:spcAft>
              <a:buSzPts val="1100"/>
              <a:buNone/>
            </a:pPr>
            <a:r>
              <a:rPr lang="en-US" sz="1000" u="sng">
                <a:solidFill>
                  <a:schemeClr val="hlink"/>
                </a:solidFill>
                <a:latin typeface="Roboto"/>
                <a:ea typeface="Roboto"/>
                <a:cs typeface="Roboto"/>
                <a:sym typeface="Roboto"/>
                <a:hlinkClick r:id="rId4"/>
              </a:rPr>
              <a:t>https://pixabay.com/vectors/dishes-plate-fork-eating-spoon-297268/</a:t>
            </a:r>
            <a:endParaRPr sz="1000">
              <a:latin typeface="Roboto"/>
              <a:ea typeface="Roboto"/>
              <a:cs typeface="Roboto"/>
              <a:sym typeface="Roboto"/>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9" name="Google Shape;319;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1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6" name="Google Shape;326;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1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 name="Google Shape;5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1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 name="Google Shape;6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sz="11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 name="Google Shape;7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000">
                <a:latin typeface="Roboto"/>
                <a:ea typeface="Roboto"/>
                <a:cs typeface="Roboto"/>
                <a:sym typeface="Roboto"/>
              </a:rPr>
              <a:t>Πηγή εικόνας: </a:t>
            </a:r>
            <a:r>
              <a:rPr lang="en-US" sz="1000" u="sng">
                <a:solidFill>
                  <a:schemeClr val="hlink"/>
                </a:solidFill>
                <a:latin typeface="Roboto"/>
                <a:ea typeface="Roboto"/>
                <a:cs typeface="Roboto"/>
                <a:sym typeface="Roboto"/>
                <a:hlinkClick r:id="rId3"/>
              </a:rPr>
              <a:t>https://pixabay.com/photos/supermarket-stalls-coolers-market-949913/</a:t>
            </a:r>
            <a:endParaRPr sz="1000">
              <a:latin typeface="Roboto"/>
              <a:ea typeface="Roboto"/>
              <a:cs typeface="Roboto"/>
              <a:sym typeface="Roboto"/>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000">
                <a:latin typeface="Roboto"/>
                <a:ea typeface="Roboto"/>
                <a:cs typeface="Roboto"/>
                <a:sym typeface="Roboto"/>
              </a:rPr>
              <a:t>Πηγή εικόνας: Raspberry Pi Foundation</a:t>
            </a:r>
            <a:endParaRPr sz="1000">
              <a:latin typeface="Roboto"/>
              <a:ea typeface="Roboto"/>
              <a:cs typeface="Roboto"/>
              <a:sym typeface="Roboto"/>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000">
                <a:solidFill>
                  <a:schemeClr val="dk1"/>
                </a:solidFill>
                <a:latin typeface="Roboto"/>
                <a:ea typeface="Roboto"/>
                <a:cs typeface="Roboto"/>
                <a:sym typeface="Roboto"/>
              </a:rPr>
              <a:t>Πηγή εικόνας: </a:t>
            </a:r>
            <a:r>
              <a:rPr lang="en-US" sz="1000" u="sng">
                <a:solidFill>
                  <a:schemeClr val="hlink"/>
                </a:solidFill>
                <a:latin typeface="Roboto"/>
                <a:ea typeface="Roboto"/>
                <a:cs typeface="Roboto"/>
                <a:sym typeface="Roboto"/>
                <a:hlinkClick r:id="rId3"/>
              </a:rPr>
              <a:t>https://pixabay.com/photos/supermarket-stalls-coolers-market-949913/</a:t>
            </a:r>
            <a:endParaRPr sz="1000">
              <a:latin typeface="Roboto"/>
              <a:ea typeface="Roboto"/>
              <a:cs typeface="Roboto"/>
              <a:sym typeface="Roboto"/>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000">
                <a:latin typeface="Roboto"/>
                <a:ea typeface="Roboto"/>
                <a:cs typeface="Roboto"/>
                <a:sym typeface="Roboto"/>
              </a:rPr>
              <a:t>Πηγές εικόνων: </a:t>
            </a:r>
            <a:endParaRPr sz="1000">
              <a:latin typeface="Roboto"/>
              <a:ea typeface="Roboto"/>
              <a:cs typeface="Roboto"/>
              <a:sym typeface="Roboto"/>
            </a:endParaRPr>
          </a:p>
          <a:p>
            <a:pPr marL="0" lvl="0" indent="0" algn="l" rtl="0">
              <a:lnSpc>
                <a:spcPct val="100000"/>
              </a:lnSpc>
              <a:spcBef>
                <a:spcPts val="0"/>
              </a:spcBef>
              <a:spcAft>
                <a:spcPts val="0"/>
              </a:spcAft>
              <a:buSzPts val="1100"/>
              <a:buNone/>
            </a:pPr>
            <a:r>
              <a:rPr lang="en-US" sz="1000" u="sng">
                <a:solidFill>
                  <a:schemeClr val="hlink"/>
                </a:solidFill>
                <a:latin typeface="Roboto"/>
                <a:ea typeface="Roboto"/>
                <a:cs typeface="Roboto"/>
                <a:sym typeface="Roboto"/>
                <a:hlinkClick r:id="rId3"/>
              </a:rPr>
              <a:t>https://pixabay.com/photos/tomato-bunch-mature-red-food-473764/</a:t>
            </a:r>
            <a:endParaRPr sz="1000">
              <a:latin typeface="Roboto"/>
              <a:ea typeface="Roboto"/>
              <a:cs typeface="Roboto"/>
              <a:sym typeface="Roboto"/>
            </a:endParaRPr>
          </a:p>
          <a:p>
            <a:pPr marL="0" lvl="0" indent="0" algn="l" rtl="0">
              <a:lnSpc>
                <a:spcPct val="100000"/>
              </a:lnSpc>
              <a:spcBef>
                <a:spcPts val="0"/>
              </a:spcBef>
              <a:spcAft>
                <a:spcPts val="0"/>
              </a:spcAft>
              <a:buSzPts val="1100"/>
              <a:buNone/>
            </a:pPr>
            <a:r>
              <a:rPr lang="en-US" sz="1000" u="sng">
                <a:solidFill>
                  <a:schemeClr val="hlink"/>
                </a:solidFill>
                <a:latin typeface="Roboto"/>
                <a:ea typeface="Roboto"/>
                <a:cs typeface="Roboto"/>
                <a:sym typeface="Roboto"/>
                <a:hlinkClick r:id="rId4"/>
              </a:rPr>
              <a:t>https://pixabay.com/photos/tomatoes-fruit-food-red-tomatoes-5356/</a:t>
            </a:r>
            <a:endParaRPr sz="1000">
              <a:latin typeface="Roboto"/>
              <a:ea typeface="Roboto"/>
              <a:cs typeface="Roboto"/>
              <a:sym typeface="Roboto"/>
            </a:endParaRPr>
          </a:p>
          <a:p>
            <a:pPr marL="0" lvl="0" indent="0" algn="l" rtl="0">
              <a:lnSpc>
                <a:spcPct val="100000"/>
              </a:lnSpc>
              <a:spcBef>
                <a:spcPts val="0"/>
              </a:spcBef>
              <a:spcAft>
                <a:spcPts val="0"/>
              </a:spcAft>
              <a:buSzPts val="1100"/>
              <a:buNone/>
            </a:pPr>
            <a:r>
              <a:rPr lang="en-US" sz="1000" u="sng">
                <a:solidFill>
                  <a:schemeClr val="hlink"/>
                </a:solidFill>
                <a:latin typeface="Roboto"/>
                <a:ea typeface="Roboto"/>
                <a:cs typeface="Roboto"/>
                <a:sym typeface="Roboto"/>
                <a:hlinkClick r:id="rId5"/>
              </a:rPr>
              <a:t>https://pixabay.com/photos/apples-green-fruits-close-up-1592588/</a:t>
            </a:r>
            <a:endParaRPr sz="1000">
              <a:latin typeface="Roboto"/>
              <a:ea typeface="Roboto"/>
              <a:cs typeface="Roboto"/>
              <a:sym typeface="Roboto"/>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0" name="Google Shape;120;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000">
                <a:solidFill>
                  <a:schemeClr val="dk1"/>
                </a:solidFill>
                <a:latin typeface="Roboto"/>
                <a:ea typeface="Roboto"/>
                <a:cs typeface="Roboto"/>
                <a:sym typeface="Roboto"/>
              </a:rPr>
              <a:t>Πηγές εικόνων: </a:t>
            </a:r>
            <a:endParaRPr sz="1000">
              <a:solidFill>
                <a:schemeClr val="dk1"/>
              </a:solidFill>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r>
              <a:rPr lang="en-US" sz="1000" u="sng">
                <a:solidFill>
                  <a:schemeClr val="hlink"/>
                </a:solidFill>
                <a:latin typeface="Roboto"/>
                <a:ea typeface="Roboto"/>
                <a:cs typeface="Roboto"/>
                <a:sym typeface="Roboto"/>
                <a:hlinkClick r:id="rId3"/>
              </a:rPr>
              <a:t>https://pixabay.com/photos/tomato-bunch-mature-red-food-473764/</a:t>
            </a:r>
            <a:endParaRPr sz="1000">
              <a:solidFill>
                <a:schemeClr val="dk1"/>
              </a:solidFill>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r>
              <a:rPr lang="en-US" sz="1000" u="sng">
                <a:solidFill>
                  <a:schemeClr val="hlink"/>
                </a:solidFill>
                <a:latin typeface="Roboto"/>
                <a:ea typeface="Roboto"/>
                <a:cs typeface="Roboto"/>
                <a:sym typeface="Roboto"/>
                <a:hlinkClick r:id="rId4"/>
              </a:rPr>
              <a:t>https://pixabay.com/photos/tomatoes-fruit-food-red-tomatoes-5356/</a:t>
            </a:r>
            <a:endParaRPr sz="1000">
              <a:solidFill>
                <a:schemeClr val="dk1"/>
              </a:solidFill>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r>
              <a:rPr lang="en-US" sz="1000" u="sng">
                <a:solidFill>
                  <a:schemeClr val="hlink"/>
                </a:solidFill>
                <a:latin typeface="Roboto"/>
                <a:ea typeface="Roboto"/>
                <a:cs typeface="Roboto"/>
                <a:sym typeface="Roboto"/>
                <a:hlinkClick r:id="rId5"/>
              </a:rPr>
              <a:t>https://pixabay.com/photos/apples-green-fruits-close-up-1592588/</a:t>
            </a:r>
            <a:endParaRPr sz="1000">
              <a:latin typeface="Roboto"/>
              <a:ea typeface="Roboto"/>
              <a:cs typeface="Roboto"/>
              <a:sym typeface="Roboto"/>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_3">
    <p:bg>
      <p:bgPr>
        <a:solidFill>
          <a:srgbClr val="F7F7F7"/>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526875" y="576775"/>
            <a:ext cx="8095800" cy="2034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sz="5800">
                <a:solidFill>
                  <a:srgbClr val="C31C4A"/>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 name="Google Shape;11;p2"/>
          <p:cNvSpPr txBox="1">
            <a:spLocks noGrp="1"/>
          </p:cNvSpPr>
          <p:nvPr>
            <p:ph type="subTitle" idx="1"/>
          </p:nvPr>
        </p:nvSpPr>
        <p:spPr>
          <a:xfrm>
            <a:off x="532725" y="2665400"/>
            <a:ext cx="8095800" cy="7311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a:endParaRPr/>
          </a:p>
        </p:txBody>
      </p:sp>
      <p:sp>
        <p:nvSpPr>
          <p:cNvPr id="12" name="Google Shape;12;p2"/>
          <p:cNvSpPr txBox="1">
            <a:spLocks noGrp="1"/>
          </p:cNvSpPr>
          <p:nvPr>
            <p:ph type="subTitle" idx="2"/>
          </p:nvPr>
        </p:nvSpPr>
        <p:spPr>
          <a:xfrm>
            <a:off x="7541025" y="30250"/>
            <a:ext cx="1542600" cy="3831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Clr>
                <a:srgbClr val="FFFFFF"/>
              </a:buClr>
              <a:buSzPts val="1400"/>
              <a:buNone/>
              <a:defRPr sz="1400">
                <a:solidFill>
                  <a:srgbClr val="FFFFFF"/>
                </a:solidFill>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a:endParaRPr/>
          </a:p>
        </p:txBody>
      </p:sp>
      <p:pic>
        <p:nvPicPr>
          <p:cNvPr id="13" name="Google Shape;13;p2"/>
          <p:cNvPicPr preferRelativeResize="0"/>
          <p:nvPr/>
        </p:nvPicPr>
        <p:blipFill rotWithShape="1">
          <a:blip r:embed="rId2">
            <a:alphaModFix/>
          </a:blip>
          <a:srcRect/>
          <a:stretch/>
        </p:blipFill>
        <p:spPr>
          <a:xfrm>
            <a:off x="7455500" y="4491500"/>
            <a:ext cx="1407075" cy="4252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bjectives / Questions / Lists">
  <p:cSld name="TITLE_4_1_1_1_2">
    <p:bg>
      <p:bgPr>
        <a:solidFill>
          <a:srgbClr val="F7F7F7"/>
        </a:solidFill>
        <a:effectLst/>
      </p:bgPr>
    </p:bg>
    <p:spTree>
      <p:nvGrpSpPr>
        <p:cNvPr id="1" name="Shape 14"/>
        <p:cNvGrpSpPr/>
        <p:nvPr/>
      </p:nvGrpSpPr>
      <p:grpSpPr>
        <a:xfrm>
          <a:off x="0" y="0"/>
          <a:ext cx="0" cy="0"/>
          <a:chOff x="0" y="0"/>
          <a:chExt cx="0" cy="0"/>
        </a:xfrm>
      </p:grpSpPr>
      <p:sp>
        <p:nvSpPr>
          <p:cNvPr id="15" name="Google Shape;15;p3"/>
          <p:cNvSpPr/>
          <p:nvPr/>
        </p:nvSpPr>
        <p:spPr>
          <a:xfrm>
            <a:off x="7478300" y="0"/>
            <a:ext cx="1665600" cy="462600"/>
          </a:xfrm>
          <a:prstGeom prst="rect">
            <a:avLst/>
          </a:prstGeom>
          <a:solidFill>
            <a:srgbClr val="C31C4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3"/>
          <p:cNvSpPr txBox="1">
            <a:spLocks noGrp="1"/>
          </p:cNvSpPr>
          <p:nvPr>
            <p:ph type="body" idx="1"/>
          </p:nvPr>
        </p:nvSpPr>
        <p:spPr>
          <a:xfrm>
            <a:off x="310900" y="1017725"/>
            <a:ext cx="8522100" cy="38115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rgbClr val="C31C4A"/>
              </a:buClr>
              <a:buSzPts val="1800"/>
              <a:buChar char="●"/>
              <a:defRPr>
                <a:solidFill>
                  <a:srgbClr val="000000"/>
                </a:solidFill>
              </a:defRPr>
            </a:lvl1pPr>
            <a:lvl2pPr marL="914400" lvl="1" indent="-317500" algn="l">
              <a:lnSpc>
                <a:spcPct val="115000"/>
              </a:lnSpc>
              <a:spcBef>
                <a:spcPts val="1600"/>
              </a:spcBef>
              <a:spcAft>
                <a:spcPts val="0"/>
              </a:spcAft>
              <a:buClr>
                <a:srgbClr val="C31C4A"/>
              </a:buClr>
              <a:buSzPts val="1400"/>
              <a:buChar char="○"/>
              <a:defRPr>
                <a:solidFill>
                  <a:srgbClr val="000000"/>
                </a:solidFill>
              </a:defRPr>
            </a:lvl2pPr>
            <a:lvl3pPr marL="1371600" lvl="2" indent="-317500" algn="l">
              <a:lnSpc>
                <a:spcPct val="115000"/>
              </a:lnSpc>
              <a:spcBef>
                <a:spcPts val="1600"/>
              </a:spcBef>
              <a:spcAft>
                <a:spcPts val="0"/>
              </a:spcAft>
              <a:buClr>
                <a:srgbClr val="C31C4A"/>
              </a:buClr>
              <a:buSzPts val="1400"/>
              <a:buChar char="■"/>
              <a:defRPr>
                <a:solidFill>
                  <a:srgbClr val="000000"/>
                </a:solidFill>
              </a:defRPr>
            </a:lvl3pPr>
            <a:lvl4pPr marL="1828800" lvl="3" indent="-317500" algn="l">
              <a:lnSpc>
                <a:spcPct val="115000"/>
              </a:lnSpc>
              <a:spcBef>
                <a:spcPts val="1600"/>
              </a:spcBef>
              <a:spcAft>
                <a:spcPts val="0"/>
              </a:spcAft>
              <a:buClr>
                <a:srgbClr val="C31C4A"/>
              </a:buClr>
              <a:buSzPts val="1400"/>
              <a:buChar char="●"/>
              <a:defRPr>
                <a:solidFill>
                  <a:srgbClr val="000000"/>
                </a:solidFill>
              </a:defRPr>
            </a:lvl4pPr>
            <a:lvl5pPr marL="2286000" lvl="4" indent="-317500" algn="l">
              <a:lnSpc>
                <a:spcPct val="115000"/>
              </a:lnSpc>
              <a:spcBef>
                <a:spcPts val="1600"/>
              </a:spcBef>
              <a:spcAft>
                <a:spcPts val="0"/>
              </a:spcAft>
              <a:buClr>
                <a:srgbClr val="C31C4A"/>
              </a:buClr>
              <a:buSzPts val="1400"/>
              <a:buChar char="○"/>
              <a:defRPr>
                <a:solidFill>
                  <a:srgbClr val="000000"/>
                </a:solidFill>
              </a:defRPr>
            </a:lvl5pPr>
            <a:lvl6pPr marL="2743200" lvl="5" indent="-317500" algn="l">
              <a:lnSpc>
                <a:spcPct val="115000"/>
              </a:lnSpc>
              <a:spcBef>
                <a:spcPts val="1600"/>
              </a:spcBef>
              <a:spcAft>
                <a:spcPts val="0"/>
              </a:spcAft>
              <a:buClr>
                <a:srgbClr val="C31C4A"/>
              </a:buClr>
              <a:buSzPts val="1400"/>
              <a:buChar char="■"/>
              <a:defRPr>
                <a:solidFill>
                  <a:srgbClr val="000000"/>
                </a:solidFill>
              </a:defRPr>
            </a:lvl6pPr>
            <a:lvl7pPr marL="3200400" lvl="6" indent="-317500" algn="l">
              <a:lnSpc>
                <a:spcPct val="115000"/>
              </a:lnSpc>
              <a:spcBef>
                <a:spcPts val="1600"/>
              </a:spcBef>
              <a:spcAft>
                <a:spcPts val="0"/>
              </a:spcAft>
              <a:buClr>
                <a:srgbClr val="C31C4A"/>
              </a:buClr>
              <a:buSzPts val="1400"/>
              <a:buChar char="●"/>
              <a:defRPr>
                <a:solidFill>
                  <a:srgbClr val="000000"/>
                </a:solidFill>
              </a:defRPr>
            </a:lvl7pPr>
            <a:lvl8pPr marL="3657600" lvl="7" indent="-317500" algn="l">
              <a:lnSpc>
                <a:spcPct val="115000"/>
              </a:lnSpc>
              <a:spcBef>
                <a:spcPts val="1600"/>
              </a:spcBef>
              <a:spcAft>
                <a:spcPts val="0"/>
              </a:spcAft>
              <a:buClr>
                <a:srgbClr val="C31C4A"/>
              </a:buClr>
              <a:buSzPts val="1400"/>
              <a:buChar char="○"/>
              <a:defRPr>
                <a:solidFill>
                  <a:srgbClr val="000000"/>
                </a:solidFill>
              </a:defRPr>
            </a:lvl8pPr>
            <a:lvl9pPr marL="4114800" lvl="8" indent="-317500" algn="l">
              <a:lnSpc>
                <a:spcPct val="115000"/>
              </a:lnSpc>
              <a:spcBef>
                <a:spcPts val="1600"/>
              </a:spcBef>
              <a:spcAft>
                <a:spcPts val="1600"/>
              </a:spcAft>
              <a:buClr>
                <a:srgbClr val="C31C4A"/>
              </a:buClr>
              <a:buSzPts val="1400"/>
              <a:buChar char="■"/>
              <a:defRPr>
                <a:solidFill>
                  <a:srgbClr val="000000"/>
                </a:solidFill>
              </a:defRPr>
            </a:lvl9pPr>
          </a:lstStyle>
          <a:p>
            <a:endParaRPr/>
          </a:p>
        </p:txBody>
      </p:sp>
      <p:sp>
        <p:nvSpPr>
          <p:cNvPr id="17" name="Google Shape;17;p3"/>
          <p:cNvSpPr txBox="1">
            <a:spLocks noGrp="1"/>
          </p:cNvSpPr>
          <p:nvPr>
            <p:ph type="title"/>
          </p:nvPr>
        </p:nvSpPr>
        <p:spPr>
          <a:xfrm>
            <a:off x="310900" y="310900"/>
            <a:ext cx="8522100" cy="706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800"/>
              <a:buNone/>
              <a:defRPr sz="2400">
                <a:solidFill>
                  <a:srgbClr val="C31C4A"/>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 name="Google Shape;18;p3"/>
          <p:cNvSpPr txBox="1">
            <a:spLocks noGrp="1"/>
          </p:cNvSpPr>
          <p:nvPr>
            <p:ph type="subTitle" idx="2"/>
          </p:nvPr>
        </p:nvSpPr>
        <p:spPr>
          <a:xfrm>
            <a:off x="7541025" y="30250"/>
            <a:ext cx="1542600" cy="3831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Clr>
                <a:srgbClr val="FFFFFF"/>
              </a:buClr>
              <a:buSzPts val="1400"/>
              <a:buNone/>
              <a:defRPr sz="1400">
                <a:solidFill>
                  <a:srgbClr val="FFFFFF"/>
                </a:solidFill>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or Images side by side">
  <p:cSld name="TITLE_4_1_1_1_3_1_1_1">
    <p:bg>
      <p:bgPr>
        <a:solidFill>
          <a:srgbClr val="F7F7F7"/>
        </a:solidFill>
        <a:effectLst/>
      </p:bgPr>
    </p:bg>
    <p:spTree>
      <p:nvGrpSpPr>
        <p:cNvPr id="1" name="Shape 19"/>
        <p:cNvGrpSpPr/>
        <p:nvPr/>
      </p:nvGrpSpPr>
      <p:grpSpPr>
        <a:xfrm>
          <a:off x="0" y="0"/>
          <a:ext cx="0" cy="0"/>
          <a:chOff x="0" y="0"/>
          <a:chExt cx="0" cy="0"/>
        </a:xfrm>
      </p:grpSpPr>
      <p:sp>
        <p:nvSpPr>
          <p:cNvPr id="20" name="Google Shape;20;p4"/>
          <p:cNvSpPr txBox="1">
            <a:spLocks noGrp="1"/>
          </p:cNvSpPr>
          <p:nvPr>
            <p:ph type="body" idx="1"/>
          </p:nvPr>
        </p:nvSpPr>
        <p:spPr>
          <a:xfrm>
            <a:off x="310900" y="1170124"/>
            <a:ext cx="4096500" cy="36591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1" name="Google Shape;21;p4"/>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800"/>
              <a:buNone/>
              <a:defRPr sz="24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4"/>
          <p:cNvSpPr txBox="1">
            <a:spLocks noGrp="1"/>
          </p:cNvSpPr>
          <p:nvPr>
            <p:ph type="body" idx="2"/>
          </p:nvPr>
        </p:nvSpPr>
        <p:spPr>
          <a:xfrm>
            <a:off x="4736600" y="1170100"/>
            <a:ext cx="4096500" cy="36591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3" name="Google Shape;23;p4"/>
          <p:cNvSpPr txBox="1">
            <a:spLocks noGrp="1"/>
          </p:cNvSpPr>
          <p:nvPr>
            <p:ph type="subTitle" idx="3"/>
          </p:nvPr>
        </p:nvSpPr>
        <p:spPr>
          <a:xfrm>
            <a:off x="7541025" y="30250"/>
            <a:ext cx="1542600" cy="3831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Clr>
                <a:srgbClr val="FFFFFF"/>
              </a:buClr>
              <a:buSzPts val="1400"/>
              <a:buNone/>
              <a:defRPr sz="1400">
                <a:solidFill>
                  <a:srgbClr val="FFFFFF"/>
                </a:solidFill>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Large image (no text under)">
  <p:cSld name="TITLE_4_1_1_1_3_2_1">
    <p:bg>
      <p:bgPr>
        <a:solidFill>
          <a:srgbClr val="F7F7F7"/>
        </a:solidFill>
        <a:effectLst/>
      </p:bgPr>
    </p:bg>
    <p:spTree>
      <p:nvGrpSpPr>
        <p:cNvPr id="1" name="Shape 24"/>
        <p:cNvGrpSpPr/>
        <p:nvPr/>
      </p:nvGrpSpPr>
      <p:grpSpPr>
        <a:xfrm>
          <a:off x="0" y="0"/>
          <a:ext cx="0" cy="0"/>
          <a:chOff x="0" y="0"/>
          <a:chExt cx="0" cy="0"/>
        </a:xfrm>
      </p:grpSpPr>
      <p:sp>
        <p:nvSpPr>
          <p:cNvPr id="25" name="Google Shape;25;p5"/>
          <p:cNvSpPr txBox="1">
            <a:spLocks noGrp="1"/>
          </p:cNvSpPr>
          <p:nvPr>
            <p:ph type="body" idx="1"/>
          </p:nvPr>
        </p:nvSpPr>
        <p:spPr>
          <a:xfrm>
            <a:off x="310900" y="1017725"/>
            <a:ext cx="8521200" cy="38115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6" name="Google Shape;26;p5"/>
          <p:cNvSpPr txBox="1">
            <a:spLocks noGrp="1"/>
          </p:cNvSpPr>
          <p:nvPr>
            <p:ph type="title"/>
          </p:nvPr>
        </p:nvSpPr>
        <p:spPr>
          <a:xfrm>
            <a:off x="310900" y="319600"/>
            <a:ext cx="8521200" cy="7089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800"/>
              <a:buNone/>
              <a:defRPr sz="24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5"/>
          <p:cNvSpPr txBox="1">
            <a:spLocks noGrp="1"/>
          </p:cNvSpPr>
          <p:nvPr>
            <p:ph type="subTitle" idx="2"/>
          </p:nvPr>
        </p:nvSpPr>
        <p:spPr>
          <a:xfrm>
            <a:off x="7541025" y="30250"/>
            <a:ext cx="1542600" cy="3831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Clr>
                <a:srgbClr val="FFFFFF"/>
              </a:buClr>
              <a:buSzPts val="1400"/>
              <a:buNone/>
              <a:defRPr sz="1400">
                <a:solidFill>
                  <a:srgbClr val="FFFFFF"/>
                </a:solidFill>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Large image and text under (with heading)">
  <p:cSld name="TITLE_4_1_1_2_1">
    <p:bg>
      <p:bgPr>
        <a:solidFill>
          <a:srgbClr val="F7F7F7"/>
        </a:solidFill>
        <a:effectLst/>
      </p:bgPr>
    </p:bg>
    <p:spTree>
      <p:nvGrpSpPr>
        <p:cNvPr id="1" name="Shape 28"/>
        <p:cNvGrpSpPr/>
        <p:nvPr/>
      </p:nvGrpSpPr>
      <p:grpSpPr>
        <a:xfrm>
          <a:off x="0" y="0"/>
          <a:ext cx="0" cy="0"/>
          <a:chOff x="0" y="0"/>
          <a:chExt cx="0" cy="0"/>
        </a:xfrm>
      </p:grpSpPr>
      <p:sp>
        <p:nvSpPr>
          <p:cNvPr id="29" name="Google Shape;29;p6"/>
          <p:cNvSpPr txBox="1">
            <a:spLocks noGrp="1"/>
          </p:cNvSpPr>
          <p:nvPr>
            <p:ph type="body" idx="1"/>
          </p:nvPr>
        </p:nvSpPr>
        <p:spPr>
          <a:xfrm>
            <a:off x="310900" y="1017725"/>
            <a:ext cx="8521200" cy="3097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30" name="Google Shape;30;p6"/>
          <p:cNvSpPr txBox="1">
            <a:spLocks noGrp="1"/>
          </p:cNvSpPr>
          <p:nvPr>
            <p:ph type="body" idx="2"/>
          </p:nvPr>
        </p:nvSpPr>
        <p:spPr>
          <a:xfrm>
            <a:off x="310900" y="4117599"/>
            <a:ext cx="8521200" cy="6981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31" name="Google Shape;31;p6"/>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800"/>
              <a:buNone/>
              <a:defRPr sz="24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2" name="Google Shape;32;p6"/>
          <p:cNvSpPr txBox="1">
            <a:spLocks noGrp="1"/>
          </p:cNvSpPr>
          <p:nvPr>
            <p:ph type="subTitle" idx="3"/>
          </p:nvPr>
        </p:nvSpPr>
        <p:spPr>
          <a:xfrm>
            <a:off x="7541025" y="30250"/>
            <a:ext cx="1542600" cy="3831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Clr>
                <a:srgbClr val="FFFFFF"/>
              </a:buClr>
              <a:buSzPts val="1400"/>
              <a:buNone/>
              <a:defRPr sz="1400">
                <a:solidFill>
                  <a:srgbClr val="FFFFFF"/>
                </a:solidFill>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Large image and text under (no heading)">
  <p:cSld name="TITLE_4_1_1_1_4_1">
    <p:bg>
      <p:bgPr>
        <a:solidFill>
          <a:srgbClr val="F7F7F7"/>
        </a:solidFill>
        <a:effectLst/>
      </p:bgPr>
    </p:bg>
    <p:spTree>
      <p:nvGrpSpPr>
        <p:cNvPr id="1" name="Shape 33"/>
        <p:cNvGrpSpPr/>
        <p:nvPr/>
      </p:nvGrpSpPr>
      <p:grpSpPr>
        <a:xfrm>
          <a:off x="0" y="0"/>
          <a:ext cx="0" cy="0"/>
          <a:chOff x="0" y="0"/>
          <a:chExt cx="0" cy="0"/>
        </a:xfrm>
      </p:grpSpPr>
      <p:sp>
        <p:nvSpPr>
          <p:cNvPr id="34" name="Google Shape;34;p7"/>
          <p:cNvSpPr txBox="1">
            <a:spLocks noGrp="1"/>
          </p:cNvSpPr>
          <p:nvPr>
            <p:ph type="body" idx="1"/>
          </p:nvPr>
        </p:nvSpPr>
        <p:spPr>
          <a:xfrm>
            <a:off x="310900" y="472000"/>
            <a:ext cx="8521200" cy="37953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35" name="Google Shape;35;p7"/>
          <p:cNvSpPr txBox="1">
            <a:spLocks noGrp="1"/>
          </p:cNvSpPr>
          <p:nvPr>
            <p:ph type="body" idx="2"/>
          </p:nvPr>
        </p:nvSpPr>
        <p:spPr>
          <a:xfrm>
            <a:off x="310900" y="4282175"/>
            <a:ext cx="8521200" cy="5460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36" name="Google Shape;36;p7"/>
          <p:cNvSpPr txBox="1">
            <a:spLocks noGrp="1"/>
          </p:cNvSpPr>
          <p:nvPr>
            <p:ph type="subTitle" idx="3"/>
          </p:nvPr>
        </p:nvSpPr>
        <p:spPr>
          <a:xfrm>
            <a:off x="7541025" y="30250"/>
            <a:ext cx="1542600" cy="3831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Clr>
                <a:srgbClr val="FFFFFF"/>
              </a:buClr>
              <a:buSzPts val="1400"/>
              <a:buNone/>
              <a:defRPr sz="1400">
                <a:solidFill>
                  <a:srgbClr val="FFFFFF"/>
                </a:solidFill>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arge text">
  <p:cSld name="TITLE_4_1_1_1_1_1_1">
    <p:bg>
      <p:bgPr>
        <a:solidFill>
          <a:srgbClr val="F7F7F7"/>
        </a:solidFill>
        <a:effectLst/>
      </p:bgPr>
    </p:bg>
    <p:spTree>
      <p:nvGrpSpPr>
        <p:cNvPr id="1" name="Shape 37"/>
        <p:cNvGrpSpPr/>
        <p:nvPr/>
      </p:nvGrpSpPr>
      <p:grpSpPr>
        <a:xfrm>
          <a:off x="0" y="0"/>
          <a:ext cx="0" cy="0"/>
          <a:chOff x="0" y="0"/>
          <a:chExt cx="0" cy="0"/>
        </a:xfrm>
      </p:grpSpPr>
      <p:sp>
        <p:nvSpPr>
          <p:cNvPr id="38" name="Google Shape;38;p8"/>
          <p:cNvSpPr txBox="1">
            <a:spLocks noGrp="1"/>
          </p:cNvSpPr>
          <p:nvPr>
            <p:ph type="title"/>
          </p:nvPr>
        </p:nvSpPr>
        <p:spPr>
          <a:xfrm>
            <a:off x="310900" y="319600"/>
            <a:ext cx="8521200" cy="4508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sz="3600" b="0">
                <a:latin typeface="Quicksand Medium"/>
                <a:ea typeface="Quicksand Medium"/>
                <a:cs typeface="Quicksand Medium"/>
                <a:sym typeface="Quicksand Medium"/>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9" name="Google Shape;39;p8"/>
          <p:cNvSpPr txBox="1">
            <a:spLocks noGrp="1"/>
          </p:cNvSpPr>
          <p:nvPr>
            <p:ph type="subTitle" idx="1"/>
          </p:nvPr>
        </p:nvSpPr>
        <p:spPr>
          <a:xfrm>
            <a:off x="7541025" y="30250"/>
            <a:ext cx="1542600" cy="3831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Clr>
                <a:srgbClr val="FFFFFF"/>
              </a:buClr>
              <a:buSzPts val="1400"/>
              <a:buNone/>
              <a:defRPr sz="1400">
                <a:solidFill>
                  <a:srgbClr val="FFFFFF"/>
                </a:solidFill>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7F7F7"/>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0900" y="310900"/>
            <a:ext cx="8521500" cy="7068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C31C4A"/>
              </a:buClr>
              <a:buSzPts val="2800"/>
              <a:buFont typeface="Quicksand"/>
              <a:buNone/>
              <a:defRPr sz="2800" b="1" i="0" u="none" strike="noStrike" cap="none">
                <a:solidFill>
                  <a:srgbClr val="C31C4A"/>
                </a:solidFill>
                <a:latin typeface="Quicksand"/>
                <a:ea typeface="Quicksand"/>
                <a:cs typeface="Quicksand"/>
                <a:sym typeface="Quicksand"/>
              </a:defRPr>
            </a:lvl1pPr>
            <a:lvl2pPr marR="0" lvl="1" algn="l" rtl="0">
              <a:lnSpc>
                <a:spcPct val="100000"/>
              </a:lnSpc>
              <a:spcBef>
                <a:spcPts val="0"/>
              </a:spcBef>
              <a:spcAft>
                <a:spcPts val="0"/>
              </a:spcAft>
              <a:buClr>
                <a:srgbClr val="C31C4A"/>
              </a:buClr>
              <a:buSzPts val="2800"/>
              <a:buFont typeface="Arial"/>
              <a:buNone/>
              <a:defRPr sz="2800" b="0" i="0" u="none" strike="noStrike" cap="none">
                <a:solidFill>
                  <a:srgbClr val="C31C4A"/>
                </a:solidFill>
                <a:latin typeface="Arial"/>
                <a:ea typeface="Arial"/>
                <a:cs typeface="Arial"/>
                <a:sym typeface="Arial"/>
              </a:defRPr>
            </a:lvl2pPr>
            <a:lvl3pPr marR="0" lvl="2" algn="l" rtl="0">
              <a:lnSpc>
                <a:spcPct val="100000"/>
              </a:lnSpc>
              <a:spcBef>
                <a:spcPts val="0"/>
              </a:spcBef>
              <a:spcAft>
                <a:spcPts val="0"/>
              </a:spcAft>
              <a:buClr>
                <a:srgbClr val="C31C4A"/>
              </a:buClr>
              <a:buSzPts val="2800"/>
              <a:buFont typeface="Arial"/>
              <a:buNone/>
              <a:defRPr sz="2800" b="0" i="0" u="none" strike="noStrike" cap="none">
                <a:solidFill>
                  <a:srgbClr val="C31C4A"/>
                </a:solidFill>
                <a:latin typeface="Arial"/>
                <a:ea typeface="Arial"/>
                <a:cs typeface="Arial"/>
                <a:sym typeface="Arial"/>
              </a:defRPr>
            </a:lvl3pPr>
            <a:lvl4pPr marR="0" lvl="3" algn="l" rtl="0">
              <a:lnSpc>
                <a:spcPct val="100000"/>
              </a:lnSpc>
              <a:spcBef>
                <a:spcPts val="0"/>
              </a:spcBef>
              <a:spcAft>
                <a:spcPts val="0"/>
              </a:spcAft>
              <a:buClr>
                <a:srgbClr val="C31C4A"/>
              </a:buClr>
              <a:buSzPts val="2800"/>
              <a:buFont typeface="Arial"/>
              <a:buNone/>
              <a:defRPr sz="2800" b="0" i="0" u="none" strike="noStrike" cap="none">
                <a:solidFill>
                  <a:srgbClr val="C31C4A"/>
                </a:solidFill>
                <a:latin typeface="Arial"/>
                <a:ea typeface="Arial"/>
                <a:cs typeface="Arial"/>
                <a:sym typeface="Arial"/>
              </a:defRPr>
            </a:lvl4pPr>
            <a:lvl5pPr marR="0" lvl="4" algn="l" rtl="0">
              <a:lnSpc>
                <a:spcPct val="100000"/>
              </a:lnSpc>
              <a:spcBef>
                <a:spcPts val="0"/>
              </a:spcBef>
              <a:spcAft>
                <a:spcPts val="0"/>
              </a:spcAft>
              <a:buClr>
                <a:srgbClr val="C31C4A"/>
              </a:buClr>
              <a:buSzPts val="2800"/>
              <a:buFont typeface="Arial"/>
              <a:buNone/>
              <a:defRPr sz="2800" b="0" i="0" u="none" strike="noStrike" cap="none">
                <a:solidFill>
                  <a:srgbClr val="C31C4A"/>
                </a:solidFill>
                <a:latin typeface="Arial"/>
                <a:ea typeface="Arial"/>
                <a:cs typeface="Arial"/>
                <a:sym typeface="Arial"/>
              </a:defRPr>
            </a:lvl5pPr>
            <a:lvl6pPr marR="0" lvl="5" algn="l" rtl="0">
              <a:lnSpc>
                <a:spcPct val="100000"/>
              </a:lnSpc>
              <a:spcBef>
                <a:spcPts val="0"/>
              </a:spcBef>
              <a:spcAft>
                <a:spcPts val="0"/>
              </a:spcAft>
              <a:buClr>
                <a:srgbClr val="C31C4A"/>
              </a:buClr>
              <a:buSzPts val="2800"/>
              <a:buFont typeface="Arial"/>
              <a:buNone/>
              <a:defRPr sz="2800" b="0" i="0" u="none" strike="noStrike" cap="none">
                <a:solidFill>
                  <a:srgbClr val="C31C4A"/>
                </a:solidFill>
                <a:latin typeface="Arial"/>
                <a:ea typeface="Arial"/>
                <a:cs typeface="Arial"/>
                <a:sym typeface="Arial"/>
              </a:defRPr>
            </a:lvl6pPr>
            <a:lvl7pPr marR="0" lvl="6" algn="l" rtl="0">
              <a:lnSpc>
                <a:spcPct val="100000"/>
              </a:lnSpc>
              <a:spcBef>
                <a:spcPts val="0"/>
              </a:spcBef>
              <a:spcAft>
                <a:spcPts val="0"/>
              </a:spcAft>
              <a:buClr>
                <a:srgbClr val="C31C4A"/>
              </a:buClr>
              <a:buSzPts val="2800"/>
              <a:buFont typeface="Arial"/>
              <a:buNone/>
              <a:defRPr sz="2800" b="0" i="0" u="none" strike="noStrike" cap="none">
                <a:solidFill>
                  <a:srgbClr val="C31C4A"/>
                </a:solidFill>
                <a:latin typeface="Arial"/>
                <a:ea typeface="Arial"/>
                <a:cs typeface="Arial"/>
                <a:sym typeface="Arial"/>
              </a:defRPr>
            </a:lvl7pPr>
            <a:lvl8pPr marR="0" lvl="7" algn="l" rtl="0">
              <a:lnSpc>
                <a:spcPct val="100000"/>
              </a:lnSpc>
              <a:spcBef>
                <a:spcPts val="0"/>
              </a:spcBef>
              <a:spcAft>
                <a:spcPts val="0"/>
              </a:spcAft>
              <a:buClr>
                <a:srgbClr val="C31C4A"/>
              </a:buClr>
              <a:buSzPts val="2800"/>
              <a:buFont typeface="Arial"/>
              <a:buNone/>
              <a:defRPr sz="2800" b="0" i="0" u="none" strike="noStrike" cap="none">
                <a:solidFill>
                  <a:srgbClr val="C31C4A"/>
                </a:solidFill>
                <a:latin typeface="Arial"/>
                <a:ea typeface="Arial"/>
                <a:cs typeface="Arial"/>
                <a:sym typeface="Arial"/>
              </a:defRPr>
            </a:lvl8pPr>
            <a:lvl9pPr marR="0" lvl="8" algn="l" rtl="0">
              <a:lnSpc>
                <a:spcPct val="100000"/>
              </a:lnSpc>
              <a:spcBef>
                <a:spcPts val="0"/>
              </a:spcBef>
              <a:spcAft>
                <a:spcPts val="0"/>
              </a:spcAft>
              <a:buClr>
                <a:srgbClr val="C31C4A"/>
              </a:buClr>
              <a:buSzPts val="2800"/>
              <a:buFont typeface="Arial"/>
              <a:buNone/>
              <a:defRPr sz="2800" b="0" i="0" u="none" strike="noStrike" cap="none">
                <a:solidFill>
                  <a:srgbClr val="C31C4A"/>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0900" y="1017725"/>
            <a:ext cx="8521500" cy="3810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rgbClr val="C31C4A"/>
              </a:buClr>
              <a:buSzPts val="1800"/>
              <a:buFont typeface="Quicksand"/>
              <a:buChar char="●"/>
              <a:defRPr sz="1800" b="0" i="0" u="none" strike="noStrike" cap="none">
                <a:solidFill>
                  <a:srgbClr val="000000"/>
                </a:solidFill>
                <a:latin typeface="Quicksand"/>
                <a:ea typeface="Quicksand"/>
                <a:cs typeface="Quicksand"/>
                <a:sym typeface="Quicksand"/>
              </a:defRPr>
            </a:lvl1pPr>
            <a:lvl2pPr marL="914400" marR="0" lvl="1" indent="-317500" algn="l" rtl="0">
              <a:lnSpc>
                <a:spcPct val="115000"/>
              </a:lnSpc>
              <a:spcBef>
                <a:spcPts val="1600"/>
              </a:spcBef>
              <a:spcAft>
                <a:spcPts val="0"/>
              </a:spcAft>
              <a:buClr>
                <a:srgbClr val="C31C4A"/>
              </a:buClr>
              <a:buSzPts val="1400"/>
              <a:buFont typeface="Quicksand"/>
              <a:buChar char="○"/>
              <a:defRPr sz="1400" b="0" i="0" u="none" strike="noStrike" cap="none">
                <a:solidFill>
                  <a:srgbClr val="000000"/>
                </a:solidFill>
                <a:latin typeface="Quicksand"/>
                <a:ea typeface="Quicksand"/>
                <a:cs typeface="Quicksand"/>
                <a:sym typeface="Quicksand"/>
              </a:defRPr>
            </a:lvl2pPr>
            <a:lvl3pPr marL="1371600" marR="0" lvl="2" indent="-317500" algn="l" rtl="0">
              <a:lnSpc>
                <a:spcPct val="115000"/>
              </a:lnSpc>
              <a:spcBef>
                <a:spcPts val="1600"/>
              </a:spcBef>
              <a:spcAft>
                <a:spcPts val="0"/>
              </a:spcAft>
              <a:buClr>
                <a:srgbClr val="C31C4A"/>
              </a:buClr>
              <a:buSzPts val="1400"/>
              <a:buFont typeface="Quicksand"/>
              <a:buChar char="■"/>
              <a:defRPr sz="1400" b="0" i="0" u="none" strike="noStrike" cap="none">
                <a:solidFill>
                  <a:srgbClr val="000000"/>
                </a:solidFill>
                <a:latin typeface="Quicksand"/>
                <a:ea typeface="Quicksand"/>
                <a:cs typeface="Quicksand"/>
                <a:sym typeface="Quicksand"/>
              </a:defRPr>
            </a:lvl3pPr>
            <a:lvl4pPr marL="1828800" marR="0" lvl="3" indent="-317500" algn="l" rtl="0">
              <a:lnSpc>
                <a:spcPct val="115000"/>
              </a:lnSpc>
              <a:spcBef>
                <a:spcPts val="1600"/>
              </a:spcBef>
              <a:spcAft>
                <a:spcPts val="0"/>
              </a:spcAft>
              <a:buClr>
                <a:srgbClr val="000000"/>
              </a:buClr>
              <a:buSzPts val="1400"/>
              <a:buFont typeface="Quicksand"/>
              <a:buChar char="●"/>
              <a:defRPr sz="1400" b="0" i="0" u="none" strike="noStrike" cap="none">
                <a:solidFill>
                  <a:srgbClr val="000000"/>
                </a:solidFill>
                <a:latin typeface="Quicksand"/>
                <a:ea typeface="Quicksand"/>
                <a:cs typeface="Quicksand"/>
                <a:sym typeface="Quicksand"/>
              </a:defRPr>
            </a:lvl4pPr>
            <a:lvl5pPr marL="2286000" marR="0" lvl="4" indent="-317500" algn="l" rtl="0">
              <a:lnSpc>
                <a:spcPct val="115000"/>
              </a:lnSpc>
              <a:spcBef>
                <a:spcPts val="1600"/>
              </a:spcBef>
              <a:spcAft>
                <a:spcPts val="0"/>
              </a:spcAft>
              <a:buClr>
                <a:srgbClr val="000000"/>
              </a:buClr>
              <a:buSzPts val="1400"/>
              <a:buFont typeface="Quicksand"/>
              <a:buChar char="○"/>
              <a:defRPr sz="1400" b="0" i="0" u="none" strike="noStrike" cap="none">
                <a:solidFill>
                  <a:srgbClr val="000000"/>
                </a:solidFill>
                <a:latin typeface="Quicksand"/>
                <a:ea typeface="Quicksand"/>
                <a:cs typeface="Quicksand"/>
                <a:sym typeface="Quicksand"/>
              </a:defRPr>
            </a:lvl5pPr>
            <a:lvl6pPr marL="2743200" marR="0" lvl="5" indent="-317500" algn="l" rtl="0">
              <a:lnSpc>
                <a:spcPct val="115000"/>
              </a:lnSpc>
              <a:spcBef>
                <a:spcPts val="1600"/>
              </a:spcBef>
              <a:spcAft>
                <a:spcPts val="0"/>
              </a:spcAft>
              <a:buClr>
                <a:srgbClr val="000000"/>
              </a:buClr>
              <a:buSzPts val="1400"/>
              <a:buFont typeface="Quicksand"/>
              <a:buChar char="■"/>
              <a:defRPr sz="1400" b="0" i="0" u="none" strike="noStrike" cap="none">
                <a:solidFill>
                  <a:srgbClr val="000000"/>
                </a:solidFill>
                <a:latin typeface="Quicksand"/>
                <a:ea typeface="Quicksand"/>
                <a:cs typeface="Quicksand"/>
                <a:sym typeface="Quicksand"/>
              </a:defRPr>
            </a:lvl6pPr>
            <a:lvl7pPr marL="3200400" marR="0" lvl="6" indent="-317500" algn="l" rtl="0">
              <a:lnSpc>
                <a:spcPct val="115000"/>
              </a:lnSpc>
              <a:spcBef>
                <a:spcPts val="1600"/>
              </a:spcBef>
              <a:spcAft>
                <a:spcPts val="0"/>
              </a:spcAft>
              <a:buClr>
                <a:srgbClr val="000000"/>
              </a:buClr>
              <a:buSzPts val="1400"/>
              <a:buFont typeface="Quicksand"/>
              <a:buChar char="●"/>
              <a:defRPr sz="1400" b="0" i="0" u="none" strike="noStrike" cap="none">
                <a:solidFill>
                  <a:srgbClr val="000000"/>
                </a:solidFill>
                <a:latin typeface="Quicksand"/>
                <a:ea typeface="Quicksand"/>
                <a:cs typeface="Quicksand"/>
                <a:sym typeface="Quicksand"/>
              </a:defRPr>
            </a:lvl7pPr>
            <a:lvl8pPr marL="3657600" marR="0" lvl="7" indent="-317500" algn="l" rtl="0">
              <a:lnSpc>
                <a:spcPct val="115000"/>
              </a:lnSpc>
              <a:spcBef>
                <a:spcPts val="1600"/>
              </a:spcBef>
              <a:spcAft>
                <a:spcPts val="0"/>
              </a:spcAft>
              <a:buClr>
                <a:srgbClr val="000000"/>
              </a:buClr>
              <a:buSzPts val="1400"/>
              <a:buFont typeface="Quicksand"/>
              <a:buChar char="○"/>
              <a:defRPr sz="1400" b="0" i="0" u="none" strike="noStrike" cap="none">
                <a:solidFill>
                  <a:srgbClr val="000000"/>
                </a:solidFill>
                <a:latin typeface="Quicksand"/>
                <a:ea typeface="Quicksand"/>
                <a:cs typeface="Quicksand"/>
                <a:sym typeface="Quicksand"/>
              </a:defRPr>
            </a:lvl8pPr>
            <a:lvl9pPr marL="4114800" marR="0" lvl="8" indent="-317500" algn="l" rtl="0">
              <a:lnSpc>
                <a:spcPct val="115000"/>
              </a:lnSpc>
              <a:spcBef>
                <a:spcPts val="1600"/>
              </a:spcBef>
              <a:spcAft>
                <a:spcPts val="1600"/>
              </a:spcAft>
              <a:buClr>
                <a:srgbClr val="000000"/>
              </a:buClr>
              <a:buSzPts val="1400"/>
              <a:buFont typeface="Quicksand"/>
              <a:buChar char="■"/>
              <a:defRPr sz="1400" b="0" i="0" u="none" strike="noStrike" cap="none">
                <a:solidFill>
                  <a:srgbClr val="000000"/>
                </a:solidFill>
                <a:latin typeface="Quicksand"/>
                <a:ea typeface="Quicksand"/>
                <a:cs typeface="Quicksand"/>
                <a:sym typeface="Quicksand"/>
              </a:defRPr>
            </a:lvl9pPr>
          </a:lstStyle>
          <a:p>
            <a:endParaRPr/>
          </a:p>
        </p:txBody>
      </p:sp>
      <p:sp>
        <p:nvSpPr>
          <p:cNvPr id="8" name="Google Shape;8;p1"/>
          <p:cNvSpPr/>
          <p:nvPr/>
        </p:nvSpPr>
        <p:spPr>
          <a:xfrm>
            <a:off x="7480820" y="-2520"/>
            <a:ext cx="1665600" cy="462600"/>
          </a:xfrm>
          <a:prstGeom prst="rect">
            <a:avLst/>
          </a:prstGeom>
          <a:solidFill>
            <a:srgbClr val="C31C4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196">
          <p15:clr>
            <a:srgbClr val="EA4335"/>
          </p15:clr>
        </p15:guide>
        <p15:guide id="2" orient="horz" pos="196">
          <p15:clr>
            <a:srgbClr val="EA4335"/>
          </p15:clr>
        </p15:guide>
        <p15:guide id="3" orient="horz" pos="641">
          <p15:clr>
            <a:srgbClr val="EA4335"/>
          </p15:clr>
        </p15:guide>
        <p15:guide id="4" pos="2776">
          <p15:clr>
            <a:srgbClr val="EA4335"/>
          </p15:clr>
        </p15:guide>
        <p15:guide id="5" orient="horz" pos="812">
          <p15:clr>
            <a:srgbClr val="EA4335"/>
          </p15:clr>
        </p15:guide>
        <p15:guide id="6" pos="2984">
          <p15:clr>
            <a:srgbClr val="EA4335"/>
          </p15:clr>
        </p15:guide>
        <p15:guide id="7" pos="5564">
          <p15:clr>
            <a:srgbClr val="EA4335"/>
          </p15:clr>
        </p15:guide>
        <p15:guide id="8" orient="horz" pos="2592">
          <p15:clr>
            <a:srgbClr val="EA4335"/>
          </p15:clr>
        </p15:guide>
        <p15:guide id="9" pos="2448">
          <p15:clr>
            <a:srgbClr val="EA4335"/>
          </p15:clr>
        </p15:guide>
        <p15:guide id="10" pos="3312">
          <p15:clr>
            <a:srgbClr val="EA4335"/>
          </p15:clr>
        </p15:guide>
        <p15:guide id="11" orient="horz" pos="3041">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rpf.io/xai-3-v1"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1.jpg"/><Relationship Id="rId4" Type="http://schemas.openxmlformats.org/officeDocument/2006/relationships/hyperlink" Target="http://www.youtube.com/watch?v=MANoa78BQAQ"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Shape 43"/>
        <p:cNvGrpSpPr/>
        <p:nvPr/>
      </p:nvGrpSpPr>
      <p:grpSpPr>
        <a:xfrm>
          <a:off x="0" y="0"/>
          <a:ext cx="0" cy="0"/>
          <a:chOff x="0" y="0"/>
          <a:chExt cx="0" cy="0"/>
        </a:xfrm>
      </p:grpSpPr>
      <p:sp>
        <p:nvSpPr>
          <p:cNvPr id="44" name="Google Shape;44;p9"/>
          <p:cNvSpPr txBox="1">
            <a:spLocks noGrp="1"/>
          </p:cNvSpPr>
          <p:nvPr>
            <p:ph type="title"/>
          </p:nvPr>
        </p:nvSpPr>
        <p:spPr>
          <a:xfrm>
            <a:off x="526875" y="576775"/>
            <a:ext cx="8410200" cy="2034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5300">
                <a:latin typeface="Roboto"/>
                <a:ea typeface="Roboto"/>
                <a:cs typeface="Roboto"/>
                <a:sym typeface="Roboto"/>
              </a:rPr>
              <a:t>Μάθημα 3:</a:t>
            </a:r>
            <a:endParaRPr sz="5300">
              <a:latin typeface="Roboto"/>
              <a:ea typeface="Roboto"/>
              <a:cs typeface="Roboto"/>
              <a:sym typeface="Roboto"/>
            </a:endParaRPr>
          </a:p>
          <a:p>
            <a:pPr marL="0" lvl="0" indent="0" algn="l" rtl="0">
              <a:lnSpc>
                <a:spcPct val="100000"/>
              </a:lnSpc>
              <a:spcBef>
                <a:spcPts val="0"/>
              </a:spcBef>
              <a:spcAft>
                <a:spcPts val="0"/>
              </a:spcAft>
              <a:buSzPts val="2800"/>
              <a:buNone/>
            </a:pPr>
            <a:r>
              <a:rPr lang="en-US" sz="5300">
                <a:latin typeface="Roboto"/>
                <a:ea typeface="Roboto"/>
                <a:cs typeface="Roboto"/>
                <a:sym typeface="Roboto"/>
              </a:rPr>
              <a:t>Είσοδος προκαταλήψεων, έξοδος προκαταλήψεων</a:t>
            </a:r>
            <a:endParaRPr sz="5300">
              <a:latin typeface="Roboto"/>
              <a:ea typeface="Roboto"/>
              <a:cs typeface="Roboto"/>
              <a:sym typeface="Roboto"/>
            </a:endParaRPr>
          </a:p>
        </p:txBody>
      </p:sp>
      <p:sp>
        <p:nvSpPr>
          <p:cNvPr id="45" name="Google Shape;45;p9"/>
          <p:cNvSpPr txBox="1">
            <a:spLocks noGrp="1"/>
          </p:cNvSpPr>
          <p:nvPr>
            <p:ph type="subTitle" idx="1"/>
          </p:nvPr>
        </p:nvSpPr>
        <p:spPr>
          <a:xfrm>
            <a:off x="524100" y="3223025"/>
            <a:ext cx="8095800" cy="731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en-US" sz="1800">
                <a:latin typeface="Roboto"/>
                <a:ea typeface="Roboto"/>
                <a:cs typeface="Roboto"/>
                <a:sym typeface="Roboto"/>
              </a:rPr>
              <a:t>Experience AI</a:t>
            </a:r>
            <a:endParaRPr>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8"/>
          <p:cNvSpPr txBox="1">
            <a:spLocks noGrp="1"/>
          </p:cNvSpPr>
          <p:nvPr>
            <p:ph type="body" idx="2"/>
          </p:nvPr>
        </p:nvSpPr>
        <p:spPr>
          <a:xfrm>
            <a:off x="310900" y="3885200"/>
            <a:ext cx="5101500" cy="801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en-US" sz="1800">
                <a:latin typeface="Roboto"/>
                <a:ea typeface="Roboto"/>
                <a:cs typeface="Roboto"/>
                <a:sym typeface="Roboto"/>
              </a:rPr>
              <a:t>Μόλις το μοντέλο ML έχει εκπαιδευτεί και δοκιμαστεί, είναι έτοιμο για χρήση στον πραγματικό κόσμο.</a:t>
            </a:r>
            <a:endParaRPr>
              <a:latin typeface="Roboto"/>
              <a:ea typeface="Roboto"/>
              <a:cs typeface="Roboto"/>
              <a:sym typeface="Roboto"/>
            </a:endParaRPr>
          </a:p>
        </p:txBody>
      </p:sp>
      <p:sp>
        <p:nvSpPr>
          <p:cNvPr id="135" name="Google Shape;135;p18"/>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latin typeface="Roboto"/>
                <a:ea typeface="Roboto"/>
                <a:cs typeface="Roboto"/>
                <a:sym typeface="Roboto"/>
              </a:rPr>
              <a:t>Δεδομένα και μοντέλα μηχανικής μάθησης</a:t>
            </a:r>
            <a:endParaRPr>
              <a:latin typeface="Roboto"/>
              <a:ea typeface="Roboto"/>
              <a:cs typeface="Roboto"/>
              <a:sym typeface="Roboto"/>
            </a:endParaRPr>
          </a:p>
        </p:txBody>
      </p:sp>
      <p:sp>
        <p:nvSpPr>
          <p:cNvPr id="136" name="Google Shape;136;p18"/>
          <p:cNvSpPr/>
          <p:nvPr/>
        </p:nvSpPr>
        <p:spPr>
          <a:xfrm>
            <a:off x="5221275" y="1164000"/>
            <a:ext cx="3611100" cy="2815500"/>
          </a:xfrm>
          <a:prstGeom prst="rect">
            <a:avLst/>
          </a:prstGeom>
          <a:solidFill>
            <a:srgbClr val="000000"/>
          </a:solidFill>
          <a:ln>
            <a:noFill/>
          </a:ln>
        </p:spPr>
        <p:txBody>
          <a:bodyPr spcFirstLastPara="1" wrap="square" lIns="91425" tIns="45700" rIns="91425" bIns="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100" b="1" i="0" u="none" strike="noStrike" cap="none">
                <a:solidFill>
                  <a:srgbClr val="FFFFFF"/>
                </a:solidFill>
                <a:latin typeface="Roboto"/>
                <a:ea typeface="Roboto"/>
                <a:cs typeface="Roboto"/>
                <a:sym typeface="Roboto"/>
              </a:rPr>
              <a:t>Δεδομένα που χρησιμοποιούνται για τη δημιουργία ενός μοντέλου ML</a:t>
            </a:r>
            <a:endParaRPr sz="1100" b="1" i="0" u="none" strike="noStrike" cap="none">
              <a:solidFill>
                <a:srgbClr val="FFFFFF"/>
              </a:solidFill>
              <a:latin typeface="Roboto"/>
              <a:ea typeface="Roboto"/>
              <a:cs typeface="Roboto"/>
              <a:sym typeface="Roboto"/>
            </a:endParaRPr>
          </a:p>
        </p:txBody>
      </p:sp>
      <p:sp>
        <p:nvSpPr>
          <p:cNvPr id="137" name="Google Shape;137;p18"/>
          <p:cNvSpPr/>
          <p:nvPr/>
        </p:nvSpPr>
        <p:spPr>
          <a:xfrm>
            <a:off x="5292525" y="1559599"/>
            <a:ext cx="3468600" cy="1659600"/>
          </a:xfrm>
          <a:prstGeom prst="rect">
            <a:avLst/>
          </a:prstGeom>
          <a:solidFill>
            <a:srgbClr val="CFE2F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i="0" u="none" strike="noStrike" cap="none">
                <a:solidFill>
                  <a:srgbClr val="000000"/>
                </a:solidFill>
                <a:latin typeface="Roboto Medium"/>
                <a:ea typeface="Roboto Medium"/>
                <a:cs typeface="Roboto Medium"/>
                <a:sym typeface="Roboto Medium"/>
              </a:rPr>
              <a:t>Δεδομένα εκπαίδευσης</a:t>
            </a:r>
            <a:endParaRPr sz="1800" i="0" u="none" strike="noStrike" cap="none">
              <a:solidFill>
                <a:srgbClr val="000000"/>
              </a:solidFill>
              <a:latin typeface="Roboto Medium"/>
              <a:ea typeface="Roboto Medium"/>
              <a:cs typeface="Roboto Medium"/>
              <a:sym typeface="Roboto Medium"/>
            </a:endParaRPr>
          </a:p>
        </p:txBody>
      </p:sp>
      <p:sp>
        <p:nvSpPr>
          <p:cNvPr id="138" name="Google Shape;138;p18"/>
          <p:cNvSpPr/>
          <p:nvPr/>
        </p:nvSpPr>
        <p:spPr>
          <a:xfrm>
            <a:off x="5292525" y="3266675"/>
            <a:ext cx="3468600" cy="618600"/>
          </a:xfrm>
          <a:prstGeom prst="rect">
            <a:avLst/>
          </a:prstGeom>
          <a:solidFill>
            <a:srgbClr val="FFF2C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i="0" u="none" strike="noStrike" cap="none">
                <a:solidFill>
                  <a:srgbClr val="000000"/>
                </a:solidFill>
                <a:latin typeface="Roboto Medium"/>
                <a:ea typeface="Roboto Medium"/>
                <a:cs typeface="Roboto Medium"/>
                <a:sym typeface="Roboto Medium"/>
              </a:rPr>
              <a:t>Δεδομένα ελέγχου</a:t>
            </a:r>
            <a:endParaRPr sz="1800" i="0" u="none" strike="noStrike" cap="none">
              <a:solidFill>
                <a:srgbClr val="000000"/>
              </a:solidFill>
              <a:latin typeface="Roboto Medium"/>
              <a:ea typeface="Roboto Medium"/>
              <a:cs typeface="Roboto Medium"/>
              <a:sym typeface="Roboto Medium"/>
            </a:endParaRPr>
          </a:p>
        </p:txBody>
      </p:sp>
      <p:sp>
        <p:nvSpPr>
          <p:cNvPr id="139" name="Google Shape;139;p18"/>
          <p:cNvSpPr txBox="1">
            <a:spLocks noGrp="1"/>
          </p:cNvSpPr>
          <p:nvPr>
            <p:ph type="body" idx="1"/>
          </p:nvPr>
        </p:nvSpPr>
        <p:spPr>
          <a:xfrm>
            <a:off x="310900" y="1170125"/>
            <a:ext cx="4947000" cy="560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en-US" sz="1800">
                <a:latin typeface="Roboto"/>
                <a:ea typeface="Roboto"/>
                <a:cs typeface="Roboto"/>
                <a:sym typeface="Roboto"/>
              </a:rPr>
              <a:t>Ένα σύνολο δεδομένων χρησιμοποιείται για τη δημιουργία ενός μοντέλου ML.</a:t>
            </a:r>
            <a:endParaRPr>
              <a:latin typeface="Roboto"/>
              <a:ea typeface="Roboto"/>
              <a:cs typeface="Roboto"/>
              <a:sym typeface="Roboto"/>
            </a:endParaRPr>
          </a:p>
        </p:txBody>
      </p:sp>
      <p:sp>
        <p:nvSpPr>
          <p:cNvPr id="140" name="Google Shape;140;p18"/>
          <p:cNvSpPr txBox="1">
            <a:spLocks noGrp="1"/>
          </p:cNvSpPr>
          <p:nvPr>
            <p:ph type="body" idx="1"/>
          </p:nvPr>
        </p:nvSpPr>
        <p:spPr>
          <a:xfrm>
            <a:off x="310900" y="2089338"/>
            <a:ext cx="4947000" cy="560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en-US" sz="1800">
                <a:latin typeface="Roboto"/>
                <a:ea typeface="Roboto"/>
                <a:cs typeface="Roboto"/>
                <a:sym typeface="Roboto"/>
              </a:rPr>
              <a:t>Το μοντέλο </a:t>
            </a:r>
            <a:r>
              <a:rPr lang="en-US" b="1">
                <a:solidFill>
                  <a:srgbClr val="C31C4A"/>
                </a:solidFill>
                <a:latin typeface="Roboto"/>
                <a:ea typeface="Roboto"/>
                <a:cs typeface="Roboto"/>
                <a:sym typeface="Roboto"/>
              </a:rPr>
              <a:t>εκπαιδεύεται</a:t>
            </a:r>
            <a:r>
              <a:rPr lang="en-US" sz="1800">
                <a:latin typeface="Roboto"/>
                <a:ea typeface="Roboto"/>
                <a:cs typeface="Roboto"/>
                <a:sym typeface="Roboto"/>
              </a:rPr>
              <a:t> με ορισμένα από τα δεδομένα,</a:t>
            </a:r>
            <a:endParaRPr>
              <a:latin typeface="Roboto"/>
              <a:ea typeface="Roboto"/>
              <a:cs typeface="Roboto"/>
              <a:sym typeface="Roboto"/>
            </a:endParaRPr>
          </a:p>
        </p:txBody>
      </p:sp>
      <p:sp>
        <p:nvSpPr>
          <p:cNvPr id="141" name="Google Shape;141;p18"/>
          <p:cNvSpPr txBox="1">
            <a:spLocks noGrp="1"/>
          </p:cNvSpPr>
          <p:nvPr>
            <p:ph type="body" idx="1"/>
          </p:nvPr>
        </p:nvSpPr>
        <p:spPr>
          <a:xfrm>
            <a:off x="310900" y="3008550"/>
            <a:ext cx="4698900" cy="560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en-US" sz="1800">
                <a:latin typeface="Roboto"/>
                <a:ea typeface="Roboto"/>
                <a:cs typeface="Roboto"/>
                <a:sym typeface="Roboto"/>
              </a:rPr>
              <a:t>και στη συνέχεια, </a:t>
            </a:r>
            <a:r>
              <a:rPr lang="en-US" b="1">
                <a:solidFill>
                  <a:srgbClr val="C31C4A"/>
                </a:solidFill>
                <a:latin typeface="Roboto"/>
                <a:ea typeface="Roboto"/>
                <a:cs typeface="Roboto"/>
                <a:sym typeface="Roboto"/>
              </a:rPr>
              <a:t>δοκιμάζεται</a:t>
            </a:r>
            <a:r>
              <a:rPr lang="en-US" b="1">
                <a:latin typeface="Roboto"/>
                <a:ea typeface="Roboto"/>
                <a:cs typeface="Roboto"/>
                <a:sym typeface="Roboto"/>
              </a:rPr>
              <a:t> </a:t>
            </a:r>
            <a:r>
              <a:rPr lang="en-US" sz="1800">
                <a:latin typeface="Roboto"/>
                <a:ea typeface="Roboto"/>
                <a:cs typeface="Roboto"/>
                <a:sym typeface="Roboto"/>
              </a:rPr>
              <a:t>με τα υπόλοιπα δεδομένα.</a:t>
            </a:r>
            <a:endParaRPr>
              <a:latin typeface="Roboto"/>
              <a:ea typeface="Roboto"/>
              <a:cs typeface="Roboto"/>
              <a:sym typeface="Roboto"/>
            </a:endParaRPr>
          </a:p>
        </p:txBody>
      </p:sp>
      <p:sp>
        <p:nvSpPr>
          <p:cNvPr id="142" name="Google Shape;142;p18"/>
          <p:cNvSpPr txBox="1">
            <a:spLocks noGrp="1"/>
          </p:cNvSpPr>
          <p:nvPr>
            <p:ph type="subTitle" idx="3"/>
          </p:nvPr>
        </p:nvSpPr>
        <p:spPr>
          <a:xfrm>
            <a:off x="7464825" y="30250"/>
            <a:ext cx="16029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Δραστηριότητα 1</a:t>
            </a:r>
            <a:endParaRPr>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6"/>
                                        </p:tgtEl>
                                        <p:attrNameLst>
                                          <p:attrName>style.visibility</p:attrName>
                                        </p:attrNameLst>
                                      </p:cBhvr>
                                      <p:to>
                                        <p:strVal val="visible"/>
                                      </p:to>
                                    </p:set>
                                    <p:animEffect transition="in" filter="fade">
                                      <p:cBhvr>
                                        <p:cTn id="7" dur="1000"/>
                                        <p:tgtEl>
                                          <p:spTgt spid="1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0"/>
                                        </p:tgtEl>
                                        <p:attrNameLst>
                                          <p:attrName>style.visibility</p:attrName>
                                        </p:attrNameLst>
                                      </p:cBhvr>
                                      <p:to>
                                        <p:strVal val="visible"/>
                                      </p:to>
                                    </p:set>
                                    <p:animEffect transition="in" filter="fade">
                                      <p:cBhvr>
                                        <p:cTn id="12" dur="1000"/>
                                        <p:tgtEl>
                                          <p:spTgt spid="140"/>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137"/>
                                        </p:tgtEl>
                                        <p:attrNameLst>
                                          <p:attrName>style.visibility</p:attrName>
                                        </p:attrNameLst>
                                      </p:cBhvr>
                                      <p:to>
                                        <p:strVal val="visible"/>
                                      </p:to>
                                    </p:set>
                                    <p:animEffect transition="in" filter="fade">
                                      <p:cBhvr>
                                        <p:cTn id="16" dur="1000"/>
                                        <p:tgtEl>
                                          <p:spTgt spid="13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41"/>
                                        </p:tgtEl>
                                        <p:attrNameLst>
                                          <p:attrName>style.visibility</p:attrName>
                                        </p:attrNameLst>
                                      </p:cBhvr>
                                      <p:to>
                                        <p:strVal val="visible"/>
                                      </p:to>
                                    </p:set>
                                    <p:animEffect transition="in" filter="fade">
                                      <p:cBhvr>
                                        <p:cTn id="21" dur="1000"/>
                                        <p:tgtEl>
                                          <p:spTgt spid="141"/>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138"/>
                                        </p:tgtEl>
                                        <p:attrNameLst>
                                          <p:attrName>style.visibility</p:attrName>
                                        </p:attrNameLst>
                                      </p:cBhvr>
                                      <p:to>
                                        <p:strVal val="visible"/>
                                      </p:to>
                                    </p:set>
                                    <p:animEffect transition="in" filter="fade">
                                      <p:cBhvr>
                                        <p:cTn id="25" dur="1000"/>
                                        <p:tgtEl>
                                          <p:spTgt spid="13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34"/>
                                        </p:tgtEl>
                                        <p:attrNameLst>
                                          <p:attrName>style.visibility</p:attrName>
                                        </p:attrNameLst>
                                      </p:cBhvr>
                                      <p:to>
                                        <p:strVal val="visible"/>
                                      </p:to>
                                    </p:set>
                                    <p:animEffect transition="in" filter="fade">
                                      <p:cBhvr>
                                        <p:cTn id="30" dur="10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grpSp>
        <p:nvGrpSpPr>
          <p:cNvPr id="147" name="Google Shape;147;p19"/>
          <p:cNvGrpSpPr/>
          <p:nvPr/>
        </p:nvGrpSpPr>
        <p:grpSpPr>
          <a:xfrm>
            <a:off x="5704925" y="854389"/>
            <a:ext cx="2065400" cy="3820972"/>
            <a:chOff x="5704925" y="854389"/>
            <a:chExt cx="2065400" cy="3820972"/>
          </a:xfrm>
        </p:grpSpPr>
        <p:pic>
          <p:nvPicPr>
            <p:cNvPr id="148" name="Google Shape;148;p19"/>
            <p:cNvPicPr preferRelativeResize="0"/>
            <p:nvPr/>
          </p:nvPicPr>
          <p:blipFill rotWithShape="1">
            <a:blip r:embed="rId3">
              <a:alphaModFix/>
            </a:blip>
            <a:srcRect/>
            <a:stretch/>
          </p:blipFill>
          <p:spPr>
            <a:xfrm>
              <a:off x="5704925" y="854389"/>
              <a:ext cx="2065400" cy="3820972"/>
            </a:xfrm>
            <a:prstGeom prst="rect">
              <a:avLst/>
            </a:prstGeom>
            <a:noFill/>
            <a:ln>
              <a:noFill/>
            </a:ln>
          </p:spPr>
        </p:pic>
        <p:sp>
          <p:nvSpPr>
            <p:cNvPr id="149" name="Google Shape;149;p19"/>
            <p:cNvSpPr txBox="1"/>
            <p:nvPr/>
          </p:nvSpPr>
          <p:spPr>
            <a:xfrm>
              <a:off x="6164025" y="976850"/>
              <a:ext cx="1134900" cy="232800"/>
            </a:xfrm>
            <a:prstGeom prst="rect">
              <a:avLst/>
            </a:prstGeom>
            <a:noFill/>
            <a:ln>
              <a:noFill/>
            </a:ln>
          </p:spPr>
          <p:txBody>
            <a:bodyPr spcFirstLastPara="1" wrap="square" lIns="0" tIns="0" rIns="0" bIns="0" anchor="ctr" anchorCtr="0">
              <a:normAutofit/>
            </a:bodyPr>
            <a:lstStyle/>
            <a:p>
              <a:pPr marL="0" marR="0" lvl="0" indent="0" algn="ctr" rtl="0">
                <a:lnSpc>
                  <a:spcPct val="90000"/>
                </a:lnSpc>
                <a:spcBef>
                  <a:spcPts val="0"/>
                </a:spcBef>
                <a:spcAft>
                  <a:spcPts val="0"/>
                </a:spcAft>
                <a:buClr>
                  <a:srgbClr val="000000"/>
                </a:buClr>
                <a:buSzPts val="1600"/>
                <a:buFont typeface="Arial"/>
                <a:buNone/>
              </a:pPr>
              <a:r>
                <a:rPr lang="en-US" sz="1600" b="1" i="0" u="none" strike="noStrike" cap="none">
                  <a:solidFill>
                    <a:srgbClr val="000000"/>
                  </a:solidFill>
                  <a:latin typeface="Roboto"/>
                  <a:ea typeface="Roboto"/>
                  <a:cs typeface="Roboto"/>
                  <a:sym typeface="Roboto"/>
                </a:rPr>
                <a:t>Μήλα</a:t>
              </a:r>
              <a:endParaRPr sz="1600" b="1" i="0" u="none" strike="noStrike" cap="none">
                <a:solidFill>
                  <a:srgbClr val="000000"/>
                </a:solidFill>
                <a:latin typeface="Roboto"/>
                <a:ea typeface="Roboto"/>
                <a:cs typeface="Roboto"/>
                <a:sym typeface="Roboto"/>
              </a:endParaRPr>
            </a:p>
          </p:txBody>
        </p:sp>
        <p:sp>
          <p:nvSpPr>
            <p:cNvPr id="150" name="Google Shape;150;p19"/>
            <p:cNvSpPr txBox="1"/>
            <p:nvPr/>
          </p:nvSpPr>
          <p:spPr>
            <a:xfrm>
              <a:off x="6170175" y="2895525"/>
              <a:ext cx="1134900" cy="232800"/>
            </a:xfrm>
            <a:prstGeom prst="rect">
              <a:avLst/>
            </a:prstGeom>
            <a:noFill/>
            <a:ln>
              <a:noFill/>
            </a:ln>
          </p:spPr>
          <p:txBody>
            <a:bodyPr spcFirstLastPara="1" wrap="square" lIns="0" tIns="0" rIns="0" bIns="0" anchor="ctr" anchorCtr="0">
              <a:normAutofit/>
            </a:bodyPr>
            <a:lstStyle/>
            <a:p>
              <a:pPr marL="0" marR="0" lvl="0" indent="0" algn="ctr" rtl="0">
                <a:lnSpc>
                  <a:spcPct val="90000"/>
                </a:lnSpc>
                <a:spcBef>
                  <a:spcPts val="0"/>
                </a:spcBef>
                <a:spcAft>
                  <a:spcPts val="0"/>
                </a:spcAft>
                <a:buClr>
                  <a:srgbClr val="000000"/>
                </a:buClr>
                <a:buSzPts val="1600"/>
                <a:buFont typeface="Arial"/>
                <a:buNone/>
              </a:pPr>
              <a:r>
                <a:rPr lang="en-US" sz="1600" b="1" i="0" u="none" strike="noStrike" cap="none">
                  <a:solidFill>
                    <a:srgbClr val="000000"/>
                  </a:solidFill>
                  <a:latin typeface="Roboto"/>
                  <a:ea typeface="Roboto"/>
                  <a:cs typeface="Roboto"/>
                  <a:sym typeface="Roboto"/>
                </a:rPr>
                <a:t>Ντομάτες</a:t>
              </a:r>
              <a:endParaRPr sz="1600" b="1" i="0" u="none" strike="noStrike" cap="none">
                <a:solidFill>
                  <a:srgbClr val="000000"/>
                </a:solidFill>
                <a:latin typeface="Roboto"/>
                <a:ea typeface="Roboto"/>
                <a:cs typeface="Roboto"/>
                <a:sym typeface="Roboto"/>
              </a:endParaRPr>
            </a:p>
          </p:txBody>
        </p:sp>
      </p:grpSp>
      <p:sp>
        <p:nvSpPr>
          <p:cNvPr id="151" name="Google Shape;151;p19"/>
          <p:cNvSpPr txBox="1">
            <a:spLocks noGrp="1"/>
          </p:cNvSpPr>
          <p:nvPr>
            <p:ph type="body" idx="1"/>
          </p:nvPr>
        </p:nvSpPr>
        <p:spPr>
          <a:xfrm>
            <a:off x="310900" y="1170125"/>
            <a:ext cx="4773900" cy="36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1800">
                <a:latin typeface="Roboto"/>
                <a:ea typeface="Roboto"/>
                <a:cs typeface="Roboto"/>
                <a:sym typeface="Roboto"/>
              </a:rPr>
              <a:t>Ακολουθήστε τις οδηγίες στο φύλλο εργασίας για:</a:t>
            </a:r>
            <a:endParaRPr>
              <a:latin typeface="Roboto"/>
              <a:ea typeface="Roboto"/>
              <a:cs typeface="Roboto"/>
              <a:sym typeface="Roboto"/>
            </a:endParaRPr>
          </a:p>
          <a:p>
            <a:pPr marL="457200" lvl="0" indent="-342900" algn="l" rtl="0">
              <a:lnSpc>
                <a:spcPct val="115000"/>
              </a:lnSpc>
              <a:spcBef>
                <a:spcPts val="1600"/>
              </a:spcBef>
              <a:spcAft>
                <a:spcPts val="0"/>
              </a:spcAft>
              <a:buSzPts val="1800"/>
              <a:buFont typeface="Roboto"/>
              <a:buChar char="●"/>
            </a:pPr>
            <a:r>
              <a:rPr lang="en-US" sz="1800">
                <a:latin typeface="Roboto"/>
                <a:ea typeface="Roboto"/>
                <a:cs typeface="Roboto"/>
                <a:sym typeface="Roboto"/>
              </a:rPr>
              <a:t>Να δημιουργήσετε ένα έργο που ταξινομεί εικόνες</a:t>
            </a:r>
            <a:endParaRPr>
              <a:latin typeface="Roboto"/>
              <a:ea typeface="Roboto"/>
              <a:cs typeface="Roboto"/>
              <a:sym typeface="Roboto"/>
            </a:endParaRPr>
          </a:p>
          <a:p>
            <a:pPr marL="457200" lvl="0" indent="-342900" algn="l" rtl="0">
              <a:lnSpc>
                <a:spcPct val="115000"/>
              </a:lnSpc>
              <a:spcBef>
                <a:spcPts val="0"/>
              </a:spcBef>
              <a:spcAft>
                <a:spcPts val="0"/>
              </a:spcAft>
              <a:buSzPts val="1800"/>
              <a:buChar char="●"/>
            </a:pPr>
            <a:r>
              <a:rPr lang="en-US" sz="1800">
                <a:latin typeface="Roboto"/>
                <a:ea typeface="Roboto"/>
                <a:cs typeface="Roboto"/>
                <a:sym typeface="Roboto"/>
              </a:rPr>
              <a:t>Να δημιουργήστε ετικέτες για </a:t>
            </a:r>
            <a:r>
              <a:rPr lang="en-US" b="1">
                <a:solidFill>
                  <a:srgbClr val="C31C4A"/>
                </a:solidFill>
                <a:latin typeface="Roboto"/>
                <a:ea typeface="Roboto"/>
                <a:cs typeface="Roboto"/>
                <a:sym typeface="Roboto"/>
              </a:rPr>
              <a:t>μήλα</a:t>
            </a:r>
            <a:r>
              <a:rPr lang="en-US" sz="1800">
                <a:latin typeface="Roboto"/>
                <a:ea typeface="Roboto"/>
                <a:cs typeface="Roboto"/>
                <a:sym typeface="Roboto"/>
              </a:rPr>
              <a:t> και </a:t>
            </a:r>
            <a:r>
              <a:rPr lang="en-US" b="1">
                <a:solidFill>
                  <a:srgbClr val="C31C4A"/>
                </a:solidFill>
                <a:latin typeface="Roboto"/>
                <a:ea typeface="Roboto"/>
                <a:cs typeface="Roboto"/>
                <a:sym typeface="Roboto"/>
              </a:rPr>
              <a:t>ντομάτες </a:t>
            </a:r>
            <a:endParaRPr b="1">
              <a:solidFill>
                <a:srgbClr val="C31C4A"/>
              </a:solidFill>
              <a:latin typeface="Roboto"/>
              <a:ea typeface="Roboto"/>
              <a:cs typeface="Roboto"/>
              <a:sym typeface="Roboto"/>
            </a:endParaRPr>
          </a:p>
          <a:p>
            <a:pPr marL="457200" lvl="0" indent="-342900" algn="l" rtl="0">
              <a:lnSpc>
                <a:spcPct val="115000"/>
              </a:lnSpc>
              <a:spcBef>
                <a:spcPts val="0"/>
              </a:spcBef>
              <a:spcAft>
                <a:spcPts val="0"/>
              </a:spcAft>
              <a:buSzPts val="1800"/>
              <a:buFont typeface="Roboto"/>
              <a:buChar char="●"/>
            </a:pPr>
            <a:r>
              <a:rPr lang="en-US" sz="1800">
                <a:latin typeface="Roboto"/>
                <a:ea typeface="Roboto"/>
                <a:cs typeface="Roboto"/>
                <a:sym typeface="Roboto"/>
              </a:rPr>
              <a:t>Να προσθέσετε δεδομένα εκπαίδευσης</a:t>
            </a:r>
            <a:endParaRPr>
              <a:latin typeface="Roboto"/>
              <a:ea typeface="Roboto"/>
              <a:cs typeface="Roboto"/>
              <a:sym typeface="Roboto"/>
            </a:endParaRPr>
          </a:p>
          <a:p>
            <a:pPr marL="457200" lvl="0" indent="-342900" algn="l" rtl="0">
              <a:lnSpc>
                <a:spcPct val="115000"/>
              </a:lnSpc>
              <a:spcBef>
                <a:spcPts val="0"/>
              </a:spcBef>
              <a:spcAft>
                <a:spcPts val="0"/>
              </a:spcAft>
              <a:buSzPts val="1800"/>
              <a:buFont typeface="Roboto"/>
              <a:buChar char="●"/>
            </a:pPr>
            <a:r>
              <a:rPr lang="en-US" sz="1800">
                <a:latin typeface="Roboto"/>
                <a:ea typeface="Roboto"/>
                <a:cs typeface="Roboto"/>
                <a:sym typeface="Roboto"/>
              </a:rPr>
              <a:t>Να εκπαιδεύσετε το μοντέλο σας</a:t>
            </a:r>
            <a:endParaRPr>
              <a:latin typeface="Roboto"/>
              <a:ea typeface="Roboto"/>
              <a:cs typeface="Roboto"/>
              <a:sym typeface="Roboto"/>
            </a:endParaRPr>
          </a:p>
        </p:txBody>
      </p:sp>
      <p:sp>
        <p:nvSpPr>
          <p:cNvPr id="152" name="Google Shape;152;p19"/>
          <p:cNvSpPr txBox="1">
            <a:spLocks noGrp="1"/>
          </p:cNvSpPr>
          <p:nvPr>
            <p:ph type="title"/>
          </p:nvPr>
        </p:nvSpPr>
        <p:spPr>
          <a:xfrm>
            <a:off x="3114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latin typeface="Roboto"/>
                <a:ea typeface="Roboto"/>
                <a:cs typeface="Roboto"/>
                <a:sym typeface="Roboto"/>
              </a:rPr>
              <a:t>Να δημιουργήσετε τις τάξεις σας</a:t>
            </a:r>
            <a:endParaRPr>
              <a:latin typeface="Roboto"/>
              <a:ea typeface="Roboto"/>
              <a:cs typeface="Roboto"/>
              <a:sym typeface="Roboto"/>
            </a:endParaRPr>
          </a:p>
        </p:txBody>
      </p:sp>
      <p:sp>
        <p:nvSpPr>
          <p:cNvPr id="153" name="Google Shape;153;p19"/>
          <p:cNvSpPr txBox="1">
            <a:spLocks noGrp="1"/>
          </p:cNvSpPr>
          <p:nvPr>
            <p:ph type="subTitle" idx="3"/>
          </p:nvPr>
        </p:nvSpPr>
        <p:spPr>
          <a:xfrm>
            <a:off x="7464825" y="30250"/>
            <a:ext cx="16029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Δραστηριότητα 1</a:t>
            </a:r>
            <a:endParaRPr>
              <a:latin typeface="Roboto"/>
              <a:ea typeface="Roboto"/>
              <a:cs typeface="Roboto"/>
              <a:sym typeface="Roboto"/>
            </a:endParaRPr>
          </a:p>
        </p:txBody>
      </p:sp>
      <p:pic>
        <p:nvPicPr>
          <p:cNvPr id="154" name="Google Shape;154;p19"/>
          <p:cNvPicPr preferRelativeResize="0"/>
          <p:nvPr/>
        </p:nvPicPr>
        <p:blipFill rotWithShape="1">
          <a:blip r:embed="rId4">
            <a:alphaModFix/>
          </a:blip>
          <a:srcRect/>
          <a:stretch/>
        </p:blipFill>
        <p:spPr>
          <a:xfrm>
            <a:off x="8188450" y="482913"/>
            <a:ext cx="371475" cy="3714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0"/>
          <p:cNvSpPr txBox="1">
            <a:spLocks noGrp="1"/>
          </p:cNvSpPr>
          <p:nvPr>
            <p:ph type="body" idx="1"/>
          </p:nvPr>
        </p:nvSpPr>
        <p:spPr>
          <a:xfrm>
            <a:off x="310900" y="1170125"/>
            <a:ext cx="4253100" cy="36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1700">
                <a:latin typeface="Roboto"/>
                <a:ea typeface="Roboto"/>
                <a:cs typeface="Roboto"/>
                <a:sym typeface="Roboto"/>
              </a:rPr>
              <a:t>Τώρα που έχετε εκπαιδεύσει το μοντέλο σας, ήρθε η ώρα να το </a:t>
            </a:r>
            <a:r>
              <a:rPr lang="en-US" sz="1700" b="1">
                <a:solidFill>
                  <a:srgbClr val="C31C4A"/>
                </a:solidFill>
                <a:latin typeface="Roboto"/>
                <a:ea typeface="Roboto"/>
                <a:cs typeface="Roboto"/>
                <a:sym typeface="Roboto"/>
              </a:rPr>
              <a:t>δοκιμάσετε</a:t>
            </a:r>
            <a:r>
              <a:rPr lang="en-US" sz="1700">
                <a:latin typeface="Roboto"/>
                <a:ea typeface="Roboto"/>
                <a:cs typeface="Roboto"/>
                <a:sym typeface="Roboto"/>
              </a:rPr>
              <a:t> για να δείτε πόσο ακριβές είναι.</a:t>
            </a:r>
            <a:endParaRPr sz="1700">
              <a:latin typeface="Roboto"/>
              <a:ea typeface="Roboto"/>
              <a:cs typeface="Roboto"/>
              <a:sym typeface="Roboto"/>
            </a:endParaRPr>
          </a:p>
          <a:p>
            <a:pPr marL="0" lvl="0" indent="0" algn="l" rtl="0">
              <a:lnSpc>
                <a:spcPct val="115000"/>
              </a:lnSpc>
              <a:spcBef>
                <a:spcPts val="1600"/>
              </a:spcBef>
              <a:spcAft>
                <a:spcPts val="0"/>
              </a:spcAft>
              <a:buSzPts val="1800"/>
              <a:buNone/>
            </a:pPr>
            <a:r>
              <a:rPr lang="en-US" sz="1700">
                <a:latin typeface="Roboto"/>
                <a:ea typeface="Roboto"/>
                <a:cs typeface="Roboto"/>
                <a:sym typeface="Roboto"/>
              </a:rPr>
              <a:t>Ορισμένα δεδομένα έχουν εξαιρεθεί για να χρησιμοποιηθούν ως δεδομένα ελέγχου.</a:t>
            </a:r>
            <a:endParaRPr sz="1700">
              <a:latin typeface="Roboto"/>
              <a:ea typeface="Roboto"/>
              <a:cs typeface="Roboto"/>
              <a:sym typeface="Roboto"/>
            </a:endParaRPr>
          </a:p>
          <a:p>
            <a:pPr marL="0" lvl="0" indent="0" algn="l" rtl="0">
              <a:lnSpc>
                <a:spcPct val="115000"/>
              </a:lnSpc>
              <a:spcBef>
                <a:spcPts val="1600"/>
              </a:spcBef>
              <a:spcAft>
                <a:spcPts val="0"/>
              </a:spcAft>
              <a:buSzPts val="1800"/>
              <a:buNone/>
            </a:pPr>
            <a:r>
              <a:rPr lang="en-US" sz="1700">
                <a:latin typeface="Roboto"/>
                <a:ea typeface="Roboto"/>
                <a:cs typeface="Roboto"/>
                <a:sym typeface="Roboto"/>
              </a:rPr>
              <a:t>Ακολουθήστε τις οδηγίες στο φύλλο εργασίας σας για να δοκιμάσετε το μοντέλο σας και απαντήστε στις ερωτήσεις στα προβλεπόμενα πεδία.</a:t>
            </a:r>
            <a:endParaRPr sz="1700">
              <a:latin typeface="Roboto"/>
              <a:ea typeface="Roboto"/>
              <a:cs typeface="Roboto"/>
              <a:sym typeface="Roboto"/>
            </a:endParaRPr>
          </a:p>
        </p:txBody>
      </p:sp>
      <p:sp>
        <p:nvSpPr>
          <p:cNvPr id="160" name="Google Shape;160;p20"/>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latin typeface="Roboto"/>
                <a:ea typeface="Roboto"/>
                <a:cs typeface="Roboto"/>
                <a:sym typeface="Roboto"/>
              </a:rPr>
              <a:t>Δοκιμάζοντας το μοντέλο σας</a:t>
            </a:r>
            <a:endParaRPr>
              <a:latin typeface="Roboto"/>
              <a:ea typeface="Roboto"/>
              <a:cs typeface="Roboto"/>
              <a:sym typeface="Roboto"/>
            </a:endParaRPr>
          </a:p>
        </p:txBody>
      </p:sp>
      <p:pic>
        <p:nvPicPr>
          <p:cNvPr id="161" name="Google Shape;161;p20"/>
          <p:cNvPicPr preferRelativeResize="0"/>
          <p:nvPr/>
        </p:nvPicPr>
        <p:blipFill rotWithShape="1">
          <a:blip r:embed="rId3">
            <a:alphaModFix/>
          </a:blip>
          <a:srcRect/>
          <a:stretch/>
        </p:blipFill>
        <p:spPr>
          <a:xfrm>
            <a:off x="8188450" y="482913"/>
            <a:ext cx="371475" cy="371475"/>
          </a:xfrm>
          <a:prstGeom prst="rect">
            <a:avLst/>
          </a:prstGeom>
          <a:noFill/>
          <a:ln>
            <a:noFill/>
          </a:ln>
        </p:spPr>
      </p:pic>
      <p:sp>
        <p:nvSpPr>
          <p:cNvPr id="162" name="Google Shape;162;p20"/>
          <p:cNvSpPr/>
          <p:nvPr/>
        </p:nvSpPr>
        <p:spPr>
          <a:xfrm>
            <a:off x="4724825" y="1170125"/>
            <a:ext cx="4096500" cy="3659100"/>
          </a:xfrm>
          <a:prstGeom prst="rect">
            <a:avLst/>
          </a:prstGeom>
          <a:solidFill>
            <a:srgbClr val="000000"/>
          </a:solidFill>
          <a:ln>
            <a:noFill/>
          </a:ln>
        </p:spPr>
        <p:txBody>
          <a:bodyPr spcFirstLastPara="1" wrap="square" lIns="91425" tIns="0"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100" b="1" i="0" u="none" strike="noStrike" cap="none">
                <a:solidFill>
                  <a:srgbClr val="FFFFFF"/>
                </a:solidFill>
                <a:latin typeface="Roboto"/>
                <a:ea typeface="Roboto"/>
                <a:cs typeface="Roboto"/>
                <a:sym typeface="Roboto"/>
              </a:rPr>
              <a:t>Δεδομένα που χρησιμοποιούνται για τη δημιουργία ενός μοντέλου ML</a:t>
            </a:r>
            <a:endParaRPr sz="1100" b="1" i="0" u="none" strike="noStrike" cap="none">
              <a:solidFill>
                <a:srgbClr val="FFFFFF"/>
              </a:solidFill>
              <a:latin typeface="Roboto"/>
              <a:ea typeface="Roboto"/>
              <a:cs typeface="Roboto"/>
              <a:sym typeface="Roboto"/>
            </a:endParaRPr>
          </a:p>
        </p:txBody>
      </p:sp>
      <p:sp>
        <p:nvSpPr>
          <p:cNvPr id="163" name="Google Shape;163;p20"/>
          <p:cNvSpPr/>
          <p:nvPr/>
        </p:nvSpPr>
        <p:spPr>
          <a:xfrm>
            <a:off x="4792625" y="1515500"/>
            <a:ext cx="3960900" cy="2368500"/>
          </a:xfrm>
          <a:prstGeom prst="rect">
            <a:avLst/>
          </a:prstGeom>
          <a:solidFill>
            <a:srgbClr val="E9E9F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i="0" u="none" strike="noStrike" cap="none">
                <a:solidFill>
                  <a:srgbClr val="000000"/>
                </a:solidFill>
                <a:latin typeface="Roboto Medium"/>
                <a:ea typeface="Roboto Medium"/>
                <a:cs typeface="Roboto Medium"/>
                <a:sym typeface="Roboto Medium"/>
              </a:rPr>
              <a:t>Δεδομένα εκπαίδευσης</a:t>
            </a:r>
            <a:endParaRPr sz="1800" i="0" u="none" strike="noStrike" cap="none">
              <a:solidFill>
                <a:srgbClr val="000000"/>
              </a:solidFill>
              <a:latin typeface="Roboto Medium"/>
              <a:ea typeface="Roboto Medium"/>
              <a:cs typeface="Roboto Medium"/>
              <a:sym typeface="Roboto Medium"/>
            </a:endParaRPr>
          </a:p>
        </p:txBody>
      </p:sp>
      <p:sp>
        <p:nvSpPr>
          <p:cNvPr id="164" name="Google Shape;164;p20"/>
          <p:cNvSpPr/>
          <p:nvPr/>
        </p:nvSpPr>
        <p:spPr>
          <a:xfrm>
            <a:off x="4792625" y="3985525"/>
            <a:ext cx="3960900" cy="777600"/>
          </a:xfrm>
          <a:prstGeom prst="rect">
            <a:avLst/>
          </a:prstGeom>
          <a:solidFill>
            <a:srgbClr val="00FF0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a:latin typeface="Roboto Medium"/>
                <a:ea typeface="Roboto Medium"/>
                <a:cs typeface="Roboto Medium"/>
                <a:sym typeface="Roboto Medium"/>
              </a:rPr>
              <a:t>Δεδομένα ελέγχου</a:t>
            </a:r>
            <a:endParaRPr sz="1800" i="0" u="none" strike="noStrike" cap="none">
              <a:solidFill>
                <a:srgbClr val="000000"/>
              </a:solidFill>
              <a:latin typeface="Roboto Medium"/>
              <a:ea typeface="Roboto Medium"/>
              <a:cs typeface="Roboto Medium"/>
              <a:sym typeface="Roboto Medium"/>
            </a:endParaRPr>
          </a:p>
        </p:txBody>
      </p:sp>
      <p:sp>
        <p:nvSpPr>
          <p:cNvPr id="165" name="Google Shape;165;p20"/>
          <p:cNvSpPr txBox="1">
            <a:spLocks noGrp="1"/>
          </p:cNvSpPr>
          <p:nvPr>
            <p:ph type="subTitle" idx="3"/>
          </p:nvPr>
        </p:nvSpPr>
        <p:spPr>
          <a:xfrm>
            <a:off x="7464825" y="30250"/>
            <a:ext cx="16029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Δραστηριότητα 1</a:t>
            </a:r>
            <a:endParaRPr>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Google Shape;170;p21"/>
          <p:cNvPicPr preferRelativeResize="0"/>
          <p:nvPr/>
        </p:nvPicPr>
        <p:blipFill rotWithShape="1">
          <a:blip r:embed="rId3">
            <a:alphaModFix/>
          </a:blip>
          <a:srcRect/>
          <a:stretch/>
        </p:blipFill>
        <p:spPr>
          <a:xfrm>
            <a:off x="5376700" y="1288017"/>
            <a:ext cx="3048525" cy="2034890"/>
          </a:xfrm>
          <a:prstGeom prst="rect">
            <a:avLst/>
          </a:prstGeom>
          <a:noFill/>
          <a:ln>
            <a:noFill/>
          </a:ln>
        </p:spPr>
      </p:pic>
      <p:sp>
        <p:nvSpPr>
          <p:cNvPr id="171" name="Google Shape;171;p21"/>
          <p:cNvSpPr txBox="1">
            <a:spLocks noGrp="1"/>
          </p:cNvSpPr>
          <p:nvPr>
            <p:ph type="body" idx="1"/>
          </p:nvPr>
        </p:nvSpPr>
        <p:spPr>
          <a:xfrm>
            <a:off x="310900" y="1170125"/>
            <a:ext cx="4729800" cy="36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1650" dirty="0" err="1">
                <a:latin typeface="Roboto"/>
                <a:ea typeface="Roboto"/>
                <a:cs typeface="Roboto"/>
                <a:sym typeface="Roboto"/>
              </a:rPr>
              <a:t>Το</a:t>
            </a:r>
            <a:r>
              <a:rPr lang="en-US" sz="1650" dirty="0">
                <a:latin typeface="Roboto"/>
                <a:ea typeface="Roboto"/>
                <a:cs typeface="Roboto"/>
                <a:sym typeface="Roboto"/>
              </a:rPr>
              <a:t> </a:t>
            </a:r>
            <a:r>
              <a:rPr lang="en-US" sz="1650" dirty="0" err="1">
                <a:latin typeface="Roboto"/>
                <a:ea typeface="Roboto"/>
                <a:cs typeface="Roboto"/>
                <a:sym typeface="Roboto"/>
              </a:rPr>
              <a:t>σού</a:t>
            </a:r>
            <a:r>
              <a:rPr lang="en-US" sz="1650" dirty="0">
                <a:latin typeface="Roboto"/>
                <a:ea typeface="Roboto"/>
                <a:cs typeface="Roboto"/>
                <a:sym typeface="Roboto"/>
              </a:rPr>
              <a:t>περ μάρκετ έχει αποφασίσει ότι προς το παρόν, το μοντέλο δεν είναι αρκετά </a:t>
            </a:r>
            <a:r>
              <a:rPr lang="en-US" sz="1650" b="1" dirty="0">
                <a:solidFill>
                  <a:srgbClr val="C31C4A"/>
                </a:solidFill>
                <a:latin typeface="Roboto"/>
                <a:ea typeface="Roboto"/>
                <a:cs typeface="Roboto"/>
                <a:sym typeface="Roboto"/>
              </a:rPr>
              <a:t>ακριβές</a:t>
            </a:r>
            <a:r>
              <a:rPr lang="en-US" sz="1650" dirty="0">
                <a:latin typeface="Roboto"/>
                <a:ea typeface="Roboto"/>
                <a:cs typeface="Roboto"/>
                <a:sym typeface="Roboto"/>
              </a:rPr>
              <a:t> για να εξετάσει το ενδεχόμενο χρήσης του. </a:t>
            </a:r>
            <a:endParaRPr sz="1650" dirty="0">
              <a:latin typeface="Roboto"/>
              <a:ea typeface="Roboto"/>
              <a:cs typeface="Roboto"/>
              <a:sym typeface="Roboto"/>
            </a:endParaRPr>
          </a:p>
          <a:p>
            <a:pPr marL="457200" lvl="0" indent="-333375" algn="l" rtl="0">
              <a:lnSpc>
                <a:spcPct val="115000"/>
              </a:lnSpc>
              <a:spcBef>
                <a:spcPts val="1600"/>
              </a:spcBef>
              <a:spcAft>
                <a:spcPts val="0"/>
              </a:spcAft>
              <a:buSzPts val="1650"/>
              <a:buFont typeface="Roboto"/>
              <a:buChar char="●"/>
            </a:pPr>
            <a:r>
              <a:rPr lang="en-US" sz="1650" dirty="0" err="1">
                <a:latin typeface="Roboto"/>
                <a:ea typeface="Roboto"/>
                <a:cs typeface="Roboto"/>
                <a:sym typeface="Roboto"/>
              </a:rPr>
              <a:t>Γι</a:t>
            </a:r>
            <a:r>
              <a:rPr lang="en-US" sz="1650" dirty="0">
                <a:latin typeface="Roboto"/>
                <a:ea typeface="Roboto"/>
                <a:cs typeface="Roboto"/>
                <a:sym typeface="Roboto"/>
              </a:rPr>
              <a:t>ατί πιστεύετε ότι το σούπερ μάρκετ θεώρησε ότι το μοντέλο δεν ήταν αρκετά ακριβές;</a:t>
            </a:r>
            <a:endParaRPr sz="1650" dirty="0">
              <a:latin typeface="Roboto"/>
              <a:ea typeface="Roboto"/>
              <a:cs typeface="Roboto"/>
              <a:sym typeface="Roboto"/>
            </a:endParaRPr>
          </a:p>
          <a:p>
            <a:pPr marL="457200" lvl="0" indent="-333375" algn="l" rtl="0">
              <a:lnSpc>
                <a:spcPct val="115000"/>
              </a:lnSpc>
              <a:spcBef>
                <a:spcPts val="0"/>
              </a:spcBef>
              <a:spcAft>
                <a:spcPts val="0"/>
              </a:spcAft>
              <a:buSzPts val="1650"/>
              <a:buFont typeface="Roboto"/>
              <a:buChar char="●"/>
            </a:pPr>
            <a:r>
              <a:rPr lang="en-US" sz="1650" dirty="0" err="1">
                <a:latin typeface="Roboto"/>
                <a:ea typeface="Roboto"/>
                <a:cs typeface="Roboto"/>
                <a:sym typeface="Roboto"/>
              </a:rPr>
              <a:t>Τι</a:t>
            </a:r>
            <a:r>
              <a:rPr lang="en-US" sz="1650" dirty="0">
                <a:latin typeface="Roboto"/>
                <a:ea typeface="Roboto"/>
                <a:cs typeface="Roboto"/>
                <a:sym typeface="Roboto"/>
              </a:rPr>
              <a:t> θα μπ</a:t>
            </a:r>
            <a:r>
              <a:rPr lang="en-US" sz="1650" dirty="0" err="1">
                <a:latin typeface="Roboto"/>
                <a:ea typeface="Roboto"/>
                <a:cs typeface="Roboto"/>
                <a:sym typeface="Roboto"/>
              </a:rPr>
              <a:t>ορούσ</a:t>
            </a:r>
            <a:r>
              <a:rPr lang="en-US" sz="1650" dirty="0">
                <a:latin typeface="Roboto"/>
                <a:ea typeface="Roboto"/>
                <a:cs typeface="Roboto"/>
                <a:sym typeface="Roboto"/>
              </a:rPr>
              <a:t>ατε να κάνετε για να βελτιώσετε την ακρίβεια του μοντέλου σας; </a:t>
            </a:r>
            <a:endParaRPr sz="1650" dirty="0">
              <a:latin typeface="Roboto"/>
              <a:ea typeface="Roboto"/>
              <a:cs typeface="Roboto"/>
              <a:sym typeface="Roboto"/>
            </a:endParaRPr>
          </a:p>
        </p:txBody>
      </p:sp>
      <p:sp>
        <p:nvSpPr>
          <p:cNvPr id="172" name="Google Shape;172;p21"/>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latin typeface="Roboto"/>
                <a:ea typeface="Roboto"/>
                <a:cs typeface="Roboto"/>
                <a:sym typeface="Roboto"/>
              </a:rPr>
              <a:t>Ακρίβεια</a:t>
            </a:r>
            <a:endParaRPr>
              <a:latin typeface="Roboto"/>
              <a:ea typeface="Roboto"/>
              <a:cs typeface="Roboto"/>
              <a:sym typeface="Roboto"/>
            </a:endParaRPr>
          </a:p>
        </p:txBody>
      </p:sp>
      <p:sp>
        <p:nvSpPr>
          <p:cNvPr id="174" name="Google Shape;174;p21"/>
          <p:cNvSpPr txBox="1"/>
          <p:nvPr/>
        </p:nvSpPr>
        <p:spPr>
          <a:xfrm>
            <a:off x="5196200" y="3413925"/>
            <a:ext cx="3772800" cy="1292400"/>
          </a:xfrm>
          <a:prstGeom prst="rect">
            <a:avLst/>
          </a:prstGeom>
          <a:solidFill>
            <a:schemeClr val="lt1"/>
          </a:solidFill>
          <a:ln w="28575" cap="flat" cmpd="sng">
            <a:solidFill>
              <a:srgbClr val="C31C4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900"/>
              <a:buFont typeface="Arial"/>
              <a:buNone/>
            </a:pPr>
            <a:r>
              <a:rPr lang="en-US" sz="1900" i="0" u="none" strike="noStrike" cap="none">
                <a:solidFill>
                  <a:srgbClr val="000000"/>
                </a:solidFill>
                <a:latin typeface="Roboto"/>
                <a:ea typeface="Roboto"/>
                <a:cs typeface="Roboto"/>
                <a:sym typeface="Roboto"/>
              </a:rPr>
              <a:t>Αναγνωρίζονται ως </a:t>
            </a:r>
            <a:r>
              <a:rPr lang="en-US" sz="1900" b="1" i="0" u="none" strike="noStrike" cap="none">
                <a:solidFill>
                  <a:srgbClr val="000000"/>
                </a:solidFill>
                <a:latin typeface="Roboto"/>
                <a:ea typeface="Roboto"/>
                <a:cs typeface="Roboto"/>
                <a:sym typeface="Roboto"/>
              </a:rPr>
              <a:t>Ντομάτες</a:t>
            </a:r>
            <a:r>
              <a:rPr lang="en-US" sz="1900" i="0" u="none" strike="noStrike" cap="none">
                <a:solidFill>
                  <a:srgbClr val="000000"/>
                </a:solidFill>
                <a:latin typeface="Roboto"/>
                <a:ea typeface="Roboto"/>
                <a:cs typeface="Roboto"/>
                <a:sym typeface="Roboto"/>
              </a:rPr>
              <a:t> με 66% εμπιστοσύνη</a:t>
            </a:r>
            <a:endParaRPr sz="1500" i="0" u="none" strike="noStrike" cap="none">
              <a:solidFill>
                <a:srgbClr val="000000"/>
              </a:solidFill>
              <a:latin typeface="Roboto"/>
              <a:ea typeface="Roboto"/>
              <a:cs typeface="Roboto"/>
              <a:sym typeface="Roboto"/>
            </a:endParaRPr>
          </a:p>
        </p:txBody>
      </p:sp>
      <p:sp>
        <p:nvSpPr>
          <p:cNvPr id="175" name="Google Shape;175;p21"/>
          <p:cNvSpPr txBox="1">
            <a:spLocks noGrp="1"/>
          </p:cNvSpPr>
          <p:nvPr>
            <p:ph type="subTitle" idx="3"/>
          </p:nvPr>
        </p:nvSpPr>
        <p:spPr>
          <a:xfrm>
            <a:off x="7464825" y="30250"/>
            <a:ext cx="16029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Δραστηριότητα 1</a:t>
            </a:r>
            <a:endParaRPr>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2"/>
          <p:cNvSpPr txBox="1"/>
          <p:nvPr/>
        </p:nvSpPr>
        <p:spPr>
          <a:xfrm>
            <a:off x="2766200" y="4320400"/>
            <a:ext cx="37494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u="sng">
                <a:solidFill>
                  <a:schemeClr val="hlink"/>
                </a:solidFill>
                <a:latin typeface="Roboto"/>
                <a:ea typeface="Roboto"/>
                <a:cs typeface="Roboto"/>
                <a:sym typeface="Roboto"/>
                <a:hlinkClick r:id="rId3"/>
              </a:rPr>
              <a:t>Παρακολουθήστε το βίντεο στο YouTube</a:t>
            </a:r>
            <a:endParaRPr sz="1400" i="0" u="none" strike="noStrike" cap="none">
              <a:solidFill>
                <a:srgbClr val="000000"/>
              </a:solidFill>
              <a:latin typeface="Roboto"/>
              <a:ea typeface="Roboto"/>
              <a:cs typeface="Roboto"/>
              <a:sym typeface="Roboto"/>
            </a:endParaRPr>
          </a:p>
        </p:txBody>
      </p:sp>
      <p:sp>
        <p:nvSpPr>
          <p:cNvPr id="181" name="Google Shape;181;p22"/>
          <p:cNvSpPr txBox="1">
            <a:spLocks noGrp="1"/>
          </p:cNvSpPr>
          <p:nvPr>
            <p:ph type="subTitle" idx="3"/>
          </p:nvPr>
        </p:nvSpPr>
        <p:spPr>
          <a:xfrm>
            <a:off x="7464825" y="30250"/>
            <a:ext cx="16029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Δραστηριότητα </a:t>
            </a:r>
            <a:r>
              <a:rPr lang="en-US">
                <a:latin typeface="Roboto"/>
                <a:ea typeface="Roboto"/>
                <a:cs typeface="Roboto"/>
                <a:sym typeface="Roboto"/>
              </a:rPr>
              <a:t>2</a:t>
            </a:r>
            <a:endParaRPr>
              <a:latin typeface="Roboto"/>
              <a:ea typeface="Roboto"/>
              <a:cs typeface="Roboto"/>
              <a:sym typeface="Roboto"/>
            </a:endParaRPr>
          </a:p>
        </p:txBody>
      </p:sp>
      <p:pic>
        <p:nvPicPr>
          <p:cNvPr id="182" name="Google Shape;182;p22" descr="Machine learning has the potential to help so many people, but if developers aren't careful, the benefits may not be shared equally by everyone. If we aren't careful, bias can enter the machine learning models we create. To help you spot and reduce bias, computer science student Salome Tirado is chatting to Stevie Bergman, Research Scientist at DeepMind, to find out how industry experts combat bias in their models.&#10;&#10;Sign up now at http://rpf.io/experienceai &#10;&#10;This video's copyright is held by the Raspberry Pi Foundation, and the video is dual licensed under the YouTube Standard license and Creative Commons CC BY-SA 4.0 license." title="Machine Learning: Bias in, Bias out | Experience AI">
            <a:hlinkClick r:id="rId4"/>
          </p:cNvPr>
          <p:cNvPicPr preferRelativeResize="0"/>
          <p:nvPr/>
        </p:nvPicPr>
        <p:blipFill>
          <a:blip r:embed="rId5">
            <a:alphaModFix/>
          </a:blip>
          <a:stretch>
            <a:fillRect/>
          </a:stretch>
        </p:blipFill>
        <p:spPr>
          <a:xfrm>
            <a:off x="1453325" y="760983"/>
            <a:ext cx="6237350" cy="350851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3"/>
          <p:cNvSpPr txBox="1">
            <a:spLocks noGrp="1"/>
          </p:cNvSpPr>
          <p:nvPr>
            <p:ph type="body" idx="1"/>
          </p:nvPr>
        </p:nvSpPr>
        <p:spPr>
          <a:xfrm>
            <a:off x="310900" y="1170125"/>
            <a:ext cx="8521200" cy="3074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b="1">
                <a:latin typeface="Roboto"/>
                <a:ea typeface="Roboto"/>
                <a:cs typeface="Roboto"/>
                <a:sym typeface="Roboto"/>
              </a:rPr>
              <a:t>Προκαταλήψεις θεωρούνται τα δεδομένα εξόδου ενός μοντέλου μηχανικής μάθησης που ευνοούν ορισμένα πράγματα και υποβαθμίζουν ή αποκλείουν άλλα.</a:t>
            </a:r>
            <a:endParaRPr b="1">
              <a:latin typeface="Roboto"/>
              <a:ea typeface="Roboto"/>
              <a:cs typeface="Roboto"/>
              <a:sym typeface="Roboto"/>
            </a:endParaRPr>
          </a:p>
          <a:p>
            <a:pPr marL="0" lvl="0" indent="0" algn="l" rtl="0">
              <a:lnSpc>
                <a:spcPct val="115000"/>
              </a:lnSpc>
              <a:spcBef>
                <a:spcPts val="1600"/>
              </a:spcBef>
              <a:spcAft>
                <a:spcPts val="0"/>
              </a:spcAft>
              <a:buSzPts val="1800"/>
              <a:buNone/>
            </a:pPr>
            <a:r>
              <a:rPr lang="en-US" sz="1800">
                <a:latin typeface="Roboto"/>
                <a:ea typeface="Roboto"/>
                <a:cs typeface="Roboto"/>
                <a:sym typeface="Roboto"/>
              </a:rPr>
              <a:t>Παραδείγματα προκαταλήψεων μηχανικής μάθησης:</a:t>
            </a:r>
            <a:endParaRPr>
              <a:latin typeface="Roboto"/>
              <a:ea typeface="Roboto"/>
              <a:cs typeface="Roboto"/>
              <a:sym typeface="Roboto"/>
            </a:endParaRPr>
          </a:p>
          <a:p>
            <a:pPr marL="0" lvl="0" indent="0" algn="l" rtl="0">
              <a:lnSpc>
                <a:spcPct val="115000"/>
              </a:lnSpc>
              <a:spcBef>
                <a:spcPts val="1600"/>
              </a:spcBef>
              <a:spcAft>
                <a:spcPts val="1600"/>
              </a:spcAft>
              <a:buSzPts val="1800"/>
              <a:buNone/>
            </a:pPr>
            <a:endParaRPr sz="1800">
              <a:latin typeface="Roboto"/>
              <a:ea typeface="Roboto"/>
              <a:cs typeface="Roboto"/>
              <a:sym typeface="Roboto"/>
            </a:endParaRPr>
          </a:p>
        </p:txBody>
      </p:sp>
      <p:sp>
        <p:nvSpPr>
          <p:cNvPr id="188" name="Google Shape;188;p23"/>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latin typeface="Roboto"/>
                <a:ea typeface="Roboto"/>
                <a:cs typeface="Roboto"/>
                <a:sym typeface="Roboto"/>
              </a:rPr>
              <a:t>Προκαταλήψεις</a:t>
            </a:r>
            <a:endParaRPr>
              <a:latin typeface="Roboto"/>
              <a:ea typeface="Roboto"/>
              <a:cs typeface="Roboto"/>
              <a:sym typeface="Roboto"/>
            </a:endParaRPr>
          </a:p>
        </p:txBody>
      </p:sp>
      <p:sp>
        <p:nvSpPr>
          <p:cNvPr id="189" name="Google Shape;189;p23"/>
          <p:cNvSpPr txBox="1">
            <a:spLocks noGrp="1"/>
          </p:cNvSpPr>
          <p:nvPr>
            <p:ph type="body" idx="2"/>
          </p:nvPr>
        </p:nvSpPr>
        <p:spPr>
          <a:xfrm>
            <a:off x="394300" y="2968125"/>
            <a:ext cx="4013100" cy="1735500"/>
          </a:xfrm>
          <a:prstGeom prst="rect">
            <a:avLst/>
          </a:prstGeom>
          <a:solidFill>
            <a:srgbClr val="C31C4A"/>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1000"/>
              </a:spcAft>
              <a:buSzPts val="1800"/>
              <a:buNone/>
            </a:pPr>
            <a:r>
              <a:rPr lang="en-US">
                <a:solidFill>
                  <a:schemeClr val="lt1"/>
                </a:solidFill>
                <a:latin typeface="Roboto"/>
                <a:ea typeface="Roboto"/>
                <a:cs typeface="Roboto"/>
                <a:sym typeface="Roboto"/>
              </a:rPr>
              <a:t>Οι θέσεις εργασίας προγραμματιστή υπολογιστών εμφανίζονται μόνο σε χρήστες που έχουν αναγνωριστεί ως άνδρες από μια πλατφόρμα κοινωνικής δικτύωσης</a:t>
            </a:r>
            <a:endParaRPr>
              <a:latin typeface="Roboto"/>
              <a:ea typeface="Roboto"/>
              <a:cs typeface="Roboto"/>
              <a:sym typeface="Roboto"/>
            </a:endParaRPr>
          </a:p>
        </p:txBody>
      </p:sp>
      <p:sp>
        <p:nvSpPr>
          <p:cNvPr id="190" name="Google Shape;190;p23"/>
          <p:cNvSpPr txBox="1">
            <a:spLocks noGrp="1"/>
          </p:cNvSpPr>
          <p:nvPr>
            <p:ph type="body" idx="2"/>
          </p:nvPr>
        </p:nvSpPr>
        <p:spPr>
          <a:xfrm>
            <a:off x="4916625" y="2968125"/>
            <a:ext cx="3915600" cy="1735500"/>
          </a:xfrm>
          <a:prstGeom prst="rect">
            <a:avLst/>
          </a:prstGeom>
          <a:solidFill>
            <a:srgbClr val="C31C4A"/>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a:solidFill>
                  <a:schemeClr val="lt1"/>
                </a:solidFill>
                <a:latin typeface="Roboto"/>
                <a:ea typeface="Roboto"/>
                <a:cs typeface="Roboto"/>
                <a:sym typeface="Roboto"/>
              </a:rPr>
              <a:t>Ένα σύστημα αναγνώρισης προσώπου που είναι λιγότερο ακριβές στην αναγνώριση ατόμων με συγκεκριμένους τόνους δέρματος</a:t>
            </a:r>
            <a:endParaRPr>
              <a:solidFill>
                <a:schemeClr val="lt1"/>
              </a:solidFill>
              <a:latin typeface="Roboto"/>
              <a:ea typeface="Roboto"/>
              <a:cs typeface="Roboto"/>
              <a:sym typeface="Roboto"/>
            </a:endParaRPr>
          </a:p>
          <a:p>
            <a:pPr marL="457200" lvl="0" indent="0" algn="l" rtl="0">
              <a:lnSpc>
                <a:spcPct val="115000"/>
              </a:lnSpc>
              <a:spcBef>
                <a:spcPts val="1000"/>
              </a:spcBef>
              <a:spcAft>
                <a:spcPts val="1600"/>
              </a:spcAft>
              <a:buSzPts val="1800"/>
              <a:buNone/>
            </a:pPr>
            <a:endParaRPr>
              <a:solidFill>
                <a:schemeClr val="lt1"/>
              </a:solidFill>
              <a:latin typeface="Roboto"/>
              <a:ea typeface="Roboto"/>
              <a:cs typeface="Roboto"/>
              <a:sym typeface="Roboto"/>
            </a:endParaRPr>
          </a:p>
        </p:txBody>
      </p:sp>
      <p:sp>
        <p:nvSpPr>
          <p:cNvPr id="191" name="Google Shape;191;p23"/>
          <p:cNvSpPr txBox="1">
            <a:spLocks noGrp="1"/>
          </p:cNvSpPr>
          <p:nvPr>
            <p:ph type="subTitle" idx="3"/>
          </p:nvPr>
        </p:nvSpPr>
        <p:spPr>
          <a:xfrm>
            <a:off x="7464825" y="30250"/>
            <a:ext cx="16029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Δραστηριότητα </a:t>
            </a:r>
            <a:r>
              <a:rPr lang="en-US">
                <a:latin typeface="Roboto"/>
                <a:ea typeface="Roboto"/>
                <a:cs typeface="Roboto"/>
                <a:sym typeface="Roboto"/>
              </a:rPr>
              <a:t>2</a:t>
            </a:r>
            <a:endParaRPr>
              <a:latin typeface="Roboto"/>
              <a:ea typeface="Roboto"/>
              <a:cs typeface="Roboto"/>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6" name="Google Shape;196;p24"/>
          <p:cNvPicPr preferRelativeResize="0"/>
          <p:nvPr/>
        </p:nvPicPr>
        <p:blipFill rotWithShape="1">
          <a:blip r:embed="rId3">
            <a:alphaModFix/>
          </a:blip>
          <a:srcRect/>
          <a:stretch/>
        </p:blipFill>
        <p:spPr>
          <a:xfrm>
            <a:off x="5256616" y="1310975"/>
            <a:ext cx="3576669" cy="2521550"/>
          </a:xfrm>
          <a:prstGeom prst="rect">
            <a:avLst/>
          </a:prstGeom>
          <a:noFill/>
          <a:ln>
            <a:noFill/>
          </a:ln>
        </p:spPr>
      </p:pic>
      <p:sp>
        <p:nvSpPr>
          <p:cNvPr id="197" name="Google Shape;197;p24"/>
          <p:cNvSpPr txBox="1">
            <a:spLocks noGrp="1"/>
          </p:cNvSpPr>
          <p:nvPr>
            <p:ph type="body" idx="1"/>
          </p:nvPr>
        </p:nvSpPr>
        <p:spPr>
          <a:xfrm>
            <a:off x="310900" y="1170125"/>
            <a:ext cx="4096500" cy="1920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1800">
                <a:latin typeface="Roboto"/>
                <a:ea typeface="Roboto"/>
                <a:cs typeface="Roboto"/>
                <a:sym typeface="Roboto"/>
              </a:rPr>
              <a:t>Εμφανίζεται λόγω της χρήσης δεδομένων που δεν αντιπροσωπεύουν με ακρίβεια αυτό που μοντελοποιείται.</a:t>
            </a:r>
            <a:endParaRPr>
              <a:latin typeface="Roboto"/>
              <a:ea typeface="Roboto"/>
              <a:cs typeface="Roboto"/>
              <a:sym typeface="Roboto"/>
            </a:endParaRPr>
          </a:p>
          <a:p>
            <a:pPr marL="0" lvl="0" indent="0" algn="l" rtl="0">
              <a:lnSpc>
                <a:spcPct val="115000"/>
              </a:lnSpc>
              <a:spcBef>
                <a:spcPts val="1600"/>
              </a:spcBef>
              <a:spcAft>
                <a:spcPts val="1600"/>
              </a:spcAft>
              <a:buSzPts val="1800"/>
              <a:buNone/>
            </a:pPr>
            <a:r>
              <a:rPr lang="en-US" sz="1800">
                <a:latin typeface="Roboto"/>
                <a:ea typeface="Roboto"/>
                <a:cs typeface="Roboto"/>
                <a:sym typeface="Roboto"/>
              </a:rPr>
              <a:t>Πώς εμφανίστηκαν οι προκαταλήψεις δεδομένων στο μοντέλο του σουπερμάρκετ;</a:t>
            </a:r>
            <a:endParaRPr>
              <a:latin typeface="Roboto"/>
              <a:ea typeface="Roboto"/>
              <a:cs typeface="Roboto"/>
              <a:sym typeface="Roboto"/>
            </a:endParaRPr>
          </a:p>
        </p:txBody>
      </p:sp>
      <p:sp>
        <p:nvSpPr>
          <p:cNvPr id="198" name="Google Shape;198;p24"/>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latin typeface="Roboto"/>
                <a:ea typeface="Roboto"/>
                <a:cs typeface="Roboto"/>
                <a:sym typeface="Roboto"/>
              </a:rPr>
              <a:t>Προκαταλήψεις δεδομένων</a:t>
            </a:r>
            <a:endParaRPr>
              <a:latin typeface="Roboto"/>
              <a:ea typeface="Roboto"/>
              <a:cs typeface="Roboto"/>
              <a:sym typeface="Roboto"/>
            </a:endParaRPr>
          </a:p>
        </p:txBody>
      </p:sp>
      <p:sp>
        <p:nvSpPr>
          <p:cNvPr id="199" name="Google Shape;199;p24"/>
          <p:cNvSpPr txBox="1">
            <a:spLocks noGrp="1"/>
          </p:cNvSpPr>
          <p:nvPr>
            <p:ph type="subTitle" idx="3"/>
          </p:nvPr>
        </p:nvSpPr>
        <p:spPr>
          <a:xfrm>
            <a:off x="7464825" y="30250"/>
            <a:ext cx="16029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Δραστηριότητα </a:t>
            </a:r>
            <a:r>
              <a:rPr lang="en-US">
                <a:latin typeface="Roboto"/>
                <a:ea typeface="Roboto"/>
                <a:cs typeface="Roboto"/>
                <a:sym typeface="Roboto"/>
              </a:rPr>
              <a:t>2</a:t>
            </a:r>
            <a:endParaRPr>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5"/>
          <p:cNvSpPr txBox="1">
            <a:spLocks noGrp="1"/>
          </p:cNvSpPr>
          <p:nvPr>
            <p:ph type="title"/>
          </p:nvPr>
        </p:nvSpPr>
        <p:spPr>
          <a:xfrm>
            <a:off x="310900" y="319600"/>
            <a:ext cx="70998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200">
                <a:latin typeface="Roboto"/>
                <a:ea typeface="Roboto"/>
                <a:cs typeface="Roboto"/>
                <a:sym typeface="Roboto"/>
              </a:rPr>
              <a:t>Ερωτήσεις που πρέπει να ληφθούν υπόψη σχετικά με τα δεδομένα που χρησιμοποιήθηκαν για τη δημιουργία του μοντέλου</a:t>
            </a:r>
            <a:endParaRPr sz="2200">
              <a:latin typeface="Roboto"/>
              <a:ea typeface="Roboto"/>
              <a:cs typeface="Roboto"/>
              <a:sym typeface="Roboto"/>
            </a:endParaRPr>
          </a:p>
        </p:txBody>
      </p:sp>
      <p:sp>
        <p:nvSpPr>
          <p:cNvPr id="205" name="Google Shape;205;p25"/>
          <p:cNvSpPr txBox="1">
            <a:spLocks noGrp="1"/>
          </p:cNvSpPr>
          <p:nvPr>
            <p:ph type="body" idx="2"/>
          </p:nvPr>
        </p:nvSpPr>
        <p:spPr>
          <a:xfrm>
            <a:off x="4520200" y="1627300"/>
            <a:ext cx="4547400" cy="36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b="1">
                <a:latin typeface="Roboto"/>
                <a:ea typeface="Roboto"/>
                <a:cs typeface="Roboto"/>
                <a:sym typeface="Roboto"/>
              </a:rPr>
              <a:t>Χρησιμοποιήθηκαν τα «σωστά» δεδομένα;</a:t>
            </a:r>
            <a:endParaRPr b="1">
              <a:latin typeface="Roboto"/>
              <a:ea typeface="Roboto"/>
              <a:cs typeface="Roboto"/>
              <a:sym typeface="Roboto"/>
            </a:endParaRPr>
          </a:p>
          <a:p>
            <a:pPr marL="457200" lvl="0" indent="-342900" algn="l" rtl="0">
              <a:lnSpc>
                <a:spcPct val="115000"/>
              </a:lnSpc>
              <a:spcBef>
                <a:spcPts val="1600"/>
              </a:spcBef>
              <a:spcAft>
                <a:spcPts val="0"/>
              </a:spcAft>
              <a:buSzPts val="1800"/>
              <a:buFont typeface="Roboto"/>
              <a:buChar char="●"/>
            </a:pPr>
            <a:r>
              <a:rPr lang="en-US" sz="1800">
                <a:latin typeface="Roboto"/>
                <a:ea typeface="Roboto"/>
                <a:cs typeface="Roboto"/>
                <a:sym typeface="Roboto"/>
              </a:rPr>
              <a:t>Για τη δημιουργία του μοντέλου χρησιμοποιήθηκαν μόνο εικόνες πράσινων μήλων.</a:t>
            </a:r>
            <a:endParaRPr>
              <a:latin typeface="Roboto"/>
              <a:ea typeface="Roboto"/>
              <a:cs typeface="Roboto"/>
              <a:sym typeface="Roboto"/>
            </a:endParaRPr>
          </a:p>
          <a:p>
            <a:pPr marL="457200" lvl="0" indent="-342900" algn="l" rtl="0">
              <a:lnSpc>
                <a:spcPct val="115000"/>
              </a:lnSpc>
              <a:spcBef>
                <a:spcPts val="1000"/>
              </a:spcBef>
              <a:spcAft>
                <a:spcPts val="0"/>
              </a:spcAft>
              <a:buSzPts val="1800"/>
              <a:buFont typeface="Roboto"/>
              <a:buChar char="●"/>
            </a:pPr>
            <a:r>
              <a:rPr lang="en-US" sz="1800">
                <a:latin typeface="Roboto"/>
                <a:ea typeface="Roboto"/>
                <a:cs typeface="Roboto"/>
                <a:sym typeface="Roboto"/>
              </a:rPr>
              <a:t>Ήταν οι εικόνες αντιπροσωπευτικές του πώς θα έμοιαζε το φρούτο σε ένα σούπερ μάρκετ;</a:t>
            </a:r>
            <a:endParaRPr>
              <a:latin typeface="Roboto"/>
              <a:ea typeface="Roboto"/>
              <a:cs typeface="Roboto"/>
              <a:sym typeface="Roboto"/>
            </a:endParaRPr>
          </a:p>
          <a:p>
            <a:pPr marL="457200" lvl="0" indent="0" algn="l" rtl="0">
              <a:lnSpc>
                <a:spcPct val="115000"/>
              </a:lnSpc>
              <a:spcBef>
                <a:spcPts val="1000"/>
              </a:spcBef>
              <a:spcAft>
                <a:spcPts val="0"/>
              </a:spcAft>
              <a:buSzPts val="1800"/>
              <a:buNone/>
            </a:pPr>
            <a:endParaRPr b="1">
              <a:solidFill>
                <a:srgbClr val="C31C4A"/>
              </a:solidFill>
              <a:latin typeface="Roboto"/>
              <a:ea typeface="Roboto"/>
              <a:cs typeface="Roboto"/>
              <a:sym typeface="Roboto"/>
            </a:endParaRPr>
          </a:p>
          <a:p>
            <a:pPr marL="0" lvl="0" indent="0" algn="l" rtl="0">
              <a:lnSpc>
                <a:spcPct val="115000"/>
              </a:lnSpc>
              <a:spcBef>
                <a:spcPts val="1000"/>
              </a:spcBef>
              <a:spcAft>
                <a:spcPts val="1600"/>
              </a:spcAft>
              <a:buSzPts val="1800"/>
              <a:buNone/>
            </a:pPr>
            <a:endParaRPr b="1">
              <a:solidFill>
                <a:srgbClr val="C31C4A"/>
              </a:solidFill>
              <a:latin typeface="Roboto"/>
              <a:ea typeface="Roboto"/>
              <a:cs typeface="Roboto"/>
              <a:sym typeface="Roboto"/>
            </a:endParaRPr>
          </a:p>
        </p:txBody>
      </p:sp>
      <p:sp>
        <p:nvSpPr>
          <p:cNvPr id="206" name="Google Shape;206;p25"/>
          <p:cNvSpPr txBox="1">
            <a:spLocks noGrp="1"/>
          </p:cNvSpPr>
          <p:nvPr>
            <p:ph type="body" idx="1"/>
          </p:nvPr>
        </p:nvSpPr>
        <p:spPr>
          <a:xfrm>
            <a:off x="158500" y="1627324"/>
            <a:ext cx="4209300" cy="36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b="1">
                <a:latin typeface="Roboto"/>
                <a:ea typeface="Roboto"/>
                <a:cs typeface="Roboto"/>
                <a:sym typeface="Roboto"/>
              </a:rPr>
              <a:t>Ήταν επαρκή τα δεδομένα;</a:t>
            </a:r>
            <a:endParaRPr b="1">
              <a:latin typeface="Roboto"/>
              <a:ea typeface="Roboto"/>
              <a:cs typeface="Roboto"/>
              <a:sym typeface="Roboto"/>
            </a:endParaRPr>
          </a:p>
          <a:p>
            <a:pPr marL="457200" lvl="0" indent="-342900" algn="l" rtl="0">
              <a:lnSpc>
                <a:spcPct val="115000"/>
              </a:lnSpc>
              <a:spcBef>
                <a:spcPts val="1600"/>
              </a:spcBef>
              <a:spcAft>
                <a:spcPts val="0"/>
              </a:spcAft>
              <a:buSzPts val="1800"/>
              <a:buFont typeface="Roboto"/>
              <a:buChar char="●"/>
            </a:pPr>
            <a:r>
              <a:rPr lang="en-US" sz="1800">
                <a:latin typeface="Roboto"/>
                <a:ea typeface="Roboto"/>
                <a:cs typeface="Roboto"/>
                <a:sym typeface="Roboto"/>
              </a:rPr>
              <a:t>Χρησιμοποιήθηκαν αρκετά παραδείγματα εικόνων από μήλα και ντομάτες;</a:t>
            </a:r>
            <a:endParaRPr>
              <a:latin typeface="Roboto"/>
              <a:ea typeface="Roboto"/>
              <a:cs typeface="Roboto"/>
              <a:sym typeface="Roboto"/>
            </a:endParaRPr>
          </a:p>
          <a:p>
            <a:pPr marL="457200" lvl="0" indent="0" algn="l" rtl="0">
              <a:lnSpc>
                <a:spcPct val="115000"/>
              </a:lnSpc>
              <a:spcBef>
                <a:spcPts val="1000"/>
              </a:spcBef>
              <a:spcAft>
                <a:spcPts val="1000"/>
              </a:spcAft>
              <a:buSzPts val="1800"/>
              <a:buNone/>
            </a:pPr>
            <a:endParaRPr sz="1800">
              <a:latin typeface="Roboto"/>
              <a:ea typeface="Roboto"/>
              <a:cs typeface="Roboto"/>
              <a:sym typeface="Roboto"/>
            </a:endParaRPr>
          </a:p>
        </p:txBody>
      </p:sp>
      <p:sp>
        <p:nvSpPr>
          <p:cNvPr id="207" name="Google Shape;207;p25"/>
          <p:cNvSpPr txBox="1">
            <a:spLocks noGrp="1"/>
          </p:cNvSpPr>
          <p:nvPr>
            <p:ph type="subTitle" idx="3"/>
          </p:nvPr>
        </p:nvSpPr>
        <p:spPr>
          <a:xfrm>
            <a:off x="7464825" y="30250"/>
            <a:ext cx="16029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Δραστηριότητα </a:t>
            </a:r>
            <a:r>
              <a:rPr lang="en-US">
                <a:latin typeface="Roboto"/>
                <a:ea typeface="Roboto"/>
                <a:cs typeface="Roboto"/>
                <a:sym typeface="Roboto"/>
              </a:rPr>
              <a:t>2</a:t>
            </a:r>
            <a:endParaRPr>
              <a:latin typeface="Roboto"/>
              <a:ea typeface="Roboto"/>
              <a:cs typeface="Roboto"/>
              <a:sym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6"/>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latin typeface="Roboto"/>
                <a:ea typeface="Roboto"/>
                <a:cs typeface="Roboto"/>
                <a:sym typeface="Roboto"/>
              </a:rPr>
              <a:t>Κοινωνικές προκαταλήψεις</a:t>
            </a:r>
            <a:endParaRPr>
              <a:latin typeface="Roboto"/>
              <a:ea typeface="Roboto"/>
              <a:cs typeface="Roboto"/>
              <a:sym typeface="Roboto"/>
            </a:endParaRPr>
          </a:p>
        </p:txBody>
      </p:sp>
      <p:sp>
        <p:nvSpPr>
          <p:cNvPr id="213" name="Google Shape;213;p26"/>
          <p:cNvSpPr txBox="1">
            <a:spLocks noGrp="1"/>
          </p:cNvSpPr>
          <p:nvPr>
            <p:ph type="body" idx="2"/>
          </p:nvPr>
        </p:nvSpPr>
        <p:spPr>
          <a:xfrm>
            <a:off x="4736600" y="1170100"/>
            <a:ext cx="4096500" cy="1081200"/>
          </a:xfrm>
          <a:prstGeom prst="rect">
            <a:avLst/>
          </a:prstGeom>
          <a:solidFill>
            <a:srgbClr val="C31C4A"/>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b="1">
                <a:solidFill>
                  <a:schemeClr val="lt1"/>
                </a:solidFill>
                <a:latin typeface="Roboto"/>
                <a:ea typeface="Roboto"/>
                <a:cs typeface="Roboto"/>
                <a:sym typeface="Roboto"/>
              </a:rPr>
              <a:t>Ποιες κοινωνικές προκαταλήψεις πιστεύετε ότι θα μπορούσαν να εμφανιστούν στα δεδομένα;</a:t>
            </a:r>
            <a:endParaRPr b="1">
              <a:solidFill>
                <a:schemeClr val="lt1"/>
              </a:solidFill>
              <a:latin typeface="Roboto"/>
              <a:ea typeface="Roboto"/>
              <a:cs typeface="Roboto"/>
              <a:sym typeface="Roboto"/>
            </a:endParaRPr>
          </a:p>
          <a:p>
            <a:pPr marL="0" lvl="0" indent="0" algn="l" rtl="0">
              <a:lnSpc>
                <a:spcPct val="115000"/>
              </a:lnSpc>
              <a:spcBef>
                <a:spcPts val="1600"/>
              </a:spcBef>
              <a:spcAft>
                <a:spcPts val="0"/>
              </a:spcAft>
              <a:buSzPts val="1800"/>
              <a:buNone/>
            </a:pPr>
            <a:endParaRPr b="1">
              <a:solidFill>
                <a:schemeClr val="lt1"/>
              </a:solidFill>
              <a:latin typeface="Roboto"/>
              <a:ea typeface="Roboto"/>
              <a:cs typeface="Roboto"/>
              <a:sym typeface="Roboto"/>
            </a:endParaRPr>
          </a:p>
          <a:p>
            <a:pPr marL="0" lvl="0" indent="0" algn="l" rtl="0">
              <a:lnSpc>
                <a:spcPct val="115000"/>
              </a:lnSpc>
              <a:spcBef>
                <a:spcPts val="1600"/>
              </a:spcBef>
              <a:spcAft>
                <a:spcPts val="1600"/>
              </a:spcAft>
              <a:buSzPts val="1800"/>
              <a:buNone/>
            </a:pPr>
            <a:endParaRPr b="1">
              <a:solidFill>
                <a:schemeClr val="lt1"/>
              </a:solidFill>
              <a:latin typeface="Roboto"/>
              <a:ea typeface="Roboto"/>
              <a:cs typeface="Roboto"/>
              <a:sym typeface="Roboto"/>
            </a:endParaRPr>
          </a:p>
        </p:txBody>
      </p:sp>
      <p:sp>
        <p:nvSpPr>
          <p:cNvPr id="214" name="Google Shape;214;p26"/>
          <p:cNvSpPr txBox="1">
            <a:spLocks noGrp="1"/>
          </p:cNvSpPr>
          <p:nvPr>
            <p:ph type="body" idx="1"/>
          </p:nvPr>
        </p:nvSpPr>
        <p:spPr>
          <a:xfrm>
            <a:off x="310900" y="1170125"/>
            <a:ext cx="4275000" cy="36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1700">
                <a:latin typeface="Roboto"/>
                <a:ea typeface="Roboto"/>
                <a:cs typeface="Roboto"/>
                <a:sym typeface="Roboto"/>
              </a:rPr>
              <a:t>Αυτό συμβαίνει όταν τα δεδομένα που χρησιμοποιούνται για την εκπαίδευση ενός μοντέλου αντικατοπτρίζουν τις προκαταλήψεις που υπάρχουν στην κοινωνία.</a:t>
            </a:r>
            <a:endParaRPr sz="1700">
              <a:latin typeface="Roboto"/>
              <a:ea typeface="Roboto"/>
              <a:cs typeface="Roboto"/>
              <a:sym typeface="Roboto"/>
            </a:endParaRPr>
          </a:p>
          <a:p>
            <a:pPr marL="0" lvl="0" indent="0" algn="l" rtl="0">
              <a:lnSpc>
                <a:spcPct val="115000"/>
              </a:lnSpc>
              <a:spcBef>
                <a:spcPts val="1600"/>
              </a:spcBef>
              <a:spcAft>
                <a:spcPts val="0"/>
              </a:spcAft>
              <a:buSzPts val="1800"/>
              <a:buNone/>
            </a:pPr>
            <a:r>
              <a:rPr lang="en-US" sz="1700">
                <a:latin typeface="Roboto"/>
                <a:ea typeface="Roboto"/>
                <a:cs typeface="Roboto"/>
                <a:sym typeface="Roboto"/>
              </a:rPr>
              <a:t>Φανταστείτε να υπάρχει μια εφαρμογή AI που προβλέπει τη δουλειά που μπορεί να κάνει ένα άτομο. </a:t>
            </a:r>
            <a:endParaRPr sz="1700">
              <a:latin typeface="Roboto"/>
              <a:ea typeface="Roboto"/>
              <a:cs typeface="Roboto"/>
              <a:sym typeface="Roboto"/>
            </a:endParaRPr>
          </a:p>
          <a:p>
            <a:pPr marL="0" lvl="0" indent="0" algn="l" rtl="0">
              <a:lnSpc>
                <a:spcPct val="115000"/>
              </a:lnSpc>
              <a:spcBef>
                <a:spcPts val="1600"/>
              </a:spcBef>
              <a:spcAft>
                <a:spcPts val="0"/>
              </a:spcAft>
              <a:buSzPts val="1800"/>
              <a:buNone/>
            </a:pPr>
            <a:r>
              <a:rPr lang="en-US" sz="1700">
                <a:latin typeface="Roboto"/>
                <a:ea typeface="Roboto"/>
                <a:cs typeface="Roboto"/>
                <a:sym typeface="Roboto"/>
              </a:rPr>
              <a:t>Το μοντέλο έχει εκπαιδευτεί χρησιμοποιώντας δεδομένα απασχόλησης από το 1960.</a:t>
            </a:r>
            <a:endParaRPr sz="1700">
              <a:latin typeface="Roboto"/>
              <a:ea typeface="Roboto"/>
              <a:cs typeface="Roboto"/>
              <a:sym typeface="Roboto"/>
            </a:endParaRPr>
          </a:p>
          <a:p>
            <a:pPr marL="0" lvl="0" indent="0" algn="l" rtl="0">
              <a:lnSpc>
                <a:spcPct val="115000"/>
              </a:lnSpc>
              <a:spcBef>
                <a:spcPts val="1600"/>
              </a:spcBef>
              <a:spcAft>
                <a:spcPts val="0"/>
              </a:spcAft>
              <a:buSzPts val="1800"/>
              <a:buNone/>
            </a:pPr>
            <a:endParaRPr sz="1700">
              <a:latin typeface="Roboto"/>
              <a:ea typeface="Roboto"/>
              <a:cs typeface="Roboto"/>
              <a:sym typeface="Roboto"/>
            </a:endParaRPr>
          </a:p>
          <a:p>
            <a:pPr marL="0" lvl="0" indent="0" algn="l" rtl="0">
              <a:lnSpc>
                <a:spcPct val="115000"/>
              </a:lnSpc>
              <a:spcBef>
                <a:spcPts val="1600"/>
              </a:spcBef>
              <a:spcAft>
                <a:spcPts val="1600"/>
              </a:spcAft>
              <a:buSzPts val="1800"/>
              <a:buNone/>
            </a:pPr>
            <a:endParaRPr sz="1700">
              <a:latin typeface="Roboto"/>
              <a:ea typeface="Roboto"/>
              <a:cs typeface="Roboto"/>
              <a:sym typeface="Roboto"/>
            </a:endParaRPr>
          </a:p>
        </p:txBody>
      </p:sp>
      <p:sp>
        <p:nvSpPr>
          <p:cNvPr id="215" name="Google Shape;215;p26"/>
          <p:cNvSpPr txBox="1">
            <a:spLocks noGrp="1"/>
          </p:cNvSpPr>
          <p:nvPr>
            <p:ph type="subTitle" idx="3"/>
          </p:nvPr>
        </p:nvSpPr>
        <p:spPr>
          <a:xfrm>
            <a:off x="7464825" y="30250"/>
            <a:ext cx="16029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Δραστηριότητα </a:t>
            </a:r>
            <a:r>
              <a:rPr lang="en-US">
                <a:latin typeface="Roboto"/>
                <a:ea typeface="Roboto"/>
                <a:cs typeface="Roboto"/>
                <a:sym typeface="Roboto"/>
              </a:rPr>
              <a:t>2</a:t>
            </a:r>
            <a:endParaRPr>
              <a:latin typeface="Roboto"/>
              <a:ea typeface="Roboto"/>
              <a:cs typeface="Roboto"/>
              <a:sym typeface="Robot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27"/>
          <p:cNvSpPr txBox="1">
            <a:spLocks noGrp="1"/>
          </p:cNvSpPr>
          <p:nvPr>
            <p:ph type="body" idx="1"/>
          </p:nvPr>
        </p:nvSpPr>
        <p:spPr>
          <a:xfrm>
            <a:off x="310900" y="1170124"/>
            <a:ext cx="4096500" cy="36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b="1">
                <a:latin typeface="Roboto"/>
                <a:ea typeface="Roboto"/>
                <a:cs typeface="Roboto"/>
                <a:sym typeface="Roboto"/>
              </a:rPr>
              <a:t>Στα δεδομένα του 1960,</a:t>
            </a:r>
            <a:r>
              <a:rPr lang="en-US" sz="1800">
                <a:latin typeface="Roboto"/>
                <a:ea typeface="Roboto"/>
                <a:cs typeface="Roboto"/>
                <a:sym typeface="Roboto"/>
              </a:rPr>
              <a:t> ποιο φύλο θα μπορούσε να σχετίζεται με τις ακόλουθες θέσεις εργασίας;</a:t>
            </a:r>
            <a:endParaRPr>
              <a:latin typeface="Roboto"/>
              <a:ea typeface="Roboto"/>
              <a:cs typeface="Roboto"/>
              <a:sym typeface="Roboto"/>
            </a:endParaRPr>
          </a:p>
          <a:p>
            <a:pPr marL="457200" lvl="0" indent="-342900" algn="l" rtl="0">
              <a:lnSpc>
                <a:spcPct val="115000"/>
              </a:lnSpc>
              <a:spcBef>
                <a:spcPts val="1600"/>
              </a:spcBef>
              <a:spcAft>
                <a:spcPts val="0"/>
              </a:spcAft>
              <a:buSzPts val="1800"/>
              <a:buFont typeface="Roboto"/>
              <a:buChar char="●"/>
            </a:pPr>
            <a:r>
              <a:rPr lang="en-US" sz="1800">
                <a:latin typeface="Roboto"/>
                <a:ea typeface="Roboto"/>
                <a:cs typeface="Roboto"/>
                <a:sym typeface="Roboto"/>
              </a:rPr>
              <a:t>Επαγγελματίας ποδοσφαιριστής</a:t>
            </a:r>
            <a:endParaRPr>
              <a:latin typeface="Roboto"/>
              <a:ea typeface="Roboto"/>
              <a:cs typeface="Roboto"/>
              <a:sym typeface="Roboto"/>
            </a:endParaRPr>
          </a:p>
          <a:p>
            <a:pPr marL="457200" lvl="0" indent="-342900" algn="l" rtl="0">
              <a:lnSpc>
                <a:spcPct val="115000"/>
              </a:lnSpc>
              <a:spcBef>
                <a:spcPts val="0"/>
              </a:spcBef>
              <a:spcAft>
                <a:spcPts val="0"/>
              </a:spcAft>
              <a:buSzPts val="1800"/>
              <a:buFont typeface="Roboto"/>
              <a:buChar char="●"/>
            </a:pPr>
            <a:r>
              <a:rPr lang="en-US" sz="1800">
                <a:latin typeface="Roboto"/>
                <a:ea typeface="Roboto"/>
                <a:cs typeface="Roboto"/>
                <a:sym typeface="Roboto"/>
              </a:rPr>
              <a:t>Εκπαιδευτικός</a:t>
            </a:r>
            <a:endParaRPr>
              <a:latin typeface="Roboto"/>
              <a:ea typeface="Roboto"/>
              <a:cs typeface="Roboto"/>
              <a:sym typeface="Roboto"/>
            </a:endParaRPr>
          </a:p>
          <a:p>
            <a:pPr marL="457200" lvl="0" indent="-342900" algn="l" rtl="0">
              <a:lnSpc>
                <a:spcPct val="115000"/>
              </a:lnSpc>
              <a:spcBef>
                <a:spcPts val="0"/>
              </a:spcBef>
              <a:spcAft>
                <a:spcPts val="0"/>
              </a:spcAft>
              <a:buSzPts val="1800"/>
              <a:buFont typeface="Roboto"/>
              <a:buChar char="●"/>
            </a:pPr>
            <a:r>
              <a:rPr lang="en-US" sz="1800">
                <a:latin typeface="Roboto"/>
                <a:ea typeface="Roboto"/>
                <a:cs typeface="Roboto"/>
                <a:sym typeface="Roboto"/>
              </a:rPr>
              <a:t>Νοσηλεύτρια</a:t>
            </a:r>
            <a:endParaRPr>
              <a:latin typeface="Roboto"/>
              <a:ea typeface="Roboto"/>
              <a:cs typeface="Roboto"/>
              <a:sym typeface="Roboto"/>
            </a:endParaRPr>
          </a:p>
          <a:p>
            <a:pPr marL="457200" lvl="0" indent="-342900" algn="l" rtl="0">
              <a:lnSpc>
                <a:spcPct val="115000"/>
              </a:lnSpc>
              <a:spcBef>
                <a:spcPts val="0"/>
              </a:spcBef>
              <a:spcAft>
                <a:spcPts val="0"/>
              </a:spcAft>
              <a:buSzPts val="1800"/>
              <a:buFont typeface="Roboto"/>
              <a:buChar char="●"/>
            </a:pPr>
            <a:r>
              <a:rPr lang="en-US" sz="1800">
                <a:latin typeface="Roboto"/>
                <a:ea typeface="Roboto"/>
                <a:cs typeface="Roboto"/>
                <a:sym typeface="Roboto"/>
              </a:rPr>
              <a:t>Αστροναύτης</a:t>
            </a:r>
            <a:endParaRPr>
              <a:latin typeface="Roboto"/>
              <a:ea typeface="Roboto"/>
              <a:cs typeface="Roboto"/>
              <a:sym typeface="Roboto"/>
            </a:endParaRPr>
          </a:p>
          <a:p>
            <a:pPr marL="0" lvl="0" indent="0" algn="l" rtl="0">
              <a:lnSpc>
                <a:spcPct val="115000"/>
              </a:lnSpc>
              <a:spcBef>
                <a:spcPts val="1600"/>
              </a:spcBef>
              <a:spcAft>
                <a:spcPts val="0"/>
              </a:spcAft>
              <a:buSzPts val="1800"/>
              <a:buNone/>
            </a:pPr>
            <a:endParaRPr sz="1800">
              <a:latin typeface="Roboto"/>
              <a:ea typeface="Roboto"/>
              <a:cs typeface="Roboto"/>
              <a:sym typeface="Roboto"/>
            </a:endParaRPr>
          </a:p>
          <a:p>
            <a:pPr marL="0" lvl="0" indent="0" algn="l" rtl="0">
              <a:lnSpc>
                <a:spcPct val="115000"/>
              </a:lnSpc>
              <a:spcBef>
                <a:spcPts val="1600"/>
              </a:spcBef>
              <a:spcAft>
                <a:spcPts val="0"/>
              </a:spcAft>
              <a:buSzPts val="1800"/>
              <a:buNone/>
            </a:pPr>
            <a:endParaRPr sz="1800">
              <a:latin typeface="Roboto"/>
              <a:ea typeface="Roboto"/>
              <a:cs typeface="Roboto"/>
              <a:sym typeface="Roboto"/>
            </a:endParaRPr>
          </a:p>
          <a:p>
            <a:pPr marL="0" lvl="0" indent="0" algn="l" rtl="0">
              <a:lnSpc>
                <a:spcPct val="115000"/>
              </a:lnSpc>
              <a:spcBef>
                <a:spcPts val="1600"/>
              </a:spcBef>
              <a:spcAft>
                <a:spcPts val="0"/>
              </a:spcAft>
              <a:buSzPts val="1800"/>
              <a:buNone/>
            </a:pPr>
            <a:endParaRPr sz="1800">
              <a:latin typeface="Roboto"/>
              <a:ea typeface="Roboto"/>
              <a:cs typeface="Roboto"/>
              <a:sym typeface="Roboto"/>
            </a:endParaRPr>
          </a:p>
          <a:p>
            <a:pPr marL="0" lvl="0" indent="0" algn="l" rtl="0">
              <a:lnSpc>
                <a:spcPct val="115000"/>
              </a:lnSpc>
              <a:spcBef>
                <a:spcPts val="1600"/>
              </a:spcBef>
              <a:spcAft>
                <a:spcPts val="1600"/>
              </a:spcAft>
              <a:buSzPts val="1800"/>
              <a:buNone/>
            </a:pPr>
            <a:endParaRPr sz="1800">
              <a:latin typeface="Roboto"/>
              <a:ea typeface="Roboto"/>
              <a:cs typeface="Roboto"/>
              <a:sym typeface="Roboto"/>
            </a:endParaRPr>
          </a:p>
        </p:txBody>
      </p:sp>
      <p:sp>
        <p:nvSpPr>
          <p:cNvPr id="221" name="Google Shape;221;p27"/>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latin typeface="Roboto"/>
                <a:ea typeface="Roboto"/>
                <a:cs typeface="Roboto"/>
                <a:sym typeface="Roboto"/>
              </a:rPr>
              <a:t>Κοινωνικές προκαταλήψεις</a:t>
            </a:r>
            <a:endParaRPr>
              <a:latin typeface="Roboto"/>
              <a:ea typeface="Roboto"/>
              <a:cs typeface="Roboto"/>
              <a:sym typeface="Roboto"/>
            </a:endParaRPr>
          </a:p>
        </p:txBody>
      </p:sp>
      <p:sp>
        <p:nvSpPr>
          <p:cNvPr id="222" name="Google Shape;222;p27"/>
          <p:cNvSpPr txBox="1">
            <a:spLocks noGrp="1"/>
          </p:cNvSpPr>
          <p:nvPr>
            <p:ph type="body" idx="2"/>
          </p:nvPr>
        </p:nvSpPr>
        <p:spPr>
          <a:xfrm>
            <a:off x="4736600" y="1170100"/>
            <a:ext cx="4096500" cy="2017500"/>
          </a:xfrm>
          <a:prstGeom prst="rect">
            <a:avLst/>
          </a:prstGeom>
          <a:solidFill>
            <a:srgbClr val="C31C4A"/>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en-US">
                <a:solidFill>
                  <a:schemeClr val="lt1"/>
                </a:solidFill>
                <a:latin typeface="Roboto"/>
                <a:ea typeface="Roboto"/>
                <a:cs typeface="Roboto"/>
                <a:sym typeface="Roboto"/>
              </a:rPr>
              <a:t>Εάν το φύλο υπήρχε στα δεδομένα που χρησιμοποιήθηκαν για την εκπαίδευση του μοντέλου, θα μπορούσε αυτό να οδηγήσει την εφαρμογή AI σε προκατειλημμένες προβλέψεις;</a:t>
            </a:r>
            <a:endParaRPr>
              <a:solidFill>
                <a:schemeClr val="lt1"/>
              </a:solidFill>
              <a:latin typeface="Roboto"/>
              <a:ea typeface="Roboto"/>
              <a:cs typeface="Roboto"/>
              <a:sym typeface="Roboto"/>
            </a:endParaRPr>
          </a:p>
        </p:txBody>
      </p:sp>
      <p:sp>
        <p:nvSpPr>
          <p:cNvPr id="223" name="Google Shape;223;p27"/>
          <p:cNvSpPr txBox="1">
            <a:spLocks noGrp="1"/>
          </p:cNvSpPr>
          <p:nvPr>
            <p:ph type="subTitle" idx="3"/>
          </p:nvPr>
        </p:nvSpPr>
        <p:spPr>
          <a:xfrm>
            <a:off x="7464825" y="30250"/>
            <a:ext cx="16029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Δραστηριότητα </a:t>
            </a:r>
            <a:r>
              <a:rPr lang="en-US">
                <a:latin typeface="Roboto"/>
                <a:ea typeface="Roboto"/>
                <a:cs typeface="Roboto"/>
                <a:sym typeface="Roboto"/>
              </a:rPr>
              <a:t>2</a:t>
            </a:r>
            <a:endParaRPr>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2"/>
                                        </p:tgtEl>
                                        <p:attrNameLst>
                                          <p:attrName>style.visibility</p:attrName>
                                        </p:attrNameLst>
                                      </p:cBhvr>
                                      <p:to>
                                        <p:strVal val="visible"/>
                                      </p:to>
                                    </p:set>
                                    <p:animEffect transition="in" filter="fade">
                                      <p:cBhvr>
                                        <p:cTn id="7" dur="10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10"/>
          <p:cNvSpPr txBox="1">
            <a:spLocks noGrp="1"/>
          </p:cNvSpPr>
          <p:nvPr>
            <p:ph type="title"/>
          </p:nvPr>
        </p:nvSpPr>
        <p:spPr>
          <a:xfrm>
            <a:off x="310900" y="1834900"/>
            <a:ext cx="8522100" cy="706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800"/>
              <a:buNone/>
            </a:pPr>
            <a:r>
              <a:rPr lang="en-US" sz="2400">
                <a:solidFill>
                  <a:srgbClr val="C31C4A"/>
                </a:solidFill>
                <a:latin typeface="Roboto"/>
                <a:ea typeface="Roboto"/>
                <a:cs typeface="Roboto"/>
                <a:sym typeface="Roboto"/>
              </a:rPr>
              <a:t>Ποιοι είναι οι τρεις τύποι μηχανικής μάθησης;</a:t>
            </a:r>
            <a:endParaRPr>
              <a:latin typeface="Roboto"/>
              <a:ea typeface="Roboto"/>
              <a:cs typeface="Roboto"/>
              <a:sym typeface="Roboto"/>
            </a:endParaRPr>
          </a:p>
        </p:txBody>
      </p:sp>
      <p:sp>
        <p:nvSpPr>
          <p:cNvPr id="51" name="Google Shape;51;p10"/>
          <p:cNvSpPr txBox="1">
            <a:spLocks noGrp="1"/>
          </p:cNvSpPr>
          <p:nvPr>
            <p:ph type="subTitle" idx="2"/>
          </p:nvPr>
        </p:nvSpPr>
        <p:spPr>
          <a:xfrm>
            <a:off x="7418100" y="36700"/>
            <a:ext cx="17802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200">
                <a:solidFill>
                  <a:srgbClr val="FFFFFF"/>
                </a:solidFill>
                <a:latin typeface="Roboto"/>
                <a:ea typeface="Roboto"/>
                <a:cs typeface="Roboto"/>
                <a:sym typeface="Roboto"/>
              </a:rPr>
              <a:t>Δραστηριότητα Starter</a:t>
            </a:r>
            <a:endParaRPr sz="1200">
              <a:latin typeface="Roboto"/>
              <a:ea typeface="Roboto"/>
              <a:cs typeface="Roboto"/>
              <a:sym typeface="Roboto"/>
            </a:endParaRPr>
          </a:p>
        </p:txBody>
      </p:sp>
      <p:sp>
        <p:nvSpPr>
          <p:cNvPr id="52" name="Google Shape;52;p10"/>
          <p:cNvSpPr/>
          <p:nvPr/>
        </p:nvSpPr>
        <p:spPr>
          <a:xfrm>
            <a:off x="2208346" y="3486709"/>
            <a:ext cx="1215600" cy="738900"/>
          </a:xfrm>
          <a:prstGeom prst="roundRect">
            <a:avLst>
              <a:gd name="adj" fmla="val 16667"/>
            </a:avLst>
          </a:prstGeom>
          <a:solidFill>
            <a:srgbClr val="674EA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FFFFFF"/>
                </a:solidFill>
                <a:latin typeface="Quicksand"/>
                <a:ea typeface="Quicksand"/>
                <a:cs typeface="Quicksand"/>
                <a:sym typeface="Quicksand"/>
              </a:rPr>
              <a:t>1</a:t>
            </a:r>
            <a:endParaRPr sz="2800" b="1" i="0" u="none" strike="noStrike" cap="none">
              <a:solidFill>
                <a:srgbClr val="FFFFFF"/>
              </a:solidFill>
              <a:latin typeface="Quicksand"/>
              <a:ea typeface="Quicksand"/>
              <a:cs typeface="Quicksand"/>
              <a:sym typeface="Quicksand"/>
            </a:endParaRPr>
          </a:p>
        </p:txBody>
      </p:sp>
      <p:sp>
        <p:nvSpPr>
          <p:cNvPr id="53" name="Google Shape;53;p10"/>
          <p:cNvSpPr/>
          <p:nvPr/>
        </p:nvSpPr>
        <p:spPr>
          <a:xfrm>
            <a:off x="3887423" y="3486709"/>
            <a:ext cx="1215600" cy="738900"/>
          </a:xfrm>
          <a:prstGeom prst="roundRect">
            <a:avLst>
              <a:gd name="adj" fmla="val 16667"/>
            </a:avLst>
          </a:prstGeom>
          <a:solidFill>
            <a:srgbClr val="6AA84F"/>
          </a:solidFill>
          <a:ln w="9525" cap="flat" cmpd="sng">
            <a:solidFill>
              <a:srgbClr val="E9E9F3"/>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FFFFFF"/>
                </a:solidFill>
                <a:latin typeface="Quicksand"/>
                <a:ea typeface="Quicksand"/>
                <a:cs typeface="Quicksand"/>
                <a:sym typeface="Quicksand"/>
              </a:rPr>
              <a:t>2</a:t>
            </a:r>
            <a:endParaRPr sz="2800" b="1" i="0" u="none" strike="noStrike" cap="none">
              <a:solidFill>
                <a:srgbClr val="FFFFFF"/>
              </a:solidFill>
              <a:latin typeface="Quicksand"/>
              <a:ea typeface="Quicksand"/>
              <a:cs typeface="Quicksand"/>
              <a:sym typeface="Quicksand"/>
            </a:endParaRPr>
          </a:p>
        </p:txBody>
      </p:sp>
      <p:sp>
        <p:nvSpPr>
          <p:cNvPr id="54" name="Google Shape;54;p10"/>
          <p:cNvSpPr/>
          <p:nvPr/>
        </p:nvSpPr>
        <p:spPr>
          <a:xfrm>
            <a:off x="5566500" y="3486709"/>
            <a:ext cx="1215600" cy="738900"/>
          </a:xfrm>
          <a:prstGeom prst="roundRect">
            <a:avLst>
              <a:gd name="adj" fmla="val 16667"/>
            </a:avLst>
          </a:prstGeom>
          <a:solidFill>
            <a:srgbClr val="F1C232"/>
          </a:solidFill>
          <a:ln w="9525" cap="flat" cmpd="sng">
            <a:solidFill>
              <a:srgbClr val="E9E9F3"/>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FFFFFF"/>
                </a:solidFill>
                <a:latin typeface="Quicksand"/>
                <a:ea typeface="Quicksand"/>
                <a:cs typeface="Quicksand"/>
                <a:sym typeface="Quicksand"/>
              </a:rPr>
              <a:t>3</a:t>
            </a:r>
            <a:endParaRPr sz="2800" b="1" i="0" u="none" strike="noStrike" cap="none">
              <a:solidFill>
                <a:srgbClr val="FFFFFF"/>
              </a:solidFill>
              <a:latin typeface="Quicksand"/>
              <a:ea typeface="Quicksand"/>
              <a:cs typeface="Quicksand"/>
              <a:sym typeface="Quicksan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8"/>
          <p:cNvSpPr txBox="1">
            <a:spLocks noGrp="1"/>
          </p:cNvSpPr>
          <p:nvPr>
            <p:ph type="body" idx="1"/>
          </p:nvPr>
        </p:nvSpPr>
        <p:spPr>
          <a:xfrm>
            <a:off x="310900" y="1170124"/>
            <a:ext cx="4096500" cy="36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en-US" sz="1800">
                <a:latin typeface="Roboto"/>
                <a:ea typeface="Roboto"/>
                <a:cs typeface="Roboto"/>
                <a:sym typeface="Roboto"/>
              </a:rPr>
              <a:t>Οι θέσεις εργασίας προγραμματιστή υπολογιστών εμφανίζονται μόνο σε χρήστες που έχουν αναγνωριστεί ως άνδρες από μια πλατφόρμα κοινωνικής δικτύωσης</a:t>
            </a:r>
            <a:endParaRPr>
              <a:latin typeface="Roboto"/>
              <a:ea typeface="Roboto"/>
              <a:cs typeface="Roboto"/>
              <a:sym typeface="Roboto"/>
            </a:endParaRPr>
          </a:p>
        </p:txBody>
      </p:sp>
      <p:sp>
        <p:nvSpPr>
          <p:cNvPr id="229" name="Google Shape;229;p28"/>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latin typeface="Roboto"/>
                <a:ea typeface="Roboto"/>
                <a:cs typeface="Roboto"/>
                <a:sym typeface="Roboto"/>
              </a:rPr>
              <a:t>Δεδομένα ή κοινωνικές προκαταλήψεις;</a:t>
            </a:r>
            <a:endParaRPr>
              <a:latin typeface="Roboto"/>
              <a:ea typeface="Roboto"/>
              <a:cs typeface="Roboto"/>
              <a:sym typeface="Roboto"/>
            </a:endParaRPr>
          </a:p>
        </p:txBody>
      </p:sp>
      <p:sp>
        <p:nvSpPr>
          <p:cNvPr id="230" name="Google Shape;230;p28"/>
          <p:cNvSpPr txBox="1">
            <a:spLocks noGrp="1"/>
          </p:cNvSpPr>
          <p:nvPr>
            <p:ph type="body" idx="2"/>
          </p:nvPr>
        </p:nvSpPr>
        <p:spPr>
          <a:xfrm>
            <a:off x="310900" y="2810375"/>
            <a:ext cx="4096500" cy="84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en-US" b="1">
                <a:solidFill>
                  <a:srgbClr val="C31C4A"/>
                </a:solidFill>
                <a:latin typeface="Roboto"/>
                <a:ea typeface="Roboto"/>
                <a:cs typeface="Roboto"/>
                <a:sym typeface="Roboto"/>
              </a:rPr>
              <a:t>Κοινωνικές προκαταλήψεις</a:t>
            </a:r>
            <a:endParaRPr b="1">
              <a:solidFill>
                <a:srgbClr val="C31C4A"/>
              </a:solidFill>
              <a:latin typeface="Roboto"/>
              <a:ea typeface="Roboto"/>
              <a:cs typeface="Roboto"/>
              <a:sym typeface="Roboto"/>
            </a:endParaRPr>
          </a:p>
        </p:txBody>
      </p:sp>
      <p:grpSp>
        <p:nvGrpSpPr>
          <p:cNvPr id="231" name="Google Shape;231;p28"/>
          <p:cNvGrpSpPr/>
          <p:nvPr/>
        </p:nvGrpSpPr>
        <p:grpSpPr>
          <a:xfrm>
            <a:off x="5265800" y="1289300"/>
            <a:ext cx="3056125" cy="3086100"/>
            <a:chOff x="5342000" y="1289300"/>
            <a:chExt cx="3056125" cy="3086100"/>
          </a:xfrm>
        </p:grpSpPr>
        <p:sp>
          <p:nvSpPr>
            <p:cNvPr id="232" name="Google Shape;232;p28"/>
            <p:cNvSpPr/>
            <p:nvPr/>
          </p:nvSpPr>
          <p:spPr>
            <a:xfrm>
              <a:off x="5342000" y="1289300"/>
              <a:ext cx="3056100" cy="3086100"/>
            </a:xfrm>
            <a:prstGeom prst="rect">
              <a:avLst/>
            </a:prstGeom>
            <a:solidFill>
              <a:srgbClr val="FFFFFF"/>
            </a:solidFill>
            <a:ln w="9525" cap="flat" cmpd="sng">
              <a:solidFill>
                <a:srgbClr val="E9E9F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p28"/>
            <p:cNvSpPr txBox="1"/>
            <p:nvPr/>
          </p:nvSpPr>
          <p:spPr>
            <a:xfrm>
              <a:off x="5985525" y="1614625"/>
              <a:ext cx="2412600" cy="954300"/>
            </a:xfrm>
            <a:prstGeom prst="rect">
              <a:avLst/>
            </a:prstGeom>
            <a:noFill/>
            <a:ln>
              <a:noFill/>
            </a:ln>
          </p:spPr>
          <p:txBody>
            <a:bodyPr spcFirstLastPara="1" wrap="square" lIns="91425" tIns="91425" rIns="91425" bIns="91425" anchor="t" anchorCtr="0">
              <a:normAutofit fontScale="92500"/>
            </a:bodyPr>
            <a:lstStyle/>
            <a:p>
              <a:pPr marL="0" marR="0" lvl="0" indent="0" algn="l" rtl="0">
                <a:lnSpc>
                  <a:spcPct val="100000"/>
                </a:lnSpc>
                <a:spcBef>
                  <a:spcPts val="0"/>
                </a:spcBef>
                <a:spcAft>
                  <a:spcPts val="0"/>
                </a:spcAft>
                <a:buClr>
                  <a:srgbClr val="000000"/>
                </a:buClr>
                <a:buSzPct val="100000"/>
                <a:buFont typeface="Arial"/>
                <a:buNone/>
              </a:pPr>
              <a:r>
                <a:rPr lang="en-US" sz="1000" b="0" i="0" u="none" strike="noStrike" cap="none">
                  <a:solidFill>
                    <a:srgbClr val="D9D9D9"/>
                  </a:solidFill>
                  <a:latin typeface="Roboto"/>
                  <a:ea typeface="Roboto"/>
                  <a:cs typeface="Roboto"/>
                  <a:sym typeface="Roboto"/>
                </a:rPr>
                <a:t>Ζητούνται προγραμματιστές λογισμικού. </a:t>
              </a:r>
              <a:endParaRPr sz="1000" b="0" i="0" u="none" strike="noStrike" cap="none">
                <a:solidFill>
                  <a:srgbClr val="D9D9D9"/>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ct val="100000"/>
                <a:buFont typeface="Arial"/>
                <a:buNone/>
              </a:pPr>
              <a:r>
                <a:rPr lang="en-US" sz="1000" b="0" i="0" u="none" strike="noStrike" cap="none">
                  <a:solidFill>
                    <a:srgbClr val="D9D9D9"/>
                  </a:solidFill>
                  <a:latin typeface="Roboto"/>
                  <a:ea typeface="Roboto"/>
                  <a:cs typeface="Roboto"/>
                  <a:sym typeface="Roboto"/>
                </a:rPr>
                <a:t>Ιδανικά, οι υποψήφιοι θα πρέπει να είναι εξοικειωμένοι με τη γλώσσα προγραμματισμού WebAssembly, καθώς και με τις γλώσσες HTML και JavaScript.</a:t>
              </a:r>
              <a:endParaRPr sz="1000" b="0" i="0" u="none" strike="noStrike" cap="none">
                <a:solidFill>
                  <a:srgbClr val="D9D9D9"/>
                </a:solidFill>
                <a:latin typeface="Roboto"/>
                <a:ea typeface="Roboto"/>
                <a:cs typeface="Roboto"/>
                <a:sym typeface="Roboto"/>
              </a:endParaRPr>
            </a:p>
          </p:txBody>
        </p:sp>
        <p:sp>
          <p:nvSpPr>
            <p:cNvPr id="234" name="Google Shape;234;p28"/>
            <p:cNvSpPr/>
            <p:nvPr/>
          </p:nvSpPr>
          <p:spPr>
            <a:xfrm>
              <a:off x="5342000" y="1289300"/>
              <a:ext cx="3056100" cy="232800"/>
            </a:xfrm>
            <a:prstGeom prst="rect">
              <a:avLst/>
            </a:prstGeom>
            <a:solidFill>
              <a:srgbClr val="0B5394"/>
            </a:solidFill>
            <a:ln w="9525" cap="flat" cmpd="sng">
              <a:solidFill>
                <a:srgbClr val="E9E9F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p28"/>
            <p:cNvSpPr/>
            <p:nvPr/>
          </p:nvSpPr>
          <p:spPr>
            <a:xfrm>
              <a:off x="5446275" y="1658275"/>
              <a:ext cx="450000" cy="519300"/>
            </a:xfrm>
            <a:prstGeom prst="rect">
              <a:avLst/>
            </a:prstGeom>
            <a:solidFill>
              <a:srgbClr val="D9D9D9"/>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36" name="Google Shape;236;p28"/>
            <p:cNvCxnSpPr/>
            <p:nvPr/>
          </p:nvCxnSpPr>
          <p:spPr>
            <a:xfrm>
              <a:off x="5506450" y="2574750"/>
              <a:ext cx="2620800" cy="0"/>
            </a:xfrm>
            <a:prstGeom prst="straightConnector1">
              <a:avLst/>
            </a:prstGeom>
            <a:noFill/>
            <a:ln w="38100" cap="flat" cmpd="sng">
              <a:solidFill>
                <a:srgbClr val="EFEFEF"/>
              </a:solidFill>
              <a:prstDash val="solid"/>
              <a:round/>
              <a:headEnd type="none" w="sm" len="sm"/>
              <a:tailEnd type="none" w="sm" len="sm"/>
            </a:ln>
          </p:spPr>
        </p:cxnSp>
        <p:cxnSp>
          <p:nvCxnSpPr>
            <p:cNvPr id="237" name="Google Shape;237;p28"/>
            <p:cNvCxnSpPr/>
            <p:nvPr/>
          </p:nvCxnSpPr>
          <p:spPr>
            <a:xfrm>
              <a:off x="5506450" y="2803350"/>
              <a:ext cx="2446500" cy="0"/>
            </a:xfrm>
            <a:prstGeom prst="straightConnector1">
              <a:avLst/>
            </a:prstGeom>
            <a:noFill/>
            <a:ln w="38100" cap="flat" cmpd="sng">
              <a:solidFill>
                <a:srgbClr val="EFEFEF"/>
              </a:solidFill>
              <a:prstDash val="solid"/>
              <a:round/>
              <a:headEnd type="none" w="sm" len="sm"/>
              <a:tailEnd type="none" w="sm" len="sm"/>
            </a:ln>
          </p:spPr>
        </p:cxnSp>
        <p:cxnSp>
          <p:nvCxnSpPr>
            <p:cNvPr id="238" name="Google Shape;238;p28"/>
            <p:cNvCxnSpPr/>
            <p:nvPr/>
          </p:nvCxnSpPr>
          <p:spPr>
            <a:xfrm>
              <a:off x="5506450" y="3031950"/>
              <a:ext cx="1653600" cy="0"/>
            </a:xfrm>
            <a:prstGeom prst="straightConnector1">
              <a:avLst/>
            </a:prstGeom>
            <a:noFill/>
            <a:ln w="38100" cap="flat" cmpd="sng">
              <a:solidFill>
                <a:srgbClr val="EFEFEF"/>
              </a:solidFill>
              <a:prstDash val="solid"/>
              <a:round/>
              <a:headEnd type="none" w="sm" len="sm"/>
              <a:tailEnd type="none" w="sm" len="sm"/>
            </a:ln>
          </p:spPr>
        </p:cxnSp>
        <p:cxnSp>
          <p:nvCxnSpPr>
            <p:cNvPr id="239" name="Google Shape;239;p28"/>
            <p:cNvCxnSpPr/>
            <p:nvPr/>
          </p:nvCxnSpPr>
          <p:spPr>
            <a:xfrm>
              <a:off x="5506450" y="3336750"/>
              <a:ext cx="2729100" cy="0"/>
            </a:xfrm>
            <a:prstGeom prst="straightConnector1">
              <a:avLst/>
            </a:prstGeom>
            <a:noFill/>
            <a:ln w="38100" cap="flat" cmpd="sng">
              <a:solidFill>
                <a:srgbClr val="EFEFEF"/>
              </a:solidFill>
              <a:prstDash val="solid"/>
              <a:round/>
              <a:headEnd type="none" w="sm" len="sm"/>
              <a:tailEnd type="none" w="sm" len="sm"/>
            </a:ln>
          </p:spPr>
        </p:cxnSp>
        <p:cxnSp>
          <p:nvCxnSpPr>
            <p:cNvPr id="240" name="Google Shape;240;p28"/>
            <p:cNvCxnSpPr/>
            <p:nvPr/>
          </p:nvCxnSpPr>
          <p:spPr>
            <a:xfrm>
              <a:off x="5506450" y="3565350"/>
              <a:ext cx="2488500" cy="0"/>
            </a:xfrm>
            <a:prstGeom prst="straightConnector1">
              <a:avLst/>
            </a:prstGeom>
            <a:noFill/>
            <a:ln w="38100" cap="flat" cmpd="sng">
              <a:solidFill>
                <a:srgbClr val="EFEFEF"/>
              </a:solidFill>
              <a:prstDash val="solid"/>
              <a:round/>
              <a:headEnd type="none" w="sm" len="sm"/>
              <a:tailEnd type="none" w="sm" len="sm"/>
            </a:ln>
          </p:spPr>
        </p:cxnSp>
        <p:cxnSp>
          <p:nvCxnSpPr>
            <p:cNvPr id="241" name="Google Shape;241;p28"/>
            <p:cNvCxnSpPr/>
            <p:nvPr/>
          </p:nvCxnSpPr>
          <p:spPr>
            <a:xfrm>
              <a:off x="5506450" y="3793950"/>
              <a:ext cx="2416500" cy="0"/>
            </a:xfrm>
            <a:prstGeom prst="straightConnector1">
              <a:avLst/>
            </a:prstGeom>
            <a:noFill/>
            <a:ln w="38100" cap="flat" cmpd="sng">
              <a:solidFill>
                <a:srgbClr val="EFEFEF"/>
              </a:solidFill>
              <a:prstDash val="solid"/>
              <a:round/>
              <a:headEnd type="none" w="sm" len="sm"/>
              <a:tailEnd type="none" w="sm" len="sm"/>
            </a:ln>
          </p:spPr>
        </p:cxnSp>
        <p:cxnSp>
          <p:nvCxnSpPr>
            <p:cNvPr id="242" name="Google Shape;242;p28"/>
            <p:cNvCxnSpPr/>
            <p:nvPr/>
          </p:nvCxnSpPr>
          <p:spPr>
            <a:xfrm>
              <a:off x="5506450" y="4022550"/>
              <a:ext cx="2729100" cy="0"/>
            </a:xfrm>
            <a:prstGeom prst="straightConnector1">
              <a:avLst/>
            </a:prstGeom>
            <a:noFill/>
            <a:ln w="38100" cap="flat" cmpd="sng">
              <a:solidFill>
                <a:srgbClr val="EFEFEF"/>
              </a:solidFill>
              <a:prstDash val="solid"/>
              <a:round/>
              <a:headEnd type="none" w="sm" len="sm"/>
              <a:tailEnd type="none" w="sm" len="sm"/>
            </a:ln>
          </p:spPr>
        </p:cxnSp>
        <p:cxnSp>
          <p:nvCxnSpPr>
            <p:cNvPr id="243" name="Google Shape;243;p28"/>
            <p:cNvCxnSpPr/>
            <p:nvPr/>
          </p:nvCxnSpPr>
          <p:spPr>
            <a:xfrm>
              <a:off x="5506450" y="4251150"/>
              <a:ext cx="1026600" cy="0"/>
            </a:xfrm>
            <a:prstGeom prst="straightConnector1">
              <a:avLst/>
            </a:prstGeom>
            <a:noFill/>
            <a:ln w="38100" cap="flat" cmpd="sng">
              <a:solidFill>
                <a:srgbClr val="EFEFEF"/>
              </a:solidFill>
              <a:prstDash val="solid"/>
              <a:round/>
              <a:headEnd type="none" w="sm" len="sm"/>
              <a:tailEnd type="none" w="sm" len="sm"/>
            </a:ln>
          </p:spPr>
        </p:cxnSp>
        <p:sp>
          <p:nvSpPr>
            <p:cNvPr id="244" name="Google Shape;244;p28"/>
            <p:cNvSpPr txBox="1"/>
            <p:nvPr/>
          </p:nvSpPr>
          <p:spPr>
            <a:xfrm>
              <a:off x="5474375" y="1661975"/>
              <a:ext cx="390900" cy="469200"/>
            </a:xfrm>
            <a:prstGeom prst="rect">
              <a:avLst/>
            </a:prstGeom>
            <a:noFill/>
            <a:ln>
              <a:noFill/>
            </a:ln>
          </p:spPr>
          <p:txBody>
            <a:bodyPr spcFirstLastPara="1" wrap="square" lIns="18000" tIns="18000" rIns="18000" bIns="180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FF"/>
                  </a:solidFill>
                  <a:latin typeface="Roboto"/>
                  <a:ea typeface="Roboto"/>
                  <a:cs typeface="Roboto"/>
                  <a:sym typeface="Roboto"/>
                </a:rPr>
                <a:t>G</a:t>
              </a:r>
              <a:br>
                <a:rPr lang="en-US" sz="2400" b="1" i="0" u="none" strike="noStrike" cap="none">
                  <a:solidFill>
                    <a:srgbClr val="FFFFFF"/>
                  </a:solidFill>
                  <a:latin typeface="Roboto"/>
                  <a:ea typeface="Roboto"/>
                  <a:cs typeface="Roboto"/>
                  <a:sym typeface="Roboto"/>
                </a:rPr>
              </a:br>
              <a:r>
                <a:rPr lang="en-US" sz="800" b="1" i="0" u="none" strike="noStrike" cap="none">
                  <a:solidFill>
                    <a:srgbClr val="FFFFFF"/>
                  </a:solidFill>
                  <a:latin typeface="Roboto"/>
                  <a:ea typeface="Roboto"/>
                  <a:cs typeface="Roboto"/>
                  <a:sym typeface="Roboto"/>
                </a:rPr>
                <a:t>DEV</a:t>
              </a:r>
              <a:endParaRPr sz="800" b="1" i="0" u="none" strike="noStrike" cap="none">
                <a:solidFill>
                  <a:srgbClr val="FFFFFF"/>
                </a:solidFill>
                <a:latin typeface="Roboto"/>
                <a:ea typeface="Roboto"/>
                <a:cs typeface="Roboto"/>
                <a:sym typeface="Roboto"/>
              </a:endParaRPr>
            </a:p>
          </p:txBody>
        </p:sp>
        <p:sp>
          <p:nvSpPr>
            <p:cNvPr id="245" name="Google Shape;245;p28"/>
            <p:cNvSpPr txBox="1"/>
            <p:nvPr/>
          </p:nvSpPr>
          <p:spPr>
            <a:xfrm>
              <a:off x="5408200" y="1333550"/>
              <a:ext cx="2896200" cy="144300"/>
            </a:xfrm>
            <a:prstGeom prst="rect">
              <a:avLst/>
            </a:prstGeom>
            <a:solidFill>
              <a:srgbClr val="FFFFFF"/>
            </a:solidFill>
            <a:ln>
              <a:noFill/>
            </a:ln>
          </p:spPr>
          <p:txBody>
            <a:bodyPr spcFirstLastPara="1" wrap="square" lIns="91425" tIns="0" rIns="91425" bIns="0" anchor="t" anchorCtr="0">
              <a:normAutofit fontScale="62500" lnSpcReduction="20000"/>
            </a:bodyPr>
            <a:lstStyle/>
            <a:p>
              <a:pPr marL="0" marR="0" lvl="0" indent="0" algn="l" rtl="0">
                <a:lnSpc>
                  <a:spcPct val="100000"/>
                </a:lnSpc>
                <a:spcBef>
                  <a:spcPts val="0"/>
                </a:spcBef>
                <a:spcAft>
                  <a:spcPts val="0"/>
                </a:spcAft>
                <a:buClr>
                  <a:srgbClr val="000000"/>
                </a:buClr>
                <a:buSzPct val="100000"/>
                <a:buFont typeface="Arial"/>
                <a:buNone/>
              </a:pPr>
              <a:r>
                <a:rPr lang="en-US" sz="1800" b="0" i="0" u="none" strike="noStrike" cap="none">
                  <a:solidFill>
                    <a:srgbClr val="000000"/>
                  </a:solidFill>
                  <a:latin typeface="Roboto"/>
                  <a:ea typeface="Roboto"/>
                  <a:cs typeface="Roboto"/>
                  <a:sym typeface="Roboto"/>
                </a:rPr>
                <a:t>Ζητούνται προγραμματιστές Η/Υ</a:t>
              </a:r>
              <a:endParaRPr sz="1800" b="0" i="0" u="none" strike="noStrike" cap="none">
                <a:solidFill>
                  <a:srgbClr val="000000"/>
                </a:solidFill>
                <a:latin typeface="Roboto"/>
                <a:ea typeface="Roboto"/>
                <a:cs typeface="Roboto"/>
                <a:sym typeface="Roboto"/>
              </a:endParaRPr>
            </a:p>
          </p:txBody>
        </p:sp>
      </p:grpSp>
      <p:sp>
        <p:nvSpPr>
          <p:cNvPr id="246" name="Google Shape;246;p28"/>
          <p:cNvSpPr txBox="1">
            <a:spLocks noGrp="1"/>
          </p:cNvSpPr>
          <p:nvPr>
            <p:ph type="subTitle" idx="3"/>
          </p:nvPr>
        </p:nvSpPr>
        <p:spPr>
          <a:xfrm>
            <a:off x="7464825" y="30250"/>
            <a:ext cx="16029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Δραστηριότητα </a:t>
            </a:r>
            <a:r>
              <a:rPr lang="en-US">
                <a:latin typeface="Roboto"/>
                <a:ea typeface="Roboto"/>
                <a:cs typeface="Roboto"/>
                <a:sym typeface="Roboto"/>
              </a:rPr>
              <a:t>2</a:t>
            </a:r>
            <a:endParaRPr>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0"/>
                                        </p:tgtEl>
                                        <p:attrNameLst>
                                          <p:attrName>style.visibility</p:attrName>
                                        </p:attrNameLst>
                                      </p:cBhvr>
                                      <p:to>
                                        <p:strVal val="visible"/>
                                      </p:to>
                                    </p:set>
                                    <p:animEffect transition="in" filter="fade">
                                      <p:cBhvr>
                                        <p:cTn id="7" dur="1000"/>
                                        <p:tgtEl>
                                          <p:spTgt spid="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pic>
        <p:nvPicPr>
          <p:cNvPr id="251" name="Google Shape;251;p29"/>
          <p:cNvPicPr preferRelativeResize="0"/>
          <p:nvPr/>
        </p:nvPicPr>
        <p:blipFill rotWithShape="1">
          <a:blip r:embed="rId3">
            <a:alphaModFix/>
          </a:blip>
          <a:srcRect/>
          <a:stretch/>
        </p:blipFill>
        <p:spPr>
          <a:xfrm>
            <a:off x="6560296" y="1017700"/>
            <a:ext cx="1645226" cy="3290451"/>
          </a:xfrm>
          <a:prstGeom prst="rect">
            <a:avLst/>
          </a:prstGeom>
          <a:noFill/>
          <a:ln>
            <a:noFill/>
          </a:ln>
        </p:spPr>
      </p:pic>
      <p:sp>
        <p:nvSpPr>
          <p:cNvPr id="252" name="Google Shape;252;p29"/>
          <p:cNvSpPr txBox="1">
            <a:spLocks noGrp="1"/>
          </p:cNvSpPr>
          <p:nvPr>
            <p:ph type="body" idx="1"/>
          </p:nvPr>
        </p:nvSpPr>
        <p:spPr>
          <a:xfrm>
            <a:off x="310900" y="1170124"/>
            <a:ext cx="4096500" cy="36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en-US" sz="1800">
                <a:latin typeface="Roboto"/>
                <a:ea typeface="Roboto"/>
                <a:cs typeface="Roboto"/>
                <a:sym typeface="Roboto"/>
              </a:rPr>
              <a:t>Ένα σύστημα αναγνώρισης προσώπου που είναι λιγότερο ακριβές στην αναγνώριση ατόμων με συγκεκριμένους τόνους δέρματος</a:t>
            </a:r>
            <a:endParaRPr>
              <a:latin typeface="Roboto"/>
              <a:ea typeface="Roboto"/>
              <a:cs typeface="Roboto"/>
              <a:sym typeface="Roboto"/>
            </a:endParaRPr>
          </a:p>
        </p:txBody>
      </p:sp>
      <p:sp>
        <p:nvSpPr>
          <p:cNvPr id="253" name="Google Shape;253;p29"/>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latin typeface="Roboto"/>
                <a:ea typeface="Roboto"/>
                <a:cs typeface="Roboto"/>
                <a:sym typeface="Roboto"/>
              </a:rPr>
              <a:t>Δεδομένα ή κοινωνικές προκαταλήψεις;</a:t>
            </a:r>
            <a:endParaRPr>
              <a:latin typeface="Roboto"/>
              <a:ea typeface="Roboto"/>
              <a:cs typeface="Roboto"/>
              <a:sym typeface="Roboto"/>
            </a:endParaRPr>
          </a:p>
        </p:txBody>
      </p:sp>
      <p:sp>
        <p:nvSpPr>
          <p:cNvPr id="254" name="Google Shape;254;p29"/>
          <p:cNvSpPr txBox="1">
            <a:spLocks noGrp="1"/>
          </p:cNvSpPr>
          <p:nvPr>
            <p:ph type="body" idx="2"/>
          </p:nvPr>
        </p:nvSpPr>
        <p:spPr>
          <a:xfrm>
            <a:off x="310900" y="2511825"/>
            <a:ext cx="4096500" cy="774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b="1">
                <a:solidFill>
                  <a:srgbClr val="C31C4A"/>
                </a:solidFill>
                <a:latin typeface="Roboto"/>
                <a:ea typeface="Roboto"/>
                <a:cs typeface="Roboto"/>
                <a:sym typeface="Roboto"/>
              </a:rPr>
              <a:t>Προκαταλήψεις δεδομένων</a:t>
            </a:r>
            <a:endParaRPr b="1">
              <a:solidFill>
                <a:srgbClr val="C31C4A"/>
              </a:solidFill>
              <a:latin typeface="Roboto"/>
              <a:ea typeface="Roboto"/>
              <a:cs typeface="Roboto"/>
              <a:sym typeface="Roboto"/>
            </a:endParaRPr>
          </a:p>
          <a:p>
            <a:pPr marL="0" lvl="0" indent="0" algn="l" rtl="0">
              <a:lnSpc>
                <a:spcPct val="115000"/>
              </a:lnSpc>
              <a:spcBef>
                <a:spcPts val="1600"/>
              </a:spcBef>
              <a:spcAft>
                <a:spcPts val="0"/>
              </a:spcAft>
              <a:buSzPts val="1800"/>
              <a:buNone/>
            </a:pPr>
            <a:endParaRPr b="1">
              <a:solidFill>
                <a:srgbClr val="C31C4A"/>
              </a:solidFill>
              <a:latin typeface="Roboto"/>
              <a:ea typeface="Roboto"/>
              <a:cs typeface="Roboto"/>
              <a:sym typeface="Roboto"/>
            </a:endParaRPr>
          </a:p>
          <a:p>
            <a:pPr marL="0" lvl="0" indent="0" algn="l" rtl="0">
              <a:lnSpc>
                <a:spcPct val="115000"/>
              </a:lnSpc>
              <a:spcBef>
                <a:spcPts val="1600"/>
              </a:spcBef>
              <a:spcAft>
                <a:spcPts val="0"/>
              </a:spcAft>
              <a:buSzPts val="1800"/>
              <a:buNone/>
            </a:pPr>
            <a:endParaRPr b="1">
              <a:solidFill>
                <a:srgbClr val="C31C4A"/>
              </a:solidFill>
              <a:latin typeface="Roboto"/>
              <a:ea typeface="Roboto"/>
              <a:cs typeface="Roboto"/>
              <a:sym typeface="Roboto"/>
            </a:endParaRPr>
          </a:p>
          <a:p>
            <a:pPr marL="0" lvl="0" indent="0" algn="l" rtl="0">
              <a:lnSpc>
                <a:spcPct val="115000"/>
              </a:lnSpc>
              <a:spcBef>
                <a:spcPts val="1600"/>
              </a:spcBef>
              <a:spcAft>
                <a:spcPts val="0"/>
              </a:spcAft>
              <a:buSzPts val="1800"/>
              <a:buNone/>
            </a:pPr>
            <a:endParaRPr b="1">
              <a:solidFill>
                <a:srgbClr val="C31C4A"/>
              </a:solidFill>
              <a:latin typeface="Roboto"/>
              <a:ea typeface="Roboto"/>
              <a:cs typeface="Roboto"/>
              <a:sym typeface="Roboto"/>
            </a:endParaRPr>
          </a:p>
          <a:p>
            <a:pPr marL="0" lvl="0" indent="0" algn="l" rtl="0">
              <a:lnSpc>
                <a:spcPct val="115000"/>
              </a:lnSpc>
              <a:spcBef>
                <a:spcPts val="1600"/>
              </a:spcBef>
              <a:spcAft>
                <a:spcPts val="1600"/>
              </a:spcAft>
              <a:buSzPts val="1800"/>
              <a:buNone/>
            </a:pPr>
            <a:endParaRPr b="1">
              <a:solidFill>
                <a:srgbClr val="C31C4A"/>
              </a:solidFill>
              <a:latin typeface="Roboto"/>
              <a:ea typeface="Roboto"/>
              <a:cs typeface="Roboto"/>
              <a:sym typeface="Roboto"/>
            </a:endParaRPr>
          </a:p>
        </p:txBody>
      </p:sp>
      <p:sp>
        <p:nvSpPr>
          <p:cNvPr id="255" name="Google Shape;255;p29"/>
          <p:cNvSpPr txBox="1">
            <a:spLocks noGrp="1"/>
          </p:cNvSpPr>
          <p:nvPr>
            <p:ph type="body" idx="2"/>
          </p:nvPr>
        </p:nvSpPr>
        <p:spPr>
          <a:xfrm>
            <a:off x="405775" y="3805950"/>
            <a:ext cx="5596200" cy="774900"/>
          </a:xfrm>
          <a:prstGeom prst="rect">
            <a:avLst/>
          </a:prstGeom>
          <a:solidFill>
            <a:srgbClr val="C31C4A"/>
          </a:solid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SzPts val="1800"/>
              <a:buNone/>
            </a:pPr>
            <a:r>
              <a:rPr lang="en-US" b="1">
                <a:solidFill>
                  <a:schemeClr val="lt1"/>
                </a:solidFill>
                <a:latin typeface="Roboto"/>
                <a:ea typeface="Roboto"/>
                <a:cs typeface="Roboto"/>
                <a:sym typeface="Roboto"/>
              </a:rPr>
              <a:t>Οι κοινωνικές προκαταλήψεις μπορούν να οδηγήσουν σε προκαταλήψεις δεδομένων</a:t>
            </a:r>
            <a:endParaRPr b="1">
              <a:solidFill>
                <a:schemeClr val="lt1"/>
              </a:solidFill>
              <a:latin typeface="Roboto"/>
              <a:ea typeface="Roboto"/>
              <a:cs typeface="Roboto"/>
              <a:sym typeface="Roboto"/>
            </a:endParaRPr>
          </a:p>
          <a:p>
            <a:pPr marL="0" lvl="0" indent="0" algn="l" rtl="0">
              <a:lnSpc>
                <a:spcPct val="115000"/>
              </a:lnSpc>
              <a:spcBef>
                <a:spcPts val="1600"/>
              </a:spcBef>
              <a:spcAft>
                <a:spcPts val="0"/>
              </a:spcAft>
              <a:buSzPts val="1800"/>
              <a:buNone/>
            </a:pPr>
            <a:endParaRPr b="1">
              <a:solidFill>
                <a:schemeClr val="lt1"/>
              </a:solidFill>
              <a:latin typeface="Roboto"/>
              <a:ea typeface="Roboto"/>
              <a:cs typeface="Roboto"/>
              <a:sym typeface="Roboto"/>
            </a:endParaRPr>
          </a:p>
          <a:p>
            <a:pPr marL="0" lvl="0" indent="0" algn="l" rtl="0">
              <a:lnSpc>
                <a:spcPct val="115000"/>
              </a:lnSpc>
              <a:spcBef>
                <a:spcPts val="1600"/>
              </a:spcBef>
              <a:spcAft>
                <a:spcPts val="0"/>
              </a:spcAft>
              <a:buSzPts val="1800"/>
              <a:buNone/>
            </a:pPr>
            <a:endParaRPr b="1">
              <a:solidFill>
                <a:schemeClr val="lt1"/>
              </a:solidFill>
              <a:latin typeface="Roboto"/>
              <a:ea typeface="Roboto"/>
              <a:cs typeface="Roboto"/>
              <a:sym typeface="Roboto"/>
            </a:endParaRPr>
          </a:p>
          <a:p>
            <a:pPr marL="0" lvl="0" indent="0" algn="l" rtl="0">
              <a:lnSpc>
                <a:spcPct val="115000"/>
              </a:lnSpc>
              <a:spcBef>
                <a:spcPts val="1600"/>
              </a:spcBef>
              <a:spcAft>
                <a:spcPts val="0"/>
              </a:spcAft>
              <a:buSzPts val="1800"/>
              <a:buNone/>
            </a:pPr>
            <a:endParaRPr b="1">
              <a:solidFill>
                <a:schemeClr val="lt1"/>
              </a:solidFill>
              <a:latin typeface="Roboto"/>
              <a:ea typeface="Roboto"/>
              <a:cs typeface="Roboto"/>
              <a:sym typeface="Roboto"/>
            </a:endParaRPr>
          </a:p>
          <a:p>
            <a:pPr marL="0" lvl="0" indent="0" algn="l" rtl="0">
              <a:lnSpc>
                <a:spcPct val="115000"/>
              </a:lnSpc>
              <a:spcBef>
                <a:spcPts val="1600"/>
              </a:spcBef>
              <a:spcAft>
                <a:spcPts val="1600"/>
              </a:spcAft>
              <a:buSzPts val="1800"/>
              <a:buNone/>
            </a:pPr>
            <a:endParaRPr b="1">
              <a:solidFill>
                <a:schemeClr val="lt1"/>
              </a:solidFill>
              <a:latin typeface="Roboto"/>
              <a:ea typeface="Roboto"/>
              <a:cs typeface="Roboto"/>
              <a:sym typeface="Roboto"/>
            </a:endParaRPr>
          </a:p>
        </p:txBody>
      </p:sp>
      <p:sp>
        <p:nvSpPr>
          <p:cNvPr id="256" name="Google Shape;256;p29"/>
          <p:cNvSpPr txBox="1">
            <a:spLocks noGrp="1"/>
          </p:cNvSpPr>
          <p:nvPr>
            <p:ph type="subTitle" idx="3"/>
          </p:nvPr>
        </p:nvSpPr>
        <p:spPr>
          <a:xfrm>
            <a:off x="7464825" y="30250"/>
            <a:ext cx="16029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Δραστηριότητα </a:t>
            </a:r>
            <a:r>
              <a:rPr lang="en-US">
                <a:latin typeface="Roboto"/>
                <a:ea typeface="Roboto"/>
                <a:cs typeface="Roboto"/>
                <a:sym typeface="Roboto"/>
              </a:rPr>
              <a:t>2</a:t>
            </a:r>
            <a:endParaRPr>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4"/>
                                        </p:tgtEl>
                                        <p:attrNameLst>
                                          <p:attrName>style.visibility</p:attrName>
                                        </p:attrNameLst>
                                      </p:cBhvr>
                                      <p:to>
                                        <p:strVal val="visible"/>
                                      </p:to>
                                    </p:set>
                                    <p:animEffect transition="in" filter="fade">
                                      <p:cBhvr>
                                        <p:cTn id="7" dur="1000"/>
                                        <p:tgtEl>
                                          <p:spTgt spid="2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5"/>
                                        </p:tgtEl>
                                        <p:attrNameLst>
                                          <p:attrName>style.visibility</p:attrName>
                                        </p:attrNameLst>
                                      </p:cBhvr>
                                      <p:to>
                                        <p:strVal val="visible"/>
                                      </p:to>
                                    </p:set>
                                    <p:animEffect transition="in" filter="fade">
                                      <p:cBhvr>
                                        <p:cTn id="12" dur="1000"/>
                                        <p:tgtEl>
                                          <p:spTgt spid="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grpSp>
        <p:nvGrpSpPr>
          <p:cNvPr id="261" name="Google Shape;261;p30"/>
          <p:cNvGrpSpPr/>
          <p:nvPr/>
        </p:nvGrpSpPr>
        <p:grpSpPr>
          <a:xfrm>
            <a:off x="5379275" y="818775"/>
            <a:ext cx="2927875" cy="3890799"/>
            <a:chOff x="5379275" y="818775"/>
            <a:chExt cx="2927875" cy="3890799"/>
          </a:xfrm>
        </p:grpSpPr>
        <p:pic>
          <p:nvPicPr>
            <p:cNvPr id="262" name="Google Shape;262;p30"/>
            <p:cNvPicPr preferRelativeResize="0"/>
            <p:nvPr/>
          </p:nvPicPr>
          <p:blipFill rotWithShape="1">
            <a:blip r:embed="rId3">
              <a:alphaModFix/>
            </a:blip>
            <a:srcRect/>
            <a:stretch/>
          </p:blipFill>
          <p:spPr>
            <a:xfrm>
              <a:off x="5379275" y="818775"/>
              <a:ext cx="2927875" cy="3890799"/>
            </a:xfrm>
            <a:prstGeom prst="rect">
              <a:avLst/>
            </a:prstGeom>
            <a:noFill/>
            <a:ln>
              <a:noFill/>
            </a:ln>
          </p:spPr>
        </p:pic>
        <p:sp>
          <p:nvSpPr>
            <p:cNvPr id="263" name="Google Shape;263;p30"/>
            <p:cNvSpPr txBox="1"/>
            <p:nvPr/>
          </p:nvSpPr>
          <p:spPr>
            <a:xfrm>
              <a:off x="6444588" y="2551030"/>
              <a:ext cx="723900" cy="426300"/>
            </a:xfrm>
            <a:prstGeom prst="rect">
              <a:avLst/>
            </a:prstGeom>
            <a:noFill/>
            <a:ln>
              <a:noFill/>
            </a:ln>
          </p:spPr>
          <p:txBody>
            <a:bodyPr spcFirstLastPara="1" wrap="square" lIns="0" tIns="0" rIns="0" bIns="0" anchor="t" anchorCtr="0">
              <a:norm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Roboto"/>
                  <a:ea typeface="Roboto"/>
                  <a:cs typeface="Roboto"/>
                  <a:sym typeface="Roboto"/>
                </a:rPr>
                <a:t>Μοντέλο ML</a:t>
              </a:r>
              <a:endParaRPr sz="1000" b="0" i="0" u="none" strike="noStrike" cap="none">
                <a:solidFill>
                  <a:srgbClr val="000000"/>
                </a:solidFill>
                <a:latin typeface="Roboto"/>
                <a:ea typeface="Roboto"/>
                <a:cs typeface="Roboto"/>
                <a:sym typeface="Roboto"/>
              </a:endParaRPr>
            </a:p>
          </p:txBody>
        </p:sp>
        <p:sp>
          <p:nvSpPr>
            <p:cNvPr id="264" name="Google Shape;264;p30"/>
            <p:cNvSpPr txBox="1"/>
            <p:nvPr/>
          </p:nvSpPr>
          <p:spPr>
            <a:xfrm>
              <a:off x="5379275" y="1289325"/>
              <a:ext cx="584400" cy="307800"/>
            </a:xfrm>
            <a:prstGeom prst="rect">
              <a:avLst/>
            </a:prstGeom>
            <a:noFill/>
            <a:ln>
              <a:noFill/>
            </a:ln>
          </p:spPr>
          <p:txBody>
            <a:bodyPr spcFirstLastPara="1" wrap="square" lIns="0" tIns="0" rIns="0" bIns="0" anchor="t" anchorCtr="0">
              <a:norm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Roboto"/>
                  <a:ea typeface="Roboto"/>
                  <a:cs typeface="Roboto"/>
                  <a:sym typeface="Roboto"/>
                </a:rPr>
                <a:t>Δεδομένα μαθητών</a:t>
              </a:r>
              <a:endParaRPr sz="1000" b="0" i="0" u="none" strike="noStrike" cap="none">
                <a:solidFill>
                  <a:srgbClr val="000000"/>
                </a:solidFill>
                <a:latin typeface="Roboto"/>
                <a:ea typeface="Roboto"/>
                <a:cs typeface="Roboto"/>
                <a:sym typeface="Roboto"/>
              </a:endParaRPr>
            </a:p>
          </p:txBody>
        </p:sp>
        <p:sp>
          <p:nvSpPr>
            <p:cNvPr id="265" name="Google Shape;265;p30"/>
            <p:cNvSpPr txBox="1"/>
            <p:nvPr/>
          </p:nvSpPr>
          <p:spPr>
            <a:xfrm>
              <a:off x="5598350" y="3137175"/>
              <a:ext cx="584400" cy="307800"/>
            </a:xfrm>
            <a:prstGeom prst="rect">
              <a:avLst/>
            </a:prstGeom>
            <a:noFill/>
            <a:ln>
              <a:noFill/>
            </a:ln>
          </p:spPr>
          <p:txBody>
            <a:bodyPr spcFirstLastPara="1" wrap="square" lIns="0" tIns="0" rIns="0" bIns="0" anchor="t" anchorCtr="0">
              <a:norm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Roboto"/>
                  <a:ea typeface="Roboto"/>
                  <a:cs typeface="Roboto"/>
                  <a:sym typeface="Roboto"/>
                </a:rPr>
                <a:t>Χόμπι μαθητών</a:t>
              </a:r>
              <a:endParaRPr sz="1000" b="0" i="0" u="none" strike="noStrike" cap="none">
                <a:solidFill>
                  <a:srgbClr val="000000"/>
                </a:solidFill>
                <a:latin typeface="Roboto"/>
                <a:ea typeface="Roboto"/>
                <a:cs typeface="Roboto"/>
                <a:sym typeface="Roboto"/>
              </a:endParaRPr>
            </a:p>
          </p:txBody>
        </p:sp>
      </p:grpSp>
      <p:sp>
        <p:nvSpPr>
          <p:cNvPr id="266" name="Google Shape;266;p30"/>
          <p:cNvSpPr txBox="1">
            <a:spLocks noGrp="1"/>
          </p:cNvSpPr>
          <p:nvPr>
            <p:ph type="body" idx="1"/>
          </p:nvPr>
        </p:nvSpPr>
        <p:spPr>
          <a:xfrm>
            <a:off x="310900" y="1170124"/>
            <a:ext cx="4096500" cy="36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l-GR" dirty="0">
                <a:latin typeface="Roboto"/>
                <a:ea typeface="Roboto"/>
                <a:cs typeface="Roboto"/>
                <a:sym typeface="Roboto"/>
              </a:rPr>
              <a:t>Ένα</a:t>
            </a:r>
            <a:r>
              <a:rPr lang="en-US" sz="1800" dirty="0">
                <a:latin typeface="Roboto"/>
                <a:ea typeface="Roboto"/>
                <a:cs typeface="Roboto"/>
                <a:sym typeface="Roboto"/>
              </a:rPr>
              <a:t> </a:t>
            </a:r>
            <a:r>
              <a:rPr lang="en-US" sz="1800" dirty="0" err="1">
                <a:latin typeface="Roboto"/>
                <a:ea typeface="Roboto"/>
                <a:cs typeface="Roboto"/>
                <a:sym typeface="Roboto"/>
              </a:rPr>
              <a:t>σχολείο</a:t>
            </a:r>
            <a:r>
              <a:rPr lang="en-US" sz="1800" dirty="0">
                <a:latin typeface="Roboto"/>
                <a:ea typeface="Roboto"/>
                <a:cs typeface="Roboto"/>
                <a:sym typeface="Roboto"/>
              </a:rPr>
              <a:t> </a:t>
            </a:r>
            <a:r>
              <a:rPr lang="en-US" sz="1800" dirty="0" err="1">
                <a:latin typeface="Roboto"/>
                <a:ea typeface="Roboto"/>
                <a:cs typeface="Roboto"/>
                <a:sym typeface="Roboto"/>
              </a:rPr>
              <a:t>θέλει</a:t>
            </a:r>
            <a:r>
              <a:rPr lang="en-US" sz="1800" dirty="0">
                <a:latin typeface="Roboto"/>
                <a:ea typeface="Roboto"/>
                <a:cs typeface="Roboto"/>
                <a:sym typeface="Roboto"/>
              </a:rPr>
              <a:t> π</a:t>
            </a:r>
            <a:r>
              <a:rPr lang="en-US" sz="1800" dirty="0" err="1">
                <a:latin typeface="Roboto"/>
                <a:ea typeface="Roboto"/>
                <a:cs typeface="Roboto"/>
                <a:sym typeface="Roboto"/>
              </a:rPr>
              <a:t>ερισσότερους</a:t>
            </a:r>
            <a:r>
              <a:rPr lang="en-US" sz="1800" dirty="0">
                <a:latin typeface="Roboto"/>
                <a:ea typeface="Roboto"/>
                <a:cs typeface="Roboto"/>
                <a:sym typeface="Roboto"/>
              </a:rPr>
              <a:t> μα</a:t>
            </a:r>
            <a:r>
              <a:rPr lang="en-US" sz="1800" dirty="0" err="1">
                <a:latin typeface="Roboto"/>
                <a:ea typeface="Roboto"/>
                <a:cs typeface="Roboto"/>
                <a:sym typeface="Roboto"/>
              </a:rPr>
              <a:t>θητές</a:t>
            </a:r>
            <a:r>
              <a:rPr lang="en-US" sz="1800" dirty="0">
                <a:latin typeface="Roboto"/>
                <a:ea typeface="Roboto"/>
                <a:cs typeface="Roboto"/>
                <a:sym typeface="Roboto"/>
              </a:rPr>
              <a:t> να α</a:t>
            </a:r>
            <a:r>
              <a:rPr lang="en-US" sz="1800" dirty="0" err="1">
                <a:latin typeface="Roboto"/>
                <a:ea typeface="Roboto"/>
                <a:cs typeface="Roboto"/>
                <a:sym typeface="Roboto"/>
              </a:rPr>
              <a:t>σχοληθούν</a:t>
            </a:r>
            <a:r>
              <a:rPr lang="en-US" sz="1800" dirty="0">
                <a:latin typeface="Roboto"/>
                <a:ea typeface="Roboto"/>
                <a:cs typeface="Roboto"/>
                <a:sym typeface="Roboto"/>
              </a:rPr>
              <a:t> </a:t>
            </a:r>
            <a:r>
              <a:rPr lang="en-US" sz="1800" dirty="0" err="1">
                <a:latin typeface="Roboto"/>
                <a:ea typeface="Roboto"/>
                <a:cs typeface="Roboto"/>
                <a:sym typeface="Roboto"/>
              </a:rPr>
              <a:t>με</a:t>
            </a:r>
            <a:r>
              <a:rPr lang="en-US" sz="1800" dirty="0">
                <a:latin typeface="Roboto"/>
                <a:ea typeface="Roboto"/>
                <a:cs typeface="Roboto"/>
                <a:sym typeface="Roboto"/>
              </a:rPr>
              <a:t> </a:t>
            </a:r>
            <a:r>
              <a:rPr lang="en-US" sz="1800" dirty="0" err="1">
                <a:latin typeface="Roboto"/>
                <a:ea typeface="Roboto"/>
                <a:cs typeface="Roboto"/>
                <a:sym typeface="Roboto"/>
              </a:rPr>
              <a:t>έν</a:t>
            </a:r>
            <a:r>
              <a:rPr lang="en-US" sz="1800" dirty="0">
                <a:latin typeface="Roboto"/>
                <a:ea typeface="Roboto"/>
                <a:cs typeface="Roboto"/>
                <a:sym typeface="Roboto"/>
              </a:rPr>
              <a:t>α χόμπι μετά το σχολείο. </a:t>
            </a:r>
            <a:r>
              <a:rPr lang="en-US" sz="1800" dirty="0" err="1">
                <a:latin typeface="Roboto"/>
                <a:ea typeface="Roboto"/>
                <a:cs typeface="Roboto"/>
                <a:sym typeface="Roboto"/>
              </a:rPr>
              <a:t>Βρήκ</a:t>
            </a:r>
            <a:r>
              <a:rPr lang="en-US" sz="1800" dirty="0">
                <a:latin typeface="Roboto"/>
                <a:ea typeface="Roboto"/>
                <a:cs typeface="Roboto"/>
                <a:sym typeface="Roboto"/>
              </a:rPr>
              <a:t>αν ένα μοντέλο μηχανικής μάθησης (ML) που χρησιμοποιεί δεδομένα μαθητών για να προβλέψει ποια χόμπι μπορεί να σας αρέσουν.</a:t>
            </a:r>
            <a:endParaRPr dirty="0">
              <a:latin typeface="Roboto"/>
              <a:ea typeface="Roboto"/>
              <a:cs typeface="Roboto"/>
              <a:sym typeface="Roboto"/>
            </a:endParaRPr>
          </a:p>
          <a:p>
            <a:pPr marL="0" lvl="0" indent="0" algn="l" rtl="0">
              <a:lnSpc>
                <a:spcPct val="115000"/>
              </a:lnSpc>
              <a:spcBef>
                <a:spcPts val="1600"/>
              </a:spcBef>
              <a:spcAft>
                <a:spcPts val="1600"/>
              </a:spcAft>
              <a:buSzPts val="1800"/>
              <a:buNone/>
            </a:pPr>
            <a:r>
              <a:rPr lang="en-US" b="1" dirty="0" err="1">
                <a:solidFill>
                  <a:srgbClr val="C31C4A"/>
                </a:solidFill>
                <a:latin typeface="Roboto"/>
                <a:ea typeface="Roboto"/>
                <a:cs typeface="Roboto"/>
                <a:sym typeface="Roboto"/>
              </a:rPr>
              <a:t>Το</a:t>
            </a:r>
            <a:r>
              <a:rPr lang="en-US" b="1" dirty="0">
                <a:solidFill>
                  <a:srgbClr val="C31C4A"/>
                </a:solidFill>
                <a:latin typeface="Roboto"/>
                <a:ea typeface="Roboto"/>
                <a:cs typeface="Roboto"/>
                <a:sym typeface="Roboto"/>
              </a:rPr>
              <a:t> </a:t>
            </a:r>
            <a:r>
              <a:rPr lang="en-US" b="1" dirty="0" err="1">
                <a:solidFill>
                  <a:srgbClr val="C31C4A"/>
                </a:solidFill>
                <a:latin typeface="Roboto"/>
                <a:ea typeface="Roboto"/>
                <a:cs typeface="Roboto"/>
                <a:sym typeface="Roboto"/>
              </a:rPr>
              <a:t>μοντέλο</a:t>
            </a:r>
            <a:r>
              <a:rPr lang="en-US" b="1" dirty="0">
                <a:solidFill>
                  <a:srgbClr val="C31C4A"/>
                </a:solidFill>
                <a:latin typeface="Roboto"/>
                <a:ea typeface="Roboto"/>
                <a:cs typeface="Roboto"/>
                <a:sym typeface="Roboto"/>
              </a:rPr>
              <a:t> </a:t>
            </a:r>
            <a:r>
              <a:rPr lang="en-US" b="1" dirty="0" err="1">
                <a:solidFill>
                  <a:srgbClr val="C31C4A"/>
                </a:solidFill>
                <a:latin typeface="Roboto"/>
                <a:ea typeface="Roboto"/>
                <a:cs typeface="Roboto"/>
                <a:sym typeface="Roboto"/>
              </a:rPr>
              <a:t>έχει</a:t>
            </a:r>
            <a:r>
              <a:rPr lang="en-US" b="1" dirty="0">
                <a:solidFill>
                  <a:srgbClr val="C31C4A"/>
                </a:solidFill>
                <a:latin typeface="Roboto"/>
                <a:ea typeface="Roboto"/>
                <a:cs typeface="Roboto"/>
                <a:sym typeface="Roboto"/>
              </a:rPr>
              <a:t> π</a:t>
            </a:r>
            <a:r>
              <a:rPr lang="en-US" b="1" dirty="0" err="1">
                <a:solidFill>
                  <a:srgbClr val="C31C4A"/>
                </a:solidFill>
                <a:latin typeface="Roboto"/>
                <a:ea typeface="Roboto"/>
                <a:cs typeface="Roboto"/>
                <a:sym typeface="Roboto"/>
              </a:rPr>
              <a:t>ροτείνει</a:t>
            </a:r>
            <a:r>
              <a:rPr lang="en-US" b="1" dirty="0">
                <a:solidFill>
                  <a:srgbClr val="C31C4A"/>
                </a:solidFill>
                <a:latin typeface="Roboto"/>
                <a:ea typeface="Roboto"/>
                <a:cs typeface="Roboto"/>
                <a:sym typeface="Roboto"/>
              </a:rPr>
              <a:t> τα παρα</a:t>
            </a:r>
            <a:r>
              <a:rPr lang="en-US" b="1" dirty="0" err="1">
                <a:solidFill>
                  <a:srgbClr val="C31C4A"/>
                </a:solidFill>
                <a:latin typeface="Roboto"/>
                <a:ea typeface="Roboto"/>
                <a:cs typeface="Roboto"/>
                <a:sym typeface="Roboto"/>
              </a:rPr>
              <a:t>κάτω</a:t>
            </a:r>
            <a:r>
              <a:rPr lang="en-US" b="1" dirty="0">
                <a:solidFill>
                  <a:srgbClr val="C31C4A"/>
                </a:solidFill>
                <a:latin typeface="Roboto"/>
                <a:ea typeface="Roboto"/>
                <a:cs typeface="Roboto"/>
                <a:sym typeface="Roboto"/>
              </a:rPr>
              <a:t> </a:t>
            </a:r>
            <a:r>
              <a:rPr lang="en-US" b="1" dirty="0" err="1">
                <a:solidFill>
                  <a:srgbClr val="C31C4A"/>
                </a:solidFill>
                <a:latin typeface="Roboto"/>
                <a:ea typeface="Roboto"/>
                <a:cs typeface="Roboto"/>
                <a:sym typeface="Roboto"/>
              </a:rPr>
              <a:t>χόμ</a:t>
            </a:r>
            <a:r>
              <a:rPr lang="en-US" b="1" dirty="0">
                <a:solidFill>
                  <a:srgbClr val="C31C4A"/>
                </a:solidFill>
                <a:latin typeface="Roboto"/>
                <a:ea typeface="Roboto"/>
                <a:cs typeface="Roboto"/>
                <a:sym typeface="Roboto"/>
              </a:rPr>
              <a:t>πι για εσάς.</a:t>
            </a:r>
            <a:endParaRPr b="1" dirty="0">
              <a:solidFill>
                <a:srgbClr val="C31C4A"/>
              </a:solidFill>
              <a:latin typeface="Roboto"/>
              <a:ea typeface="Roboto"/>
              <a:cs typeface="Roboto"/>
              <a:sym typeface="Roboto"/>
            </a:endParaRPr>
          </a:p>
        </p:txBody>
      </p:sp>
      <p:sp>
        <p:nvSpPr>
          <p:cNvPr id="267" name="Google Shape;267;p30"/>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latin typeface="Roboto"/>
                <a:ea typeface="Roboto"/>
                <a:cs typeface="Roboto"/>
                <a:sym typeface="Roboto"/>
              </a:rPr>
              <a:t>Τα χόμπι σου για μετά το σχολείο</a:t>
            </a:r>
            <a:endParaRPr>
              <a:latin typeface="Roboto"/>
              <a:ea typeface="Roboto"/>
              <a:cs typeface="Roboto"/>
              <a:sym typeface="Roboto"/>
            </a:endParaRPr>
          </a:p>
        </p:txBody>
      </p:sp>
      <p:sp>
        <p:nvSpPr>
          <p:cNvPr id="268" name="Google Shape;268;p30"/>
          <p:cNvSpPr txBox="1">
            <a:spLocks noGrp="1"/>
          </p:cNvSpPr>
          <p:nvPr>
            <p:ph type="subTitle" idx="3"/>
          </p:nvPr>
        </p:nvSpPr>
        <p:spPr>
          <a:xfrm>
            <a:off x="7464825" y="30250"/>
            <a:ext cx="16029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Δραστηριότητα </a:t>
            </a:r>
            <a:r>
              <a:rPr lang="en-US">
                <a:latin typeface="Roboto"/>
                <a:ea typeface="Roboto"/>
                <a:cs typeface="Roboto"/>
                <a:sym typeface="Roboto"/>
              </a:rPr>
              <a:t>2</a:t>
            </a:r>
            <a:endParaRPr>
              <a:latin typeface="Roboto"/>
              <a:ea typeface="Roboto"/>
              <a:cs typeface="Roboto"/>
              <a:sym typeface="Roboto"/>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1"/>
          <p:cNvSpPr txBox="1">
            <a:spLocks noGrp="1"/>
          </p:cNvSpPr>
          <p:nvPr>
            <p:ph type="body" idx="1"/>
          </p:nvPr>
        </p:nvSpPr>
        <p:spPr>
          <a:xfrm>
            <a:off x="101154" y="1170125"/>
            <a:ext cx="4578600" cy="383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en-US" sz="1500">
                <a:latin typeface="Roboto Light"/>
                <a:ea typeface="Roboto Light"/>
                <a:cs typeface="Roboto Light"/>
                <a:sym typeface="Roboto Light"/>
              </a:rPr>
              <a:t>[Εισαγάγετε το όνομα του μαθητή/της μαθήτριας]</a:t>
            </a:r>
            <a:endParaRPr sz="1500">
              <a:latin typeface="Roboto Light"/>
              <a:ea typeface="Roboto Light"/>
              <a:cs typeface="Roboto Light"/>
              <a:sym typeface="Roboto Light"/>
            </a:endParaRPr>
          </a:p>
        </p:txBody>
      </p:sp>
      <p:sp>
        <p:nvSpPr>
          <p:cNvPr id="274" name="Google Shape;274;p31"/>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latin typeface="Roboto"/>
                <a:ea typeface="Roboto"/>
                <a:cs typeface="Roboto"/>
                <a:sym typeface="Roboto"/>
              </a:rPr>
              <a:t>Προτεινόμενα χόμπι</a:t>
            </a:r>
            <a:endParaRPr>
              <a:latin typeface="Roboto"/>
              <a:ea typeface="Roboto"/>
              <a:cs typeface="Roboto"/>
              <a:sym typeface="Roboto"/>
            </a:endParaRPr>
          </a:p>
        </p:txBody>
      </p:sp>
      <p:sp>
        <p:nvSpPr>
          <p:cNvPr id="275" name="Google Shape;275;p31"/>
          <p:cNvSpPr txBox="1">
            <a:spLocks noGrp="1"/>
          </p:cNvSpPr>
          <p:nvPr>
            <p:ph type="body" idx="2"/>
          </p:nvPr>
        </p:nvSpPr>
        <p:spPr>
          <a:xfrm>
            <a:off x="212750" y="1700525"/>
            <a:ext cx="1749300" cy="383100"/>
          </a:xfrm>
          <a:prstGeom prst="rect">
            <a:avLst/>
          </a:prstGeom>
          <a:solidFill>
            <a:srgbClr val="C31C4A"/>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en-US" sz="1300" b="1">
                <a:solidFill>
                  <a:schemeClr val="lt1"/>
                </a:solidFill>
                <a:latin typeface="Roboto"/>
                <a:ea typeface="Roboto"/>
                <a:cs typeface="Roboto"/>
                <a:sym typeface="Roboto"/>
              </a:rPr>
              <a:t>Ποδόσφαιρο</a:t>
            </a:r>
            <a:endParaRPr sz="1300" b="1">
              <a:solidFill>
                <a:schemeClr val="lt1"/>
              </a:solidFill>
              <a:latin typeface="Roboto"/>
              <a:ea typeface="Roboto"/>
              <a:cs typeface="Roboto"/>
              <a:sym typeface="Roboto"/>
            </a:endParaRPr>
          </a:p>
        </p:txBody>
      </p:sp>
      <p:sp>
        <p:nvSpPr>
          <p:cNvPr id="276" name="Google Shape;276;p31"/>
          <p:cNvSpPr txBox="1">
            <a:spLocks noGrp="1"/>
          </p:cNvSpPr>
          <p:nvPr>
            <p:ph type="body" idx="2"/>
          </p:nvPr>
        </p:nvSpPr>
        <p:spPr>
          <a:xfrm>
            <a:off x="2117750" y="1700525"/>
            <a:ext cx="1022400" cy="383100"/>
          </a:xfrm>
          <a:prstGeom prst="rect">
            <a:avLst/>
          </a:prstGeom>
          <a:solidFill>
            <a:srgbClr val="C31C4A"/>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en-US" sz="1300" b="1">
                <a:solidFill>
                  <a:schemeClr val="lt1"/>
                </a:solidFill>
                <a:latin typeface="Roboto"/>
                <a:ea typeface="Roboto"/>
                <a:cs typeface="Roboto"/>
                <a:sym typeface="Roboto"/>
              </a:rPr>
              <a:t>Μουσική</a:t>
            </a:r>
            <a:endParaRPr sz="1300" b="1">
              <a:solidFill>
                <a:schemeClr val="lt1"/>
              </a:solidFill>
              <a:latin typeface="Roboto"/>
              <a:ea typeface="Roboto"/>
              <a:cs typeface="Roboto"/>
              <a:sym typeface="Roboto"/>
            </a:endParaRPr>
          </a:p>
        </p:txBody>
      </p:sp>
      <p:sp>
        <p:nvSpPr>
          <p:cNvPr id="277" name="Google Shape;277;p31"/>
          <p:cNvSpPr txBox="1">
            <a:spLocks noGrp="1"/>
          </p:cNvSpPr>
          <p:nvPr>
            <p:ph type="body" idx="2"/>
          </p:nvPr>
        </p:nvSpPr>
        <p:spPr>
          <a:xfrm>
            <a:off x="3295900" y="1700525"/>
            <a:ext cx="1107900" cy="383100"/>
          </a:xfrm>
          <a:prstGeom prst="rect">
            <a:avLst/>
          </a:prstGeom>
          <a:solidFill>
            <a:srgbClr val="C31C4A"/>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en-US" sz="1300" b="1">
                <a:solidFill>
                  <a:schemeClr val="lt1"/>
                </a:solidFill>
                <a:latin typeface="Roboto"/>
                <a:ea typeface="Roboto"/>
                <a:cs typeface="Roboto"/>
                <a:sym typeface="Roboto"/>
              </a:rPr>
              <a:t>Μπάσκετ</a:t>
            </a:r>
            <a:endParaRPr sz="1300" b="1">
              <a:solidFill>
                <a:schemeClr val="lt1"/>
              </a:solidFill>
              <a:latin typeface="Roboto"/>
              <a:ea typeface="Roboto"/>
              <a:cs typeface="Roboto"/>
              <a:sym typeface="Roboto"/>
            </a:endParaRPr>
          </a:p>
        </p:txBody>
      </p:sp>
      <p:sp>
        <p:nvSpPr>
          <p:cNvPr id="278" name="Google Shape;278;p31"/>
          <p:cNvSpPr txBox="1">
            <a:spLocks noGrp="1"/>
          </p:cNvSpPr>
          <p:nvPr>
            <p:ph type="body" idx="1"/>
          </p:nvPr>
        </p:nvSpPr>
        <p:spPr>
          <a:xfrm>
            <a:off x="101938" y="2313125"/>
            <a:ext cx="4578600" cy="530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en-US" sz="1500">
                <a:latin typeface="Roboto Light"/>
                <a:ea typeface="Roboto Light"/>
                <a:cs typeface="Roboto Light"/>
                <a:sym typeface="Roboto Light"/>
              </a:rPr>
              <a:t>[Εισαγάγετε το όνομα του μαθητή/της μαθήτριας]</a:t>
            </a:r>
            <a:endParaRPr sz="1500">
              <a:latin typeface="Roboto Light"/>
              <a:ea typeface="Roboto Light"/>
              <a:cs typeface="Roboto Light"/>
              <a:sym typeface="Roboto Light"/>
            </a:endParaRPr>
          </a:p>
        </p:txBody>
      </p:sp>
      <p:sp>
        <p:nvSpPr>
          <p:cNvPr id="279" name="Google Shape;279;p31"/>
          <p:cNvSpPr txBox="1">
            <a:spLocks noGrp="1"/>
          </p:cNvSpPr>
          <p:nvPr>
            <p:ph type="body" idx="2"/>
          </p:nvPr>
        </p:nvSpPr>
        <p:spPr>
          <a:xfrm>
            <a:off x="212750" y="2843525"/>
            <a:ext cx="1749300" cy="383100"/>
          </a:xfrm>
          <a:prstGeom prst="rect">
            <a:avLst/>
          </a:prstGeom>
          <a:solidFill>
            <a:srgbClr val="C31C4A"/>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en-US" sz="1300" b="1">
                <a:solidFill>
                  <a:schemeClr val="lt1"/>
                </a:solidFill>
                <a:latin typeface="Roboto"/>
                <a:ea typeface="Roboto"/>
                <a:cs typeface="Roboto"/>
                <a:sym typeface="Roboto"/>
              </a:rPr>
              <a:t>Καλλιτεχνική Λέσχη</a:t>
            </a:r>
            <a:endParaRPr sz="1300" b="1">
              <a:solidFill>
                <a:schemeClr val="lt1"/>
              </a:solidFill>
              <a:latin typeface="Roboto"/>
              <a:ea typeface="Roboto"/>
              <a:cs typeface="Roboto"/>
              <a:sym typeface="Roboto"/>
            </a:endParaRPr>
          </a:p>
        </p:txBody>
      </p:sp>
      <p:sp>
        <p:nvSpPr>
          <p:cNvPr id="280" name="Google Shape;280;p31"/>
          <p:cNvSpPr txBox="1">
            <a:spLocks noGrp="1"/>
          </p:cNvSpPr>
          <p:nvPr>
            <p:ph type="body" idx="2"/>
          </p:nvPr>
        </p:nvSpPr>
        <p:spPr>
          <a:xfrm>
            <a:off x="2117750" y="2843525"/>
            <a:ext cx="1048800" cy="383100"/>
          </a:xfrm>
          <a:prstGeom prst="rect">
            <a:avLst/>
          </a:prstGeom>
          <a:solidFill>
            <a:srgbClr val="C31C4A"/>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en-US" sz="1300" b="1">
                <a:solidFill>
                  <a:schemeClr val="lt1"/>
                </a:solidFill>
                <a:latin typeface="Roboto"/>
                <a:ea typeface="Roboto"/>
                <a:cs typeface="Roboto"/>
                <a:sym typeface="Roboto"/>
              </a:rPr>
              <a:t>Ξιφασκία</a:t>
            </a:r>
            <a:endParaRPr sz="1300" b="1">
              <a:solidFill>
                <a:schemeClr val="lt1"/>
              </a:solidFill>
              <a:latin typeface="Roboto"/>
              <a:ea typeface="Roboto"/>
              <a:cs typeface="Roboto"/>
              <a:sym typeface="Roboto"/>
            </a:endParaRPr>
          </a:p>
        </p:txBody>
      </p:sp>
      <p:sp>
        <p:nvSpPr>
          <p:cNvPr id="281" name="Google Shape;281;p31"/>
          <p:cNvSpPr txBox="1">
            <a:spLocks noGrp="1"/>
          </p:cNvSpPr>
          <p:nvPr>
            <p:ph type="body" idx="2"/>
          </p:nvPr>
        </p:nvSpPr>
        <p:spPr>
          <a:xfrm>
            <a:off x="3295900" y="2843525"/>
            <a:ext cx="1107900" cy="383100"/>
          </a:xfrm>
          <a:prstGeom prst="rect">
            <a:avLst/>
          </a:prstGeom>
          <a:solidFill>
            <a:srgbClr val="C31C4A"/>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1300" b="1">
                <a:solidFill>
                  <a:schemeClr val="lt1"/>
                </a:solidFill>
                <a:latin typeface="Roboto"/>
                <a:ea typeface="Roboto"/>
                <a:cs typeface="Roboto"/>
                <a:sym typeface="Roboto"/>
              </a:rPr>
              <a:t>Κολύμβηση</a:t>
            </a:r>
            <a:endParaRPr sz="1300" b="1">
              <a:solidFill>
                <a:schemeClr val="lt1"/>
              </a:solidFill>
              <a:latin typeface="Roboto"/>
              <a:ea typeface="Roboto"/>
              <a:cs typeface="Roboto"/>
              <a:sym typeface="Roboto"/>
            </a:endParaRPr>
          </a:p>
          <a:p>
            <a:pPr marL="0" lvl="0" indent="0" algn="l" rtl="0">
              <a:lnSpc>
                <a:spcPct val="115000"/>
              </a:lnSpc>
              <a:spcBef>
                <a:spcPts val="1600"/>
              </a:spcBef>
              <a:spcAft>
                <a:spcPts val="1600"/>
              </a:spcAft>
              <a:buSzPts val="1800"/>
              <a:buNone/>
            </a:pPr>
            <a:endParaRPr sz="1300" b="1">
              <a:solidFill>
                <a:schemeClr val="lt1"/>
              </a:solidFill>
              <a:latin typeface="Roboto"/>
              <a:ea typeface="Roboto"/>
              <a:cs typeface="Roboto"/>
              <a:sym typeface="Roboto"/>
            </a:endParaRPr>
          </a:p>
        </p:txBody>
      </p:sp>
      <p:sp>
        <p:nvSpPr>
          <p:cNvPr id="282" name="Google Shape;282;p31"/>
          <p:cNvSpPr txBox="1">
            <a:spLocks noGrp="1"/>
          </p:cNvSpPr>
          <p:nvPr>
            <p:ph type="body" idx="1"/>
          </p:nvPr>
        </p:nvSpPr>
        <p:spPr>
          <a:xfrm>
            <a:off x="101938" y="3379925"/>
            <a:ext cx="4362300" cy="530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en-US" sz="1400">
                <a:latin typeface="Roboto Light"/>
                <a:ea typeface="Roboto Light"/>
                <a:cs typeface="Roboto Light"/>
                <a:sym typeface="Roboto Light"/>
              </a:rPr>
              <a:t>[Εισαγάγετε το όνομα του μαθητή/της μαθήτριας]</a:t>
            </a:r>
            <a:endParaRPr sz="1400">
              <a:latin typeface="Roboto Light"/>
              <a:ea typeface="Roboto Light"/>
              <a:cs typeface="Roboto Light"/>
              <a:sym typeface="Roboto Light"/>
            </a:endParaRPr>
          </a:p>
        </p:txBody>
      </p:sp>
      <p:sp>
        <p:nvSpPr>
          <p:cNvPr id="283" name="Google Shape;283;p31"/>
          <p:cNvSpPr txBox="1">
            <a:spLocks noGrp="1"/>
          </p:cNvSpPr>
          <p:nvPr>
            <p:ph type="body" idx="2"/>
          </p:nvPr>
        </p:nvSpPr>
        <p:spPr>
          <a:xfrm>
            <a:off x="212750" y="3910325"/>
            <a:ext cx="1749300" cy="383100"/>
          </a:xfrm>
          <a:prstGeom prst="rect">
            <a:avLst/>
          </a:prstGeom>
          <a:solidFill>
            <a:srgbClr val="C31C4A"/>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en-US" sz="1300" b="1">
                <a:solidFill>
                  <a:schemeClr val="lt1"/>
                </a:solidFill>
                <a:latin typeface="Roboto"/>
                <a:ea typeface="Roboto"/>
                <a:cs typeface="Roboto"/>
                <a:sym typeface="Roboto"/>
              </a:rPr>
              <a:t>Καλλιτεχνική Λέσχη</a:t>
            </a:r>
            <a:endParaRPr sz="1700" b="1">
              <a:solidFill>
                <a:schemeClr val="lt1"/>
              </a:solidFill>
              <a:latin typeface="Roboto"/>
              <a:ea typeface="Roboto"/>
              <a:cs typeface="Roboto"/>
              <a:sym typeface="Roboto"/>
            </a:endParaRPr>
          </a:p>
        </p:txBody>
      </p:sp>
      <p:sp>
        <p:nvSpPr>
          <p:cNvPr id="284" name="Google Shape;284;p31"/>
          <p:cNvSpPr txBox="1">
            <a:spLocks noGrp="1"/>
          </p:cNvSpPr>
          <p:nvPr>
            <p:ph type="body" idx="2"/>
          </p:nvPr>
        </p:nvSpPr>
        <p:spPr>
          <a:xfrm>
            <a:off x="2117750" y="3910325"/>
            <a:ext cx="1022400" cy="383100"/>
          </a:xfrm>
          <a:prstGeom prst="rect">
            <a:avLst/>
          </a:prstGeom>
          <a:solidFill>
            <a:srgbClr val="C31C4A"/>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en-US" sz="1300" b="1">
                <a:solidFill>
                  <a:schemeClr val="lt1"/>
                </a:solidFill>
                <a:latin typeface="Roboto"/>
                <a:ea typeface="Roboto"/>
                <a:cs typeface="Roboto"/>
                <a:sym typeface="Roboto"/>
              </a:rPr>
              <a:t>Χορός</a:t>
            </a:r>
            <a:endParaRPr sz="900" b="1">
              <a:solidFill>
                <a:schemeClr val="lt1"/>
              </a:solidFill>
              <a:latin typeface="Roboto"/>
              <a:ea typeface="Roboto"/>
              <a:cs typeface="Roboto"/>
              <a:sym typeface="Roboto"/>
            </a:endParaRPr>
          </a:p>
        </p:txBody>
      </p:sp>
      <p:sp>
        <p:nvSpPr>
          <p:cNvPr id="285" name="Google Shape;285;p31"/>
          <p:cNvSpPr txBox="1">
            <a:spLocks noGrp="1"/>
          </p:cNvSpPr>
          <p:nvPr>
            <p:ph type="body" idx="2"/>
          </p:nvPr>
        </p:nvSpPr>
        <p:spPr>
          <a:xfrm>
            <a:off x="3295900" y="3910325"/>
            <a:ext cx="1107900" cy="383100"/>
          </a:xfrm>
          <a:prstGeom prst="rect">
            <a:avLst/>
          </a:prstGeom>
          <a:solidFill>
            <a:srgbClr val="C31C4A"/>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en-US" sz="1300" b="1">
                <a:solidFill>
                  <a:schemeClr val="lt1"/>
                </a:solidFill>
                <a:latin typeface="Roboto"/>
                <a:ea typeface="Roboto"/>
                <a:cs typeface="Roboto"/>
                <a:sym typeface="Roboto"/>
              </a:rPr>
              <a:t>Ρομποτική</a:t>
            </a:r>
            <a:endParaRPr sz="1300" b="1">
              <a:solidFill>
                <a:schemeClr val="lt1"/>
              </a:solidFill>
              <a:latin typeface="Roboto"/>
              <a:ea typeface="Roboto"/>
              <a:cs typeface="Roboto"/>
              <a:sym typeface="Roboto"/>
            </a:endParaRPr>
          </a:p>
        </p:txBody>
      </p:sp>
      <p:sp>
        <p:nvSpPr>
          <p:cNvPr id="286" name="Google Shape;286;p31"/>
          <p:cNvSpPr txBox="1">
            <a:spLocks noGrp="1"/>
          </p:cNvSpPr>
          <p:nvPr>
            <p:ph type="body" idx="1"/>
          </p:nvPr>
        </p:nvSpPr>
        <p:spPr>
          <a:xfrm>
            <a:off x="4699392" y="1170125"/>
            <a:ext cx="4648200" cy="411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en-US" sz="1500">
                <a:latin typeface="Roboto Light"/>
                <a:ea typeface="Roboto Light"/>
                <a:cs typeface="Roboto Light"/>
                <a:sym typeface="Roboto Light"/>
              </a:rPr>
              <a:t>[Εισαγάγετε το όνομα του μαθητή/της μαθήτριας]</a:t>
            </a:r>
            <a:endParaRPr sz="1500">
              <a:latin typeface="Roboto Light"/>
              <a:ea typeface="Roboto Light"/>
              <a:cs typeface="Roboto Light"/>
              <a:sym typeface="Roboto Light"/>
            </a:endParaRPr>
          </a:p>
        </p:txBody>
      </p:sp>
      <p:sp>
        <p:nvSpPr>
          <p:cNvPr id="287" name="Google Shape;287;p31"/>
          <p:cNvSpPr txBox="1">
            <a:spLocks noGrp="1"/>
          </p:cNvSpPr>
          <p:nvPr>
            <p:ph type="body" idx="2"/>
          </p:nvPr>
        </p:nvSpPr>
        <p:spPr>
          <a:xfrm>
            <a:off x="4860950" y="1700525"/>
            <a:ext cx="1022400" cy="383100"/>
          </a:xfrm>
          <a:prstGeom prst="rect">
            <a:avLst/>
          </a:prstGeom>
          <a:solidFill>
            <a:srgbClr val="C31C4A"/>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en-US" sz="1100" b="1">
                <a:solidFill>
                  <a:schemeClr val="lt1"/>
                </a:solidFill>
                <a:latin typeface="Roboto"/>
                <a:ea typeface="Roboto"/>
                <a:cs typeface="Roboto"/>
                <a:sym typeface="Roboto"/>
              </a:rPr>
              <a:t>Χειροτεχνία</a:t>
            </a:r>
            <a:endParaRPr sz="1100" b="1">
              <a:solidFill>
                <a:schemeClr val="lt1"/>
              </a:solidFill>
              <a:latin typeface="Roboto"/>
              <a:ea typeface="Roboto"/>
              <a:cs typeface="Roboto"/>
              <a:sym typeface="Roboto"/>
            </a:endParaRPr>
          </a:p>
        </p:txBody>
      </p:sp>
      <p:sp>
        <p:nvSpPr>
          <p:cNvPr id="288" name="Google Shape;288;p31"/>
          <p:cNvSpPr txBox="1">
            <a:spLocks noGrp="1"/>
          </p:cNvSpPr>
          <p:nvPr>
            <p:ph type="body" idx="2"/>
          </p:nvPr>
        </p:nvSpPr>
        <p:spPr>
          <a:xfrm>
            <a:off x="6003950" y="1700525"/>
            <a:ext cx="1022400" cy="383100"/>
          </a:xfrm>
          <a:prstGeom prst="rect">
            <a:avLst/>
          </a:prstGeom>
          <a:solidFill>
            <a:srgbClr val="C31C4A"/>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1200" b="1">
                <a:solidFill>
                  <a:schemeClr val="lt1"/>
                </a:solidFill>
                <a:latin typeface="Roboto"/>
                <a:ea typeface="Roboto"/>
                <a:cs typeface="Roboto"/>
                <a:sym typeface="Roboto"/>
              </a:rPr>
              <a:t>Κολύμβηση</a:t>
            </a:r>
            <a:endParaRPr sz="1200" b="1">
              <a:solidFill>
                <a:schemeClr val="lt1"/>
              </a:solidFill>
              <a:latin typeface="Roboto"/>
              <a:ea typeface="Roboto"/>
              <a:cs typeface="Roboto"/>
              <a:sym typeface="Roboto"/>
            </a:endParaRPr>
          </a:p>
        </p:txBody>
      </p:sp>
      <p:sp>
        <p:nvSpPr>
          <p:cNvPr id="289" name="Google Shape;289;p31"/>
          <p:cNvSpPr txBox="1">
            <a:spLocks noGrp="1"/>
          </p:cNvSpPr>
          <p:nvPr>
            <p:ph type="body" idx="2"/>
          </p:nvPr>
        </p:nvSpPr>
        <p:spPr>
          <a:xfrm>
            <a:off x="7146950" y="1700525"/>
            <a:ext cx="1905000" cy="383100"/>
          </a:xfrm>
          <a:prstGeom prst="rect">
            <a:avLst/>
          </a:prstGeom>
          <a:solidFill>
            <a:srgbClr val="C31C4A"/>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rgbClr val="000000"/>
              </a:buClr>
              <a:buSzPts val="1800"/>
              <a:buFont typeface="Arial"/>
              <a:buNone/>
            </a:pPr>
            <a:r>
              <a:rPr lang="en-US" sz="1300" b="1">
                <a:solidFill>
                  <a:schemeClr val="lt1"/>
                </a:solidFill>
                <a:latin typeface="Roboto"/>
                <a:ea typeface="Roboto"/>
                <a:cs typeface="Roboto"/>
                <a:sym typeface="Roboto"/>
              </a:rPr>
              <a:t>Καλλιτεχνική Λέσχη</a:t>
            </a:r>
            <a:endParaRPr sz="1300" b="1">
              <a:solidFill>
                <a:schemeClr val="lt1"/>
              </a:solidFill>
              <a:latin typeface="Roboto"/>
              <a:ea typeface="Roboto"/>
              <a:cs typeface="Roboto"/>
              <a:sym typeface="Roboto"/>
            </a:endParaRPr>
          </a:p>
          <a:p>
            <a:pPr marL="0" lvl="0" indent="0" algn="l" rtl="0">
              <a:lnSpc>
                <a:spcPct val="115000"/>
              </a:lnSpc>
              <a:spcBef>
                <a:spcPts val="1600"/>
              </a:spcBef>
              <a:spcAft>
                <a:spcPts val="1600"/>
              </a:spcAft>
              <a:buSzPts val="1800"/>
              <a:buNone/>
            </a:pPr>
            <a:endParaRPr sz="1300" b="1">
              <a:solidFill>
                <a:schemeClr val="lt1"/>
              </a:solidFill>
              <a:latin typeface="Roboto"/>
              <a:ea typeface="Roboto"/>
              <a:cs typeface="Roboto"/>
              <a:sym typeface="Roboto"/>
            </a:endParaRPr>
          </a:p>
        </p:txBody>
      </p:sp>
      <p:sp>
        <p:nvSpPr>
          <p:cNvPr id="290" name="Google Shape;290;p31"/>
          <p:cNvSpPr txBox="1">
            <a:spLocks noGrp="1"/>
          </p:cNvSpPr>
          <p:nvPr>
            <p:ph type="body" idx="1"/>
          </p:nvPr>
        </p:nvSpPr>
        <p:spPr>
          <a:xfrm>
            <a:off x="4698000" y="2313125"/>
            <a:ext cx="4578600" cy="530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en-US" sz="1400">
                <a:latin typeface="Roboto Light"/>
                <a:ea typeface="Roboto Light"/>
                <a:cs typeface="Roboto Light"/>
                <a:sym typeface="Roboto Light"/>
              </a:rPr>
              <a:t>[Εισαγάγετε το όνομα του μαθητή/της μαθήτριας]</a:t>
            </a:r>
            <a:endParaRPr sz="1400">
              <a:latin typeface="Roboto Light"/>
              <a:ea typeface="Roboto Light"/>
              <a:cs typeface="Roboto Light"/>
              <a:sym typeface="Roboto Light"/>
            </a:endParaRPr>
          </a:p>
        </p:txBody>
      </p:sp>
      <p:sp>
        <p:nvSpPr>
          <p:cNvPr id="291" name="Google Shape;291;p31"/>
          <p:cNvSpPr txBox="1">
            <a:spLocks noGrp="1"/>
          </p:cNvSpPr>
          <p:nvPr>
            <p:ph type="body" idx="2"/>
          </p:nvPr>
        </p:nvSpPr>
        <p:spPr>
          <a:xfrm>
            <a:off x="4860950" y="2843525"/>
            <a:ext cx="1022400" cy="383100"/>
          </a:xfrm>
          <a:prstGeom prst="rect">
            <a:avLst/>
          </a:prstGeom>
          <a:solidFill>
            <a:srgbClr val="C31C4A"/>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en-US" sz="1300" b="1">
                <a:solidFill>
                  <a:schemeClr val="lt1"/>
                </a:solidFill>
                <a:latin typeface="Roboto"/>
                <a:ea typeface="Roboto"/>
                <a:cs typeface="Roboto"/>
                <a:sym typeface="Roboto"/>
              </a:rPr>
              <a:t>Θέατρο</a:t>
            </a:r>
            <a:endParaRPr sz="1300" b="1">
              <a:solidFill>
                <a:schemeClr val="lt1"/>
              </a:solidFill>
              <a:latin typeface="Roboto"/>
              <a:ea typeface="Roboto"/>
              <a:cs typeface="Roboto"/>
              <a:sym typeface="Roboto"/>
            </a:endParaRPr>
          </a:p>
        </p:txBody>
      </p:sp>
      <p:sp>
        <p:nvSpPr>
          <p:cNvPr id="292" name="Google Shape;292;p31"/>
          <p:cNvSpPr txBox="1">
            <a:spLocks noGrp="1"/>
          </p:cNvSpPr>
          <p:nvPr>
            <p:ph type="body" idx="2"/>
          </p:nvPr>
        </p:nvSpPr>
        <p:spPr>
          <a:xfrm>
            <a:off x="6003950" y="2843525"/>
            <a:ext cx="1022400" cy="383100"/>
          </a:xfrm>
          <a:prstGeom prst="rect">
            <a:avLst/>
          </a:prstGeom>
          <a:solidFill>
            <a:srgbClr val="C31C4A"/>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en-US" sz="1300" b="1">
                <a:solidFill>
                  <a:schemeClr val="lt1"/>
                </a:solidFill>
                <a:latin typeface="Roboto"/>
                <a:ea typeface="Roboto"/>
                <a:cs typeface="Roboto"/>
                <a:sym typeface="Roboto"/>
              </a:rPr>
              <a:t>Ρομποτική</a:t>
            </a:r>
            <a:endParaRPr sz="1300" b="1">
              <a:solidFill>
                <a:schemeClr val="lt1"/>
              </a:solidFill>
              <a:latin typeface="Roboto"/>
              <a:ea typeface="Roboto"/>
              <a:cs typeface="Roboto"/>
              <a:sym typeface="Roboto"/>
            </a:endParaRPr>
          </a:p>
        </p:txBody>
      </p:sp>
      <p:sp>
        <p:nvSpPr>
          <p:cNvPr id="293" name="Google Shape;293;p31"/>
          <p:cNvSpPr txBox="1">
            <a:spLocks noGrp="1"/>
          </p:cNvSpPr>
          <p:nvPr>
            <p:ph type="body" idx="2"/>
          </p:nvPr>
        </p:nvSpPr>
        <p:spPr>
          <a:xfrm>
            <a:off x="7146950" y="2843525"/>
            <a:ext cx="1905000" cy="383100"/>
          </a:xfrm>
          <a:prstGeom prst="rect">
            <a:avLst/>
          </a:prstGeom>
          <a:solidFill>
            <a:srgbClr val="C31C4A"/>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1300" b="1">
                <a:solidFill>
                  <a:schemeClr val="lt1"/>
                </a:solidFill>
                <a:latin typeface="Roboto"/>
                <a:ea typeface="Roboto"/>
                <a:cs typeface="Roboto"/>
                <a:sym typeface="Roboto"/>
              </a:rPr>
              <a:t>Φωτογραφία</a:t>
            </a:r>
            <a:endParaRPr sz="1300" b="1">
              <a:solidFill>
                <a:schemeClr val="lt1"/>
              </a:solidFill>
              <a:latin typeface="Roboto"/>
              <a:ea typeface="Roboto"/>
              <a:cs typeface="Roboto"/>
              <a:sym typeface="Roboto"/>
            </a:endParaRPr>
          </a:p>
          <a:p>
            <a:pPr marL="0" lvl="0" indent="0" algn="l" rtl="0">
              <a:lnSpc>
                <a:spcPct val="115000"/>
              </a:lnSpc>
              <a:spcBef>
                <a:spcPts val="1600"/>
              </a:spcBef>
              <a:spcAft>
                <a:spcPts val="1600"/>
              </a:spcAft>
              <a:buSzPts val="1800"/>
              <a:buNone/>
            </a:pPr>
            <a:endParaRPr sz="1300" b="1">
              <a:solidFill>
                <a:schemeClr val="lt1"/>
              </a:solidFill>
              <a:latin typeface="Roboto"/>
              <a:ea typeface="Roboto"/>
              <a:cs typeface="Roboto"/>
              <a:sym typeface="Roboto"/>
            </a:endParaRPr>
          </a:p>
        </p:txBody>
      </p:sp>
      <p:sp>
        <p:nvSpPr>
          <p:cNvPr id="294" name="Google Shape;294;p31"/>
          <p:cNvSpPr txBox="1">
            <a:spLocks noGrp="1"/>
          </p:cNvSpPr>
          <p:nvPr>
            <p:ph type="body" idx="1"/>
          </p:nvPr>
        </p:nvSpPr>
        <p:spPr>
          <a:xfrm>
            <a:off x="4698000" y="3379925"/>
            <a:ext cx="4362300" cy="530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en-US" sz="1400">
                <a:latin typeface="Roboto Light"/>
                <a:ea typeface="Roboto Light"/>
                <a:cs typeface="Roboto Light"/>
                <a:sym typeface="Roboto Light"/>
              </a:rPr>
              <a:t>[Εισαγάγετε το όνομα του μαθητή/της μαθήτριας]</a:t>
            </a:r>
            <a:endParaRPr sz="1400">
              <a:latin typeface="Roboto Light"/>
              <a:ea typeface="Roboto Light"/>
              <a:cs typeface="Roboto Light"/>
              <a:sym typeface="Roboto Light"/>
            </a:endParaRPr>
          </a:p>
        </p:txBody>
      </p:sp>
      <p:sp>
        <p:nvSpPr>
          <p:cNvPr id="295" name="Google Shape;295;p31"/>
          <p:cNvSpPr txBox="1">
            <a:spLocks noGrp="1"/>
          </p:cNvSpPr>
          <p:nvPr>
            <p:ph type="body" idx="2"/>
          </p:nvPr>
        </p:nvSpPr>
        <p:spPr>
          <a:xfrm>
            <a:off x="4860950" y="3910325"/>
            <a:ext cx="1022400" cy="383100"/>
          </a:xfrm>
          <a:prstGeom prst="rect">
            <a:avLst/>
          </a:prstGeom>
          <a:solidFill>
            <a:srgbClr val="C31C4A"/>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en-US" sz="1300" b="1">
                <a:solidFill>
                  <a:schemeClr val="lt1"/>
                </a:solidFill>
                <a:latin typeface="Roboto"/>
                <a:ea typeface="Roboto"/>
                <a:cs typeface="Roboto"/>
                <a:sym typeface="Roboto"/>
              </a:rPr>
              <a:t>Μουσική</a:t>
            </a:r>
            <a:endParaRPr sz="1300" b="1">
              <a:solidFill>
                <a:schemeClr val="lt1"/>
              </a:solidFill>
              <a:latin typeface="Roboto"/>
              <a:ea typeface="Roboto"/>
              <a:cs typeface="Roboto"/>
              <a:sym typeface="Roboto"/>
            </a:endParaRPr>
          </a:p>
        </p:txBody>
      </p:sp>
      <p:sp>
        <p:nvSpPr>
          <p:cNvPr id="296" name="Google Shape;296;p31"/>
          <p:cNvSpPr txBox="1">
            <a:spLocks noGrp="1"/>
          </p:cNvSpPr>
          <p:nvPr>
            <p:ph type="body" idx="2"/>
          </p:nvPr>
        </p:nvSpPr>
        <p:spPr>
          <a:xfrm>
            <a:off x="6003950" y="3910325"/>
            <a:ext cx="1022400" cy="383100"/>
          </a:xfrm>
          <a:prstGeom prst="rect">
            <a:avLst/>
          </a:prstGeom>
          <a:solidFill>
            <a:srgbClr val="C31C4A"/>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en-US" sz="1100" b="1">
                <a:solidFill>
                  <a:schemeClr val="lt1"/>
                </a:solidFill>
                <a:latin typeface="Roboto"/>
                <a:ea typeface="Roboto"/>
                <a:cs typeface="Roboto"/>
                <a:sym typeface="Roboto"/>
              </a:rPr>
              <a:t>Χειροτεχνία</a:t>
            </a:r>
            <a:endParaRPr sz="1100" b="1">
              <a:solidFill>
                <a:schemeClr val="lt1"/>
              </a:solidFill>
              <a:latin typeface="Roboto"/>
              <a:ea typeface="Roboto"/>
              <a:cs typeface="Roboto"/>
              <a:sym typeface="Roboto"/>
            </a:endParaRPr>
          </a:p>
        </p:txBody>
      </p:sp>
      <p:sp>
        <p:nvSpPr>
          <p:cNvPr id="297" name="Google Shape;297;p31"/>
          <p:cNvSpPr txBox="1">
            <a:spLocks noGrp="1"/>
          </p:cNvSpPr>
          <p:nvPr>
            <p:ph type="body" idx="2"/>
          </p:nvPr>
        </p:nvSpPr>
        <p:spPr>
          <a:xfrm>
            <a:off x="7146950" y="3910325"/>
            <a:ext cx="1905000" cy="383100"/>
          </a:xfrm>
          <a:prstGeom prst="rect">
            <a:avLst/>
          </a:prstGeom>
          <a:solidFill>
            <a:srgbClr val="C31C4A"/>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en-US" sz="1300" b="1">
                <a:solidFill>
                  <a:schemeClr val="lt1"/>
                </a:solidFill>
                <a:latin typeface="Roboto"/>
                <a:ea typeface="Roboto"/>
                <a:cs typeface="Roboto"/>
                <a:sym typeface="Roboto"/>
              </a:rPr>
              <a:t>Ενόργανη γυμναστική</a:t>
            </a:r>
            <a:endParaRPr sz="1300" b="1">
              <a:solidFill>
                <a:schemeClr val="lt1"/>
              </a:solidFill>
              <a:latin typeface="Roboto"/>
              <a:ea typeface="Roboto"/>
              <a:cs typeface="Roboto"/>
              <a:sym typeface="Roboto"/>
            </a:endParaRPr>
          </a:p>
        </p:txBody>
      </p:sp>
      <p:sp>
        <p:nvSpPr>
          <p:cNvPr id="298" name="Google Shape;298;p31"/>
          <p:cNvSpPr txBox="1">
            <a:spLocks noGrp="1"/>
          </p:cNvSpPr>
          <p:nvPr>
            <p:ph type="subTitle" idx="3"/>
          </p:nvPr>
        </p:nvSpPr>
        <p:spPr>
          <a:xfrm>
            <a:off x="7464825" y="30250"/>
            <a:ext cx="16029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Δραστηριότητα </a:t>
            </a:r>
            <a:r>
              <a:rPr lang="en-US">
                <a:latin typeface="Roboto"/>
                <a:ea typeface="Roboto"/>
                <a:cs typeface="Roboto"/>
                <a:sym typeface="Roboto"/>
              </a:rPr>
              <a:t>2</a:t>
            </a:r>
            <a:endParaRPr>
              <a:latin typeface="Roboto"/>
              <a:ea typeface="Roboto"/>
              <a:cs typeface="Roboto"/>
              <a:sym typeface="Roboto"/>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32"/>
          <p:cNvSpPr txBox="1">
            <a:spLocks noGrp="1"/>
          </p:cNvSpPr>
          <p:nvPr>
            <p:ph type="body" idx="1"/>
          </p:nvPr>
        </p:nvSpPr>
        <p:spPr>
          <a:xfrm>
            <a:off x="310900" y="1170125"/>
            <a:ext cx="4575300" cy="36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1500" b="1">
                <a:latin typeface="Roboto"/>
                <a:ea typeface="Roboto"/>
                <a:cs typeface="Roboto"/>
                <a:sym typeface="Roboto"/>
              </a:rPr>
              <a:t>Σύνολα δεδομένων</a:t>
            </a:r>
            <a:r>
              <a:rPr lang="en-US" sz="1500">
                <a:latin typeface="Roboto"/>
                <a:ea typeface="Roboto"/>
                <a:cs typeface="Roboto"/>
                <a:sym typeface="Roboto"/>
              </a:rPr>
              <a:t>	</a:t>
            </a:r>
            <a:endParaRPr sz="1500">
              <a:latin typeface="Roboto"/>
              <a:ea typeface="Roboto"/>
              <a:cs typeface="Roboto"/>
              <a:sym typeface="Roboto"/>
            </a:endParaRPr>
          </a:p>
          <a:p>
            <a:pPr marL="457200" lvl="0" indent="-323850" algn="l" rtl="0">
              <a:lnSpc>
                <a:spcPct val="115000"/>
              </a:lnSpc>
              <a:spcBef>
                <a:spcPts val="1600"/>
              </a:spcBef>
              <a:spcAft>
                <a:spcPts val="0"/>
              </a:spcAft>
              <a:buSzPts val="1500"/>
              <a:buChar char="●"/>
            </a:pPr>
            <a:r>
              <a:rPr lang="en-US" sz="1500" b="1">
                <a:solidFill>
                  <a:srgbClr val="C31C4A"/>
                </a:solidFill>
                <a:latin typeface="Roboto"/>
                <a:ea typeface="Roboto"/>
                <a:cs typeface="Roboto"/>
                <a:sym typeface="Roboto"/>
              </a:rPr>
              <a:t>Δεδομένα από αυτό το σχολείο</a:t>
            </a:r>
            <a:r>
              <a:rPr lang="en-US" sz="1500">
                <a:latin typeface="Roboto"/>
                <a:ea typeface="Roboto"/>
                <a:cs typeface="Roboto"/>
                <a:sym typeface="Roboto"/>
              </a:rPr>
              <a:t> (τελευταία 10 χρόνια) σχετικά με τη συμμετοχή των μαθητών σε διάφορα χόμπι</a:t>
            </a:r>
            <a:endParaRPr sz="1500">
              <a:latin typeface="Roboto"/>
              <a:ea typeface="Roboto"/>
              <a:cs typeface="Roboto"/>
              <a:sym typeface="Roboto"/>
            </a:endParaRPr>
          </a:p>
          <a:p>
            <a:pPr marL="457200" lvl="0" indent="-323850" algn="l" rtl="0">
              <a:lnSpc>
                <a:spcPct val="115000"/>
              </a:lnSpc>
              <a:spcBef>
                <a:spcPts val="0"/>
              </a:spcBef>
              <a:spcAft>
                <a:spcPts val="0"/>
              </a:spcAft>
              <a:buSzPts val="1500"/>
              <a:buChar char="●"/>
            </a:pPr>
            <a:r>
              <a:rPr lang="en-US" sz="1500" b="1">
                <a:solidFill>
                  <a:srgbClr val="C31C4A"/>
                </a:solidFill>
                <a:latin typeface="Roboto"/>
                <a:ea typeface="Roboto"/>
                <a:cs typeface="Roboto"/>
                <a:sym typeface="Roboto"/>
              </a:rPr>
              <a:t>Δεδομένα από την Περιφέρεια</a:t>
            </a:r>
            <a:r>
              <a:rPr lang="en-US" sz="1500">
                <a:solidFill>
                  <a:srgbClr val="C31C4A"/>
                </a:solidFill>
                <a:latin typeface="Roboto"/>
                <a:ea typeface="Roboto"/>
                <a:cs typeface="Roboto"/>
                <a:sym typeface="Roboto"/>
              </a:rPr>
              <a:t> </a:t>
            </a:r>
            <a:r>
              <a:rPr lang="en-US" sz="1500">
                <a:latin typeface="Roboto"/>
                <a:ea typeface="Roboto"/>
                <a:cs typeface="Roboto"/>
                <a:sym typeface="Roboto"/>
              </a:rPr>
              <a:t>(τα τελευταία 3 χρόνια) με χόμπι που είναι δημοφιλή στους νέους σε αυτήν την περιοχή</a:t>
            </a:r>
            <a:endParaRPr sz="1500">
              <a:latin typeface="Roboto"/>
              <a:ea typeface="Roboto"/>
              <a:cs typeface="Roboto"/>
              <a:sym typeface="Roboto"/>
            </a:endParaRPr>
          </a:p>
          <a:p>
            <a:pPr marL="457200" lvl="0" indent="-323850" algn="l" rtl="0">
              <a:lnSpc>
                <a:spcPct val="115000"/>
              </a:lnSpc>
              <a:spcBef>
                <a:spcPts val="0"/>
              </a:spcBef>
              <a:spcAft>
                <a:spcPts val="0"/>
              </a:spcAft>
              <a:buSzPts val="1500"/>
              <a:buChar char="●"/>
            </a:pPr>
            <a:r>
              <a:rPr lang="en-US" sz="1500" b="1">
                <a:solidFill>
                  <a:srgbClr val="C31C4A"/>
                </a:solidFill>
                <a:latin typeface="Roboto"/>
                <a:ea typeface="Roboto"/>
                <a:cs typeface="Roboto"/>
                <a:sym typeface="Roboto"/>
              </a:rPr>
              <a:t>Εθνικά δεδομένα</a:t>
            </a:r>
            <a:r>
              <a:rPr lang="en-US" sz="1500">
                <a:latin typeface="Roboto"/>
                <a:ea typeface="Roboto"/>
                <a:cs typeface="Roboto"/>
                <a:sym typeface="Roboto"/>
              </a:rPr>
              <a:t> (1960–2000) με τα πιο συνηθισμένα χόμπι και ενδιαφέροντα των νέων</a:t>
            </a:r>
            <a:endParaRPr sz="1500">
              <a:latin typeface="Roboto"/>
              <a:ea typeface="Roboto"/>
              <a:cs typeface="Roboto"/>
              <a:sym typeface="Roboto"/>
            </a:endParaRPr>
          </a:p>
          <a:p>
            <a:pPr marL="457200" lvl="0" indent="-323850" algn="l" rtl="0">
              <a:lnSpc>
                <a:spcPct val="115000"/>
              </a:lnSpc>
              <a:spcBef>
                <a:spcPts val="0"/>
              </a:spcBef>
              <a:spcAft>
                <a:spcPts val="0"/>
              </a:spcAft>
              <a:buSzPts val="1500"/>
              <a:buChar char="●"/>
            </a:pPr>
            <a:r>
              <a:rPr lang="en-US" sz="1500" b="1">
                <a:solidFill>
                  <a:srgbClr val="C31C4A"/>
                </a:solidFill>
                <a:latin typeface="Roboto"/>
                <a:ea typeface="Roboto"/>
                <a:cs typeface="Roboto"/>
                <a:sym typeface="Roboto"/>
              </a:rPr>
              <a:t>Διεθνή δεδομένα</a:t>
            </a:r>
            <a:r>
              <a:rPr lang="en-US" sz="1500">
                <a:latin typeface="Roboto"/>
                <a:ea typeface="Roboto"/>
                <a:cs typeface="Roboto"/>
                <a:sym typeface="Roboto"/>
              </a:rPr>
              <a:t> με τα χόμπι των νέων παγκοσμίως</a:t>
            </a:r>
            <a:endParaRPr sz="1500">
              <a:latin typeface="Roboto"/>
              <a:ea typeface="Roboto"/>
              <a:cs typeface="Roboto"/>
              <a:sym typeface="Roboto"/>
            </a:endParaRPr>
          </a:p>
          <a:p>
            <a:pPr marL="0" lvl="0" indent="0" algn="l" rtl="0">
              <a:lnSpc>
                <a:spcPct val="115000"/>
              </a:lnSpc>
              <a:spcBef>
                <a:spcPts val="1600"/>
              </a:spcBef>
              <a:spcAft>
                <a:spcPts val="0"/>
              </a:spcAft>
              <a:buSzPts val="1800"/>
              <a:buNone/>
            </a:pPr>
            <a:endParaRPr sz="1200">
              <a:latin typeface="Roboto"/>
              <a:ea typeface="Roboto"/>
              <a:cs typeface="Roboto"/>
              <a:sym typeface="Roboto"/>
            </a:endParaRPr>
          </a:p>
          <a:p>
            <a:pPr marL="0" lvl="0" indent="0" algn="l" rtl="0">
              <a:lnSpc>
                <a:spcPct val="115000"/>
              </a:lnSpc>
              <a:spcBef>
                <a:spcPts val="1600"/>
              </a:spcBef>
              <a:spcAft>
                <a:spcPts val="1600"/>
              </a:spcAft>
              <a:buSzPts val="1800"/>
              <a:buNone/>
            </a:pPr>
            <a:endParaRPr sz="1200">
              <a:latin typeface="Roboto"/>
              <a:ea typeface="Roboto"/>
              <a:cs typeface="Roboto"/>
              <a:sym typeface="Roboto"/>
            </a:endParaRPr>
          </a:p>
        </p:txBody>
      </p:sp>
      <p:sp>
        <p:nvSpPr>
          <p:cNvPr id="304" name="Google Shape;304;p32"/>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latin typeface="Roboto"/>
                <a:ea typeface="Roboto"/>
                <a:cs typeface="Roboto"/>
                <a:sym typeface="Roboto"/>
              </a:rPr>
              <a:t>Ποια δεδομένα χρησιμοποιήθηκαν για το μοντέλο;</a:t>
            </a:r>
            <a:endParaRPr>
              <a:latin typeface="Roboto"/>
              <a:ea typeface="Roboto"/>
              <a:cs typeface="Roboto"/>
              <a:sym typeface="Roboto"/>
            </a:endParaRPr>
          </a:p>
        </p:txBody>
      </p:sp>
      <p:sp>
        <p:nvSpPr>
          <p:cNvPr id="305" name="Google Shape;305;p32"/>
          <p:cNvSpPr txBox="1">
            <a:spLocks noGrp="1"/>
          </p:cNvSpPr>
          <p:nvPr>
            <p:ph type="body" idx="2"/>
          </p:nvPr>
        </p:nvSpPr>
        <p:spPr>
          <a:xfrm>
            <a:off x="5014925" y="1170100"/>
            <a:ext cx="3818100" cy="2944800"/>
          </a:xfrm>
          <a:prstGeom prst="rect">
            <a:avLst/>
          </a:prstGeom>
          <a:solidFill>
            <a:srgbClr val="C31C4A"/>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b="1">
                <a:solidFill>
                  <a:schemeClr val="lt1"/>
                </a:solidFill>
                <a:latin typeface="Roboto"/>
                <a:ea typeface="Roboto"/>
                <a:cs typeface="Roboto"/>
                <a:sym typeface="Roboto"/>
              </a:rPr>
              <a:t>Ερωτήσεις φύλλου εργασίας:</a:t>
            </a:r>
            <a:endParaRPr b="1">
              <a:solidFill>
                <a:schemeClr val="lt1"/>
              </a:solidFill>
              <a:latin typeface="Roboto"/>
              <a:ea typeface="Roboto"/>
              <a:cs typeface="Roboto"/>
              <a:sym typeface="Roboto"/>
            </a:endParaRPr>
          </a:p>
          <a:p>
            <a:pPr marL="457200" lvl="0" indent="-342900" algn="l" rtl="0">
              <a:lnSpc>
                <a:spcPct val="115000"/>
              </a:lnSpc>
              <a:spcBef>
                <a:spcPts val="1600"/>
              </a:spcBef>
              <a:spcAft>
                <a:spcPts val="0"/>
              </a:spcAft>
              <a:buClr>
                <a:schemeClr val="lt1"/>
              </a:buClr>
              <a:buSzPts val="1800"/>
              <a:buFont typeface="Roboto"/>
              <a:buChar char="●"/>
            </a:pPr>
            <a:r>
              <a:rPr lang="en-US">
                <a:solidFill>
                  <a:schemeClr val="lt1"/>
                </a:solidFill>
                <a:latin typeface="Roboto"/>
                <a:ea typeface="Roboto"/>
                <a:cs typeface="Roboto"/>
                <a:sym typeface="Roboto"/>
              </a:rPr>
              <a:t>Ποιο από αυτά τα σύνολα δεδομένων θα ήταν κατάλληλο να χρησιμοποιηθεί για την εκπαίδευση του μοντέλου;</a:t>
            </a:r>
            <a:endParaRPr>
              <a:solidFill>
                <a:schemeClr val="lt1"/>
              </a:solidFill>
              <a:latin typeface="Roboto"/>
              <a:ea typeface="Roboto"/>
              <a:cs typeface="Roboto"/>
              <a:sym typeface="Roboto"/>
            </a:endParaRPr>
          </a:p>
          <a:p>
            <a:pPr marL="457200" lvl="0" indent="-342900" algn="l" rtl="0">
              <a:lnSpc>
                <a:spcPct val="115000"/>
              </a:lnSpc>
              <a:spcBef>
                <a:spcPts val="0"/>
              </a:spcBef>
              <a:spcAft>
                <a:spcPts val="0"/>
              </a:spcAft>
              <a:buClr>
                <a:schemeClr val="lt1"/>
              </a:buClr>
              <a:buSzPts val="1800"/>
              <a:buFont typeface="Roboto"/>
              <a:buChar char="●"/>
            </a:pPr>
            <a:r>
              <a:rPr lang="en-US">
                <a:solidFill>
                  <a:schemeClr val="lt1"/>
                </a:solidFill>
                <a:latin typeface="Roboto"/>
                <a:ea typeface="Roboto"/>
                <a:cs typeface="Roboto"/>
                <a:sym typeface="Roboto"/>
              </a:rPr>
              <a:t>Ποια σύνολα δεδομένων δεν θα ήταν κατάλληλα και γιατί;</a:t>
            </a:r>
            <a:endParaRPr>
              <a:latin typeface="Roboto"/>
              <a:ea typeface="Roboto"/>
              <a:cs typeface="Roboto"/>
              <a:sym typeface="Roboto"/>
            </a:endParaRPr>
          </a:p>
        </p:txBody>
      </p:sp>
      <p:pic>
        <p:nvPicPr>
          <p:cNvPr id="306" name="Google Shape;306;p32"/>
          <p:cNvPicPr preferRelativeResize="0"/>
          <p:nvPr/>
        </p:nvPicPr>
        <p:blipFill rotWithShape="1">
          <a:blip r:embed="rId3">
            <a:alphaModFix/>
          </a:blip>
          <a:srcRect/>
          <a:stretch/>
        </p:blipFill>
        <p:spPr>
          <a:xfrm>
            <a:off x="8188450" y="482913"/>
            <a:ext cx="371475" cy="371475"/>
          </a:xfrm>
          <a:prstGeom prst="rect">
            <a:avLst/>
          </a:prstGeom>
          <a:noFill/>
          <a:ln>
            <a:noFill/>
          </a:ln>
        </p:spPr>
      </p:pic>
      <p:sp>
        <p:nvSpPr>
          <p:cNvPr id="307" name="Google Shape;307;p32"/>
          <p:cNvSpPr txBox="1">
            <a:spLocks noGrp="1"/>
          </p:cNvSpPr>
          <p:nvPr>
            <p:ph type="subTitle" idx="3"/>
          </p:nvPr>
        </p:nvSpPr>
        <p:spPr>
          <a:xfrm>
            <a:off x="7464825" y="30250"/>
            <a:ext cx="16029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Δραστηριότητα </a:t>
            </a:r>
            <a:r>
              <a:rPr lang="en-US">
                <a:latin typeface="Roboto"/>
                <a:ea typeface="Roboto"/>
                <a:cs typeface="Roboto"/>
                <a:sym typeface="Roboto"/>
              </a:rPr>
              <a:t>2</a:t>
            </a:r>
            <a:endParaRPr>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5"/>
                                        </p:tgtEl>
                                        <p:attrNameLst>
                                          <p:attrName>style.visibility</p:attrName>
                                        </p:attrNameLst>
                                      </p:cBhvr>
                                      <p:to>
                                        <p:strVal val="visible"/>
                                      </p:to>
                                    </p:set>
                                    <p:animEffect transition="in" filter="fade">
                                      <p:cBhvr>
                                        <p:cTn id="7" dur="1000"/>
                                        <p:tgtEl>
                                          <p:spTgt spid="3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33"/>
          <p:cNvSpPr txBox="1">
            <a:spLocks noGrp="1"/>
          </p:cNvSpPr>
          <p:nvPr>
            <p:ph type="body" idx="1"/>
          </p:nvPr>
        </p:nvSpPr>
        <p:spPr>
          <a:xfrm>
            <a:off x="310900" y="1170124"/>
            <a:ext cx="4096500" cy="36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1800">
                <a:latin typeface="Roboto"/>
                <a:ea typeface="Roboto"/>
                <a:cs typeface="Roboto"/>
                <a:sym typeface="Roboto"/>
              </a:rPr>
              <a:t>Το σχολείο θέλει επίσης να χρησιμοποιήσει μια εφαρμογή AI για να δημιουργήσει ένα εβδομαδιαίο μενού για το κυλικείο του σχολείου. </a:t>
            </a:r>
            <a:endParaRPr>
              <a:latin typeface="Roboto"/>
              <a:ea typeface="Roboto"/>
              <a:cs typeface="Roboto"/>
              <a:sym typeface="Roboto"/>
            </a:endParaRPr>
          </a:p>
          <a:p>
            <a:pPr marL="0" lvl="0" indent="0" algn="l" rtl="0">
              <a:lnSpc>
                <a:spcPct val="115000"/>
              </a:lnSpc>
              <a:spcBef>
                <a:spcPts val="1600"/>
              </a:spcBef>
              <a:spcAft>
                <a:spcPts val="1600"/>
              </a:spcAft>
              <a:buSzPts val="1800"/>
              <a:buNone/>
            </a:pPr>
            <a:r>
              <a:rPr lang="en-US" b="1">
                <a:solidFill>
                  <a:srgbClr val="C31C4A"/>
                </a:solidFill>
                <a:latin typeface="Roboto"/>
                <a:ea typeface="Roboto"/>
                <a:cs typeface="Roboto"/>
                <a:sym typeface="Roboto"/>
              </a:rPr>
              <a:t>Ποιες εκτιμήσεις θα πρέπει να κάνετε σχετικά με τη συλλογή των δεδομένων και την εκπαίδευση του μοντέλου; </a:t>
            </a:r>
            <a:endParaRPr b="1">
              <a:solidFill>
                <a:srgbClr val="C31C4A"/>
              </a:solidFill>
              <a:latin typeface="Roboto"/>
              <a:ea typeface="Roboto"/>
              <a:cs typeface="Roboto"/>
              <a:sym typeface="Roboto"/>
            </a:endParaRPr>
          </a:p>
        </p:txBody>
      </p:sp>
      <p:sp>
        <p:nvSpPr>
          <p:cNvPr id="313" name="Google Shape;313;p33"/>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latin typeface="Roboto"/>
                <a:ea typeface="Roboto"/>
                <a:cs typeface="Roboto"/>
                <a:sym typeface="Roboto"/>
              </a:rPr>
              <a:t>Επιλογές γευμάτων	</a:t>
            </a:r>
            <a:endParaRPr>
              <a:latin typeface="Roboto"/>
              <a:ea typeface="Roboto"/>
              <a:cs typeface="Roboto"/>
              <a:sym typeface="Roboto"/>
            </a:endParaRPr>
          </a:p>
        </p:txBody>
      </p:sp>
      <p:sp>
        <p:nvSpPr>
          <p:cNvPr id="314" name="Google Shape;314;p33"/>
          <p:cNvSpPr txBox="1">
            <a:spLocks noGrp="1"/>
          </p:cNvSpPr>
          <p:nvPr>
            <p:ph type="subTitle" idx="3"/>
          </p:nvPr>
        </p:nvSpPr>
        <p:spPr>
          <a:xfrm>
            <a:off x="7541025" y="30250"/>
            <a:ext cx="15426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Δραστηριότητα</a:t>
            </a:r>
            <a:endParaRPr>
              <a:latin typeface="Roboto"/>
              <a:ea typeface="Roboto"/>
              <a:cs typeface="Roboto"/>
              <a:sym typeface="Roboto"/>
            </a:endParaRPr>
          </a:p>
        </p:txBody>
      </p:sp>
      <p:pic>
        <p:nvPicPr>
          <p:cNvPr id="315" name="Google Shape;315;p33"/>
          <p:cNvPicPr preferRelativeResize="0"/>
          <p:nvPr/>
        </p:nvPicPr>
        <p:blipFill rotWithShape="1">
          <a:blip r:embed="rId3">
            <a:alphaModFix/>
          </a:blip>
          <a:srcRect/>
          <a:stretch/>
        </p:blipFill>
        <p:spPr>
          <a:xfrm>
            <a:off x="6436075" y="1017727"/>
            <a:ext cx="605986" cy="698099"/>
          </a:xfrm>
          <a:prstGeom prst="rect">
            <a:avLst/>
          </a:prstGeom>
          <a:noFill/>
          <a:ln>
            <a:noFill/>
          </a:ln>
        </p:spPr>
      </p:pic>
      <p:pic>
        <p:nvPicPr>
          <p:cNvPr id="316" name="Google Shape;316;p33"/>
          <p:cNvPicPr preferRelativeResize="0"/>
          <p:nvPr/>
        </p:nvPicPr>
        <p:blipFill rotWithShape="1">
          <a:blip r:embed="rId4">
            <a:alphaModFix/>
          </a:blip>
          <a:srcRect/>
          <a:stretch/>
        </p:blipFill>
        <p:spPr>
          <a:xfrm>
            <a:off x="5342025" y="1344575"/>
            <a:ext cx="3115450" cy="31154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34"/>
          <p:cNvSpPr txBox="1">
            <a:spLocks noGrp="1"/>
          </p:cNvSpPr>
          <p:nvPr>
            <p:ph type="body" idx="1"/>
          </p:nvPr>
        </p:nvSpPr>
        <p:spPr>
          <a:xfrm>
            <a:off x="310900" y="1017725"/>
            <a:ext cx="8521200" cy="3811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1800">
                <a:latin typeface="Roboto"/>
                <a:ea typeface="Roboto"/>
                <a:cs typeface="Roboto"/>
                <a:sym typeface="Roboto"/>
              </a:rPr>
              <a:t>Είναι αδύνατο να αποφευχθεί η ύπαρξη προκαταλήψεων σε ένα σύνολο δεδομένων. Ωστόσο, υπάρχουν βήματα που πρέπει να ακολουθήσετε για να μειώσετε τις προκαταλήψεις:</a:t>
            </a:r>
            <a:endParaRPr>
              <a:latin typeface="Roboto"/>
              <a:ea typeface="Roboto"/>
              <a:cs typeface="Roboto"/>
              <a:sym typeface="Roboto"/>
            </a:endParaRPr>
          </a:p>
          <a:p>
            <a:pPr marL="457200" lvl="0" indent="-342900" algn="l" rtl="0">
              <a:lnSpc>
                <a:spcPct val="115000"/>
              </a:lnSpc>
              <a:spcBef>
                <a:spcPts val="1600"/>
              </a:spcBef>
              <a:spcAft>
                <a:spcPts val="0"/>
              </a:spcAft>
              <a:buSzPts val="1800"/>
              <a:buFont typeface="Roboto"/>
              <a:buChar char="●"/>
            </a:pPr>
            <a:r>
              <a:rPr lang="en-US" sz="1800">
                <a:latin typeface="Roboto"/>
                <a:ea typeface="Roboto"/>
                <a:cs typeface="Roboto"/>
                <a:sym typeface="Roboto"/>
              </a:rPr>
              <a:t>Χρησιμοποιήστε μεγάλα και αντιπροσωπευτικά σύνολα δεδομένων για την εκπαίδευση μοντέλων ML</a:t>
            </a:r>
            <a:endParaRPr>
              <a:latin typeface="Roboto"/>
              <a:ea typeface="Roboto"/>
              <a:cs typeface="Roboto"/>
              <a:sym typeface="Roboto"/>
            </a:endParaRPr>
          </a:p>
          <a:p>
            <a:pPr marL="457200" lvl="0" indent="-342900" algn="l" rtl="0">
              <a:lnSpc>
                <a:spcPct val="115000"/>
              </a:lnSpc>
              <a:spcBef>
                <a:spcPts val="1000"/>
              </a:spcBef>
              <a:spcAft>
                <a:spcPts val="0"/>
              </a:spcAft>
              <a:buSzPts val="1800"/>
              <a:buFont typeface="Roboto"/>
              <a:buChar char="●"/>
            </a:pPr>
            <a:r>
              <a:rPr lang="en-US" sz="1800">
                <a:latin typeface="Roboto"/>
                <a:ea typeface="Roboto"/>
                <a:cs typeface="Roboto"/>
                <a:sym typeface="Roboto"/>
              </a:rPr>
              <a:t>Πριν από την εκπαίδευση του μοντέλου, διαχωρίστε ένα μέρος των δεδομένων που θα χρησιμοποιηθούν για τη δημιουργία του μοντέλου για δοκιμή</a:t>
            </a:r>
            <a:endParaRPr>
              <a:latin typeface="Roboto"/>
              <a:ea typeface="Roboto"/>
              <a:cs typeface="Roboto"/>
              <a:sym typeface="Roboto"/>
            </a:endParaRPr>
          </a:p>
          <a:p>
            <a:pPr marL="457200" lvl="0" indent="-342900" algn="l" rtl="0">
              <a:lnSpc>
                <a:spcPct val="115000"/>
              </a:lnSpc>
              <a:spcBef>
                <a:spcPts val="1000"/>
              </a:spcBef>
              <a:spcAft>
                <a:spcPts val="0"/>
              </a:spcAft>
              <a:buSzPts val="1800"/>
              <a:buFont typeface="Roboto"/>
              <a:buChar char="●"/>
            </a:pPr>
            <a:r>
              <a:rPr lang="en-US" sz="1800">
                <a:latin typeface="Roboto"/>
                <a:ea typeface="Roboto"/>
                <a:cs typeface="Roboto"/>
                <a:sym typeface="Roboto"/>
              </a:rPr>
              <a:t>Κατά τη διαδικασία σχεδιασμού της εφαρμογής ML, λάβετε υπόψη σας άτομα με διαφορετικό υπόβαθρο, εμπειρίες και απόψεις</a:t>
            </a:r>
            <a:endParaRPr sz="1800">
              <a:latin typeface="Roboto"/>
              <a:ea typeface="Roboto"/>
              <a:cs typeface="Roboto"/>
              <a:sym typeface="Roboto"/>
            </a:endParaRPr>
          </a:p>
        </p:txBody>
      </p:sp>
      <p:sp>
        <p:nvSpPr>
          <p:cNvPr id="322" name="Google Shape;322;p34"/>
          <p:cNvSpPr txBox="1">
            <a:spLocks noGrp="1"/>
          </p:cNvSpPr>
          <p:nvPr>
            <p:ph type="title"/>
          </p:nvPr>
        </p:nvSpPr>
        <p:spPr>
          <a:xfrm>
            <a:off x="310900" y="319600"/>
            <a:ext cx="8521200" cy="7089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latin typeface="Roboto"/>
                <a:ea typeface="Roboto"/>
                <a:cs typeface="Roboto"/>
                <a:sym typeface="Roboto"/>
              </a:rPr>
              <a:t>Μείωση των προκαταλήψεων</a:t>
            </a:r>
            <a:endParaRPr>
              <a:latin typeface="Roboto"/>
              <a:ea typeface="Roboto"/>
              <a:cs typeface="Roboto"/>
              <a:sym typeface="Roboto"/>
            </a:endParaRPr>
          </a:p>
        </p:txBody>
      </p:sp>
      <p:sp>
        <p:nvSpPr>
          <p:cNvPr id="323" name="Google Shape;323;p34"/>
          <p:cNvSpPr txBox="1">
            <a:spLocks noGrp="1"/>
          </p:cNvSpPr>
          <p:nvPr>
            <p:ph type="subTitle" idx="2"/>
          </p:nvPr>
        </p:nvSpPr>
        <p:spPr>
          <a:xfrm>
            <a:off x="7541025" y="30250"/>
            <a:ext cx="15426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a:solidFill>
                  <a:schemeClr val="lt1"/>
                </a:solidFill>
                <a:latin typeface="Roboto"/>
                <a:ea typeface="Roboto"/>
                <a:cs typeface="Roboto"/>
                <a:sym typeface="Roboto"/>
              </a:rPr>
              <a:t>Δραστηριότητα</a:t>
            </a:r>
            <a:endParaRPr>
              <a:latin typeface="Roboto"/>
              <a:ea typeface="Roboto"/>
              <a:cs typeface="Roboto"/>
              <a:sym typeface="Roboto"/>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Shape 327"/>
        <p:cNvGrpSpPr/>
        <p:nvPr/>
      </p:nvGrpSpPr>
      <p:grpSpPr>
        <a:xfrm>
          <a:off x="0" y="0"/>
          <a:ext cx="0" cy="0"/>
          <a:chOff x="0" y="0"/>
          <a:chExt cx="0" cy="0"/>
        </a:xfrm>
      </p:grpSpPr>
      <p:sp>
        <p:nvSpPr>
          <p:cNvPr id="328" name="Google Shape;328;p35"/>
          <p:cNvSpPr txBox="1">
            <a:spLocks noGrp="1"/>
          </p:cNvSpPr>
          <p:nvPr>
            <p:ph type="body" idx="1"/>
          </p:nvPr>
        </p:nvSpPr>
        <p:spPr>
          <a:xfrm>
            <a:off x="310900" y="1170125"/>
            <a:ext cx="4372500" cy="36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b="1" dirty="0" err="1">
                <a:solidFill>
                  <a:srgbClr val="C31C4A"/>
                </a:solidFill>
                <a:latin typeface="Roboto"/>
                <a:ea typeface="Roboto"/>
                <a:cs typeface="Roboto"/>
                <a:sym typeface="Roboto"/>
              </a:rPr>
              <a:t>Σε</a:t>
            </a:r>
            <a:r>
              <a:rPr lang="en-US" b="1" dirty="0">
                <a:solidFill>
                  <a:srgbClr val="C31C4A"/>
                </a:solidFill>
                <a:latin typeface="Roboto"/>
                <a:ea typeface="Roboto"/>
                <a:cs typeface="Roboto"/>
                <a:sym typeface="Roboto"/>
              </a:rPr>
              <a:t> α</a:t>
            </a:r>
            <a:r>
              <a:rPr lang="en-US" b="1" dirty="0" err="1">
                <a:solidFill>
                  <a:srgbClr val="C31C4A"/>
                </a:solidFill>
                <a:latin typeface="Roboto"/>
                <a:ea typeface="Roboto"/>
                <a:cs typeface="Roboto"/>
                <a:sym typeface="Roboto"/>
              </a:rPr>
              <a:t>υτό</a:t>
            </a:r>
            <a:r>
              <a:rPr lang="en-US" b="1" dirty="0">
                <a:solidFill>
                  <a:srgbClr val="C31C4A"/>
                </a:solidFill>
                <a:latin typeface="Roboto"/>
                <a:ea typeface="Roboto"/>
                <a:cs typeface="Roboto"/>
                <a:sym typeface="Roboto"/>
              </a:rPr>
              <a:t> </a:t>
            </a:r>
            <a:r>
              <a:rPr lang="en-US" b="1" dirty="0" err="1">
                <a:solidFill>
                  <a:srgbClr val="C31C4A"/>
                </a:solidFill>
                <a:latin typeface="Roboto"/>
                <a:ea typeface="Roboto"/>
                <a:cs typeface="Roboto"/>
                <a:sym typeface="Roboto"/>
              </a:rPr>
              <a:t>το</a:t>
            </a:r>
            <a:r>
              <a:rPr lang="en-US" b="1" dirty="0">
                <a:solidFill>
                  <a:srgbClr val="C31C4A"/>
                </a:solidFill>
                <a:latin typeface="Roboto"/>
                <a:ea typeface="Roboto"/>
                <a:cs typeface="Roboto"/>
                <a:sym typeface="Roboto"/>
              </a:rPr>
              <a:t> </a:t>
            </a:r>
            <a:r>
              <a:rPr lang="en-US" b="1" dirty="0" err="1">
                <a:solidFill>
                  <a:srgbClr val="C31C4A"/>
                </a:solidFill>
                <a:latin typeface="Roboto"/>
                <a:ea typeface="Roboto"/>
                <a:cs typeface="Roboto"/>
                <a:sym typeface="Roboto"/>
              </a:rPr>
              <a:t>μάθημ</a:t>
            </a:r>
            <a:r>
              <a:rPr lang="en-US" b="1" dirty="0">
                <a:solidFill>
                  <a:srgbClr val="C31C4A"/>
                </a:solidFill>
                <a:latin typeface="Roboto"/>
                <a:ea typeface="Roboto"/>
                <a:cs typeface="Roboto"/>
                <a:sym typeface="Roboto"/>
              </a:rPr>
              <a:t>α…</a:t>
            </a:r>
            <a:endParaRPr b="1" dirty="0">
              <a:solidFill>
                <a:srgbClr val="C31C4A"/>
              </a:solidFill>
              <a:latin typeface="Roboto"/>
              <a:ea typeface="Roboto"/>
              <a:cs typeface="Roboto"/>
              <a:sym typeface="Roboto"/>
            </a:endParaRPr>
          </a:p>
          <a:p>
            <a:pPr marL="0" lvl="0" indent="0" algn="l" rtl="0">
              <a:lnSpc>
                <a:spcPct val="115000"/>
              </a:lnSpc>
              <a:spcBef>
                <a:spcPts val="1600"/>
              </a:spcBef>
              <a:spcAft>
                <a:spcPts val="0"/>
              </a:spcAft>
              <a:buSzPts val="1800"/>
              <a:buNone/>
            </a:pPr>
            <a:r>
              <a:rPr lang="en-US" sz="1800" dirty="0" err="1">
                <a:latin typeface="Roboto"/>
                <a:ea typeface="Roboto"/>
                <a:cs typeface="Roboto"/>
                <a:sym typeface="Roboto"/>
              </a:rPr>
              <a:t>Χρησιμο</a:t>
            </a:r>
            <a:r>
              <a:rPr lang="en-US" sz="1800" dirty="0">
                <a:latin typeface="Roboto"/>
                <a:ea typeface="Roboto"/>
                <a:cs typeface="Roboto"/>
                <a:sym typeface="Roboto"/>
              </a:rPr>
              <a:t>ποιήσα</a:t>
            </a:r>
            <a:r>
              <a:rPr lang="el-GR" sz="1800" dirty="0">
                <a:latin typeface="Roboto"/>
                <a:ea typeface="Roboto"/>
                <a:cs typeface="Roboto"/>
                <a:sym typeface="Roboto"/>
              </a:rPr>
              <a:t>μ</a:t>
            </a:r>
            <a:r>
              <a:rPr lang="en-US" sz="1800" dirty="0">
                <a:latin typeface="Roboto"/>
                <a:ea typeface="Roboto"/>
                <a:cs typeface="Roboto"/>
                <a:sym typeface="Roboto"/>
              </a:rPr>
              <a:t>ε ένα εργαλείο για την ταξινόμηση δεδομένων</a:t>
            </a:r>
            <a:endParaRPr dirty="0">
              <a:latin typeface="Roboto"/>
              <a:ea typeface="Roboto"/>
              <a:cs typeface="Roboto"/>
              <a:sym typeface="Roboto"/>
            </a:endParaRPr>
          </a:p>
          <a:p>
            <a:pPr marL="0" lvl="0" indent="0" algn="l" rtl="0">
              <a:lnSpc>
                <a:spcPct val="115000"/>
              </a:lnSpc>
              <a:spcBef>
                <a:spcPts val="1600"/>
              </a:spcBef>
              <a:spcAft>
                <a:spcPts val="0"/>
              </a:spcAft>
              <a:buSzPts val="1800"/>
              <a:buNone/>
            </a:pPr>
            <a:r>
              <a:rPr lang="en-US" sz="1800" dirty="0" err="1">
                <a:latin typeface="Roboto"/>
                <a:ea typeface="Roboto"/>
                <a:cs typeface="Roboto"/>
                <a:sym typeface="Roboto"/>
              </a:rPr>
              <a:t>Διερευνήσ</a:t>
            </a:r>
            <a:r>
              <a:rPr lang="en-US" sz="1800" dirty="0">
                <a:latin typeface="Roboto"/>
                <a:ea typeface="Roboto"/>
                <a:cs typeface="Roboto"/>
                <a:sym typeface="Roboto"/>
              </a:rPr>
              <a:t>α</a:t>
            </a:r>
            <a:r>
              <a:rPr lang="el-GR" sz="1800" dirty="0">
                <a:latin typeface="Roboto"/>
                <a:ea typeface="Roboto"/>
                <a:cs typeface="Roboto"/>
                <a:sym typeface="Roboto"/>
              </a:rPr>
              <a:t>μ</a:t>
            </a:r>
            <a:r>
              <a:rPr lang="en-US" sz="1800" dirty="0">
                <a:latin typeface="Roboto"/>
                <a:ea typeface="Roboto"/>
                <a:cs typeface="Roboto"/>
                <a:sym typeface="Roboto"/>
              </a:rPr>
              <a:t>ε τη διαφορά μεταξύ των δεδομένων εκπαίδευσης και ελέγχου</a:t>
            </a:r>
            <a:endParaRPr dirty="0">
              <a:latin typeface="Roboto"/>
              <a:ea typeface="Roboto"/>
              <a:cs typeface="Roboto"/>
              <a:sym typeface="Roboto"/>
            </a:endParaRPr>
          </a:p>
          <a:p>
            <a:pPr marL="0" lvl="0" indent="0" algn="l" rtl="0">
              <a:lnSpc>
                <a:spcPct val="115000"/>
              </a:lnSpc>
              <a:spcBef>
                <a:spcPts val="1600"/>
              </a:spcBef>
              <a:spcAft>
                <a:spcPts val="0"/>
              </a:spcAft>
              <a:buSzPts val="1800"/>
              <a:buNone/>
            </a:pPr>
            <a:r>
              <a:rPr lang="en-US" sz="1800" dirty="0" err="1">
                <a:latin typeface="Roboto"/>
                <a:ea typeface="Roboto"/>
                <a:cs typeface="Roboto"/>
                <a:sym typeface="Roboto"/>
              </a:rPr>
              <a:t>Διερευνήσ</a:t>
            </a:r>
            <a:r>
              <a:rPr lang="en-US" sz="1800" dirty="0">
                <a:latin typeface="Roboto"/>
                <a:ea typeface="Roboto"/>
                <a:cs typeface="Roboto"/>
                <a:sym typeface="Roboto"/>
              </a:rPr>
              <a:t>α</a:t>
            </a:r>
            <a:r>
              <a:rPr lang="el-GR" sz="1800" dirty="0">
                <a:latin typeface="Roboto"/>
                <a:ea typeface="Roboto"/>
                <a:cs typeface="Roboto"/>
                <a:sym typeface="Roboto"/>
              </a:rPr>
              <a:t>μ</a:t>
            </a:r>
            <a:r>
              <a:rPr lang="en-US" sz="1800" dirty="0">
                <a:latin typeface="Roboto"/>
                <a:ea typeface="Roboto"/>
                <a:cs typeface="Roboto"/>
                <a:sym typeface="Roboto"/>
              </a:rPr>
              <a:t>ε πώς οι προκαταλήψεις μπορεί να έχουν αντίκτυπο στην ακρίβεια ενός μοντέλου ML</a:t>
            </a:r>
            <a:endParaRPr dirty="0">
              <a:latin typeface="Roboto"/>
              <a:ea typeface="Roboto"/>
              <a:cs typeface="Roboto"/>
              <a:sym typeface="Roboto"/>
            </a:endParaRPr>
          </a:p>
          <a:p>
            <a:pPr marL="0" lvl="0" indent="0" algn="l" rtl="0">
              <a:lnSpc>
                <a:spcPct val="115000"/>
              </a:lnSpc>
              <a:spcBef>
                <a:spcPts val="1600"/>
              </a:spcBef>
              <a:spcAft>
                <a:spcPts val="0"/>
              </a:spcAft>
              <a:buSzPts val="1800"/>
              <a:buNone/>
            </a:pPr>
            <a:endParaRPr sz="1800" dirty="0">
              <a:latin typeface="Roboto"/>
              <a:ea typeface="Roboto"/>
              <a:cs typeface="Roboto"/>
              <a:sym typeface="Roboto"/>
            </a:endParaRPr>
          </a:p>
          <a:p>
            <a:pPr marL="0" lvl="0" indent="0" algn="l" rtl="0">
              <a:lnSpc>
                <a:spcPct val="115000"/>
              </a:lnSpc>
              <a:spcBef>
                <a:spcPts val="1600"/>
              </a:spcBef>
              <a:spcAft>
                <a:spcPts val="0"/>
              </a:spcAft>
              <a:buSzPts val="1800"/>
              <a:buNone/>
            </a:pPr>
            <a:endParaRPr sz="1800" dirty="0">
              <a:latin typeface="Roboto"/>
              <a:ea typeface="Roboto"/>
              <a:cs typeface="Roboto"/>
              <a:sym typeface="Roboto"/>
            </a:endParaRPr>
          </a:p>
          <a:p>
            <a:pPr marL="0" lvl="0" indent="0" algn="l" rtl="0">
              <a:lnSpc>
                <a:spcPct val="115000"/>
              </a:lnSpc>
              <a:spcBef>
                <a:spcPts val="1600"/>
              </a:spcBef>
              <a:spcAft>
                <a:spcPts val="1600"/>
              </a:spcAft>
              <a:buSzPts val="1800"/>
              <a:buNone/>
            </a:pPr>
            <a:endParaRPr dirty="0">
              <a:solidFill>
                <a:srgbClr val="C31C4A"/>
              </a:solidFill>
              <a:latin typeface="Roboto"/>
              <a:ea typeface="Roboto"/>
              <a:cs typeface="Roboto"/>
              <a:sym typeface="Roboto"/>
            </a:endParaRPr>
          </a:p>
        </p:txBody>
      </p:sp>
      <p:sp>
        <p:nvSpPr>
          <p:cNvPr id="329" name="Google Shape;329;p35"/>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a:solidFill>
                  <a:srgbClr val="C31C4A"/>
                </a:solidFill>
                <a:latin typeface="Roboto"/>
                <a:ea typeface="Roboto"/>
                <a:cs typeface="Roboto"/>
                <a:sym typeface="Roboto"/>
              </a:rPr>
              <a:t>Επόμενο μάθημα</a:t>
            </a:r>
            <a:endParaRPr>
              <a:solidFill>
                <a:srgbClr val="C31C4A"/>
              </a:solidFill>
              <a:latin typeface="Roboto"/>
              <a:ea typeface="Roboto"/>
              <a:cs typeface="Roboto"/>
              <a:sym typeface="Roboto"/>
            </a:endParaRPr>
          </a:p>
        </p:txBody>
      </p:sp>
      <p:sp>
        <p:nvSpPr>
          <p:cNvPr id="330" name="Google Shape;330;p35"/>
          <p:cNvSpPr txBox="1">
            <a:spLocks noGrp="1"/>
          </p:cNvSpPr>
          <p:nvPr>
            <p:ph type="body" idx="2"/>
          </p:nvPr>
        </p:nvSpPr>
        <p:spPr>
          <a:xfrm>
            <a:off x="4889000" y="1170100"/>
            <a:ext cx="4096500" cy="36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b="1" dirty="0" err="1">
                <a:solidFill>
                  <a:srgbClr val="C31C4A"/>
                </a:solidFill>
                <a:latin typeface="Roboto"/>
                <a:ea typeface="Roboto"/>
                <a:cs typeface="Roboto"/>
                <a:sym typeface="Roboto"/>
              </a:rPr>
              <a:t>Στο</a:t>
            </a:r>
            <a:r>
              <a:rPr lang="en-US" b="1" dirty="0">
                <a:solidFill>
                  <a:srgbClr val="C31C4A"/>
                </a:solidFill>
                <a:latin typeface="Roboto"/>
                <a:ea typeface="Roboto"/>
                <a:cs typeface="Roboto"/>
                <a:sym typeface="Roboto"/>
              </a:rPr>
              <a:t> επ</a:t>
            </a:r>
            <a:r>
              <a:rPr lang="en-US" b="1" dirty="0" err="1">
                <a:solidFill>
                  <a:srgbClr val="C31C4A"/>
                </a:solidFill>
                <a:latin typeface="Roboto"/>
                <a:ea typeface="Roboto"/>
                <a:cs typeface="Roboto"/>
                <a:sym typeface="Roboto"/>
              </a:rPr>
              <a:t>όμενο</a:t>
            </a:r>
            <a:r>
              <a:rPr lang="en-US" b="1" dirty="0">
                <a:solidFill>
                  <a:srgbClr val="C31C4A"/>
                </a:solidFill>
                <a:latin typeface="Roboto"/>
                <a:ea typeface="Roboto"/>
                <a:cs typeface="Roboto"/>
                <a:sym typeface="Roboto"/>
              </a:rPr>
              <a:t> </a:t>
            </a:r>
            <a:r>
              <a:rPr lang="en-US" b="1" dirty="0" err="1">
                <a:solidFill>
                  <a:srgbClr val="C31C4A"/>
                </a:solidFill>
                <a:latin typeface="Roboto"/>
                <a:ea typeface="Roboto"/>
                <a:cs typeface="Roboto"/>
                <a:sym typeface="Roboto"/>
              </a:rPr>
              <a:t>μάθημ</a:t>
            </a:r>
            <a:r>
              <a:rPr lang="en-US" b="1" dirty="0">
                <a:solidFill>
                  <a:srgbClr val="C31C4A"/>
                </a:solidFill>
                <a:latin typeface="Roboto"/>
                <a:ea typeface="Roboto"/>
                <a:cs typeface="Roboto"/>
                <a:sym typeface="Roboto"/>
              </a:rPr>
              <a:t>α, θα…</a:t>
            </a:r>
            <a:endParaRPr b="1" dirty="0">
              <a:solidFill>
                <a:srgbClr val="C31C4A"/>
              </a:solidFill>
              <a:latin typeface="Roboto"/>
              <a:ea typeface="Roboto"/>
              <a:cs typeface="Roboto"/>
              <a:sym typeface="Roboto"/>
            </a:endParaRPr>
          </a:p>
          <a:p>
            <a:pPr marL="0" lvl="0" indent="0" algn="l" rtl="0">
              <a:lnSpc>
                <a:spcPct val="115000"/>
              </a:lnSpc>
              <a:spcBef>
                <a:spcPts val="1600"/>
              </a:spcBef>
              <a:spcAft>
                <a:spcPts val="0"/>
              </a:spcAft>
              <a:buSzPts val="1800"/>
              <a:buNone/>
            </a:pPr>
            <a:r>
              <a:rPr lang="en-US" sz="1800" dirty="0" err="1">
                <a:latin typeface="Roboto"/>
                <a:ea typeface="Roboto"/>
                <a:cs typeface="Roboto"/>
                <a:sym typeface="Roboto"/>
              </a:rPr>
              <a:t>Μάθ</a:t>
            </a:r>
            <a:r>
              <a:rPr lang="el-GR" sz="1800" dirty="0" err="1">
                <a:latin typeface="Roboto"/>
                <a:ea typeface="Roboto"/>
                <a:cs typeface="Roboto"/>
                <a:sym typeface="Roboto"/>
              </a:rPr>
              <a:t>ουμε</a:t>
            </a:r>
            <a:r>
              <a:rPr lang="en-US" sz="1800" dirty="0">
                <a:latin typeface="Roboto"/>
                <a:ea typeface="Roboto"/>
                <a:cs typeface="Roboto"/>
                <a:sym typeface="Roboto"/>
              </a:rPr>
              <a:t> π</a:t>
            </a:r>
            <a:r>
              <a:rPr lang="en-US" sz="1800" dirty="0" err="1">
                <a:latin typeface="Roboto"/>
                <a:ea typeface="Roboto"/>
                <a:cs typeface="Roboto"/>
                <a:sym typeface="Roboto"/>
              </a:rPr>
              <a:t>ώς</a:t>
            </a:r>
            <a:r>
              <a:rPr lang="en-US" sz="1800" dirty="0">
                <a:latin typeface="Roboto"/>
                <a:ea typeface="Roboto"/>
                <a:cs typeface="Roboto"/>
                <a:sym typeface="Roboto"/>
              </a:rPr>
              <a:t> </a:t>
            </a:r>
            <a:r>
              <a:rPr lang="en-US" sz="1800" dirty="0" err="1">
                <a:latin typeface="Roboto"/>
                <a:ea typeface="Roboto"/>
                <a:cs typeface="Roboto"/>
                <a:sym typeface="Roboto"/>
              </a:rPr>
              <a:t>χρησιμο</a:t>
            </a:r>
            <a:r>
              <a:rPr lang="en-US" sz="1800" dirty="0">
                <a:latin typeface="Roboto"/>
                <a:ea typeface="Roboto"/>
                <a:cs typeface="Roboto"/>
                <a:sym typeface="Roboto"/>
              </a:rPr>
              <a:t>ποιούνται τα δέντρα απόφασης για τη δημιουργία μοντέλων ML ταξινόμησης</a:t>
            </a:r>
            <a:endParaRPr dirty="0">
              <a:latin typeface="Roboto"/>
              <a:ea typeface="Roboto"/>
              <a:cs typeface="Roboto"/>
              <a:sym typeface="Roboto"/>
            </a:endParaRPr>
          </a:p>
          <a:p>
            <a:pPr marL="0" lvl="0" indent="0" algn="l" rtl="0">
              <a:lnSpc>
                <a:spcPct val="115000"/>
              </a:lnSpc>
              <a:spcBef>
                <a:spcPts val="1600"/>
              </a:spcBef>
              <a:spcAft>
                <a:spcPts val="1600"/>
              </a:spcAft>
              <a:buSzPts val="1800"/>
              <a:buNone/>
            </a:pPr>
            <a:endParaRPr sz="1800" dirty="0">
              <a:latin typeface="Roboto"/>
              <a:ea typeface="Roboto"/>
              <a:cs typeface="Roboto"/>
              <a:sym typeface="Roboto"/>
            </a:endParaRPr>
          </a:p>
        </p:txBody>
      </p:sp>
      <p:sp>
        <p:nvSpPr>
          <p:cNvPr id="331" name="Google Shape;331;p35"/>
          <p:cNvSpPr txBox="1">
            <a:spLocks noGrp="1"/>
          </p:cNvSpPr>
          <p:nvPr>
            <p:ph type="subTitle" idx="3"/>
          </p:nvPr>
        </p:nvSpPr>
        <p:spPr>
          <a:xfrm>
            <a:off x="7541025" y="30250"/>
            <a:ext cx="15426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Περίληψη</a:t>
            </a:r>
            <a:endParaRPr>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1"/>
          <p:cNvSpPr txBox="1">
            <a:spLocks noGrp="1"/>
          </p:cNvSpPr>
          <p:nvPr>
            <p:ph type="title"/>
          </p:nvPr>
        </p:nvSpPr>
        <p:spPr>
          <a:xfrm>
            <a:off x="310900" y="1834900"/>
            <a:ext cx="8522100" cy="706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800"/>
              <a:buNone/>
            </a:pPr>
            <a:r>
              <a:rPr lang="en-US" sz="2400">
                <a:solidFill>
                  <a:srgbClr val="C31C4A"/>
                </a:solidFill>
                <a:latin typeface="Roboto"/>
                <a:ea typeface="Roboto"/>
                <a:cs typeface="Roboto"/>
                <a:sym typeface="Roboto"/>
              </a:rPr>
              <a:t>Ποιοι είναι οι τρεις τύποι μηχανικής μάθησης;</a:t>
            </a:r>
            <a:endParaRPr>
              <a:latin typeface="Roboto"/>
              <a:ea typeface="Roboto"/>
              <a:cs typeface="Roboto"/>
              <a:sym typeface="Roboto"/>
            </a:endParaRPr>
          </a:p>
        </p:txBody>
      </p:sp>
      <p:sp>
        <p:nvSpPr>
          <p:cNvPr id="60" name="Google Shape;60;p11"/>
          <p:cNvSpPr/>
          <p:nvPr/>
        </p:nvSpPr>
        <p:spPr>
          <a:xfrm>
            <a:off x="2208346" y="3486709"/>
            <a:ext cx="1215600" cy="738900"/>
          </a:xfrm>
          <a:prstGeom prst="roundRect">
            <a:avLst>
              <a:gd name="adj" fmla="val 16667"/>
            </a:avLst>
          </a:prstGeom>
          <a:solidFill>
            <a:srgbClr val="674EA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FFFFFF"/>
                </a:solidFill>
                <a:latin typeface="Roboto"/>
                <a:ea typeface="Roboto"/>
                <a:cs typeface="Roboto"/>
                <a:sym typeface="Roboto"/>
              </a:rPr>
              <a:t>1</a:t>
            </a:r>
            <a:endParaRPr sz="2800" b="1" i="0" u="none" strike="noStrike" cap="none">
              <a:solidFill>
                <a:srgbClr val="FFFFFF"/>
              </a:solidFill>
              <a:latin typeface="Roboto"/>
              <a:ea typeface="Roboto"/>
              <a:cs typeface="Roboto"/>
              <a:sym typeface="Roboto"/>
            </a:endParaRPr>
          </a:p>
        </p:txBody>
      </p:sp>
      <p:sp>
        <p:nvSpPr>
          <p:cNvPr id="61" name="Google Shape;61;p11"/>
          <p:cNvSpPr txBox="1"/>
          <p:nvPr/>
        </p:nvSpPr>
        <p:spPr>
          <a:xfrm>
            <a:off x="2098913" y="2911100"/>
            <a:ext cx="1434600" cy="6465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a:solidFill>
                  <a:srgbClr val="000000"/>
                </a:solidFill>
                <a:latin typeface="Roboto"/>
                <a:ea typeface="Roboto"/>
                <a:cs typeface="Roboto"/>
                <a:sym typeface="Roboto"/>
              </a:rPr>
              <a:t>Μάθηση με επίβλεψη</a:t>
            </a:r>
            <a:endParaRPr sz="1500" b="1" i="0" u="none" strike="noStrike" cap="none">
              <a:solidFill>
                <a:srgbClr val="000000"/>
              </a:solidFill>
              <a:latin typeface="Roboto"/>
              <a:ea typeface="Roboto"/>
              <a:cs typeface="Roboto"/>
              <a:sym typeface="Roboto"/>
            </a:endParaRPr>
          </a:p>
        </p:txBody>
      </p:sp>
      <p:sp>
        <p:nvSpPr>
          <p:cNvPr id="62" name="Google Shape;62;p11"/>
          <p:cNvSpPr/>
          <p:nvPr/>
        </p:nvSpPr>
        <p:spPr>
          <a:xfrm>
            <a:off x="3887423" y="3486709"/>
            <a:ext cx="1215600" cy="738900"/>
          </a:xfrm>
          <a:prstGeom prst="roundRect">
            <a:avLst>
              <a:gd name="adj" fmla="val 16667"/>
            </a:avLst>
          </a:prstGeom>
          <a:solidFill>
            <a:srgbClr val="6AA84F"/>
          </a:solidFill>
          <a:ln w="9525" cap="flat" cmpd="sng">
            <a:solidFill>
              <a:srgbClr val="E9E9F3"/>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FFFFFF"/>
                </a:solidFill>
                <a:latin typeface="Roboto"/>
                <a:ea typeface="Roboto"/>
                <a:cs typeface="Roboto"/>
                <a:sym typeface="Roboto"/>
              </a:rPr>
              <a:t>2</a:t>
            </a:r>
            <a:endParaRPr sz="2800" b="1" i="0" u="none" strike="noStrike" cap="none">
              <a:solidFill>
                <a:srgbClr val="FFFFFF"/>
              </a:solidFill>
              <a:latin typeface="Roboto"/>
              <a:ea typeface="Roboto"/>
              <a:cs typeface="Roboto"/>
              <a:sym typeface="Roboto"/>
            </a:endParaRPr>
          </a:p>
        </p:txBody>
      </p:sp>
      <p:sp>
        <p:nvSpPr>
          <p:cNvPr id="63" name="Google Shape;63;p11"/>
          <p:cNvSpPr txBox="1"/>
          <p:nvPr/>
        </p:nvSpPr>
        <p:spPr>
          <a:xfrm>
            <a:off x="3690308" y="2911100"/>
            <a:ext cx="1609800" cy="6465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a:solidFill>
                  <a:srgbClr val="000000"/>
                </a:solidFill>
                <a:latin typeface="Roboto"/>
                <a:ea typeface="Roboto"/>
                <a:cs typeface="Roboto"/>
                <a:sym typeface="Roboto"/>
              </a:rPr>
              <a:t>Μάθηση χωρίς επίβλεψη</a:t>
            </a:r>
            <a:endParaRPr sz="1500" b="1" i="0" u="none" strike="noStrike" cap="none">
              <a:solidFill>
                <a:srgbClr val="000000"/>
              </a:solidFill>
              <a:latin typeface="Roboto"/>
              <a:ea typeface="Roboto"/>
              <a:cs typeface="Roboto"/>
              <a:sym typeface="Roboto"/>
            </a:endParaRPr>
          </a:p>
        </p:txBody>
      </p:sp>
      <p:sp>
        <p:nvSpPr>
          <p:cNvPr id="64" name="Google Shape;64;p11"/>
          <p:cNvSpPr/>
          <p:nvPr/>
        </p:nvSpPr>
        <p:spPr>
          <a:xfrm>
            <a:off x="5566500" y="3486709"/>
            <a:ext cx="1215600" cy="738900"/>
          </a:xfrm>
          <a:prstGeom prst="roundRect">
            <a:avLst>
              <a:gd name="adj" fmla="val 16667"/>
            </a:avLst>
          </a:prstGeom>
          <a:solidFill>
            <a:srgbClr val="F1C232"/>
          </a:solidFill>
          <a:ln w="9525" cap="flat" cmpd="sng">
            <a:solidFill>
              <a:srgbClr val="E9E9F3"/>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FFFFFF"/>
                </a:solidFill>
                <a:latin typeface="Roboto"/>
                <a:ea typeface="Roboto"/>
                <a:cs typeface="Roboto"/>
                <a:sym typeface="Roboto"/>
              </a:rPr>
              <a:t>3</a:t>
            </a:r>
            <a:endParaRPr sz="2800" b="1" i="0" u="none" strike="noStrike" cap="none">
              <a:solidFill>
                <a:srgbClr val="FFFFFF"/>
              </a:solidFill>
              <a:latin typeface="Roboto"/>
              <a:ea typeface="Roboto"/>
              <a:cs typeface="Roboto"/>
              <a:sym typeface="Roboto"/>
            </a:endParaRPr>
          </a:p>
        </p:txBody>
      </p:sp>
      <p:sp>
        <p:nvSpPr>
          <p:cNvPr id="65" name="Google Shape;65;p11"/>
          <p:cNvSpPr txBox="1"/>
          <p:nvPr/>
        </p:nvSpPr>
        <p:spPr>
          <a:xfrm>
            <a:off x="5303590" y="2911100"/>
            <a:ext cx="1741500" cy="6465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a:solidFill>
                  <a:srgbClr val="000000"/>
                </a:solidFill>
                <a:latin typeface="Roboto"/>
                <a:ea typeface="Roboto"/>
                <a:cs typeface="Roboto"/>
                <a:sym typeface="Roboto"/>
              </a:rPr>
              <a:t>Ενισχυτική μάθηση</a:t>
            </a:r>
            <a:endParaRPr sz="1500" b="1" i="0" u="none" strike="noStrike" cap="none">
              <a:solidFill>
                <a:srgbClr val="000000"/>
              </a:solidFill>
              <a:latin typeface="Roboto"/>
              <a:ea typeface="Roboto"/>
              <a:cs typeface="Roboto"/>
              <a:sym typeface="Roboto"/>
            </a:endParaRPr>
          </a:p>
        </p:txBody>
      </p:sp>
      <p:sp>
        <p:nvSpPr>
          <p:cNvPr id="66" name="Google Shape;66;p11"/>
          <p:cNvSpPr txBox="1">
            <a:spLocks noGrp="1"/>
          </p:cNvSpPr>
          <p:nvPr>
            <p:ph type="subTitle" idx="2"/>
          </p:nvPr>
        </p:nvSpPr>
        <p:spPr>
          <a:xfrm>
            <a:off x="7418100" y="36700"/>
            <a:ext cx="17802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200">
                <a:solidFill>
                  <a:srgbClr val="FFFFFF"/>
                </a:solidFill>
                <a:latin typeface="Roboto"/>
                <a:ea typeface="Roboto"/>
                <a:cs typeface="Roboto"/>
                <a:sym typeface="Roboto"/>
              </a:rPr>
              <a:t>Δραστηριότητα Starter</a:t>
            </a:r>
            <a:endParaRPr sz="1200">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Shape 70"/>
        <p:cNvGrpSpPr/>
        <p:nvPr/>
      </p:nvGrpSpPr>
      <p:grpSpPr>
        <a:xfrm>
          <a:off x="0" y="0"/>
          <a:ext cx="0" cy="0"/>
          <a:chOff x="0" y="0"/>
          <a:chExt cx="0" cy="0"/>
        </a:xfrm>
      </p:grpSpPr>
      <p:sp>
        <p:nvSpPr>
          <p:cNvPr id="71" name="Google Shape;71;p12"/>
          <p:cNvSpPr txBox="1">
            <a:spLocks noGrp="1"/>
          </p:cNvSpPr>
          <p:nvPr>
            <p:ph type="body" idx="1"/>
          </p:nvPr>
        </p:nvSpPr>
        <p:spPr>
          <a:xfrm>
            <a:off x="310900" y="1246325"/>
            <a:ext cx="8522100" cy="3811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b="1" dirty="0" err="1">
                <a:solidFill>
                  <a:srgbClr val="C31C4A"/>
                </a:solidFill>
                <a:latin typeface="Roboto"/>
                <a:ea typeface="Roboto"/>
                <a:cs typeface="Roboto"/>
                <a:sym typeface="Roboto"/>
              </a:rPr>
              <a:t>Σε</a:t>
            </a:r>
            <a:r>
              <a:rPr lang="en-US" b="1" dirty="0">
                <a:solidFill>
                  <a:srgbClr val="C31C4A"/>
                </a:solidFill>
                <a:latin typeface="Roboto"/>
                <a:ea typeface="Roboto"/>
                <a:cs typeface="Roboto"/>
                <a:sym typeface="Roboto"/>
              </a:rPr>
              <a:t> α</a:t>
            </a:r>
            <a:r>
              <a:rPr lang="en-US" b="1" dirty="0" err="1">
                <a:solidFill>
                  <a:srgbClr val="C31C4A"/>
                </a:solidFill>
                <a:latin typeface="Roboto"/>
                <a:ea typeface="Roboto"/>
                <a:cs typeface="Roboto"/>
                <a:sym typeface="Roboto"/>
              </a:rPr>
              <a:t>υτό</a:t>
            </a:r>
            <a:r>
              <a:rPr lang="en-US" b="1" dirty="0">
                <a:solidFill>
                  <a:srgbClr val="C31C4A"/>
                </a:solidFill>
                <a:latin typeface="Roboto"/>
                <a:ea typeface="Roboto"/>
                <a:cs typeface="Roboto"/>
                <a:sym typeface="Roboto"/>
              </a:rPr>
              <a:t> </a:t>
            </a:r>
            <a:r>
              <a:rPr lang="en-US" b="1" dirty="0" err="1">
                <a:solidFill>
                  <a:srgbClr val="C31C4A"/>
                </a:solidFill>
                <a:latin typeface="Roboto"/>
                <a:ea typeface="Roboto"/>
                <a:cs typeface="Roboto"/>
                <a:sym typeface="Roboto"/>
              </a:rPr>
              <a:t>το</a:t>
            </a:r>
            <a:r>
              <a:rPr lang="en-US" b="1" dirty="0">
                <a:solidFill>
                  <a:srgbClr val="C31C4A"/>
                </a:solidFill>
                <a:latin typeface="Roboto"/>
                <a:ea typeface="Roboto"/>
                <a:cs typeface="Roboto"/>
                <a:sym typeface="Roboto"/>
              </a:rPr>
              <a:t> </a:t>
            </a:r>
            <a:r>
              <a:rPr lang="en-US" b="1" dirty="0" err="1">
                <a:solidFill>
                  <a:srgbClr val="C31C4A"/>
                </a:solidFill>
                <a:latin typeface="Roboto"/>
                <a:ea typeface="Roboto"/>
                <a:cs typeface="Roboto"/>
                <a:sym typeface="Roboto"/>
              </a:rPr>
              <a:t>μάθημ</a:t>
            </a:r>
            <a:r>
              <a:rPr lang="en-US" b="1" dirty="0">
                <a:solidFill>
                  <a:srgbClr val="C31C4A"/>
                </a:solidFill>
                <a:latin typeface="Roboto"/>
                <a:ea typeface="Roboto"/>
                <a:cs typeface="Roboto"/>
                <a:sym typeface="Roboto"/>
              </a:rPr>
              <a:t>α, θα:</a:t>
            </a:r>
            <a:endParaRPr dirty="0">
              <a:latin typeface="Roboto"/>
              <a:ea typeface="Roboto"/>
              <a:cs typeface="Roboto"/>
              <a:sym typeface="Roboto"/>
            </a:endParaRPr>
          </a:p>
          <a:p>
            <a:pPr marL="457200" lvl="0" indent="-342900" algn="l" rtl="0">
              <a:lnSpc>
                <a:spcPct val="115000"/>
              </a:lnSpc>
              <a:spcBef>
                <a:spcPts val="1000"/>
              </a:spcBef>
              <a:spcAft>
                <a:spcPts val="0"/>
              </a:spcAft>
              <a:buClr>
                <a:srgbClr val="C31C4A"/>
              </a:buClr>
              <a:buSzPts val="1800"/>
              <a:buFont typeface="Roboto"/>
              <a:buChar char="●"/>
            </a:pPr>
            <a:r>
              <a:rPr lang="en-US" dirty="0" err="1">
                <a:solidFill>
                  <a:srgbClr val="000000"/>
                </a:solidFill>
                <a:latin typeface="Roboto"/>
                <a:ea typeface="Roboto"/>
                <a:cs typeface="Roboto"/>
                <a:sym typeface="Roboto"/>
              </a:rPr>
              <a:t>Περιγράψ</a:t>
            </a:r>
            <a:r>
              <a:rPr lang="el-GR" dirty="0" err="1">
                <a:solidFill>
                  <a:srgbClr val="000000"/>
                </a:solidFill>
                <a:latin typeface="Roboto"/>
                <a:ea typeface="Roboto"/>
                <a:cs typeface="Roboto"/>
                <a:sym typeface="Roboto"/>
              </a:rPr>
              <a:t>ουμ</a:t>
            </a:r>
            <a:r>
              <a:rPr lang="en-US" dirty="0">
                <a:solidFill>
                  <a:srgbClr val="000000"/>
                </a:solidFill>
                <a:latin typeface="Roboto"/>
                <a:ea typeface="Roboto"/>
                <a:cs typeface="Roboto"/>
                <a:sym typeface="Roboto"/>
              </a:rPr>
              <a:t>ε </a:t>
            </a:r>
            <a:r>
              <a:rPr lang="en-US" dirty="0" err="1">
                <a:solidFill>
                  <a:srgbClr val="000000"/>
                </a:solidFill>
                <a:latin typeface="Roboto"/>
                <a:ea typeface="Roboto"/>
                <a:cs typeface="Roboto"/>
                <a:sym typeface="Roboto"/>
              </a:rPr>
              <a:t>τον</a:t>
            </a:r>
            <a:r>
              <a:rPr lang="en-US" dirty="0">
                <a:solidFill>
                  <a:srgbClr val="000000"/>
                </a:solidFill>
                <a:latin typeface="Roboto"/>
                <a:ea typeface="Roboto"/>
                <a:cs typeface="Roboto"/>
                <a:sym typeface="Roboto"/>
              </a:rPr>
              <a:t> α</a:t>
            </a:r>
            <a:r>
              <a:rPr lang="en-US" dirty="0" err="1">
                <a:solidFill>
                  <a:srgbClr val="000000"/>
                </a:solidFill>
                <a:latin typeface="Roboto"/>
                <a:ea typeface="Roboto"/>
                <a:cs typeface="Roboto"/>
                <a:sym typeface="Roboto"/>
              </a:rPr>
              <a:t>ντίκτυ</a:t>
            </a:r>
            <a:r>
              <a:rPr lang="en-US" dirty="0">
                <a:solidFill>
                  <a:srgbClr val="000000"/>
                </a:solidFill>
                <a:latin typeface="Roboto"/>
                <a:ea typeface="Roboto"/>
                <a:cs typeface="Roboto"/>
                <a:sym typeface="Roboto"/>
              </a:rPr>
              <a:t>πο των δεδομένων στην ακρίβεια ενός μοντέλου μηχανικής μάθησης (ML) </a:t>
            </a:r>
            <a:endParaRPr dirty="0">
              <a:latin typeface="Roboto"/>
              <a:ea typeface="Roboto"/>
              <a:cs typeface="Roboto"/>
              <a:sym typeface="Roboto"/>
            </a:endParaRPr>
          </a:p>
          <a:p>
            <a:pPr marL="457200" lvl="0" indent="-342900" algn="l" rtl="0">
              <a:lnSpc>
                <a:spcPct val="115000"/>
              </a:lnSpc>
              <a:spcBef>
                <a:spcPts val="1000"/>
              </a:spcBef>
              <a:spcAft>
                <a:spcPts val="0"/>
              </a:spcAft>
              <a:buClr>
                <a:srgbClr val="C31C4A"/>
              </a:buClr>
              <a:buSzPts val="1800"/>
              <a:buFont typeface="Roboto"/>
              <a:buChar char="●"/>
            </a:pPr>
            <a:r>
              <a:rPr lang="en-US" dirty="0" err="1">
                <a:latin typeface="Roboto"/>
                <a:ea typeface="Roboto"/>
                <a:cs typeface="Roboto"/>
                <a:sym typeface="Roboto"/>
              </a:rPr>
              <a:t>Εξηγήσ</a:t>
            </a:r>
            <a:r>
              <a:rPr lang="el-GR" dirty="0" err="1">
                <a:latin typeface="Roboto"/>
                <a:ea typeface="Roboto"/>
                <a:cs typeface="Roboto"/>
                <a:sym typeface="Roboto"/>
              </a:rPr>
              <a:t>ουμ</a:t>
            </a:r>
            <a:r>
              <a:rPr lang="en-US" dirty="0">
                <a:latin typeface="Roboto"/>
                <a:ea typeface="Roboto"/>
                <a:cs typeface="Roboto"/>
                <a:sym typeface="Roboto"/>
              </a:rPr>
              <a:t>ε </a:t>
            </a:r>
            <a:r>
              <a:rPr lang="en-US" dirty="0" err="1">
                <a:latin typeface="Roboto"/>
                <a:ea typeface="Roboto"/>
                <a:cs typeface="Roboto"/>
                <a:sym typeface="Roboto"/>
              </a:rPr>
              <a:t>την</a:t>
            </a:r>
            <a:r>
              <a:rPr lang="en-US" dirty="0">
                <a:latin typeface="Roboto"/>
                <a:ea typeface="Roboto"/>
                <a:cs typeface="Roboto"/>
                <a:sym typeface="Roboto"/>
              </a:rPr>
              <a:t> α</a:t>
            </a:r>
            <a:r>
              <a:rPr lang="en-US" dirty="0" err="1">
                <a:latin typeface="Roboto"/>
                <a:ea typeface="Roboto"/>
                <a:cs typeface="Roboto"/>
                <a:sym typeface="Roboto"/>
              </a:rPr>
              <a:t>νάγκη</a:t>
            </a:r>
            <a:r>
              <a:rPr lang="en-US" dirty="0">
                <a:latin typeface="Roboto"/>
                <a:ea typeface="Roboto"/>
                <a:cs typeface="Roboto"/>
                <a:sym typeface="Roboto"/>
              </a:rPr>
              <a:t> </a:t>
            </a:r>
            <a:r>
              <a:rPr lang="en-US" dirty="0" err="1">
                <a:latin typeface="Roboto"/>
                <a:ea typeface="Roboto"/>
                <a:cs typeface="Roboto"/>
                <a:sym typeface="Roboto"/>
              </a:rPr>
              <a:t>τόσο</a:t>
            </a:r>
            <a:r>
              <a:rPr lang="en-US" dirty="0">
                <a:latin typeface="Roboto"/>
                <a:ea typeface="Roboto"/>
                <a:cs typeface="Roboto"/>
                <a:sym typeface="Roboto"/>
              </a:rPr>
              <a:t> </a:t>
            </a:r>
            <a:r>
              <a:rPr lang="en-US" dirty="0" err="1">
                <a:latin typeface="Roboto"/>
                <a:ea typeface="Roboto"/>
                <a:cs typeface="Roboto"/>
                <a:sym typeface="Roboto"/>
              </a:rPr>
              <a:t>γι</a:t>
            </a:r>
            <a:r>
              <a:rPr lang="en-US" dirty="0">
                <a:latin typeface="Roboto"/>
                <a:ea typeface="Roboto"/>
                <a:cs typeface="Roboto"/>
                <a:sym typeface="Roboto"/>
              </a:rPr>
              <a:t>α δεδομένα εκπαίδευσης όσο και για δεδομένα ελέγχου</a:t>
            </a:r>
            <a:r>
              <a:rPr lang="en-US" dirty="0">
                <a:solidFill>
                  <a:srgbClr val="000000"/>
                </a:solidFill>
                <a:latin typeface="Roboto"/>
                <a:ea typeface="Roboto"/>
                <a:cs typeface="Roboto"/>
                <a:sym typeface="Roboto"/>
              </a:rPr>
              <a:t> </a:t>
            </a:r>
            <a:endParaRPr dirty="0">
              <a:latin typeface="Roboto"/>
              <a:ea typeface="Roboto"/>
              <a:cs typeface="Roboto"/>
              <a:sym typeface="Roboto"/>
            </a:endParaRPr>
          </a:p>
          <a:p>
            <a:pPr marL="457200" lvl="0" indent="-342900" algn="l" rtl="0">
              <a:lnSpc>
                <a:spcPct val="115000"/>
              </a:lnSpc>
              <a:spcBef>
                <a:spcPts val="1000"/>
              </a:spcBef>
              <a:spcAft>
                <a:spcPts val="0"/>
              </a:spcAft>
              <a:buClr>
                <a:srgbClr val="C31C4A"/>
              </a:buClr>
              <a:buSzPts val="1800"/>
              <a:buFont typeface="Roboto"/>
              <a:buChar char="●"/>
            </a:pPr>
            <a:r>
              <a:rPr lang="en-US" dirty="0" err="1">
                <a:latin typeface="Roboto"/>
                <a:ea typeface="Roboto"/>
                <a:cs typeface="Roboto"/>
                <a:sym typeface="Roboto"/>
              </a:rPr>
              <a:t>Εξηγήσ</a:t>
            </a:r>
            <a:r>
              <a:rPr lang="el-GR" dirty="0" err="1">
                <a:latin typeface="Roboto"/>
                <a:ea typeface="Roboto"/>
                <a:cs typeface="Roboto"/>
                <a:sym typeface="Roboto"/>
              </a:rPr>
              <a:t>ουμ</a:t>
            </a:r>
            <a:r>
              <a:rPr lang="en-US" dirty="0">
                <a:latin typeface="Roboto"/>
                <a:ea typeface="Roboto"/>
                <a:cs typeface="Roboto"/>
                <a:sym typeface="Roboto"/>
              </a:rPr>
              <a:t>ε</a:t>
            </a:r>
            <a:r>
              <a:rPr lang="en-US" dirty="0">
                <a:solidFill>
                  <a:srgbClr val="000000"/>
                </a:solidFill>
                <a:latin typeface="Roboto"/>
                <a:ea typeface="Roboto"/>
                <a:cs typeface="Roboto"/>
                <a:sym typeface="Roboto"/>
              </a:rPr>
              <a:t> π</a:t>
            </a:r>
            <a:r>
              <a:rPr lang="en-US" dirty="0" err="1">
                <a:solidFill>
                  <a:srgbClr val="000000"/>
                </a:solidFill>
                <a:latin typeface="Roboto"/>
                <a:ea typeface="Roboto"/>
                <a:cs typeface="Roboto"/>
                <a:sym typeface="Roboto"/>
              </a:rPr>
              <a:t>ώς</a:t>
            </a:r>
            <a:r>
              <a:rPr lang="en-US" dirty="0">
                <a:solidFill>
                  <a:srgbClr val="000000"/>
                </a:solidFill>
                <a:latin typeface="Roboto"/>
                <a:ea typeface="Roboto"/>
                <a:cs typeface="Roboto"/>
                <a:sym typeface="Roboto"/>
              </a:rPr>
              <a:t> </a:t>
            </a:r>
            <a:r>
              <a:rPr lang="en-US" dirty="0" err="1">
                <a:solidFill>
                  <a:srgbClr val="000000"/>
                </a:solidFill>
                <a:latin typeface="Roboto"/>
                <a:ea typeface="Roboto"/>
                <a:cs typeface="Roboto"/>
                <a:sym typeface="Roboto"/>
              </a:rPr>
              <a:t>οι</a:t>
            </a:r>
            <a:r>
              <a:rPr lang="en-US" dirty="0">
                <a:solidFill>
                  <a:srgbClr val="000000"/>
                </a:solidFill>
                <a:latin typeface="Roboto"/>
                <a:ea typeface="Roboto"/>
                <a:cs typeface="Roboto"/>
                <a:sym typeface="Roboto"/>
              </a:rPr>
              <a:t> π</a:t>
            </a:r>
            <a:r>
              <a:rPr lang="en-US" dirty="0" err="1">
                <a:solidFill>
                  <a:srgbClr val="000000"/>
                </a:solidFill>
                <a:latin typeface="Roboto"/>
                <a:ea typeface="Roboto"/>
                <a:cs typeface="Roboto"/>
                <a:sym typeface="Roboto"/>
              </a:rPr>
              <a:t>ροκ</a:t>
            </a:r>
            <a:r>
              <a:rPr lang="en-US" dirty="0">
                <a:solidFill>
                  <a:srgbClr val="000000"/>
                </a:solidFill>
                <a:latin typeface="Roboto"/>
                <a:ea typeface="Roboto"/>
                <a:cs typeface="Roboto"/>
                <a:sym typeface="Roboto"/>
              </a:rPr>
              <a:t>αταλήψεις μπορούν να επηρεάσουν τις προβλέψεις που παράγονται από ένα μοντέλο ML </a:t>
            </a:r>
            <a:endParaRPr dirty="0">
              <a:latin typeface="Roboto"/>
              <a:ea typeface="Roboto"/>
              <a:cs typeface="Roboto"/>
              <a:sym typeface="Roboto"/>
            </a:endParaRPr>
          </a:p>
          <a:p>
            <a:pPr marL="457200" lvl="0" indent="0" algn="l" rtl="0">
              <a:lnSpc>
                <a:spcPct val="115000"/>
              </a:lnSpc>
              <a:spcBef>
                <a:spcPts val="1000"/>
              </a:spcBef>
              <a:spcAft>
                <a:spcPts val="0"/>
              </a:spcAft>
              <a:buSzPts val="1800"/>
              <a:buNone/>
            </a:pPr>
            <a:endParaRPr dirty="0">
              <a:solidFill>
                <a:srgbClr val="000000"/>
              </a:solidFill>
              <a:latin typeface="Roboto"/>
              <a:ea typeface="Roboto"/>
              <a:cs typeface="Roboto"/>
              <a:sym typeface="Roboto"/>
            </a:endParaRPr>
          </a:p>
          <a:p>
            <a:pPr marL="0" lvl="0" indent="0" algn="l" rtl="0">
              <a:lnSpc>
                <a:spcPct val="115000"/>
              </a:lnSpc>
              <a:spcBef>
                <a:spcPts val="1000"/>
              </a:spcBef>
              <a:spcAft>
                <a:spcPts val="0"/>
              </a:spcAft>
              <a:buSzPts val="1800"/>
              <a:buNone/>
            </a:pPr>
            <a:endParaRPr dirty="0">
              <a:solidFill>
                <a:srgbClr val="000000"/>
              </a:solidFill>
              <a:latin typeface="Roboto"/>
              <a:ea typeface="Roboto"/>
              <a:cs typeface="Roboto"/>
              <a:sym typeface="Roboto"/>
            </a:endParaRPr>
          </a:p>
        </p:txBody>
      </p:sp>
      <p:sp>
        <p:nvSpPr>
          <p:cNvPr id="72" name="Google Shape;72;p12"/>
          <p:cNvSpPr txBox="1">
            <a:spLocks noGrp="1"/>
          </p:cNvSpPr>
          <p:nvPr>
            <p:ph type="title"/>
          </p:nvPr>
        </p:nvSpPr>
        <p:spPr>
          <a:xfrm>
            <a:off x="310900" y="310900"/>
            <a:ext cx="8522100" cy="706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a:solidFill>
                  <a:srgbClr val="C31C4A"/>
                </a:solidFill>
                <a:latin typeface="Roboto"/>
                <a:ea typeface="Roboto"/>
                <a:cs typeface="Roboto"/>
                <a:sym typeface="Roboto"/>
              </a:rPr>
              <a:t>Μάθημα</a:t>
            </a:r>
            <a:r>
              <a:rPr lang="en-US" sz="2400">
                <a:solidFill>
                  <a:srgbClr val="C31C4A"/>
                </a:solidFill>
                <a:latin typeface="Roboto"/>
                <a:ea typeface="Roboto"/>
                <a:cs typeface="Roboto"/>
                <a:sym typeface="Roboto"/>
              </a:rPr>
              <a:t> 3</a:t>
            </a:r>
            <a:r>
              <a:rPr lang="en-US">
                <a:solidFill>
                  <a:srgbClr val="C31C4A"/>
                </a:solidFill>
                <a:latin typeface="Roboto"/>
                <a:ea typeface="Roboto"/>
                <a:cs typeface="Roboto"/>
                <a:sym typeface="Roboto"/>
              </a:rPr>
              <a:t>: </a:t>
            </a:r>
            <a:r>
              <a:rPr lang="en-US" sz="2400">
                <a:solidFill>
                  <a:srgbClr val="C31C4A"/>
                </a:solidFill>
                <a:latin typeface="Roboto"/>
                <a:ea typeface="Roboto"/>
                <a:cs typeface="Roboto"/>
                <a:sym typeface="Roboto"/>
              </a:rPr>
              <a:t>Είσοδος προκαταλήψεων, έξοδος προκαταλήψεων</a:t>
            </a:r>
            <a:endParaRPr>
              <a:solidFill>
                <a:srgbClr val="C31C4A"/>
              </a:solidFill>
              <a:latin typeface="Roboto"/>
              <a:ea typeface="Roboto"/>
              <a:cs typeface="Roboto"/>
              <a:sym typeface="Roboto"/>
            </a:endParaRPr>
          </a:p>
        </p:txBody>
      </p:sp>
      <p:pic>
        <p:nvPicPr>
          <p:cNvPr id="73" name="Google Shape;73;p12"/>
          <p:cNvPicPr preferRelativeResize="0"/>
          <p:nvPr/>
        </p:nvPicPr>
        <p:blipFill rotWithShape="1">
          <a:blip r:embed="rId3">
            <a:alphaModFix/>
          </a:blip>
          <a:srcRect/>
          <a:stretch/>
        </p:blipFill>
        <p:spPr>
          <a:xfrm>
            <a:off x="8271300" y="517200"/>
            <a:ext cx="419100" cy="419100"/>
          </a:xfrm>
          <a:prstGeom prst="rect">
            <a:avLst/>
          </a:prstGeom>
          <a:noFill/>
          <a:ln>
            <a:noFill/>
          </a:ln>
        </p:spPr>
      </p:pic>
      <p:sp>
        <p:nvSpPr>
          <p:cNvPr id="74" name="Google Shape;74;p12"/>
          <p:cNvSpPr txBox="1">
            <a:spLocks noGrp="1"/>
          </p:cNvSpPr>
          <p:nvPr>
            <p:ph type="subTitle" idx="2"/>
          </p:nvPr>
        </p:nvSpPr>
        <p:spPr>
          <a:xfrm>
            <a:off x="7541025" y="30250"/>
            <a:ext cx="15426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Στόχοι</a:t>
            </a:r>
            <a:endParaRPr>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pic>
        <p:nvPicPr>
          <p:cNvPr id="79" name="Google Shape;79;p13"/>
          <p:cNvPicPr preferRelativeResize="0"/>
          <p:nvPr/>
        </p:nvPicPr>
        <p:blipFill rotWithShape="1">
          <a:blip r:embed="rId3">
            <a:alphaModFix/>
          </a:blip>
          <a:srcRect/>
          <a:stretch/>
        </p:blipFill>
        <p:spPr>
          <a:xfrm>
            <a:off x="4650325" y="1287468"/>
            <a:ext cx="4431799" cy="2939739"/>
          </a:xfrm>
          <a:prstGeom prst="rect">
            <a:avLst/>
          </a:prstGeom>
          <a:noFill/>
          <a:ln>
            <a:noFill/>
          </a:ln>
        </p:spPr>
      </p:pic>
      <p:sp>
        <p:nvSpPr>
          <p:cNvPr id="80" name="Google Shape;80;p13"/>
          <p:cNvSpPr txBox="1">
            <a:spLocks noGrp="1"/>
          </p:cNvSpPr>
          <p:nvPr>
            <p:ph type="body" idx="1"/>
          </p:nvPr>
        </p:nvSpPr>
        <p:spPr>
          <a:xfrm>
            <a:off x="310900" y="1170125"/>
            <a:ext cx="4194300" cy="36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1800">
                <a:latin typeface="Roboto"/>
                <a:ea typeface="Roboto"/>
                <a:cs typeface="Roboto"/>
                <a:sym typeface="Roboto"/>
              </a:rPr>
              <a:t>Ένα σούπερ μάρκετ σε εθνικό επίπεδο θέλει να εξοικονομήσει χρόνο στους αγοραστές στο ταμείο και πιστεύει ότι μια εφαρμογή AI θα βοηθήσει στην επίτευξη αυτού του στόχου.</a:t>
            </a:r>
            <a:endParaRPr>
              <a:latin typeface="Roboto"/>
              <a:ea typeface="Roboto"/>
              <a:cs typeface="Roboto"/>
              <a:sym typeface="Roboto"/>
            </a:endParaRPr>
          </a:p>
          <a:p>
            <a:pPr marL="0" lvl="0" indent="0" algn="l" rtl="0">
              <a:lnSpc>
                <a:spcPct val="115000"/>
              </a:lnSpc>
              <a:spcBef>
                <a:spcPts val="1600"/>
              </a:spcBef>
              <a:spcAft>
                <a:spcPts val="1600"/>
              </a:spcAft>
              <a:buSzPts val="1800"/>
              <a:buNone/>
            </a:pPr>
            <a:r>
              <a:rPr lang="en-US" sz="1800">
                <a:latin typeface="Roboto"/>
                <a:ea typeface="Roboto"/>
                <a:cs typeface="Roboto"/>
                <a:sym typeface="Roboto"/>
              </a:rPr>
              <a:t>Θέλει να χρησιμοποιήσει τις </a:t>
            </a:r>
            <a:r>
              <a:rPr lang="en-US" b="1">
                <a:solidFill>
                  <a:srgbClr val="C31C4A"/>
                </a:solidFill>
                <a:latin typeface="Roboto"/>
                <a:ea typeface="Roboto"/>
                <a:cs typeface="Roboto"/>
                <a:sym typeface="Roboto"/>
              </a:rPr>
              <a:t>κάμερες </a:t>
            </a:r>
            <a:r>
              <a:rPr lang="en-US" sz="1800">
                <a:latin typeface="Roboto"/>
                <a:ea typeface="Roboto"/>
                <a:cs typeface="Roboto"/>
                <a:sym typeface="Roboto"/>
              </a:rPr>
              <a:t>γύρω από τα καταστήματά του για να αναγνωρίζει τα προϊόντα που οι πελάτες έχουν πάρει από τα ράφια και έχουν τοποθετήσει στο καλάθι αγορών τους.</a:t>
            </a:r>
            <a:endParaRPr>
              <a:latin typeface="Roboto"/>
              <a:ea typeface="Roboto"/>
              <a:cs typeface="Roboto"/>
              <a:sym typeface="Roboto"/>
            </a:endParaRPr>
          </a:p>
        </p:txBody>
      </p:sp>
      <p:sp>
        <p:nvSpPr>
          <p:cNvPr id="81" name="Google Shape;81;p13"/>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latin typeface="Roboto"/>
                <a:ea typeface="Roboto"/>
                <a:cs typeface="Roboto"/>
                <a:sym typeface="Roboto"/>
              </a:rPr>
              <a:t>Σούπερ μάρκετ AI</a:t>
            </a:r>
            <a:endParaRPr>
              <a:latin typeface="Roboto"/>
              <a:ea typeface="Roboto"/>
              <a:cs typeface="Roboto"/>
              <a:sym typeface="Roboto"/>
            </a:endParaRPr>
          </a:p>
        </p:txBody>
      </p:sp>
      <p:sp>
        <p:nvSpPr>
          <p:cNvPr id="82" name="Google Shape;82;p13"/>
          <p:cNvSpPr txBox="1">
            <a:spLocks noGrp="1"/>
          </p:cNvSpPr>
          <p:nvPr>
            <p:ph type="subTitle" idx="3"/>
          </p:nvPr>
        </p:nvSpPr>
        <p:spPr>
          <a:xfrm>
            <a:off x="7541025" y="30250"/>
            <a:ext cx="15426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Εισαγωγή</a:t>
            </a:r>
            <a:endParaRPr>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grpSp>
        <p:nvGrpSpPr>
          <p:cNvPr id="87" name="Google Shape;87;p14"/>
          <p:cNvGrpSpPr/>
          <p:nvPr/>
        </p:nvGrpSpPr>
        <p:grpSpPr>
          <a:xfrm>
            <a:off x="4559700" y="1307250"/>
            <a:ext cx="4096501" cy="2731000"/>
            <a:chOff x="4625400" y="2357428"/>
            <a:chExt cx="4096501" cy="2731000"/>
          </a:xfrm>
        </p:grpSpPr>
        <p:pic>
          <p:nvPicPr>
            <p:cNvPr id="88" name="Google Shape;88;p14"/>
            <p:cNvPicPr preferRelativeResize="0"/>
            <p:nvPr/>
          </p:nvPicPr>
          <p:blipFill rotWithShape="1">
            <a:blip r:embed="rId3">
              <a:alphaModFix/>
            </a:blip>
            <a:srcRect/>
            <a:stretch/>
          </p:blipFill>
          <p:spPr>
            <a:xfrm>
              <a:off x="4625400" y="2357428"/>
              <a:ext cx="4096501" cy="2731000"/>
            </a:xfrm>
            <a:prstGeom prst="rect">
              <a:avLst/>
            </a:prstGeom>
            <a:noFill/>
            <a:ln>
              <a:noFill/>
            </a:ln>
          </p:spPr>
        </p:pic>
        <p:sp>
          <p:nvSpPr>
            <p:cNvPr id="89" name="Google Shape;89;p14"/>
            <p:cNvSpPr txBox="1"/>
            <p:nvPr/>
          </p:nvSpPr>
          <p:spPr>
            <a:xfrm>
              <a:off x="6853850" y="3575278"/>
              <a:ext cx="783900" cy="284100"/>
            </a:xfrm>
            <a:prstGeom prst="rect">
              <a:avLst/>
            </a:prstGeom>
            <a:noFill/>
            <a:ln>
              <a:noFill/>
            </a:ln>
          </p:spPr>
          <p:txBody>
            <a:bodyPr spcFirstLastPara="1" wrap="square" lIns="91425" tIns="91425" rIns="91425" bIns="91425" anchor="t" anchorCtr="0">
              <a:noAutofit/>
            </a:bodyPr>
            <a:lstStyle/>
            <a:p>
              <a:pPr marL="0" marR="0" lvl="0" indent="0" algn="l" rtl="0">
                <a:lnSpc>
                  <a:spcPct val="80000"/>
                </a:lnSpc>
                <a:spcBef>
                  <a:spcPts val="0"/>
                </a:spcBef>
                <a:spcAft>
                  <a:spcPts val="0"/>
                </a:spcAft>
                <a:buClr>
                  <a:srgbClr val="000000"/>
                </a:buClr>
                <a:buSzPts val="605"/>
                <a:buFont typeface="Arial"/>
                <a:buNone/>
              </a:pPr>
              <a:r>
                <a:rPr lang="en-US" sz="1050" b="1" i="0" u="none" strike="noStrike" cap="none">
                  <a:solidFill>
                    <a:srgbClr val="000000"/>
                  </a:solidFill>
                  <a:latin typeface="Roboto"/>
                  <a:ea typeface="Roboto"/>
                  <a:cs typeface="Roboto"/>
                  <a:sym typeface="Roboto"/>
                </a:rPr>
                <a:t>Μοντέλο</a:t>
              </a:r>
              <a:endParaRPr sz="1050" b="1" i="0" u="none" strike="noStrike" cap="none">
                <a:solidFill>
                  <a:srgbClr val="000000"/>
                </a:solidFill>
                <a:latin typeface="Roboto"/>
                <a:ea typeface="Roboto"/>
                <a:cs typeface="Roboto"/>
                <a:sym typeface="Roboto"/>
              </a:endParaRPr>
            </a:p>
          </p:txBody>
        </p:sp>
        <p:sp>
          <p:nvSpPr>
            <p:cNvPr id="90" name="Google Shape;90;p14"/>
            <p:cNvSpPr txBox="1"/>
            <p:nvPr/>
          </p:nvSpPr>
          <p:spPr>
            <a:xfrm rot="-5400000">
              <a:off x="3642525" y="3569578"/>
              <a:ext cx="2502000" cy="295500"/>
            </a:xfrm>
            <a:prstGeom prst="rect">
              <a:avLst/>
            </a:prstGeom>
            <a:noFill/>
            <a:ln>
              <a:noFill/>
            </a:ln>
          </p:spPr>
          <p:txBody>
            <a:bodyPr spcFirstLastPara="1" wrap="square" lIns="91425" tIns="91425" rIns="91425" bIns="91425" anchor="t" anchorCtr="0">
              <a:noAutofit/>
            </a:bodyPr>
            <a:lstStyle/>
            <a:p>
              <a:pPr marL="0" marR="0" lvl="0" indent="0" algn="l" rtl="0">
                <a:lnSpc>
                  <a:spcPct val="80000"/>
                </a:lnSpc>
                <a:spcBef>
                  <a:spcPts val="0"/>
                </a:spcBef>
                <a:spcAft>
                  <a:spcPts val="0"/>
                </a:spcAft>
                <a:buClr>
                  <a:srgbClr val="000000"/>
                </a:buClr>
                <a:buSzPts val="605"/>
                <a:buFont typeface="Arial"/>
                <a:buNone/>
              </a:pPr>
              <a:r>
                <a:rPr lang="en-US" sz="1125" b="1" i="0" u="none" strike="noStrike" cap="none">
                  <a:solidFill>
                    <a:srgbClr val="000000"/>
                  </a:solidFill>
                  <a:latin typeface="Roboto"/>
                  <a:ea typeface="Roboto"/>
                  <a:cs typeface="Roboto"/>
                  <a:sym typeface="Roboto"/>
                </a:rPr>
                <a:t>Τεράστιες ποσότητες δεδομένων</a:t>
              </a:r>
              <a:endParaRPr sz="1125" b="1" i="0" u="none" strike="noStrike" cap="none">
                <a:solidFill>
                  <a:srgbClr val="000000"/>
                </a:solidFill>
                <a:latin typeface="Roboto"/>
                <a:ea typeface="Roboto"/>
                <a:cs typeface="Roboto"/>
                <a:sym typeface="Roboto"/>
              </a:endParaRPr>
            </a:p>
          </p:txBody>
        </p:sp>
      </p:grpSp>
      <p:sp>
        <p:nvSpPr>
          <p:cNvPr id="91" name="Google Shape;91;p14"/>
          <p:cNvSpPr txBox="1">
            <a:spLocks noGrp="1"/>
          </p:cNvSpPr>
          <p:nvPr>
            <p:ph type="body" idx="1"/>
          </p:nvPr>
        </p:nvSpPr>
        <p:spPr>
          <a:xfrm>
            <a:off x="310900" y="1170124"/>
            <a:ext cx="4096500" cy="36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1800">
                <a:latin typeface="Roboto"/>
                <a:ea typeface="Roboto"/>
                <a:cs typeface="Roboto"/>
                <a:sym typeface="Roboto"/>
              </a:rPr>
              <a:t>Το σούπερ μάρκετ σάς ζήτησε να δημιουργήσετε ένα </a:t>
            </a:r>
            <a:r>
              <a:rPr lang="en-US" b="1">
                <a:solidFill>
                  <a:srgbClr val="C31C4A"/>
                </a:solidFill>
                <a:latin typeface="Roboto"/>
                <a:ea typeface="Roboto"/>
                <a:cs typeface="Roboto"/>
                <a:sym typeface="Roboto"/>
              </a:rPr>
              <a:t> μοντέλο </a:t>
            </a:r>
            <a:r>
              <a:rPr lang="en-US" sz="1800">
                <a:latin typeface="Roboto"/>
                <a:ea typeface="Roboto"/>
                <a:cs typeface="Roboto"/>
                <a:sym typeface="Roboto"/>
              </a:rPr>
              <a:t>μηχανικής μάθησης για να ελέγξετε αν αυτή η ιδέα θα μπορούσε να λειτουργήσει.</a:t>
            </a:r>
            <a:endParaRPr>
              <a:latin typeface="Roboto"/>
              <a:ea typeface="Roboto"/>
              <a:cs typeface="Roboto"/>
              <a:sym typeface="Roboto"/>
            </a:endParaRPr>
          </a:p>
          <a:p>
            <a:pPr marL="0" lvl="0" indent="0" algn="l" rtl="0">
              <a:lnSpc>
                <a:spcPct val="115000"/>
              </a:lnSpc>
              <a:spcBef>
                <a:spcPts val="1600"/>
              </a:spcBef>
              <a:spcAft>
                <a:spcPts val="0"/>
              </a:spcAft>
              <a:buSzPts val="1800"/>
              <a:buNone/>
            </a:pPr>
            <a:endParaRPr sz="1800">
              <a:latin typeface="Roboto"/>
              <a:ea typeface="Roboto"/>
              <a:cs typeface="Roboto"/>
              <a:sym typeface="Roboto"/>
            </a:endParaRPr>
          </a:p>
          <a:p>
            <a:pPr marL="0" lvl="0" indent="0" algn="l" rtl="0">
              <a:lnSpc>
                <a:spcPct val="115000"/>
              </a:lnSpc>
              <a:spcBef>
                <a:spcPts val="1600"/>
              </a:spcBef>
              <a:spcAft>
                <a:spcPts val="0"/>
              </a:spcAft>
              <a:buSzPts val="1800"/>
              <a:buNone/>
            </a:pPr>
            <a:r>
              <a:rPr lang="en-US" b="1">
                <a:solidFill>
                  <a:srgbClr val="C31C4A"/>
                </a:solidFill>
                <a:latin typeface="Roboto"/>
                <a:ea typeface="Roboto"/>
                <a:cs typeface="Roboto"/>
                <a:sym typeface="Roboto"/>
              </a:rPr>
              <a:t>Ανακεφ.:</a:t>
            </a:r>
            <a:endParaRPr b="1">
              <a:solidFill>
                <a:srgbClr val="C31C4A"/>
              </a:solidFill>
              <a:latin typeface="Roboto"/>
              <a:ea typeface="Roboto"/>
              <a:cs typeface="Roboto"/>
              <a:sym typeface="Roboto"/>
            </a:endParaRPr>
          </a:p>
          <a:p>
            <a:pPr marL="0" lvl="0" indent="0" algn="l" rtl="0">
              <a:lnSpc>
                <a:spcPct val="115000"/>
              </a:lnSpc>
              <a:spcBef>
                <a:spcPts val="1600"/>
              </a:spcBef>
              <a:spcAft>
                <a:spcPts val="0"/>
              </a:spcAft>
              <a:buSzPts val="1800"/>
              <a:buNone/>
            </a:pPr>
            <a:r>
              <a:rPr lang="en-US" sz="1800">
                <a:latin typeface="Roboto"/>
                <a:ea typeface="Roboto"/>
                <a:cs typeface="Roboto"/>
                <a:sym typeface="Roboto"/>
              </a:rPr>
              <a:t>Τι είναι ένα μοντέλο; </a:t>
            </a:r>
            <a:endParaRPr>
              <a:latin typeface="Roboto"/>
              <a:ea typeface="Roboto"/>
              <a:cs typeface="Roboto"/>
              <a:sym typeface="Roboto"/>
            </a:endParaRPr>
          </a:p>
          <a:p>
            <a:pPr marL="0" lvl="0" indent="0" algn="l" rtl="0">
              <a:lnSpc>
                <a:spcPct val="115000"/>
              </a:lnSpc>
              <a:spcBef>
                <a:spcPts val="1600"/>
              </a:spcBef>
              <a:spcAft>
                <a:spcPts val="1600"/>
              </a:spcAft>
              <a:buSzPts val="1800"/>
              <a:buNone/>
            </a:pPr>
            <a:endParaRPr b="1">
              <a:solidFill>
                <a:srgbClr val="C31C4A"/>
              </a:solidFill>
              <a:latin typeface="Roboto"/>
              <a:ea typeface="Roboto"/>
              <a:cs typeface="Roboto"/>
              <a:sym typeface="Roboto"/>
            </a:endParaRPr>
          </a:p>
        </p:txBody>
      </p:sp>
      <p:sp>
        <p:nvSpPr>
          <p:cNvPr id="92" name="Google Shape;92;p14"/>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latin typeface="Roboto"/>
                <a:ea typeface="Roboto"/>
                <a:cs typeface="Roboto"/>
                <a:sym typeface="Roboto"/>
              </a:rPr>
              <a:t>Μοντέλα μηχανικής μάθησης</a:t>
            </a:r>
            <a:endParaRPr>
              <a:latin typeface="Roboto"/>
              <a:ea typeface="Roboto"/>
              <a:cs typeface="Roboto"/>
              <a:sym typeface="Roboto"/>
            </a:endParaRPr>
          </a:p>
        </p:txBody>
      </p:sp>
      <p:sp>
        <p:nvSpPr>
          <p:cNvPr id="93" name="Google Shape;93;p14"/>
          <p:cNvSpPr txBox="1">
            <a:spLocks noGrp="1"/>
          </p:cNvSpPr>
          <p:nvPr>
            <p:ph type="subTitle" idx="3"/>
          </p:nvPr>
        </p:nvSpPr>
        <p:spPr>
          <a:xfrm>
            <a:off x="7541025" y="30250"/>
            <a:ext cx="15426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Εισαγωγή</a:t>
            </a:r>
            <a:endParaRPr>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5"/>
          <p:cNvSpPr txBox="1">
            <a:spLocks noGrp="1"/>
          </p:cNvSpPr>
          <p:nvPr>
            <p:ph type="body" idx="1"/>
          </p:nvPr>
        </p:nvSpPr>
        <p:spPr>
          <a:xfrm>
            <a:off x="310900" y="1170124"/>
            <a:ext cx="4096500" cy="36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a:latin typeface="Roboto"/>
                <a:ea typeface="Roboto"/>
                <a:cs typeface="Roboto"/>
                <a:sym typeface="Roboto"/>
              </a:rPr>
              <a:t>Ένα </a:t>
            </a:r>
            <a:r>
              <a:rPr lang="en-US" b="1">
                <a:solidFill>
                  <a:srgbClr val="C31C4A"/>
                </a:solidFill>
                <a:latin typeface="Roboto"/>
                <a:ea typeface="Roboto"/>
                <a:cs typeface="Roboto"/>
                <a:sym typeface="Roboto"/>
              </a:rPr>
              <a:t>μοντέλο</a:t>
            </a:r>
            <a:r>
              <a:rPr lang="en-US" b="1">
                <a:latin typeface="Roboto"/>
                <a:ea typeface="Roboto"/>
                <a:cs typeface="Roboto"/>
                <a:sym typeface="Roboto"/>
              </a:rPr>
              <a:t> </a:t>
            </a:r>
            <a:r>
              <a:rPr lang="en-US">
                <a:latin typeface="Roboto"/>
                <a:ea typeface="Roboto"/>
                <a:cs typeface="Roboto"/>
                <a:sym typeface="Roboto"/>
              </a:rPr>
              <a:t>αποτελεί αναπαράσταση του πραγματικού περιβάλλοντος.</a:t>
            </a:r>
            <a:endParaRPr>
              <a:latin typeface="Roboto"/>
              <a:ea typeface="Roboto"/>
              <a:cs typeface="Roboto"/>
              <a:sym typeface="Roboto"/>
            </a:endParaRPr>
          </a:p>
          <a:p>
            <a:pPr marL="0" lvl="0" indent="0" algn="l" rtl="0">
              <a:lnSpc>
                <a:spcPct val="115000"/>
              </a:lnSpc>
              <a:spcBef>
                <a:spcPts val="1600"/>
              </a:spcBef>
              <a:spcAft>
                <a:spcPts val="0"/>
              </a:spcAft>
              <a:buSzPts val="1800"/>
              <a:buNone/>
            </a:pPr>
            <a:r>
              <a:rPr lang="en-US" sz="1800">
                <a:latin typeface="Roboto"/>
                <a:ea typeface="Roboto"/>
                <a:cs typeface="Roboto"/>
                <a:sym typeface="Roboto"/>
              </a:rPr>
              <a:t>Το σούπερ μάρκετ σάς ζήτησε να δημιουργήσετε ένα μοντέλο που θα αναγνωρίζει μόνο </a:t>
            </a:r>
            <a:r>
              <a:rPr lang="en-US" b="1">
                <a:solidFill>
                  <a:srgbClr val="C31C4A"/>
                </a:solidFill>
                <a:latin typeface="Roboto"/>
                <a:ea typeface="Roboto"/>
                <a:cs typeface="Roboto"/>
                <a:sym typeface="Roboto"/>
              </a:rPr>
              <a:t>μήλα</a:t>
            </a:r>
            <a:r>
              <a:rPr lang="en-US" sz="1800">
                <a:latin typeface="Roboto"/>
                <a:ea typeface="Roboto"/>
                <a:cs typeface="Roboto"/>
                <a:sym typeface="Roboto"/>
              </a:rPr>
              <a:t> και </a:t>
            </a:r>
            <a:r>
              <a:rPr lang="en-US" b="1">
                <a:solidFill>
                  <a:srgbClr val="C31C4A"/>
                </a:solidFill>
                <a:latin typeface="Roboto"/>
                <a:ea typeface="Roboto"/>
                <a:cs typeface="Roboto"/>
                <a:sym typeface="Roboto"/>
              </a:rPr>
              <a:t>ντομάτες</a:t>
            </a:r>
            <a:r>
              <a:rPr lang="en-US" sz="1800">
                <a:latin typeface="Roboto"/>
                <a:ea typeface="Roboto"/>
                <a:cs typeface="Roboto"/>
                <a:sym typeface="Roboto"/>
              </a:rPr>
              <a:t>, για να δει αν η ιδέα θα λειτουργήσει.</a:t>
            </a:r>
            <a:endParaRPr>
              <a:latin typeface="Roboto"/>
              <a:ea typeface="Roboto"/>
              <a:cs typeface="Roboto"/>
              <a:sym typeface="Roboto"/>
            </a:endParaRPr>
          </a:p>
          <a:p>
            <a:pPr marL="0" lvl="0" indent="0" algn="l" rtl="0">
              <a:lnSpc>
                <a:spcPct val="115000"/>
              </a:lnSpc>
              <a:spcBef>
                <a:spcPts val="1600"/>
              </a:spcBef>
              <a:spcAft>
                <a:spcPts val="0"/>
              </a:spcAft>
              <a:buSzPts val="1800"/>
              <a:buNone/>
            </a:pPr>
            <a:r>
              <a:rPr lang="en-US" sz="1800">
                <a:latin typeface="Roboto"/>
                <a:ea typeface="Roboto"/>
                <a:cs typeface="Roboto"/>
                <a:sym typeface="Roboto"/>
              </a:rPr>
              <a:t>Ποια δεδομένα πιστεύετε ότι θα χρειαστείτε;</a:t>
            </a:r>
            <a:endParaRPr>
              <a:latin typeface="Roboto"/>
              <a:ea typeface="Roboto"/>
              <a:cs typeface="Roboto"/>
              <a:sym typeface="Roboto"/>
            </a:endParaRPr>
          </a:p>
          <a:p>
            <a:pPr marL="0" lvl="0" indent="0" algn="l" rtl="0">
              <a:lnSpc>
                <a:spcPct val="115000"/>
              </a:lnSpc>
              <a:spcBef>
                <a:spcPts val="1600"/>
              </a:spcBef>
              <a:spcAft>
                <a:spcPts val="0"/>
              </a:spcAft>
              <a:buSzPts val="1800"/>
              <a:buNone/>
            </a:pPr>
            <a:endParaRPr sz="1800">
              <a:latin typeface="Roboto"/>
              <a:ea typeface="Roboto"/>
              <a:cs typeface="Roboto"/>
              <a:sym typeface="Roboto"/>
            </a:endParaRPr>
          </a:p>
          <a:p>
            <a:pPr marL="0" lvl="0" indent="0" algn="l" rtl="0">
              <a:lnSpc>
                <a:spcPct val="115000"/>
              </a:lnSpc>
              <a:spcBef>
                <a:spcPts val="1600"/>
              </a:spcBef>
              <a:spcAft>
                <a:spcPts val="0"/>
              </a:spcAft>
              <a:buSzPts val="1800"/>
              <a:buNone/>
            </a:pPr>
            <a:endParaRPr sz="1800">
              <a:latin typeface="Roboto"/>
              <a:ea typeface="Roboto"/>
              <a:cs typeface="Roboto"/>
              <a:sym typeface="Roboto"/>
            </a:endParaRPr>
          </a:p>
          <a:p>
            <a:pPr marL="0" lvl="0" indent="0" algn="l" rtl="0">
              <a:lnSpc>
                <a:spcPct val="115000"/>
              </a:lnSpc>
              <a:spcBef>
                <a:spcPts val="1600"/>
              </a:spcBef>
              <a:spcAft>
                <a:spcPts val="1600"/>
              </a:spcAft>
              <a:buSzPts val="1800"/>
              <a:buNone/>
            </a:pPr>
            <a:endParaRPr sz="1800">
              <a:latin typeface="Roboto"/>
              <a:ea typeface="Roboto"/>
              <a:cs typeface="Roboto"/>
              <a:sym typeface="Roboto"/>
            </a:endParaRPr>
          </a:p>
        </p:txBody>
      </p:sp>
      <p:sp>
        <p:nvSpPr>
          <p:cNvPr id="99" name="Google Shape;99;p15"/>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latin typeface="Roboto"/>
                <a:ea typeface="Roboto"/>
                <a:cs typeface="Roboto"/>
                <a:sym typeface="Roboto"/>
              </a:rPr>
              <a:t>Μοντέλο για σούπερ μάρκετ</a:t>
            </a:r>
            <a:endParaRPr>
              <a:latin typeface="Roboto"/>
              <a:ea typeface="Roboto"/>
              <a:cs typeface="Roboto"/>
              <a:sym typeface="Roboto"/>
            </a:endParaRPr>
          </a:p>
        </p:txBody>
      </p:sp>
      <p:sp>
        <p:nvSpPr>
          <p:cNvPr id="100" name="Google Shape;100;p15"/>
          <p:cNvSpPr txBox="1">
            <a:spLocks noGrp="1"/>
          </p:cNvSpPr>
          <p:nvPr>
            <p:ph type="subTitle" idx="3"/>
          </p:nvPr>
        </p:nvSpPr>
        <p:spPr>
          <a:xfrm>
            <a:off x="7541025" y="30250"/>
            <a:ext cx="15426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Εισαγωγή</a:t>
            </a:r>
            <a:endParaRPr>
              <a:latin typeface="Roboto"/>
              <a:ea typeface="Roboto"/>
              <a:cs typeface="Roboto"/>
              <a:sym typeface="Roboto"/>
            </a:endParaRPr>
          </a:p>
        </p:txBody>
      </p:sp>
      <p:pic>
        <p:nvPicPr>
          <p:cNvPr id="101" name="Google Shape;101;p15"/>
          <p:cNvPicPr preferRelativeResize="0"/>
          <p:nvPr/>
        </p:nvPicPr>
        <p:blipFill rotWithShape="1">
          <a:blip r:embed="rId3">
            <a:alphaModFix/>
          </a:blip>
          <a:srcRect/>
          <a:stretch/>
        </p:blipFill>
        <p:spPr>
          <a:xfrm>
            <a:off x="4574125" y="1287468"/>
            <a:ext cx="4431799" cy="293973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p16"/>
          <p:cNvPicPr preferRelativeResize="0"/>
          <p:nvPr/>
        </p:nvPicPr>
        <p:blipFill rotWithShape="1">
          <a:blip r:embed="rId3">
            <a:alphaModFix/>
          </a:blip>
          <a:srcRect/>
          <a:stretch/>
        </p:blipFill>
        <p:spPr>
          <a:xfrm>
            <a:off x="4867500" y="727075"/>
            <a:ext cx="1483820" cy="2270334"/>
          </a:xfrm>
          <a:prstGeom prst="rect">
            <a:avLst/>
          </a:prstGeom>
          <a:noFill/>
          <a:ln>
            <a:noFill/>
          </a:ln>
        </p:spPr>
      </p:pic>
      <p:pic>
        <p:nvPicPr>
          <p:cNvPr id="107" name="Google Shape;107;p16"/>
          <p:cNvPicPr preferRelativeResize="0"/>
          <p:nvPr/>
        </p:nvPicPr>
        <p:blipFill rotWithShape="1">
          <a:blip r:embed="rId4">
            <a:alphaModFix/>
          </a:blip>
          <a:srcRect/>
          <a:stretch/>
        </p:blipFill>
        <p:spPr>
          <a:xfrm>
            <a:off x="6614308" y="2430345"/>
            <a:ext cx="2381317" cy="1821780"/>
          </a:xfrm>
          <a:prstGeom prst="rect">
            <a:avLst/>
          </a:prstGeom>
          <a:noFill/>
          <a:ln>
            <a:noFill/>
          </a:ln>
        </p:spPr>
      </p:pic>
      <p:pic>
        <p:nvPicPr>
          <p:cNvPr id="108" name="Google Shape;108;p16"/>
          <p:cNvPicPr preferRelativeResize="0"/>
          <p:nvPr/>
        </p:nvPicPr>
        <p:blipFill rotWithShape="1">
          <a:blip r:embed="rId5">
            <a:alphaModFix/>
          </a:blip>
          <a:srcRect/>
          <a:stretch/>
        </p:blipFill>
        <p:spPr>
          <a:xfrm>
            <a:off x="6407111" y="726025"/>
            <a:ext cx="2442230" cy="1662857"/>
          </a:xfrm>
          <a:prstGeom prst="rect">
            <a:avLst/>
          </a:prstGeom>
          <a:noFill/>
          <a:ln>
            <a:noFill/>
          </a:ln>
        </p:spPr>
      </p:pic>
      <p:sp>
        <p:nvSpPr>
          <p:cNvPr id="109" name="Google Shape;109;p16"/>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latin typeface="Roboto"/>
                <a:ea typeface="Roboto"/>
                <a:cs typeface="Roboto"/>
                <a:sym typeface="Roboto"/>
              </a:rPr>
              <a:t>Δεδομένα εικόνας</a:t>
            </a:r>
            <a:endParaRPr>
              <a:latin typeface="Roboto"/>
              <a:ea typeface="Roboto"/>
              <a:cs typeface="Roboto"/>
              <a:sym typeface="Roboto"/>
            </a:endParaRPr>
          </a:p>
        </p:txBody>
      </p:sp>
      <p:sp>
        <p:nvSpPr>
          <p:cNvPr id="110" name="Google Shape;110;p16"/>
          <p:cNvSpPr txBox="1">
            <a:spLocks noGrp="1"/>
          </p:cNvSpPr>
          <p:nvPr>
            <p:ph type="subTitle" idx="3"/>
          </p:nvPr>
        </p:nvSpPr>
        <p:spPr>
          <a:xfrm>
            <a:off x="7541025" y="30250"/>
            <a:ext cx="15426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Εισαγωγή</a:t>
            </a:r>
            <a:endParaRPr>
              <a:latin typeface="Roboto"/>
              <a:ea typeface="Roboto"/>
              <a:cs typeface="Roboto"/>
              <a:sym typeface="Roboto"/>
            </a:endParaRPr>
          </a:p>
        </p:txBody>
      </p:sp>
      <p:sp>
        <p:nvSpPr>
          <p:cNvPr id="111" name="Google Shape;111;p16"/>
          <p:cNvSpPr txBox="1">
            <a:spLocks noGrp="1"/>
          </p:cNvSpPr>
          <p:nvPr>
            <p:ph type="body" idx="1"/>
          </p:nvPr>
        </p:nvSpPr>
        <p:spPr>
          <a:xfrm>
            <a:off x="310900" y="1017725"/>
            <a:ext cx="4460400" cy="36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1600">
                <a:latin typeface="Roboto"/>
                <a:ea typeface="Roboto"/>
                <a:cs typeface="Roboto"/>
                <a:sym typeface="Roboto"/>
              </a:rPr>
              <a:t>Πρόκειται να εκπαιδεύσετε το πρώτο σας μοντέλο μηχανικής μάθησης χρησιμοποιώντας εικόνες μήλων και ντοματών.</a:t>
            </a:r>
            <a:endParaRPr sz="1600">
              <a:latin typeface="Roboto"/>
              <a:ea typeface="Roboto"/>
              <a:cs typeface="Roboto"/>
              <a:sym typeface="Roboto"/>
            </a:endParaRPr>
          </a:p>
          <a:p>
            <a:pPr marL="0" lvl="0" indent="0" algn="l" rtl="0">
              <a:lnSpc>
                <a:spcPct val="115000"/>
              </a:lnSpc>
              <a:spcBef>
                <a:spcPts val="1600"/>
              </a:spcBef>
              <a:spcAft>
                <a:spcPts val="0"/>
              </a:spcAft>
              <a:buSzPts val="1800"/>
              <a:buNone/>
            </a:pPr>
            <a:r>
              <a:rPr lang="en-US" sz="1600">
                <a:latin typeface="Roboto"/>
                <a:ea typeface="Roboto"/>
                <a:cs typeface="Roboto"/>
                <a:sym typeface="Roboto"/>
              </a:rPr>
              <a:t>Χρησιμοποιείτε </a:t>
            </a:r>
            <a:r>
              <a:rPr lang="en-US" sz="1600" b="1">
                <a:solidFill>
                  <a:srgbClr val="C31C4A"/>
                </a:solidFill>
                <a:latin typeface="Roboto"/>
                <a:ea typeface="Roboto"/>
                <a:cs typeface="Roboto"/>
                <a:sym typeface="Roboto"/>
              </a:rPr>
              <a:t>δεδομένα εκπαίδευσης</a:t>
            </a:r>
            <a:r>
              <a:rPr lang="en-US" sz="1600">
                <a:latin typeface="Roboto"/>
                <a:ea typeface="Roboto"/>
                <a:cs typeface="Roboto"/>
                <a:sym typeface="Roboto"/>
              </a:rPr>
              <a:t> για να εκπαιδεύσετε το μοντέλο σας. Επομένως, ποιον τύπο μηχανικής μάθησης χρησιμοποιείτε; </a:t>
            </a:r>
            <a:endParaRPr sz="1600">
              <a:latin typeface="Roboto"/>
              <a:ea typeface="Roboto"/>
              <a:cs typeface="Roboto"/>
              <a:sym typeface="Roboto"/>
            </a:endParaRPr>
          </a:p>
          <a:p>
            <a:pPr marL="0" lvl="0" indent="0" algn="l" rtl="0">
              <a:lnSpc>
                <a:spcPct val="115000"/>
              </a:lnSpc>
              <a:spcBef>
                <a:spcPts val="1600"/>
              </a:spcBef>
              <a:spcAft>
                <a:spcPts val="0"/>
              </a:spcAft>
              <a:buSzPts val="1800"/>
              <a:buNone/>
            </a:pPr>
            <a:endParaRPr sz="1600">
              <a:latin typeface="Roboto"/>
              <a:ea typeface="Roboto"/>
              <a:cs typeface="Roboto"/>
              <a:sym typeface="Roboto"/>
            </a:endParaRPr>
          </a:p>
          <a:p>
            <a:pPr marL="0" lvl="0" indent="0" algn="l" rtl="0">
              <a:lnSpc>
                <a:spcPct val="115000"/>
              </a:lnSpc>
              <a:spcBef>
                <a:spcPts val="1600"/>
              </a:spcBef>
              <a:spcAft>
                <a:spcPts val="1600"/>
              </a:spcAft>
              <a:buSzPts val="1800"/>
              <a:buNone/>
            </a:pPr>
            <a:endParaRPr sz="1600" b="1">
              <a:solidFill>
                <a:srgbClr val="C31C4A"/>
              </a:solidFill>
              <a:latin typeface="Roboto"/>
              <a:ea typeface="Roboto"/>
              <a:cs typeface="Roboto"/>
              <a:sym typeface="Roboto"/>
            </a:endParaRPr>
          </a:p>
        </p:txBody>
      </p:sp>
      <p:sp>
        <p:nvSpPr>
          <p:cNvPr id="112" name="Google Shape;112;p16"/>
          <p:cNvSpPr/>
          <p:nvPr/>
        </p:nvSpPr>
        <p:spPr>
          <a:xfrm>
            <a:off x="258283" y="4252134"/>
            <a:ext cx="1215600" cy="738900"/>
          </a:xfrm>
          <a:prstGeom prst="roundRect">
            <a:avLst>
              <a:gd name="adj" fmla="val 16667"/>
            </a:avLst>
          </a:prstGeom>
          <a:solidFill>
            <a:srgbClr val="674EA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FFFFFF"/>
                </a:solidFill>
                <a:latin typeface="Roboto"/>
                <a:ea typeface="Roboto"/>
                <a:cs typeface="Roboto"/>
                <a:sym typeface="Roboto"/>
              </a:rPr>
              <a:t>1</a:t>
            </a:r>
            <a:endParaRPr sz="2800" b="1" i="0" u="none" strike="noStrike" cap="none">
              <a:solidFill>
                <a:srgbClr val="FFFFFF"/>
              </a:solidFill>
              <a:latin typeface="Roboto"/>
              <a:ea typeface="Roboto"/>
              <a:cs typeface="Roboto"/>
              <a:sym typeface="Roboto"/>
            </a:endParaRPr>
          </a:p>
        </p:txBody>
      </p:sp>
      <p:sp>
        <p:nvSpPr>
          <p:cNvPr id="113" name="Google Shape;113;p16"/>
          <p:cNvSpPr txBox="1"/>
          <p:nvPr/>
        </p:nvSpPr>
        <p:spPr>
          <a:xfrm>
            <a:off x="148850" y="3676525"/>
            <a:ext cx="1434600" cy="6465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a:solidFill>
                  <a:srgbClr val="000000"/>
                </a:solidFill>
                <a:latin typeface="Roboto"/>
                <a:ea typeface="Roboto"/>
                <a:cs typeface="Roboto"/>
                <a:sym typeface="Roboto"/>
              </a:rPr>
              <a:t>Μάθηση με επίβλεψη</a:t>
            </a:r>
            <a:endParaRPr sz="1500" b="1" i="0" u="none" strike="noStrike" cap="none">
              <a:solidFill>
                <a:srgbClr val="000000"/>
              </a:solidFill>
              <a:latin typeface="Roboto"/>
              <a:ea typeface="Roboto"/>
              <a:cs typeface="Roboto"/>
              <a:sym typeface="Roboto"/>
            </a:endParaRPr>
          </a:p>
        </p:txBody>
      </p:sp>
      <p:sp>
        <p:nvSpPr>
          <p:cNvPr id="114" name="Google Shape;114;p16"/>
          <p:cNvSpPr/>
          <p:nvPr/>
        </p:nvSpPr>
        <p:spPr>
          <a:xfrm>
            <a:off x="1937360" y="4252134"/>
            <a:ext cx="1215600" cy="738900"/>
          </a:xfrm>
          <a:prstGeom prst="roundRect">
            <a:avLst>
              <a:gd name="adj" fmla="val 16667"/>
            </a:avLst>
          </a:prstGeom>
          <a:solidFill>
            <a:srgbClr val="6AA84F"/>
          </a:solidFill>
          <a:ln w="9525" cap="flat" cmpd="sng">
            <a:solidFill>
              <a:srgbClr val="E9E9F3"/>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FFFFFF"/>
                </a:solidFill>
                <a:latin typeface="Roboto"/>
                <a:ea typeface="Roboto"/>
                <a:cs typeface="Roboto"/>
                <a:sym typeface="Roboto"/>
              </a:rPr>
              <a:t>2</a:t>
            </a:r>
            <a:endParaRPr sz="2800" b="1" i="0" u="none" strike="noStrike" cap="none">
              <a:solidFill>
                <a:srgbClr val="FFFFFF"/>
              </a:solidFill>
              <a:latin typeface="Roboto"/>
              <a:ea typeface="Roboto"/>
              <a:cs typeface="Roboto"/>
              <a:sym typeface="Roboto"/>
            </a:endParaRPr>
          </a:p>
        </p:txBody>
      </p:sp>
      <p:sp>
        <p:nvSpPr>
          <p:cNvPr id="115" name="Google Shape;115;p16"/>
          <p:cNvSpPr txBox="1"/>
          <p:nvPr/>
        </p:nvSpPr>
        <p:spPr>
          <a:xfrm>
            <a:off x="1740246" y="3676525"/>
            <a:ext cx="1609800" cy="6465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a:solidFill>
                  <a:srgbClr val="000000"/>
                </a:solidFill>
                <a:latin typeface="Roboto"/>
                <a:ea typeface="Roboto"/>
                <a:cs typeface="Roboto"/>
                <a:sym typeface="Roboto"/>
              </a:rPr>
              <a:t>Μάθηση χωρίς επίβλεψη</a:t>
            </a:r>
            <a:endParaRPr sz="1500" b="1" i="0" u="none" strike="noStrike" cap="none">
              <a:solidFill>
                <a:srgbClr val="000000"/>
              </a:solidFill>
              <a:latin typeface="Roboto"/>
              <a:ea typeface="Roboto"/>
              <a:cs typeface="Roboto"/>
              <a:sym typeface="Roboto"/>
            </a:endParaRPr>
          </a:p>
        </p:txBody>
      </p:sp>
      <p:sp>
        <p:nvSpPr>
          <p:cNvPr id="116" name="Google Shape;116;p16"/>
          <p:cNvSpPr/>
          <p:nvPr/>
        </p:nvSpPr>
        <p:spPr>
          <a:xfrm>
            <a:off x="3616438" y="4252134"/>
            <a:ext cx="1215600" cy="738900"/>
          </a:xfrm>
          <a:prstGeom prst="roundRect">
            <a:avLst>
              <a:gd name="adj" fmla="val 16667"/>
            </a:avLst>
          </a:prstGeom>
          <a:solidFill>
            <a:srgbClr val="F1C232"/>
          </a:solidFill>
          <a:ln w="9525" cap="flat" cmpd="sng">
            <a:solidFill>
              <a:srgbClr val="E9E9F3"/>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FFFFFF"/>
                </a:solidFill>
                <a:latin typeface="Roboto"/>
                <a:ea typeface="Roboto"/>
                <a:cs typeface="Roboto"/>
                <a:sym typeface="Roboto"/>
              </a:rPr>
              <a:t>3</a:t>
            </a:r>
            <a:endParaRPr sz="2800" b="1" i="0" u="none" strike="noStrike" cap="none">
              <a:solidFill>
                <a:srgbClr val="FFFFFF"/>
              </a:solidFill>
              <a:latin typeface="Roboto"/>
              <a:ea typeface="Roboto"/>
              <a:cs typeface="Roboto"/>
              <a:sym typeface="Roboto"/>
            </a:endParaRPr>
          </a:p>
        </p:txBody>
      </p:sp>
      <p:sp>
        <p:nvSpPr>
          <p:cNvPr id="117" name="Google Shape;117;p16"/>
          <p:cNvSpPr txBox="1"/>
          <p:nvPr/>
        </p:nvSpPr>
        <p:spPr>
          <a:xfrm>
            <a:off x="3353528" y="3676525"/>
            <a:ext cx="1741500" cy="6465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a:solidFill>
                  <a:srgbClr val="000000"/>
                </a:solidFill>
                <a:latin typeface="Roboto"/>
                <a:ea typeface="Roboto"/>
                <a:cs typeface="Roboto"/>
                <a:sym typeface="Roboto"/>
              </a:rPr>
              <a:t>Ενισχυτική μάθηση</a:t>
            </a:r>
            <a:endParaRPr sz="1500" b="1" i="0" u="none" strike="noStrike" cap="none">
              <a:solidFill>
                <a:srgbClr val="000000"/>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7"/>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latin typeface="Roboto"/>
                <a:ea typeface="Roboto"/>
                <a:cs typeface="Roboto"/>
                <a:sym typeface="Roboto"/>
              </a:rPr>
              <a:t>Δεδομένα εικόνας</a:t>
            </a:r>
            <a:endParaRPr>
              <a:latin typeface="Roboto"/>
              <a:ea typeface="Roboto"/>
              <a:cs typeface="Roboto"/>
              <a:sym typeface="Roboto"/>
            </a:endParaRPr>
          </a:p>
        </p:txBody>
      </p:sp>
      <p:sp>
        <p:nvSpPr>
          <p:cNvPr id="123" name="Google Shape;123;p17"/>
          <p:cNvSpPr txBox="1">
            <a:spLocks noGrp="1"/>
          </p:cNvSpPr>
          <p:nvPr>
            <p:ph type="subTitle" idx="3"/>
          </p:nvPr>
        </p:nvSpPr>
        <p:spPr>
          <a:xfrm>
            <a:off x="7541025" y="30250"/>
            <a:ext cx="15426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Εισαγωγή</a:t>
            </a:r>
            <a:endParaRPr>
              <a:latin typeface="Roboto"/>
              <a:ea typeface="Roboto"/>
              <a:cs typeface="Roboto"/>
              <a:sym typeface="Roboto"/>
            </a:endParaRPr>
          </a:p>
        </p:txBody>
      </p:sp>
      <p:sp>
        <p:nvSpPr>
          <p:cNvPr id="124" name="Google Shape;124;p17"/>
          <p:cNvSpPr txBox="1">
            <a:spLocks noGrp="1"/>
          </p:cNvSpPr>
          <p:nvPr>
            <p:ph type="body" idx="1"/>
          </p:nvPr>
        </p:nvSpPr>
        <p:spPr>
          <a:xfrm>
            <a:off x="310900" y="1170125"/>
            <a:ext cx="4500900" cy="36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1600">
                <a:latin typeface="Roboto"/>
                <a:ea typeface="Roboto"/>
                <a:cs typeface="Roboto"/>
                <a:sym typeface="Roboto"/>
              </a:rPr>
              <a:t>Πρόκειται να εκπαιδεύσετε το πρώτο σας μοντέλο μηχανικής μάθησης χρησιμοποιώντας εικόνες μήλων και ντοματών.</a:t>
            </a:r>
            <a:endParaRPr sz="1600">
              <a:latin typeface="Roboto"/>
              <a:ea typeface="Roboto"/>
              <a:cs typeface="Roboto"/>
              <a:sym typeface="Roboto"/>
            </a:endParaRPr>
          </a:p>
          <a:p>
            <a:pPr marL="0" lvl="0" indent="0" algn="l" rtl="0">
              <a:lnSpc>
                <a:spcPct val="115000"/>
              </a:lnSpc>
              <a:spcBef>
                <a:spcPts val="1600"/>
              </a:spcBef>
              <a:spcAft>
                <a:spcPts val="0"/>
              </a:spcAft>
              <a:buSzPts val="1800"/>
              <a:buNone/>
            </a:pPr>
            <a:r>
              <a:rPr lang="en-US" sz="1600">
                <a:latin typeface="Roboto"/>
                <a:ea typeface="Roboto"/>
                <a:cs typeface="Roboto"/>
                <a:sym typeface="Roboto"/>
              </a:rPr>
              <a:t>Χρησιμοποιείτε </a:t>
            </a:r>
            <a:r>
              <a:rPr lang="en-US" sz="1600" b="1">
                <a:solidFill>
                  <a:srgbClr val="C31C4A"/>
                </a:solidFill>
                <a:latin typeface="Roboto"/>
                <a:ea typeface="Roboto"/>
                <a:cs typeface="Roboto"/>
                <a:sym typeface="Roboto"/>
              </a:rPr>
              <a:t>δεδομένα εκπαίδευσης</a:t>
            </a:r>
            <a:r>
              <a:rPr lang="en-US" sz="1600">
                <a:latin typeface="Roboto"/>
                <a:ea typeface="Roboto"/>
                <a:cs typeface="Roboto"/>
                <a:sym typeface="Roboto"/>
              </a:rPr>
              <a:t> για να εκπαιδεύσετε το μοντέλο σας. Επομένως, ποιον τύπο μηχανικής μάθησης χρησιμοποιείτε; </a:t>
            </a:r>
            <a:endParaRPr sz="1600">
              <a:latin typeface="Roboto"/>
              <a:ea typeface="Roboto"/>
              <a:cs typeface="Roboto"/>
              <a:sym typeface="Roboto"/>
            </a:endParaRPr>
          </a:p>
          <a:p>
            <a:pPr marL="0" lvl="0" indent="0" algn="l" rtl="0">
              <a:lnSpc>
                <a:spcPct val="115000"/>
              </a:lnSpc>
              <a:spcBef>
                <a:spcPts val="1600"/>
              </a:spcBef>
              <a:spcAft>
                <a:spcPts val="0"/>
              </a:spcAft>
              <a:buSzPts val="1800"/>
              <a:buNone/>
            </a:pPr>
            <a:endParaRPr sz="1600">
              <a:latin typeface="Roboto"/>
              <a:ea typeface="Roboto"/>
              <a:cs typeface="Roboto"/>
              <a:sym typeface="Roboto"/>
            </a:endParaRPr>
          </a:p>
          <a:p>
            <a:pPr marL="0" lvl="0" indent="0" algn="l" rtl="0">
              <a:lnSpc>
                <a:spcPct val="115000"/>
              </a:lnSpc>
              <a:spcBef>
                <a:spcPts val="1600"/>
              </a:spcBef>
              <a:spcAft>
                <a:spcPts val="1600"/>
              </a:spcAft>
              <a:buSzPts val="1800"/>
              <a:buNone/>
            </a:pPr>
            <a:endParaRPr sz="1600" b="1">
              <a:solidFill>
                <a:srgbClr val="C31C4A"/>
              </a:solidFill>
              <a:latin typeface="Roboto"/>
              <a:ea typeface="Roboto"/>
              <a:cs typeface="Roboto"/>
              <a:sym typeface="Roboto"/>
            </a:endParaRPr>
          </a:p>
        </p:txBody>
      </p:sp>
      <p:sp>
        <p:nvSpPr>
          <p:cNvPr id="125" name="Google Shape;125;p17"/>
          <p:cNvSpPr/>
          <p:nvPr/>
        </p:nvSpPr>
        <p:spPr>
          <a:xfrm>
            <a:off x="258283" y="4252134"/>
            <a:ext cx="1215600" cy="738900"/>
          </a:xfrm>
          <a:prstGeom prst="roundRect">
            <a:avLst>
              <a:gd name="adj" fmla="val 16667"/>
            </a:avLst>
          </a:prstGeom>
          <a:solidFill>
            <a:srgbClr val="674EA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FFFFFF"/>
                </a:solidFill>
                <a:latin typeface="Roboto"/>
                <a:ea typeface="Roboto"/>
                <a:cs typeface="Roboto"/>
                <a:sym typeface="Roboto"/>
              </a:rPr>
              <a:t>1</a:t>
            </a:r>
            <a:endParaRPr sz="2800" b="1" i="0" u="none" strike="noStrike" cap="none">
              <a:solidFill>
                <a:srgbClr val="FFFFFF"/>
              </a:solidFill>
              <a:latin typeface="Roboto"/>
              <a:ea typeface="Roboto"/>
              <a:cs typeface="Roboto"/>
              <a:sym typeface="Roboto"/>
            </a:endParaRPr>
          </a:p>
        </p:txBody>
      </p:sp>
      <p:sp>
        <p:nvSpPr>
          <p:cNvPr id="126" name="Google Shape;126;p17"/>
          <p:cNvSpPr txBox="1"/>
          <p:nvPr/>
        </p:nvSpPr>
        <p:spPr>
          <a:xfrm>
            <a:off x="148850" y="3676525"/>
            <a:ext cx="1434600" cy="6465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a:solidFill>
                  <a:srgbClr val="000000"/>
                </a:solidFill>
                <a:latin typeface="Roboto"/>
                <a:ea typeface="Roboto"/>
                <a:cs typeface="Roboto"/>
                <a:sym typeface="Roboto"/>
              </a:rPr>
              <a:t>Μάθηση με επίβλεψη</a:t>
            </a:r>
            <a:endParaRPr sz="1500" b="1" i="0" u="none" strike="noStrike" cap="none">
              <a:solidFill>
                <a:srgbClr val="000000"/>
              </a:solidFill>
              <a:latin typeface="Roboto"/>
              <a:ea typeface="Roboto"/>
              <a:cs typeface="Roboto"/>
              <a:sym typeface="Roboto"/>
            </a:endParaRPr>
          </a:p>
        </p:txBody>
      </p:sp>
      <p:pic>
        <p:nvPicPr>
          <p:cNvPr id="127" name="Google Shape;127;p17"/>
          <p:cNvPicPr preferRelativeResize="0"/>
          <p:nvPr/>
        </p:nvPicPr>
        <p:blipFill rotWithShape="1">
          <a:blip r:embed="rId3">
            <a:alphaModFix/>
          </a:blip>
          <a:srcRect/>
          <a:stretch/>
        </p:blipFill>
        <p:spPr>
          <a:xfrm>
            <a:off x="4867500" y="727075"/>
            <a:ext cx="1483820" cy="2270334"/>
          </a:xfrm>
          <a:prstGeom prst="rect">
            <a:avLst/>
          </a:prstGeom>
          <a:noFill/>
          <a:ln>
            <a:noFill/>
          </a:ln>
        </p:spPr>
      </p:pic>
      <p:pic>
        <p:nvPicPr>
          <p:cNvPr id="128" name="Google Shape;128;p17"/>
          <p:cNvPicPr preferRelativeResize="0"/>
          <p:nvPr/>
        </p:nvPicPr>
        <p:blipFill rotWithShape="1">
          <a:blip r:embed="rId4">
            <a:alphaModFix/>
          </a:blip>
          <a:srcRect/>
          <a:stretch/>
        </p:blipFill>
        <p:spPr>
          <a:xfrm>
            <a:off x="6614308" y="2430345"/>
            <a:ext cx="2381317" cy="1821780"/>
          </a:xfrm>
          <a:prstGeom prst="rect">
            <a:avLst/>
          </a:prstGeom>
          <a:noFill/>
          <a:ln>
            <a:noFill/>
          </a:ln>
        </p:spPr>
      </p:pic>
      <p:pic>
        <p:nvPicPr>
          <p:cNvPr id="129" name="Google Shape;129;p17"/>
          <p:cNvPicPr preferRelativeResize="0"/>
          <p:nvPr/>
        </p:nvPicPr>
        <p:blipFill rotWithShape="1">
          <a:blip r:embed="rId5">
            <a:alphaModFix/>
          </a:blip>
          <a:srcRect/>
          <a:stretch/>
        </p:blipFill>
        <p:spPr>
          <a:xfrm>
            <a:off x="6407111" y="726025"/>
            <a:ext cx="2442230" cy="1662857"/>
          </a:xfrm>
          <a:prstGeom prst="rect">
            <a:avLst/>
          </a:prstGeom>
          <a:noFill/>
          <a:ln>
            <a:noFill/>
          </a:ln>
        </p:spPr>
      </p:pic>
    </p:spTree>
  </p:cSld>
  <p:clrMapOvr>
    <a:masterClrMapping/>
  </p:clrMapOvr>
</p:sld>
</file>

<file path=ppt/theme/theme1.xml><?xml version="1.0" encoding="utf-8"?>
<a:theme xmlns:a="http://schemas.openxmlformats.org/drawingml/2006/main" name="Experience AI Slides">
  <a:themeElements>
    <a:clrScheme name="Simple Light">
      <a:dk1>
        <a:srgbClr val="5B5BA5"/>
      </a:dk1>
      <a:lt1>
        <a:srgbClr val="FFFFFF"/>
      </a:lt1>
      <a:dk2>
        <a:srgbClr val="E9E9F3"/>
      </a:dk2>
      <a:lt2>
        <a:srgbClr val="F2F6FC"/>
      </a:lt2>
      <a:accent1>
        <a:srgbClr val="E9F7FC"/>
      </a:accent1>
      <a:accent2>
        <a:srgbClr val="FFEFDA"/>
      </a:accent2>
      <a:accent3>
        <a:srgbClr val="ECF8F5"/>
      </a:accent3>
      <a:accent4>
        <a:srgbClr val="FEF2F6"/>
      </a:accent4>
      <a:accent5>
        <a:srgbClr val="E6E6EA"/>
      </a:accent5>
      <a:accent6>
        <a:srgbClr val="F0F6ED"/>
      </a:accent6>
      <a:hlink>
        <a:srgbClr val="3197A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TotalTime>
  <Words>1622</Words>
  <Application>Microsoft Office PowerPoint</Application>
  <PresentationFormat>On-screen Show (16:9)</PresentationFormat>
  <Paragraphs>222</Paragraphs>
  <Slides>27</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Quicksand</vt:lpstr>
      <vt:lpstr>Arial</vt:lpstr>
      <vt:lpstr>Quicksand Medium</vt:lpstr>
      <vt:lpstr>Roboto Light</vt:lpstr>
      <vt:lpstr>Roboto Medium</vt:lpstr>
      <vt:lpstr>Roboto</vt:lpstr>
      <vt:lpstr>Experience AI Slides</vt:lpstr>
      <vt:lpstr>Μάθημα 3: Είσοδος προκαταλήψεων, έξοδος προκαταλήψεων</vt:lpstr>
      <vt:lpstr>Ποιοι είναι οι τρεις τύποι μηχανικής μάθησης;</vt:lpstr>
      <vt:lpstr>Ποιοι είναι οι τρεις τύποι μηχανικής μάθησης;</vt:lpstr>
      <vt:lpstr>Μάθημα 3: Είσοδος προκαταλήψεων, έξοδος προκαταλήψεων</vt:lpstr>
      <vt:lpstr>Σούπερ μάρκετ AI</vt:lpstr>
      <vt:lpstr>Μοντέλα μηχανικής μάθησης</vt:lpstr>
      <vt:lpstr>Μοντέλο για σούπερ μάρκετ</vt:lpstr>
      <vt:lpstr>Δεδομένα εικόνας</vt:lpstr>
      <vt:lpstr>Δεδομένα εικόνας</vt:lpstr>
      <vt:lpstr>Δεδομένα και μοντέλα μηχανικής μάθησης</vt:lpstr>
      <vt:lpstr>Να δημιουργήσετε τις τάξεις σας</vt:lpstr>
      <vt:lpstr>Δοκιμάζοντας το μοντέλο σας</vt:lpstr>
      <vt:lpstr>Ακρίβεια</vt:lpstr>
      <vt:lpstr>PowerPoint Presentation</vt:lpstr>
      <vt:lpstr>Προκαταλήψεις</vt:lpstr>
      <vt:lpstr>Προκαταλήψεις δεδομένων</vt:lpstr>
      <vt:lpstr>Ερωτήσεις που πρέπει να ληφθούν υπόψη σχετικά με τα δεδομένα που χρησιμοποιήθηκαν για τη δημιουργία του μοντέλου</vt:lpstr>
      <vt:lpstr>Κοινωνικές προκαταλήψεις</vt:lpstr>
      <vt:lpstr>Κοινωνικές προκαταλήψεις</vt:lpstr>
      <vt:lpstr>Δεδομένα ή κοινωνικές προκαταλήψεις;</vt:lpstr>
      <vt:lpstr>Δεδομένα ή κοινωνικές προκαταλήψεις;</vt:lpstr>
      <vt:lpstr>Τα χόμπι σου για μετά το σχολείο</vt:lpstr>
      <vt:lpstr>Προτεινόμενα χόμπι</vt:lpstr>
      <vt:lpstr>Ποια δεδομένα χρησιμοποιήθηκαν για το μοντέλο;</vt:lpstr>
      <vt:lpstr>Επιλογές γευμάτων </vt:lpstr>
      <vt:lpstr>Μείωση των προκαταλήψεων</vt:lpstr>
      <vt:lpstr>Επόμενο μάθημα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Κωστας Καρπουζης</cp:lastModifiedBy>
  <cp:revision>2</cp:revision>
  <dcterms:modified xsi:type="dcterms:W3CDTF">2025-03-18T10:38:16Z</dcterms:modified>
</cp:coreProperties>
</file>