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CC3B-F1E5-4856-85C4-3478EB6BEA8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263-D3E3-424A-9501-1AE7C4EE72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CC3B-F1E5-4856-85C4-3478EB6BEA8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263-D3E3-424A-9501-1AE7C4EE7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CC3B-F1E5-4856-85C4-3478EB6BEA8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263-D3E3-424A-9501-1AE7C4EE7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CC3B-F1E5-4856-85C4-3478EB6BEA8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263-D3E3-424A-9501-1AE7C4EE7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CC3B-F1E5-4856-85C4-3478EB6BEA8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263-D3E3-424A-9501-1AE7C4EE72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CC3B-F1E5-4856-85C4-3478EB6BEA8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263-D3E3-424A-9501-1AE7C4EE7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CC3B-F1E5-4856-85C4-3478EB6BEA8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263-D3E3-424A-9501-1AE7C4EE7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CC3B-F1E5-4856-85C4-3478EB6BEA8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263-D3E3-424A-9501-1AE7C4EE7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CC3B-F1E5-4856-85C4-3478EB6BEA8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263-D3E3-424A-9501-1AE7C4EE7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CC3B-F1E5-4856-85C4-3478EB6BEA8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263-D3E3-424A-9501-1AE7C4EE7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CC3B-F1E5-4856-85C4-3478EB6BEA8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762263-D3E3-424A-9501-1AE7C4EE72E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94CC3B-F1E5-4856-85C4-3478EB6BEA85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762263-D3E3-424A-9501-1AE7C4EE72E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tap-ag.com/uploads/1920/83282c20-c111-526a-a83c-8c4d9b01019b/3411896035/MAP_Southern%20Gas%20Corrdor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851648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 smtClean="0">
                <a:solidFill>
                  <a:srgbClr val="FF0000"/>
                </a:solidFill>
              </a:rPr>
              <a:t>Πολιτική και Ασφάλεια στη Μαύρη Θάλασσα</a:t>
            </a:r>
            <a:br>
              <a:rPr lang="el-GR" sz="4000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FF0000"/>
                </a:solidFill>
              </a:rPr>
              <a:t>Ενεργειακή ασφάλεια</a:t>
            </a:r>
            <a:br>
              <a:rPr lang="el-GR" sz="4000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FF0000"/>
                </a:solidFill>
              </a:rPr>
              <a:t>Ασφάλεια κρίσιμων υποδομών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854696" cy="2057400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+mj-lt"/>
              </a:rPr>
              <a:t>ΠΑΝΤΕΙΟ ΠΑΝΕΠΙΣΤΗΜΙΟ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+mj-lt"/>
              </a:rPr>
              <a:t>ΜΕΤΑΠΤΥΧΙΑΚΟ ΔΙΕΘΝΕΙΣ ΣΧΕΣΕΙΣ &amp; ΣΤΡΑΤΗΓΙΚΕΣ ΣΠΟΥΔΕΣ 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+mj-lt"/>
              </a:rPr>
              <a:t>Δρ. ΜΑΡΙΚΑ ΚΑΡΑΓΙΑΝΝΗ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+mj-lt"/>
              </a:rPr>
              <a:t>Αθήνα, 13/05/26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12192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Διασύνδεση Νοτίου και Κάθετου Διαδρόμου Φ.Α.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Εικόνα 3" descr="https://www.tap-ag.com/uploads/1024/83282c20-c111-526a-a83c-8c4d9b01019b/3411896035/MAP_Southern%20Gas%20Corrdor.jpg">
            <a:hlinkClick r:id="rId2" tooltip="&quot;Vergroot afbeelding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7854696" cy="609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TAP - TANAP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452563"/>
            <a:ext cx="8001000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The I.G.B. Interconnector</a:t>
            </a:r>
            <a:br>
              <a:rPr lang="en-US" sz="3600" dirty="0" smtClean="0">
                <a:solidFill>
                  <a:srgbClr val="FF0000"/>
                </a:solidFill>
                <a:effectLst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Εικόνα 3" descr="Construction of the Greek-Bulgarian gas pipeline IGB begins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INTERCONNECTOR GREECE- NORTH MACEDONIA</a:t>
            </a:r>
            <a:r>
              <a:rPr lang="en-US" sz="60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4581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  <a:cs typeface="Times New Roman" pitchFamily="18" charset="0"/>
              </a:rPr>
              <a:t>ΚΑΘΕΤΟΣ ΔΙΑΔΡΟΜΟΣ - </a:t>
            </a:r>
            <a:r>
              <a:rPr lang="en-US" sz="3600" dirty="0" smtClean="0">
                <a:solidFill>
                  <a:srgbClr val="FF0000"/>
                </a:solidFill>
                <a:cs typeface="Times New Roman" pitchFamily="18" charset="0"/>
              </a:rPr>
              <a:t>FSRU(S</a:t>
            </a:r>
            <a:r>
              <a:rPr lang="en-US" sz="3600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7854696" cy="22098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5000" b="1" dirty="0" err="1" smtClean="0">
                <a:solidFill>
                  <a:schemeClr val="bg1"/>
                </a:solidFill>
                <a:latin typeface="+mj-lt"/>
              </a:rPr>
              <a:t>Alexandroupolis</a:t>
            </a:r>
            <a:r>
              <a:rPr lang="en-US" sz="5000" b="1" dirty="0" smtClean="0">
                <a:solidFill>
                  <a:schemeClr val="bg1"/>
                </a:solidFill>
                <a:latin typeface="+mj-lt"/>
              </a:rPr>
              <a:t> FSRU </a:t>
            </a:r>
            <a:endParaRPr lang="el-GR" sz="5000" b="1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Linked </a:t>
            </a:r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to Greek Gas Grid / 28km pipeline.</a:t>
            </a:r>
          </a:p>
          <a:p>
            <a:pPr algn="l"/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Supply </a:t>
            </a:r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gas to (Bulgaria, Romania, Serbia, Hungary, Ukraine).</a:t>
            </a:r>
          </a:p>
          <a:p>
            <a:pPr algn="l"/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Capacity </a:t>
            </a:r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to 5.5 </a:t>
            </a:r>
            <a:r>
              <a:rPr lang="en-US" sz="50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bcm</a:t>
            </a:r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/y.</a:t>
            </a:r>
          </a:p>
          <a:p>
            <a:pPr algn="l"/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FSRU’s </a:t>
            </a:r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slots have been fully booked through 2031</a:t>
            </a:r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l"/>
            <a:endParaRPr lang="en-US" sz="50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Thrace FSRU</a:t>
            </a:r>
          </a:p>
          <a:p>
            <a:pPr algn="l"/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FSRU</a:t>
            </a:r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named THRACE INGS, to be deployed in close proximity to the current </a:t>
            </a:r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one.</a:t>
            </a:r>
          </a:p>
          <a:p>
            <a:pPr algn="l"/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Demand </a:t>
            </a:r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is estimated to reach 3 </a:t>
            </a:r>
            <a:r>
              <a:rPr lang="en-US" sz="50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bcm</a:t>
            </a:r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/y.</a:t>
            </a:r>
          </a:p>
          <a:p>
            <a:pPr algn="l"/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FID </a:t>
            </a:r>
            <a:r>
              <a:rPr lang="en-US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after Market Tests.</a:t>
            </a:r>
          </a:p>
          <a:p>
            <a:pPr algn="l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762000" y="1295400"/>
            <a:ext cx="7696200" cy="2895600"/>
            <a:chOff x="0" y="1143000"/>
            <a:chExt cx="9144000" cy="4151622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0" y="1143000"/>
              <a:ext cx="9144000" cy="4142158"/>
              <a:chOff x="0" y="1143000"/>
              <a:chExt cx="9144000" cy="4142158"/>
            </a:xfrm>
          </p:grpSpPr>
          <p:pic>
            <p:nvPicPr>
              <p:cNvPr id="9" name="Picture 2" descr="https://cdn.offshorewind.biz/wp-content/uploads/sites/6/2021/06/17151521/26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143000"/>
                <a:ext cx="9144000" cy="4142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17"/>
              <p:cNvSpPr/>
              <p:nvPr/>
            </p:nvSpPr>
            <p:spPr>
              <a:xfrm>
                <a:off x="3885446" y="3657168"/>
                <a:ext cx="1295777" cy="2280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Rectangle 18"/>
              <p:cNvSpPr/>
              <p:nvPr/>
            </p:nvSpPr>
            <p:spPr>
              <a:xfrm>
                <a:off x="533777" y="2666440"/>
                <a:ext cx="914778" cy="30468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Rectangle 9"/>
              <p:cNvSpPr/>
              <p:nvPr/>
            </p:nvSpPr>
            <p:spPr>
              <a:xfrm>
                <a:off x="2514222" y="1143000"/>
                <a:ext cx="1295778" cy="2280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TextBox 11"/>
              <p:cNvSpPr txBox="1">
                <a:spLocks noChangeArrowheads="1"/>
              </p:cNvSpPr>
              <p:nvPr/>
            </p:nvSpPr>
            <p:spPr bwMode="auto">
              <a:xfrm>
                <a:off x="1219200" y="1905000"/>
                <a:ext cx="9144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b="1">
                    <a:solidFill>
                      <a:schemeClr val="bg1"/>
                    </a:solidFill>
                  </a:rPr>
                  <a:t>IGB</a:t>
                </a:r>
              </a:p>
            </p:txBody>
          </p:sp>
        </p:grpSp>
        <p:sp>
          <p:nvSpPr>
            <p:cNvPr id="6" name="TextBox 23"/>
            <p:cNvSpPr txBox="1">
              <a:spLocks noChangeArrowheads="1"/>
            </p:cNvSpPr>
            <p:nvPr/>
          </p:nvSpPr>
          <p:spPr bwMode="auto">
            <a:xfrm>
              <a:off x="5715000" y="4571999"/>
              <a:ext cx="2571750" cy="72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NEW</a:t>
              </a:r>
            </a:p>
            <a:p>
              <a:r>
                <a:rPr lang="en-US" sz="1400" b="1">
                  <a:solidFill>
                    <a:schemeClr val="bg1"/>
                  </a:solidFill>
                </a:rPr>
                <a:t>THRACE FSRU</a:t>
              </a:r>
            </a:p>
          </p:txBody>
        </p:sp>
        <p:sp>
          <p:nvSpPr>
            <p:cNvPr id="7" name="Oval 24"/>
            <p:cNvSpPr/>
            <p:nvPr/>
          </p:nvSpPr>
          <p:spPr>
            <a:xfrm>
              <a:off x="5409446" y="4724560"/>
              <a:ext cx="305554" cy="3046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30"/>
            <p:cNvCxnSpPr/>
            <p:nvPr/>
          </p:nvCxnSpPr>
          <p:spPr>
            <a:xfrm rot="5400000" flipH="1" flipV="1">
              <a:off x="5349808" y="4023578"/>
              <a:ext cx="1035939" cy="456446"/>
            </a:xfrm>
            <a:prstGeom prst="line">
              <a:avLst/>
            </a:prstGeom>
            <a:ln w="254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The </a:t>
            </a:r>
            <a:r>
              <a:rPr lang="en-US" sz="4000" dirty="0" err="1" smtClean="0">
                <a:solidFill>
                  <a:srgbClr val="FF0000"/>
                </a:solidFill>
                <a:effectLst/>
                <a:cs typeface="Times New Roman" pitchFamily="18" charset="0"/>
              </a:rPr>
              <a:t>Alexandroupolis</a:t>
            </a:r>
            <a:r>
              <a:rPr lang="en-US" sz="4000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 FSRU</a:t>
            </a:r>
            <a:r>
              <a:rPr lang="en-US" sz="60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Εικόνα 3" descr="Romania will provide support to the IGB pipeline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1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15240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Οι κρίσιμες υποδομές της Μαύρης Θάλασσας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ampak\Documents\Alex\ΔΑΝ_9ο\ΣΥΝΕΡΓΑΣΙΕΣ -ΤΑΞΙΔΙΑ\2026\Συνομιλίες ΕΔΩ\CIA_19-20.03.26\INFRA_Flows_Black Sea_without Lege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86000"/>
            <a:ext cx="8280400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15240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Οι κρίσιμες υποδομές της Μαύρης Θάλασσας</a:t>
            </a:r>
            <a:endParaRPr lang="en-US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133600"/>
            <a:ext cx="8497887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533400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Θαλάσσια (αν)ασφάλεια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mpak\Documents\Alex\ΔΑΝ_9ο\ΣΥΝΕΡΓΑΣΙΕΣ -ΤΑΞΙΔΙΑ\2026\SANS-SIA, BG\Υλικό για PPT\Tankers hit_BS_Numb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97887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6858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Μελλοντικές υποδομές υδρογόνου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ampak\Documents\Alex\ΣΥΝΕΡΓ_ΣΥΠ_EU INTCEN-ΤΑΞΙΔΙΑ\ΣΥΝΕΡΓΑΣΙΕΣ\wSRI_ROUM@EIP_2023.01.18\Υλικό\Hydrogen\East &amp; South East European H2O corridor_dev.Selected Proje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86582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9906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Κρίσιμες υποδομές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Εικόνα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10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12954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Μελλοντικές υποδομές </a:t>
            </a:r>
            <a:r>
              <a:rPr lang="el-GR" sz="3600" dirty="0" smtClean="0">
                <a:solidFill>
                  <a:srgbClr val="FF0000"/>
                </a:solidFill>
              </a:rPr>
              <a:t>υδρογόνου στη ΝΑ Ευρώπη</a:t>
            </a:r>
            <a:endParaRPr lang="en-US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408" t="4568"/>
          <a:stretch>
            <a:fillRect/>
          </a:stretch>
        </p:blipFill>
        <p:spPr bwMode="auto">
          <a:xfrm>
            <a:off x="381000" y="2209800"/>
            <a:ext cx="85121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7620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Υποθαλάσσια καλώδια οπτικών ινών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Εικόνα 3"/>
          <p:cNvPicPr>
            <a:picLocks noChangeAspect="1" noChangeArrowheads="1"/>
          </p:cNvPicPr>
          <p:nvPr/>
        </p:nvPicPr>
        <p:blipFill>
          <a:blip r:embed="rId2" cstate="print"/>
          <a:srcRect l="-2" r="1256" b="3975"/>
          <a:stretch>
            <a:fillRect/>
          </a:stretch>
        </p:blipFill>
        <p:spPr bwMode="auto">
          <a:xfrm>
            <a:off x="381000" y="16764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Υποθαλάσσιο καλώδιο ηλεκτρικής ενέργειας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4 - Εικόνα" descr="Black Sea submarine electricity cable project to be compeleted until 203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40960" cy="48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The Trans Caspian subsea cable project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5 - Εικόνα" descr="C:\Users\ampak\AppData\Local\Microsoft\Windows\INetCache\Content.Word\Digital Silk Way_DATA project- TRANS-CASPI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4249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6858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Τα κοιτάσματα του Αζερμπαϊτζάν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4 - Θέση περιεχομένου" descr="http://caspianbarrel.org/wp-content/uploads/umid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589962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6858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Οι κρίσιμες ενεργειακές υποδομές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229600" cy="47244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SOUTHERN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GAS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CORRIDOR</a:t>
            </a:r>
            <a:endParaRPr lang="el-GR" sz="24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endParaRPr lang="el-GR" sz="24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endParaRPr lang="en-US" sz="24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VERTICAL GAS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CORRIDOR</a:t>
            </a:r>
            <a:endParaRPr lang="el-GR" sz="24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endParaRPr lang="el-GR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FSRUS</a:t>
            </a:r>
            <a:endParaRPr lang="el-GR" sz="2400" b="1" i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ALEXANDROUPOLIS &amp; THRACE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pPr algn="l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638800" y="1828800"/>
            <a:ext cx="2514600" cy="4598988"/>
            <a:chOff x="304800" y="1752600"/>
            <a:chExt cx="3124200" cy="482795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304801" y="1752600"/>
              <a:ext cx="3124199" cy="3124200"/>
              <a:chOff x="304800" y="1752600"/>
              <a:chExt cx="4434081" cy="4338456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8000" contrast="20000"/>
              </a:blip>
              <a:srcRect/>
              <a:stretch>
                <a:fillRect/>
              </a:stretch>
            </p:blipFill>
            <p:spPr bwMode="auto">
              <a:xfrm>
                <a:off x="304800" y="1752600"/>
                <a:ext cx="4434081" cy="1936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4" descr="https://bulgartransgaz.bg/files/useruploads/files/amd/22052024/M4.jpg?1716375984597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4000" contrast="30000"/>
              </a:blip>
              <a:srcRect/>
              <a:stretch>
                <a:fillRect/>
              </a:stretch>
            </p:blipFill>
            <p:spPr bwMode="auto">
              <a:xfrm>
                <a:off x="304800" y="3886201"/>
                <a:ext cx="4419600" cy="22048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04800" y="5029200"/>
              <a:ext cx="3124200" cy="1551358"/>
              <a:chOff x="0" y="1143000"/>
              <a:chExt cx="9144000" cy="4142158"/>
            </a:xfrm>
          </p:grpSpPr>
          <p:pic>
            <p:nvPicPr>
              <p:cNvPr id="7" name="Picture 2" descr="https://cdn.offshorewind.biz/wp-content/uploads/sites/6/2021/06/17151521/265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1143000"/>
                <a:ext cx="9144000" cy="4142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11"/>
              <p:cNvSpPr/>
              <p:nvPr/>
            </p:nvSpPr>
            <p:spPr>
              <a:xfrm>
                <a:off x="3885047" y="3659342"/>
                <a:ext cx="1298862" cy="22650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531091" y="2667747"/>
                <a:ext cx="917865" cy="30200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13"/>
              <p:cNvSpPr/>
              <p:nvPr/>
            </p:nvSpPr>
            <p:spPr>
              <a:xfrm>
                <a:off x="2516909" y="1142600"/>
                <a:ext cx="1293091" cy="22650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Ο ΝΟΤΙΟΣ ΔΙΑΔΡΟΜΟΣ Φ.Α.</a:t>
            </a:r>
            <a:r>
              <a:rPr lang="el-GR" dirty="0" smtClean="0"/>
              <a:t>	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5257800"/>
            <a:ext cx="7854696" cy="14478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29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TANAP’s estimated capacity </a:t>
            </a:r>
            <a:r>
              <a:rPr lang="en-US" sz="29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is around 16bcm - out of which 6 </a:t>
            </a:r>
            <a:r>
              <a:rPr lang="en-US" sz="29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bcm</a:t>
            </a:r>
            <a:r>
              <a:rPr lang="en-US" sz="29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is supplied to Turkey -&gt; TANAP’s pipeline in Turkey could be expanded to 31 </a:t>
            </a:r>
            <a:r>
              <a:rPr lang="en-US" sz="29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bcm</a:t>
            </a:r>
            <a:r>
              <a:rPr lang="en-US" sz="29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/year. </a:t>
            </a:r>
          </a:p>
          <a:p>
            <a:endParaRPr lang="en-US" sz="29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sz="29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29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remaining </a:t>
            </a:r>
            <a:r>
              <a:rPr lang="en-US" sz="29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10 </a:t>
            </a:r>
            <a:r>
              <a:rPr lang="en-US" sz="29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bcm</a:t>
            </a:r>
            <a:r>
              <a:rPr lang="en-US" sz="29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transits into the TAP </a:t>
            </a:r>
            <a:r>
              <a:rPr lang="en-US" sz="29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pipeline / TAP’s capacity to around 10bcm/y -&gt; TAP could be expanded to 20 </a:t>
            </a:r>
            <a:r>
              <a:rPr lang="en-US" sz="29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bcm</a:t>
            </a:r>
            <a:r>
              <a:rPr lang="en-US" sz="29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/year.</a:t>
            </a:r>
          </a:p>
          <a:p>
            <a:pPr algn="l"/>
            <a:r>
              <a:rPr lang="en-US" sz="29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New gas fields, like </a:t>
            </a:r>
            <a:r>
              <a:rPr lang="en-US" sz="29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QARABAGH</a:t>
            </a:r>
            <a:r>
              <a:rPr lang="en-US" sz="29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9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BEBEK</a:t>
            </a:r>
            <a:r>
              <a:rPr lang="en-US" sz="29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9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SHAFAG ASHIMAN</a:t>
            </a:r>
            <a:r>
              <a:rPr lang="en-US" sz="29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could offer additional gas volumes.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8000" contrast="20000"/>
          </a:blip>
          <a:srcRect/>
          <a:stretch>
            <a:fillRect/>
          </a:stretch>
        </p:blipFill>
        <p:spPr bwMode="auto">
          <a:xfrm>
            <a:off x="685801" y="1524000"/>
            <a:ext cx="762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7620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Ο ΚΑΘΕΤΟΣ ΔΙΑΔΡΟΜΟΣ Φ.Α.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5029200"/>
            <a:ext cx="7854696" cy="1447800"/>
          </a:xfrm>
        </p:spPr>
        <p:txBody>
          <a:bodyPr/>
          <a:lstStyle/>
          <a:p>
            <a:pPr marL="342900" indent="-342900" algn="l" eaLnBrk="0" hangingPunct="0"/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Length: ~1,200 km.</a:t>
            </a:r>
          </a:p>
          <a:p>
            <a:pPr marL="342900" indent="-342900" algn="l" eaLnBrk="0" hangingPunct="0"/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Capacity: ~10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bcm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/year (billion cubic meters).</a:t>
            </a:r>
          </a:p>
          <a:p>
            <a:pPr marL="342900" indent="-342900" algn="l" eaLnBrk="0" hangingPunct="0"/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Objective: Diversify gas supply routes.</a:t>
            </a:r>
            <a:endParaRPr lang="el-GR" sz="2400" b="1" dirty="0" smtClean="0">
              <a:solidFill>
                <a:schemeClr val="bg1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1"/>
            <a:ext cx="70865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8382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Ο ΚΑΘΕΤΟΣ ΔΙΑΔΡΟΜΟΣ Φ.Α.</a:t>
            </a:r>
            <a:endParaRPr lang="en-US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7854696" cy="4495800"/>
          </a:xfrm>
        </p:spPr>
        <p:txBody>
          <a:bodyPr>
            <a:normAutofit fontScale="32500" lnSpcReduction="20000"/>
          </a:bodyPr>
          <a:lstStyle/>
          <a:p>
            <a:pPr algn="l"/>
            <a:endParaRPr lang="el-GR" sz="60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sz="6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6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VGC plan </a:t>
            </a:r>
            <a:r>
              <a:rPr lang="en-US" sz="6000" b="1" u="sng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9 operators / 7 countries: </a:t>
            </a:r>
          </a:p>
          <a:p>
            <a:pPr algn="l"/>
            <a:endParaRPr lang="en-US" sz="60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sz="6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- DESFA and GASTRADE / </a:t>
            </a:r>
            <a:r>
              <a:rPr lang="en-US" sz="60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Greece</a:t>
            </a:r>
            <a:endParaRPr lang="en-US" sz="60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sz="6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- BULGARTRANSGAZ and ICGB / </a:t>
            </a:r>
            <a:r>
              <a:rPr lang="en-US" sz="60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Bulgaria</a:t>
            </a:r>
            <a:endParaRPr lang="en-US" sz="60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sz="6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- TRANSGAZ / </a:t>
            </a:r>
            <a:r>
              <a:rPr lang="en-US" sz="60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Romania</a:t>
            </a:r>
            <a:endParaRPr lang="en-US" sz="60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sz="6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- FGSZ / </a:t>
            </a:r>
            <a:r>
              <a:rPr lang="en-US" sz="60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Hungary</a:t>
            </a:r>
            <a:endParaRPr lang="en-US" sz="60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sz="6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- EUSTREAM / </a:t>
            </a:r>
            <a:r>
              <a:rPr lang="en-US" sz="60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Slovakia</a:t>
            </a:r>
            <a:endParaRPr lang="en-US" sz="60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sz="6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- VMTG / </a:t>
            </a:r>
            <a:r>
              <a:rPr lang="en-US" sz="60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Moldova</a:t>
            </a:r>
            <a:endParaRPr lang="en-US" sz="60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sz="6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- GTSOU / </a:t>
            </a:r>
            <a:r>
              <a:rPr lang="en-US" sz="60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Ukraine</a:t>
            </a:r>
            <a:endParaRPr lang="en-US" sz="60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endParaRPr lang="en-US" sz="60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sz="6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Once </a:t>
            </a:r>
            <a:r>
              <a:rPr lang="en-US" sz="6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the VGC is fully operational, it will make possible </a:t>
            </a:r>
            <a:r>
              <a:rPr lang="en-US" sz="6000" b="1" u="sng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the transport of 20 - 25 </a:t>
            </a:r>
            <a:r>
              <a:rPr lang="en-US" sz="6000" b="1" u="sng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bcm</a:t>
            </a:r>
            <a:r>
              <a:rPr lang="en-US" sz="6000" b="1" u="sng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/y </a:t>
            </a:r>
            <a:r>
              <a:rPr lang="en-US" sz="6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from South to the North. </a:t>
            </a:r>
          </a:p>
          <a:p>
            <a:endParaRPr lang="en-US" dirty="0"/>
          </a:p>
        </p:txBody>
      </p:sp>
      <p:pic>
        <p:nvPicPr>
          <p:cNvPr id="4" name="Picture 4" descr="https://bulgartransgaz.bg/files/useruploads/files/amd/22052024/M4.jpg?1716375984597"/>
          <p:cNvPicPr>
            <a:picLocks noChangeAspect="1" noChangeArrowheads="1"/>
          </p:cNvPicPr>
          <p:nvPr/>
        </p:nvPicPr>
        <p:blipFill>
          <a:blip r:embed="rId2" cstate="print">
            <a:lum bright="4000" contrast="30000"/>
          </a:blip>
          <a:srcRect/>
          <a:stretch>
            <a:fillRect/>
          </a:stretch>
        </p:blipFill>
        <p:spPr bwMode="auto">
          <a:xfrm>
            <a:off x="5257800" y="15240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7620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Ο ΚΑΘΕΤΟΣ ΔΙΑΔΡΟΜΟΣ Φ.Α.</a:t>
            </a:r>
            <a:endParaRPr lang="en-US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854696" cy="495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The Corridor has Two Axis: </a:t>
            </a:r>
          </a:p>
          <a:p>
            <a:pPr algn="l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</a:t>
            </a:r>
          </a:p>
          <a:p>
            <a:pPr indent="168275" algn="l">
              <a:defRPr/>
            </a:pPr>
            <a:r>
              <a:rPr lang="en-US" sz="2400" b="1" i="1" u="sng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Eastern Axis</a:t>
            </a:r>
          </a:p>
          <a:p>
            <a:pPr marL="168275" algn="l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Greece -&gt; Bulgaria -&gt;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Romania</a:t>
            </a:r>
            <a:endParaRPr lang="el-GR" sz="24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168275" algn="l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-&gt; Moldova -&gt; Ukraine.</a:t>
            </a:r>
          </a:p>
          <a:p>
            <a:pPr algn="l">
              <a:defRPr/>
            </a:pPr>
            <a:endParaRPr lang="en-US" sz="24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168275" algn="l">
              <a:defRPr/>
            </a:pPr>
            <a:r>
              <a:rPr lang="en-US" sz="2400" b="1" i="1" u="sng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Western Axis </a:t>
            </a:r>
          </a:p>
          <a:p>
            <a:pPr marL="168275" algn="l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Romania -&gt; Hungary -&gt; Slovakia.</a:t>
            </a:r>
          </a:p>
          <a:p>
            <a:pPr algn="l">
              <a:defRPr/>
            </a:pPr>
            <a:endParaRPr lang="en-US" sz="24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The project will use existing pipelines &amp; will require capacity expansions on certain sections.</a:t>
            </a:r>
          </a:p>
          <a:p>
            <a:pPr algn="l"/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3131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8382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Ο ΚΑΘΕΤΟΣ ΔΙΑΔΡΟΜΟΣ Φ.Α.</a:t>
            </a:r>
            <a:endParaRPr lang="en-US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5410200"/>
            <a:ext cx="7854696" cy="91440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15000"/>
              </a:lnSpc>
              <a:buClr>
                <a:srgbClr val="9BBB59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 Connects LNG terminals in Greece to Central Europe.</a:t>
            </a:r>
            <a:endParaRPr lang="el-GR" sz="2800" b="1" dirty="0" smtClean="0">
              <a:solidFill>
                <a:schemeClr val="bg1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  <a:buClr>
                <a:srgbClr val="9BBB59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 - Key nodes: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Komotini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(GR),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Stara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Zagora (BG), Giurgiu (RO).</a:t>
            </a:r>
            <a:endParaRPr lang="el-GR" sz="2800" b="1" dirty="0" smtClean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pPr>
              <a:buClr>
                <a:srgbClr val="9BBB59"/>
              </a:buClr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4" descr="\\i10\keimena\mkara\My Documents\ΜΑΡΙΚΑ\Map-1-EN-site-1024x644 VERTICAL CORRI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8763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429</Words>
  <Application>Microsoft Office PowerPoint</Application>
  <PresentationFormat>Προβολή στην οθόνη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Ροή</vt:lpstr>
      <vt:lpstr>Πολιτική και Ασφάλεια στη Μαύρη Θάλασσα Ενεργειακή ασφάλεια Ασφάλεια κρίσιμων υποδομών </vt:lpstr>
      <vt:lpstr>Κρίσιμες υποδομές</vt:lpstr>
      <vt:lpstr>Τα κοιτάσματα του Αζερμπαϊτζάν</vt:lpstr>
      <vt:lpstr>Οι κρίσιμες ενεργειακές υποδομές</vt:lpstr>
      <vt:lpstr>Ο ΝΟΤΙΟΣ ΔΙΑΔΡΟΜΟΣ Φ.Α. </vt:lpstr>
      <vt:lpstr>Ο ΚΑΘΕΤΟΣ ΔΙΑΔΡΟΜΟΣ Φ.Α.</vt:lpstr>
      <vt:lpstr>Ο ΚΑΘΕΤΟΣ ΔΙΑΔΡΟΜΟΣ Φ.Α.</vt:lpstr>
      <vt:lpstr>Ο ΚΑΘΕΤΟΣ ΔΙΑΔΡΟΜΟΣ Φ.Α.</vt:lpstr>
      <vt:lpstr>Ο ΚΑΘΕΤΟΣ ΔΙΑΔΡΟΜΟΣ Φ.Α.</vt:lpstr>
      <vt:lpstr>Διασύνδεση Νοτίου και Κάθετου Διαδρόμου Φ.Α.</vt:lpstr>
      <vt:lpstr> </vt:lpstr>
      <vt:lpstr>The I.G.B. Interconnector </vt:lpstr>
      <vt:lpstr>INTERCONNECTOR GREECE- NORTH MACEDONIA </vt:lpstr>
      <vt:lpstr>ΚΑΘΕΤΟΣ ΔΙΑΔΡΟΜΟΣ - FSRU(S)</vt:lpstr>
      <vt:lpstr>The Alexandroupolis FSRU </vt:lpstr>
      <vt:lpstr>Οι κρίσιμες υποδομές της Μαύρης Θάλασσας</vt:lpstr>
      <vt:lpstr>Οι κρίσιμες υποδομές της Μαύρης Θάλασσας</vt:lpstr>
      <vt:lpstr>Θαλάσσια (αν)ασφάλεια</vt:lpstr>
      <vt:lpstr>Μελλοντικές υποδομές υδρογόνου</vt:lpstr>
      <vt:lpstr>Μελλοντικές υποδομές υδρογόνου στη ΝΑ Ευρώπη</vt:lpstr>
      <vt:lpstr>Υποθαλάσσια καλώδια οπτικών ινών</vt:lpstr>
      <vt:lpstr>Υποθαλάσσιο καλώδιο ηλεκτρικής ενέργειας</vt:lpstr>
      <vt:lpstr>The Trans Caspian subsea cable project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Πολιτική και Ασφάλεια στη Μαύρη Θάλασσα Ενεργειακή ασφάλεια Ασφάλεια κρίσιμων υποδομών </dc:title>
  <dc:creator>mkara</dc:creator>
  <cp:lastModifiedBy>mkara</cp:lastModifiedBy>
  <cp:revision>29</cp:revision>
  <dcterms:created xsi:type="dcterms:W3CDTF">2026-05-12T08:27:43Z</dcterms:created>
  <dcterms:modified xsi:type="dcterms:W3CDTF">2026-05-12T09:06:18Z</dcterms:modified>
</cp:coreProperties>
</file>