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71" r:id="rId3"/>
    <p:sldId id="274" r:id="rId4"/>
    <p:sldId id="287" r:id="rId5"/>
    <p:sldId id="276" r:id="rId6"/>
    <p:sldId id="258" r:id="rId7"/>
    <p:sldId id="277" r:id="rId8"/>
    <p:sldId id="259" r:id="rId9"/>
    <p:sldId id="300" r:id="rId10"/>
    <p:sldId id="301" r:id="rId11"/>
    <p:sldId id="289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283" r:id="rId40"/>
    <p:sldId id="330" r:id="rId41"/>
    <p:sldId id="331" r:id="rId42"/>
    <p:sldId id="332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162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11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1716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8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08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4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1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4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9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4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cc.gov/sites/default/files/Shinn_Testimony.pdf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74" y="466726"/>
            <a:ext cx="7055380" cy="1110614"/>
          </a:xfrm>
        </p:spPr>
        <p:txBody>
          <a:bodyPr>
            <a:noAutofit/>
          </a:bodyPr>
          <a:lstStyle/>
          <a:p>
            <a:pPr algn="ctr"/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Temporary Stability, Structural Fragility:</a:t>
            </a:r>
            <a:b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 Hegemonic Complementarity in Sino-Russian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606040"/>
            <a:ext cx="6711654" cy="38233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sz="2300" dirty="0"/>
          </a:p>
          <a:p>
            <a:pPr marL="0" indent="0" algn="ctr">
              <a:buNone/>
            </a:pPr>
            <a:endParaRPr lang="en-GB" sz="2300" dirty="0"/>
          </a:p>
          <a:p>
            <a:pPr marL="0" indent="0" algn="ctr">
              <a:buNone/>
            </a:pPr>
            <a:endParaRPr lang="en-GB" sz="2300" dirty="0"/>
          </a:p>
          <a:p>
            <a:pPr marL="0" indent="0" algn="ctr">
              <a:buNone/>
            </a:pP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Dr Yannis Tsantoulis</a:t>
            </a:r>
          </a:p>
          <a:p>
            <a:pPr marL="0" indent="0" algn="ctr">
              <a:buNone/>
            </a:pP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Athens, </a:t>
            </a:r>
            <a:r>
              <a:rPr lang="en-GB" sz="2300" dirty="0" err="1">
                <a:latin typeface="Cambria" panose="02040503050406030204" pitchFamily="18" charset="0"/>
                <a:ea typeface="Cambria" panose="02040503050406030204" pitchFamily="18" charset="0"/>
              </a:rPr>
              <a:t>Panteion</a:t>
            </a: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 University</a:t>
            </a:r>
          </a:p>
          <a:p>
            <a:pPr marL="0" indent="0" algn="ctr">
              <a:buNone/>
            </a:pPr>
            <a:r>
              <a:rPr lang="en-GB" sz="2300" dirty="0">
                <a:latin typeface="Cambria" panose="02040503050406030204" pitchFamily="18" charset="0"/>
                <a:ea typeface="Cambria" panose="02040503050406030204" pitchFamily="18" charset="0"/>
              </a:rPr>
              <a:t>16.12.2025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2049780"/>
            <a:ext cx="6629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6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5886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3. The Sino-Russian Puzzle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Overview: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The debate largely oscillates between two poles: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Tactical convenience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Strategic deepening</a:t>
            </a:r>
          </a:p>
          <a:p>
            <a:pPr marL="57151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1" indent="0">
              <a:buNone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But they:</a:t>
            </a: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underplay strategic asymmetries and how they shape long-term fragility.</a:t>
            </a:r>
          </a:p>
          <a:p>
            <a:pPr lvl="0"/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underestimate China’s slow, expansionary rise and Russia’s reactive revisionism </a:t>
            </a:r>
          </a:p>
          <a:p>
            <a:pPr lvl="0"/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ignore the interaction between asymmetry and divergent strategic time horizons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1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7" lvl="1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12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5030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Convergence: political and economic</a:t>
            </a: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Shared Opposition to Western Primacy (Wilkins, 2012)</a:t>
            </a:r>
          </a:p>
          <a:p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Framing of global politics through a multi-polarity narrative</a:t>
            </a:r>
          </a:p>
          <a:p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Economic Interdependence and Sanctions-Induced Realignment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Power of Siberia pipeline (38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bcm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by 2025); negotiations for Power of Siberia 2 (50 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bcm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China became Russia’s top oil market in 2023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Rising use of renminbi in bilateral trade; advancing de-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dollarisation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narratives (</a:t>
            </a:r>
            <a:r>
              <a:rPr lang="en-GB" dirty="0" err="1">
                <a:latin typeface="Cambria" panose="02040503050406030204" pitchFamily="18" charset="0"/>
                <a:ea typeface="Cambria" panose="02040503050406030204" pitchFamily="18" charset="0"/>
              </a:rPr>
              <a:t>Skalamera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, 2018)</a:t>
            </a:r>
          </a:p>
          <a:p>
            <a:pPr marL="57151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1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: shared opposition to the West → spill-over to the economic realm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723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>
            <a:no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Convergence: military</a:t>
            </a: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Joint exercises as high-visibility signalling: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Naval drills in the Mediterranean (2015) and Baltic Sea (2017)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Joint bomber patrols over the Sea of Japan/East China Sea (2019, 2021)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Major 2023 exercises near Japan, projecting simultaneous pressure in Europe and Asia (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Sagild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Hsiung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, 2024)</a:t>
            </a:r>
          </a:p>
          <a:p>
            <a:pPr marL="457207" lvl="1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Arms transfers and defence technology (e.g. Russian S-400 air defence systems, Su-35 fighter jets, and aircraft engines sold to China)</a:t>
            </a:r>
          </a:p>
          <a:p>
            <a:pPr marL="0" lv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Defence dialogues and institutional links (i.e. high level defence consultations, military-to-military communication, etc.)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41726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5980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Convergence: institutional</a:t>
            </a: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Institutional Signalling and Veto Coordination</a:t>
            </a:r>
          </a:p>
          <a:p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At the UN Security Council: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China and Russia jointly veto or abstain to block Western-backed resolutions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Within BRICS: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Opposition to Western interventionism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Advocate reform of Western dominated institutions such as the IMF, the World Bank, etc. promoting greater representation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De-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dollarisation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 efforts (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Mozias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, 2023)</a:t>
            </a:r>
          </a:p>
          <a:p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: both cultivate the image of a united non-Western bloc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2423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2932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flashpoint I </a:t>
            </a: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strategic asymmetries (energy)</a:t>
            </a: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The backbone of the post-2022 alignment, but also its biggest imbalance</a:t>
            </a: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Russia’s growing dependence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Russia has redirected most of its oil and gas exports to Asia, especially China (Henderson and 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Mitrova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, 2020)</a:t>
            </a:r>
          </a:p>
          <a:p>
            <a:pPr lvl="0"/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By 2023: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China became Russia’s largest energy customer, importing 2+ million barrels/day of crude, surpassing Saudi Arabia (IEA, 2023)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Power of Siberia gas flows hit record levels; negotiations for Power of Siberia 2 highlight Moscow’s urgent need for long-term demand</a:t>
            </a: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Russia’s bargaining position has weakened dramatically as it sells crude at up to 30% discounts to maintain Chinese demand (Lo, 2021)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3858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5030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295559"/>
            <a:ext cx="809541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</a:t>
            </a: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 – strategic asymmetries (energy)</a:t>
            </a:r>
          </a:p>
          <a:p>
            <a:pPr marL="0" indent="0">
              <a:buNone/>
            </a:pPr>
            <a:endParaRPr lang="en-GB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94460" y="1852950"/>
            <a:ext cx="474726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1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Composition of Chinese Imports from Russia (2024)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2" descr="https://cenjows.in/wp-content/uploads/2025/01/image2-1024x7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b="4961"/>
          <a:stretch>
            <a:fillRect/>
          </a:stretch>
        </p:blipFill>
        <p:spPr bwMode="auto">
          <a:xfrm>
            <a:off x="1221105" y="2331720"/>
            <a:ext cx="57340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67765" y="579405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CSIS (2025).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7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7598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021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flashpoint I</a:t>
            </a: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strategic asymmetries (energy)</a:t>
            </a:r>
          </a:p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Payments into renminbi, supporting Beijing’s de-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dollarisation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strategy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RMB use in Russia’s foreign trade rose from &lt;5% pre-war to ~25% in 2023 (Bank of Russia)</a:t>
            </a:r>
          </a:p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Stable supplies at low prices while enhancing financial influence over Russia</a:t>
            </a:r>
          </a:p>
          <a:p>
            <a:pPr marL="0" indent="0">
              <a:buNone/>
            </a:pP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takeaway: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China: gains diversification, cheap energy, and expanded financial influence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Russia: accepts dependence, with China now accounting for 40%+ of its energy exports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 needs China for survival; China needs Russia only for diversification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Functionally compatible but structurally precarious arrangement</a:t>
            </a:r>
          </a:p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 risks becoming a “raw material appendage” to China’s industrial economy (Wilson, 2021)</a:t>
            </a:r>
          </a:p>
          <a:p>
            <a:pPr lvl="0"/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1564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588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21158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flashpoint I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– strategic asymmetries (military)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Expanding Exercises, Limited Interoperability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By mid-2025, China and Russia had conducted 113 joint drills since 2003; over half after 2018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Exercises now span naval, air, ground, and Arctic operations (CSIS, 2025)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High-profile drills, such as Joint Sea 2025 in the Sea of Japan, included simulated submarine attacks and coordinated maritime strikes representing a clear signalling to the U.S. and regional allies (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Weitz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2022)</a:t>
            </a: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0756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/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72540" y="1449885"/>
            <a:ext cx="636661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Graph 2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China-Russia Joint Military Exercises by Type </a:t>
            </a:r>
            <a:endParaRPr kumimoji="0" lang="en-GB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Picture 1" descr="https://cenjows.in/wp-content/uploads/2025/01/image1-1024x7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6"/>
          <a:stretch>
            <a:fillRect/>
          </a:stretch>
        </p:blipFill>
        <p:spPr bwMode="auto">
          <a:xfrm>
            <a:off x="1409700" y="1882140"/>
            <a:ext cx="5724525" cy="361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09700" y="5669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CSIS (2025).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97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826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flashpoint I</a:t>
            </a: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strategic asymmetries (military)</a:t>
            </a:r>
          </a:p>
          <a:p>
            <a:pPr marL="0" indent="0">
              <a:buNone/>
            </a:pPr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But:</a:t>
            </a: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Exercises remain scripted and symbolic, focusing on formation sailing, basic live-fire demonstrations, and joint patrols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No integrated command structure, limited logistics coordination, and no sharing of sensitive operational doctrine (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Weitz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2022)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Ceiling: cooperation is designed for visibility, not for genuine war-fighting integration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8501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4456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257300"/>
            <a:ext cx="6711654" cy="473201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Historical Evolution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The Sino-Russian Puzzle: an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Empirical analysis: strategic convergence and latent fractures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Convergence: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Opposition to West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Economic interdependence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Military co-operation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Institutional signalling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Divergence: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Flashpoint I: strategic asymmetries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Flashpoint II: spatial competition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Flashpoint III: institutional divergence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Flashpoint IV: differing strategic temporalities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676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445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</a:t>
            </a: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 – strategic asymmetries (military)</a:t>
            </a:r>
          </a:p>
          <a:p>
            <a:pPr marL="0" indent="0">
              <a:buNone/>
            </a:pPr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Arms Transfers: Expansion with Clear Limits</a:t>
            </a: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Russia has sold China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Su-35s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S-400 systems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but continues to restrict access to its most advanced technologies (e.g., S-500,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hypersonics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Russia fears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reverse engineering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and further erosion of its arms-export edge (Peters, 2023)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China’s rapid defence-industrial growth has reduced its dependence on Russian imports as Russian arms exports have declined by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60%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(SIPRI, 2025)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48123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826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flashpoint I</a:t>
            </a: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– strategic asymmetries (military)</a:t>
            </a:r>
          </a:p>
          <a:p>
            <a:pPr marL="0" indent="0">
              <a:buNone/>
            </a:pPr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700" b="1" dirty="0">
                <a:latin typeface="Cambria" panose="02040503050406030204" pitchFamily="18" charset="0"/>
                <a:ea typeface="Cambria" panose="02040503050406030204" pitchFamily="18" charset="0"/>
              </a:rPr>
              <a:t>Industrial Dependence and Dual-Use Vulnerabilities</a:t>
            </a:r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Russia relies heavily on Chinese suppliers for electronics, machine tools, and chemicals used in weapons production</a:t>
            </a:r>
          </a:p>
          <a:p>
            <a:pPr lvl="0"/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Up to 80%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of components in Russian drones originate from China (Reuters, 2025)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This deepens an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industrial asymmetry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with China becoming Russia’s essential but cautious provider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79117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445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020"/>
            <a:ext cx="8229600" cy="48231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</a:t>
            </a: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 – strategic asymmetries (summary)</a:t>
            </a:r>
          </a:p>
          <a:p>
            <a:pPr marL="0" indent="0">
              <a:buNone/>
            </a:pPr>
            <a:endParaRPr lang="en-GB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takeaway:</a:t>
            </a: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A high-signal, low-integration equilibrium:</a:t>
            </a:r>
          </a:p>
          <a:p>
            <a:pPr marL="685806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Both benefit from the deterrent optics of cooperation</a:t>
            </a:r>
          </a:p>
          <a:p>
            <a:pPr marL="685806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Both avoid the risks of entrapment or doctrinal exposure</a:t>
            </a: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But:</a:t>
            </a: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deepening structural asymmetries enable tactical convergence but undermine long-term stability</a:t>
            </a: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 Asymmetry acts as both a driver of cooperation and a latent fault line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0791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445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5346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 </a:t>
            </a: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– spatial competition (Central Asia)</a:t>
            </a:r>
          </a:p>
          <a:p>
            <a:pPr marL="0" indent="0">
              <a:buNone/>
            </a:pPr>
            <a:endParaRPr lang="en-GB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Historically Russia’s sphere of influence, now shaped by China’s economic power (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Peyrouse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, 2023)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China’s BRI has transformed regional trade patterns: 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China’s trade with the region </a:t>
            </a:r>
            <a:r>
              <a:rPr lang="en-GB" sz="1500" b="1" dirty="0">
                <a:latin typeface="Cambria" panose="02040503050406030204" pitchFamily="18" charset="0"/>
                <a:ea typeface="Cambria" panose="02040503050406030204" pitchFamily="18" charset="0"/>
              </a:rPr>
              <a:t>USD 70bn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, Russia’s </a:t>
            </a:r>
            <a:r>
              <a:rPr lang="en-GB" sz="1500" b="1" dirty="0">
                <a:latin typeface="Cambria" panose="02040503050406030204" pitchFamily="18" charset="0"/>
                <a:ea typeface="Cambria" panose="02040503050406030204" pitchFamily="18" charset="0"/>
              </a:rPr>
              <a:t>USD 40bn 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(Wilson, 2021)</a:t>
            </a:r>
          </a:p>
          <a:p>
            <a:pPr marL="0" indent="0">
              <a:buNone/>
            </a:pPr>
            <a:endParaRPr lang="en-GB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Local agency matters</a:t>
            </a:r>
          </a:p>
          <a:p>
            <a:pPr lvl="0"/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Central Asian governments actively exploit Sino-Russian competition (Allison, 2022)</a:t>
            </a:r>
          </a:p>
          <a:p>
            <a:pPr marL="0" indent="0">
              <a:buNone/>
            </a:pPr>
            <a:endParaRPr lang="en-GB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A fragile division of labour</a:t>
            </a:r>
          </a:p>
          <a:p>
            <a:pPr lvl="0"/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Russia retains a </a:t>
            </a:r>
            <a:r>
              <a:rPr lang="en-GB" sz="1500" b="1" dirty="0">
                <a:latin typeface="Cambria" panose="02040503050406030204" pitchFamily="18" charset="0"/>
                <a:ea typeface="Cambria" panose="02040503050406030204" pitchFamily="18" charset="0"/>
              </a:rPr>
              <a:t>security role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 (CSTO, military bases)</a:t>
            </a:r>
          </a:p>
          <a:p>
            <a:pPr lvl="0"/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China dominates </a:t>
            </a:r>
            <a:r>
              <a:rPr lang="en-GB" sz="1500" b="1" dirty="0">
                <a:latin typeface="Cambria" panose="02040503050406030204" pitchFamily="18" charset="0"/>
                <a:ea typeface="Cambria" panose="02040503050406030204" pitchFamily="18" charset="0"/>
              </a:rPr>
              <a:t>economic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 influence (BRI, loans, trade)</a:t>
            </a:r>
          </a:p>
          <a:p>
            <a:pPr marL="0" indent="0">
              <a:buNone/>
            </a:pP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: a slow structural shift (i.e. China rises as Russia declines) undermining long-term partnership stability.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47846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408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91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 </a:t>
            </a: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– spatial competition (Arctic Circle)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Arctic as a sovereign sphere: </a:t>
            </a:r>
            <a:r>
              <a:rPr lang="en-GB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) unilateral control of the Northern Sea Route, ii) military modernisation, iii) expansive resource exploitation (Rowe, 2020)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Soviet bases, advanced missile systems, nuclear icebreakers</a:t>
            </a:r>
          </a:p>
          <a:p>
            <a:pPr marL="0" indent="0">
              <a:buNone/>
            </a:pPr>
            <a:endParaRPr lang="en-GB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A “near-Arctic state”; views the region as a global commons (Zhao, 2019)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Multilateral governance, Polar Silk Road integrated into the BRI (</a:t>
            </a:r>
            <a:r>
              <a:rPr lang="en-GB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Lanteigne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, 2022)</a:t>
            </a:r>
          </a:p>
          <a:p>
            <a:pPr marL="0" indent="0">
              <a:buNone/>
            </a:pPr>
            <a:r>
              <a:rPr lang="en-GB" sz="1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Cooperation with contradictions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China finances key Russian energy projects (Yamal LNG, Arctic LNG-2)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Russia fears China’s approach erodes its sovereignty claims (</a:t>
            </a:r>
            <a:r>
              <a:rPr lang="en-GB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Pepermans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, 2022)</a:t>
            </a:r>
          </a:p>
          <a:p>
            <a:pPr marL="0" indent="0">
              <a:buNone/>
            </a:pP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: Russian unilateralism vs. Chinese expansion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→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strategic incompatibility </a:t>
            </a:r>
          </a:p>
          <a:p>
            <a:pPr marL="0" indent="0">
              <a:buNone/>
            </a:pPr>
            <a:endParaRPr lang="en-GB" sz="15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6817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207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9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 </a:t>
            </a: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– spatial competition (Africa)</a:t>
            </a:r>
          </a:p>
          <a:p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Russia’s approach: security and coercion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Arms sales, military partnerships, and paramilitary deployments (e.g. Wagner)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Supporting fragile regimes and undermining Western presence (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Wezeman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 et al., 2022)</a:t>
            </a:r>
          </a:p>
          <a:p>
            <a:pPr marL="0" indent="0">
              <a:buNone/>
            </a:pP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China’s approach: development and investment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Infrastructure finance, concessional loans, and trade (e.g. FOCAC, BRI projects)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Seeks stable environments to secure long-term economic returns (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Brautigam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2020)</a:t>
            </a:r>
          </a:p>
          <a:p>
            <a:pPr marL="0" indent="0">
              <a:buNone/>
            </a:pPr>
            <a:r>
              <a:rPr lang="en-GB" sz="1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Points of friction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Sudan: Russia’s engagement with military leaders conflicts with China’s need for stability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Mali and CAR: Russian paramilitary activity creates volatility that undermines Chinese commercial goals (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Saradzhyan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GB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Wyne</a:t>
            </a: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, 2018)</a:t>
            </a:r>
          </a:p>
          <a:p>
            <a:pPr marL="0" indent="0">
              <a:buNone/>
            </a:pP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: Russia’s disruptive tactics vs. China’s integrative model 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→ 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incompatible strategies</a:t>
            </a: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1408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– spatial competition (summary)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Central Asia, the Arctic, and the Global South: pattern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Temporary complementarity exists only under external pressure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Long-term incompatibility stems from overlapping hegemonic ambitions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Relative gains logic fosters mistrust, not institutionalised cooperation</a:t>
            </a: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 and prediction (?)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: Spatial competition is likely the first arena where cracks in the Sino-Russian partnership will surface once systemic constraints ease</a:t>
            </a: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42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207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III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– institutional areas of cooperation 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Both states use institutions to challenge Western dominance, but their strategies diverge sharply (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Bossuyt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and Kaczmarski, 2021)</a:t>
            </a:r>
          </a:p>
          <a:p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Russia: </a:t>
            </a:r>
          </a:p>
          <a:p>
            <a:pPr marL="685806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uses institutions for symbolic disruption and short-term political signalling</a:t>
            </a:r>
          </a:p>
          <a:p>
            <a:pPr lvl="0"/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China:</a:t>
            </a:r>
          </a:p>
          <a:p>
            <a:pPr marL="685806" lvl="1" indent="-285750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uses institutions for long-term institutional embedding and normative influence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773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207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5313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III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– institutional areas of cooperation (BRICS)</a:t>
            </a:r>
          </a:p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Russia’s approach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BRICS as a geopolitical counterweight to the West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Anti-Western rhetoric and symbolic </a:t>
            </a:r>
            <a:r>
              <a:rPr lang="en-GB" sz="1500" dirty="0" err="1">
                <a:latin typeface="Cambria" panose="02040503050406030204" pitchFamily="18" charset="0"/>
                <a:ea typeface="Cambria" panose="02040503050406030204" pitchFamily="18" charset="0"/>
              </a:rPr>
              <a:t>multipolarity</a:t>
            </a: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BRICS used to demonstrate continued relevance amid isolation</a:t>
            </a:r>
          </a:p>
          <a:p>
            <a:pPr marL="0" indent="0">
              <a:buNone/>
            </a:pP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China’s approach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BRICS as an economic governance platform aligned with its development and finance agenda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Dominates BRICS’ institutional architecture (e.g. New Development Bank, CRA)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Promotion of the </a:t>
            </a:r>
            <a:r>
              <a:rPr lang="en-GB" sz="1500" b="1" dirty="0">
                <a:latin typeface="Cambria" panose="02040503050406030204" pitchFamily="18" charset="0"/>
                <a:ea typeface="Cambria" panose="02040503050406030204" pitchFamily="18" charset="0"/>
              </a:rPr>
              <a:t>2023 expansion</a:t>
            </a: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 (Saudi Arabia, Iran, Egypt, UAE, Argentina) as part of a China-centred financial and geopolitical bloc</a:t>
            </a:r>
          </a:p>
          <a:p>
            <a:pPr marL="0" indent="0">
              <a:buNone/>
            </a:pPr>
            <a:r>
              <a:rPr lang="en-GB" sz="1500" b="1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: a core asymmetry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→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Russia relies on rhetoric; China builds institutions and shapes 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multipolarity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in institutional terms</a:t>
            </a:r>
          </a:p>
          <a:p>
            <a:pPr marL="0" indent="0">
              <a:buNone/>
            </a:pP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71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5218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III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– institutional areas of cooperation (UNSC)</a:t>
            </a: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UN Security Council: Coordination Without Coherence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2011–2020: Russia and China jointly vetoed 10 resolutions on Syria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Yet their justifications differed: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Russia: sovereignty as a political weapon to counter Western criticism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China: legalistic defence of non-interference (Allison, 2022)</a:t>
            </a: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endParaRPr lang="en-GB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After the 2022 invasion of Ukraine: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 uses the UNSC as a stage for disruption of Western narratives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 increasingly abstains, avoiding explicit endorsement of Russia’s war</a:t>
            </a:r>
          </a:p>
          <a:p>
            <a:pPr marL="0" indent="0">
              <a:buNone/>
            </a:pPr>
            <a:endParaRPr lang="en-GB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: tactical, not strategic coordination</a:t>
            </a:r>
          </a:p>
          <a:p>
            <a:pPr marL="0" indent="0">
              <a:buNone/>
            </a:pP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83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0" y="1272540"/>
            <a:ext cx="8229600" cy="4762183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Context: </a:t>
            </a:r>
          </a:p>
          <a:p>
            <a:pPr>
              <a:lnSpc>
                <a:spcPct val="120000"/>
              </a:lnSpc>
            </a:pP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Fragile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unipolarity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giving way to emerging </a:t>
            </a:r>
            <a:r>
              <a:rPr lang="en-GB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multipolarity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Systemic volatility driven by rivalries, sanctions regimes, and shifting energy geographies</a:t>
            </a:r>
          </a:p>
          <a:p>
            <a:pPr>
              <a:lnSpc>
                <a:spcPct val="120000"/>
              </a:lnSpc>
            </a:pP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Erosion of liberal order, rise of revisionism, assertive authoritarianism, and competing governance models</a:t>
            </a:r>
          </a:p>
          <a:p>
            <a:pPr>
              <a:lnSpc>
                <a:spcPct val="120000"/>
              </a:lnSpc>
            </a:pP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Intensified Sino-American rivalry 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→</a:t>
            </a: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 strategic hedging, alignment-by-necessity, and coalitions of convenience</a:t>
            </a:r>
          </a:p>
          <a:p>
            <a:pPr marL="0" indent="0">
              <a:lnSpc>
                <a:spcPct val="120000"/>
              </a:lnSpc>
              <a:buNone/>
            </a:pPr>
            <a:endParaRPr lang="en-GB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Research Question: </a:t>
            </a:r>
          </a:p>
          <a:p>
            <a:pPr>
              <a:lnSpc>
                <a:spcPct val="120000"/>
              </a:lnSpc>
            </a:pP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How does the post-2022 Sino-Russian relationship reinforce or challenge expectations about alliance fluidity, hegemonic competition, and strategic convergence?</a:t>
            </a:r>
          </a:p>
          <a:p>
            <a:pPr marL="0" indent="0">
              <a:lnSpc>
                <a:spcPct val="120000"/>
              </a:lnSpc>
              <a:buNone/>
            </a:pPr>
            <a:endParaRPr lang="en-GB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Objective:</a:t>
            </a: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Explain the logic behind Sino-Russian alignment</a:t>
            </a:r>
          </a:p>
          <a:p>
            <a:pPr lvl="0">
              <a:lnSpc>
                <a:spcPct val="120000"/>
              </a:lnSpc>
            </a:pPr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4000" b="1" dirty="0">
                <a:latin typeface="Cambria" panose="02040503050406030204" pitchFamily="18" charset="0"/>
                <a:ea typeface="Cambria" panose="02040503050406030204" pitchFamily="18" charset="0"/>
              </a:rPr>
              <a:t>Preliminary remark:</a:t>
            </a:r>
          </a:p>
          <a:p>
            <a:pPr>
              <a:lnSpc>
                <a:spcPct val="120000"/>
              </a:lnSpc>
            </a:pPr>
            <a:r>
              <a:rPr lang="en-GB" sz="4000" dirty="0">
                <a:latin typeface="Cambria" panose="02040503050406030204" pitchFamily="18" charset="0"/>
                <a:ea typeface="Cambria" panose="02040503050406030204" pitchFamily="18" charset="0"/>
              </a:rPr>
              <a:t>Indications of deepening alignment but structural contradictions limit long-term cohesion</a:t>
            </a:r>
          </a:p>
          <a:p>
            <a:pPr lvl="0"/>
            <a:endParaRPr lang="en-GB" sz="1800" dirty="0"/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537882"/>
          </a:xfrm>
        </p:spPr>
        <p:txBody>
          <a:bodyPr/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1. Introduction</a:t>
            </a:r>
          </a:p>
        </p:txBody>
      </p:sp>
    </p:spTree>
    <p:extLst>
      <p:ext uri="{BB962C8B-B14F-4D97-AF65-F5344CB8AC3E}">
        <p14:creationId xmlns:p14="http://schemas.microsoft.com/office/powerpoint/2010/main" val="8321073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2076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III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– institutional areas of cooperation (SCO)</a:t>
            </a: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Emphasises security, counterterrorism, and military exercises (“Peace Mission”)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SCO enlargement (India, Pakistan, Iran) as a geopolitical move to dilute Western influence</a:t>
            </a: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Embeds the SCO within the economic architecture of the BRI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Focuses on connectivity, trade, and infrastructure</a:t>
            </a:r>
          </a:p>
          <a:p>
            <a:pPr lvl="0"/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Shapes the organisation’s long-term direction, raising concerns in Moscow</a:t>
            </a:r>
          </a:p>
          <a:p>
            <a:pPr marL="0" indent="0">
              <a:buNone/>
            </a:pPr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: imbalance </a:t>
            </a:r>
            <a:r>
              <a:rPr lang="en-GB" sz="16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→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China expands institutional leadership; Russia clings to security symbolism</a:t>
            </a: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91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 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III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– institutional areas of cooperation (summary)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BRICS, the UNSC, and the SCO: pattern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Russia acts as a disruptive, securitising power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China acts as an institution-builder and long-term shaper of global governance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Cooperation persists, but only at a tactical level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: Institutions have magnified divergent strategies and power capacities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 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Divergence: </a:t>
            </a:r>
            <a:r>
              <a:rPr lang="en-GB" sz="1800" b="1" u="sng" dirty="0">
                <a:latin typeface="Cambria" panose="02040503050406030204" pitchFamily="18" charset="0"/>
                <a:ea typeface="Cambria" panose="02040503050406030204" pitchFamily="18" charset="0"/>
              </a:rPr>
              <a:t>flashpoint IV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– divergent strategic temporalities</a:t>
            </a:r>
          </a:p>
          <a:p>
            <a:pPr marL="0" indent="0">
              <a:buNone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Russia’s Short-Term Revisionism: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Urgency, decline, and need for rapid geopolitical gains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Short-term disruption: Crimea (2014), Syria (2015), Ukraine invasion (2022)</a:t>
            </a:r>
          </a:p>
          <a:p>
            <a:pPr marL="0" indent="0">
              <a:buNone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China’s Long-Term, Incremental Strategy: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Predictability and institutional embedding (BRI, Asian Infrastructure Investment Bank,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Accumulation of influence over decades, not crises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Fears that Russia’s impulsive revisionism could entangle it in destabilising confrontations</a:t>
            </a:r>
          </a:p>
          <a:p>
            <a:pPr marL="0" indent="0">
              <a:buNone/>
            </a:pP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: Divergent temporalities → Russia trades stability for rapid geopolitical gains; China avoids destabilising shocks that threaten global integration.</a:t>
            </a: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4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 fontScale="90000"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4. Strategic Convergence and Latent Fractures </a:t>
            </a:r>
            <a:endParaRPr sz="2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5127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Temporal Misalignment Across Flashpoints (I, II, III)</a:t>
            </a:r>
          </a:p>
          <a:p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Strategic Asymmetries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Russia trades energy at discounts for immediate revenue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China locks in long-term pricing power and RMB-denominated trade</a:t>
            </a:r>
          </a:p>
          <a:p>
            <a:pPr marL="0" indent="0">
              <a:buNone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Spatial Competition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Russia uses coercion for quick leverage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China invests in infrastructure with multi-decade returns</a:t>
            </a:r>
          </a:p>
          <a:p>
            <a:pPr marL="457207" lvl="1" indent="0">
              <a:buNone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r>
              <a:rPr lang="en-GB" sz="1500" dirty="0">
                <a:latin typeface="Cambria" panose="02040503050406030204" pitchFamily="18" charset="0"/>
                <a:ea typeface="Cambria" panose="02040503050406030204" pitchFamily="18" charset="0"/>
              </a:rPr>
              <a:t>Arctic Circle Dynamics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Russia militarises rapidly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China embeds itself through science, governance, and multilateral discourse</a:t>
            </a:r>
          </a:p>
          <a:p>
            <a:pPr marL="0" indent="0">
              <a:buNone/>
            </a:pPr>
            <a:r>
              <a:rPr lang="en-GB" sz="1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marL="0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: Temporal divergence weakens the partnership as alliances endure when strategic horizons align. Here, they do not…</a:t>
            </a:r>
          </a:p>
          <a:p>
            <a:pPr marL="0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5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095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5. Conclusion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900" b="1" dirty="0">
                <a:latin typeface="Cambria" panose="02040503050406030204" pitchFamily="18" charset="0"/>
                <a:ea typeface="Cambria" panose="02040503050406030204" pitchFamily="18" charset="0"/>
              </a:rPr>
              <a:t>Historical Perspective: A Cyclical Relationship</a:t>
            </a: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Sino-Russian ties have cycled through phases of indifference, alliance, rivalry, and strategic partnership (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Machaffie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, 2022)</a:t>
            </a:r>
          </a:p>
          <a:p>
            <a:pPr marL="0" indent="0">
              <a:buNone/>
            </a:pP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900" dirty="0">
                <a:latin typeface="Cambria" panose="02040503050406030204" pitchFamily="18" charset="0"/>
                <a:ea typeface="Cambria" panose="02040503050406030204" pitchFamily="18" charset="0"/>
              </a:rPr>
              <a:t>Key historical lessons: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1950s alliance collapsed due to ideological and strategic divergences while power asymmetry deepened mistrust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Post-Cold War rapprochement produced tactical cooperation, not deep trust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Post-2014 and post-2022 alignment fits this pattern, but under new systemic constraints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88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5. Conclusion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Post-2022 Dynamics: Convergence and Limits</a:t>
            </a: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The war pushed Russia toward economic, technological, and diplomatic reliance on China</a:t>
            </a: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China benefited materially but remained cautious: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Abstentions at the UN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No lethal aid to Russia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Continued engagement with Western markets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: China’s refusal to be entrapped by Russia’s revisionism confirm that systemic shocks intensify alignment but do not resolve structural contradictions</a:t>
            </a:r>
          </a:p>
          <a:p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1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75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5. Conclusion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Post-2022 Dynamics: Convergence and Limits</a:t>
            </a:r>
          </a:p>
          <a:p>
            <a:pPr marL="0" indent="0">
              <a:buNone/>
            </a:pPr>
            <a:endParaRPr lang="en-GB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The Sino-Russian partnership: </a:t>
            </a: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a tactical alignment of necessity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shaped by systemic pressure, asymmetric roles, and divergent strategic horizons: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Strategic asymmetries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weaken trust</a:t>
            </a:r>
          </a:p>
          <a:p>
            <a:pPr lvl="0"/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Spatial competition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exposes rivalry</a:t>
            </a:r>
          </a:p>
          <a:p>
            <a:pPr lvl="0"/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Institutional arenas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magnify imbalance</a:t>
            </a:r>
          </a:p>
          <a:p>
            <a:pPr lvl="0"/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Temporal divergence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limits long-term stability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: alignments born of necessity rarely transcend their contradictions</a:t>
            </a:r>
          </a:p>
          <a:p>
            <a:endParaRPr lang="en-GB" sz="13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22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5. Conclusion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Policy Recommendations (for the West)</a:t>
            </a:r>
          </a:p>
          <a:p>
            <a:pPr lvl="0">
              <a:buFont typeface="+mj-lt"/>
              <a:buAutoNum type="arabicPeriod"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Avoid treating the partnership as a monolithic bloc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It is coherent only under external pressure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Exploit asymmetries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Russia’s economic vulnerability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China’s dependence on global markets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Avoid undifferentiated containment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Overly broad Western pressure risks pushing the two closer</a:t>
            </a:r>
          </a:p>
          <a:p>
            <a:pPr marL="514351" indent="-457200">
              <a:buFont typeface="+mj-lt"/>
              <a:buAutoNum type="arabicPeriod"/>
            </a:pP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Prepare for temporary alignments during systemic shocks</a:t>
            </a:r>
          </a:p>
          <a:p>
            <a:pPr marL="742957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Crises in Taiwan or energy markets could tighten cooperation even as long-term fragility persists</a:t>
            </a: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7719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5. Conclusion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Sino-Russian Partnership:</a:t>
            </a: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Emblematic of 21st-century alignments: neither stable alliances nor fleeting conveniences, but tactical convergences shaped by necessity and asymmetry</a:t>
            </a: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Beneath the </a:t>
            </a:r>
            <a:r>
              <a:rPr lang="en-GB" sz="1800" i="1" dirty="0">
                <a:latin typeface="Cambria" panose="02040503050406030204" pitchFamily="18" charset="0"/>
                <a:ea typeface="Cambria" panose="02040503050406030204" pitchFamily="18" charset="0"/>
              </a:rPr>
              <a:t>façade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of unity lies structural fragility that makes long-term strategic cohesion improbable</a:t>
            </a: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A tactical alignment of necessity, not a maturing alliance with institutional depth</a:t>
            </a: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Asymmetry: the engine of cooperation and the fault line of collapse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An alignment that is:</a:t>
            </a:r>
          </a:p>
          <a:p>
            <a:pPr marL="685806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deepening but uneven</a:t>
            </a:r>
          </a:p>
          <a:p>
            <a:pPr marL="685806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strategically useful but not durable</a:t>
            </a:r>
          </a:p>
          <a:p>
            <a:pPr marL="685806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cohesive under pressure but fragile in the long run</a:t>
            </a: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88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References </a:t>
            </a:r>
            <a:r>
              <a:rPr lang="en-GB" sz="2800">
                <a:latin typeface="Cambria" panose="02040503050406030204" pitchFamily="18" charset="0"/>
                <a:ea typeface="Cambria" panose="02040503050406030204" pitchFamily="18" charset="0"/>
              </a:rPr>
              <a:t>(selection)</a:t>
            </a:r>
            <a:endParaRPr lang="en-GB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243966"/>
            <a:ext cx="6711654" cy="5005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/>
              <a:t>Allison, R., 2022. Russia, Ukraine and the limits of regional order in Central Asia. </a:t>
            </a:r>
            <a:r>
              <a:rPr lang="en-GB" sz="1200" i="1" dirty="0"/>
              <a:t>International Affairs</a:t>
            </a:r>
            <a:r>
              <a:rPr lang="en-GB" sz="1200" dirty="0"/>
              <a:t>, 98(5), pp.1657–1676. </a:t>
            </a:r>
          </a:p>
          <a:p>
            <a:pPr marL="0" indent="0">
              <a:buNone/>
            </a:pPr>
            <a:r>
              <a:rPr lang="en-GB" sz="1200" dirty="0" err="1"/>
              <a:t>Bossuyt</a:t>
            </a:r>
            <a:r>
              <a:rPr lang="en-GB" sz="1200" dirty="0"/>
              <a:t>, F. &amp; Kaczmarski, M., 2021. Russia and China between cooperation and competition at the regional and global level. </a:t>
            </a:r>
            <a:r>
              <a:rPr lang="en-GB" sz="1200" i="1" dirty="0"/>
              <a:t>Eurasian Geography and Economics</a:t>
            </a:r>
            <a:r>
              <a:rPr lang="en-GB" sz="1200" dirty="0"/>
              <a:t>, 62(5–6), pp.539–556.</a:t>
            </a:r>
          </a:p>
          <a:p>
            <a:pPr marL="0" indent="0">
              <a:buNone/>
            </a:pPr>
            <a:r>
              <a:rPr lang="en-GB" sz="1200" dirty="0" err="1"/>
              <a:t>Brautigam</a:t>
            </a:r>
            <a:r>
              <a:rPr lang="en-GB" sz="1200" dirty="0"/>
              <a:t>, D., 2020. </a:t>
            </a:r>
            <a:r>
              <a:rPr lang="en-GB" sz="1200" i="1" dirty="0"/>
              <a:t>The Dragon’s Gift: The Real Story of China in Africa</a:t>
            </a:r>
            <a:r>
              <a:rPr lang="en-GB" sz="1200" dirty="0"/>
              <a:t>. Oxford: Oxford University Press.</a:t>
            </a:r>
          </a:p>
          <a:p>
            <a:pPr marL="0" indent="0">
              <a:buNone/>
            </a:pPr>
            <a:r>
              <a:rPr lang="en-GB" sz="1200" dirty="0"/>
              <a:t>Cooley, A., 2019. The emerging political economy of OBOR: the challenges of promoting connectivity in Central Asia and beyond. Washington, DC: </a:t>
            </a:r>
            <a:r>
              <a:rPr lang="en-GB" sz="1200" dirty="0" err="1"/>
              <a:t>Center</a:t>
            </a:r>
            <a:r>
              <a:rPr lang="en-GB" sz="1200" dirty="0"/>
              <a:t> for Strategic and International Studies.</a:t>
            </a:r>
          </a:p>
          <a:p>
            <a:pPr marL="0" indent="0">
              <a:buNone/>
            </a:pPr>
            <a:r>
              <a:rPr lang="en-GB" sz="1200" dirty="0" err="1"/>
              <a:t>Gabuev</a:t>
            </a:r>
            <a:r>
              <a:rPr lang="en-GB" sz="1200" dirty="0"/>
              <a:t>, A., 2022. Friends with limits: how far will the China–Russia partnership go? Washington, DC: Carnegie Endowment for International Peace. </a:t>
            </a:r>
          </a:p>
          <a:p>
            <a:pPr marL="0" indent="0">
              <a:buNone/>
            </a:pPr>
            <a:r>
              <a:rPr lang="en-GB" sz="1200" dirty="0" err="1"/>
              <a:t>Hsiung</a:t>
            </a:r>
            <a:r>
              <a:rPr lang="en-GB" sz="1200" dirty="0"/>
              <a:t>, C.W. &amp; </a:t>
            </a:r>
            <a:r>
              <a:rPr lang="en-GB" sz="1200" dirty="0" err="1"/>
              <a:t>Røseth</a:t>
            </a:r>
            <a:r>
              <a:rPr lang="en-GB" sz="1200" dirty="0"/>
              <a:t>, T., 2018. The Arctic dimension in Sino-Russian relations. In: J. Wilson &amp; T.S. Wilkins, eds. </a:t>
            </a:r>
            <a:r>
              <a:rPr lang="en-GB" sz="1200" i="1" dirty="0"/>
              <a:t>Sino-Russian Relations in the 21st Century</a:t>
            </a:r>
            <a:r>
              <a:rPr lang="en-GB" sz="1200" dirty="0"/>
              <a:t>. Cham: Springer, pp.167–187. </a:t>
            </a:r>
          </a:p>
          <a:p>
            <a:pPr marL="0" indent="0">
              <a:buNone/>
            </a:pPr>
            <a:r>
              <a:rPr lang="en-GB" sz="1200" dirty="0"/>
              <a:t>International Energy Agency (IEA)., 2023. </a:t>
            </a:r>
            <a:r>
              <a:rPr lang="en-GB" sz="1200" i="1" dirty="0"/>
              <a:t>Oil Market Report</a:t>
            </a:r>
            <a:r>
              <a:rPr lang="en-GB" sz="1200" dirty="0"/>
              <a:t>. Paris: IEA.</a:t>
            </a:r>
          </a:p>
          <a:p>
            <a:pPr marL="0" indent="0">
              <a:buNone/>
            </a:pPr>
            <a:r>
              <a:rPr lang="en-GB" sz="1200" dirty="0"/>
              <a:t>Kaczmarski, M., 2015. </a:t>
            </a:r>
            <a:r>
              <a:rPr lang="en-GB" sz="1200" i="1" dirty="0"/>
              <a:t>Russia–China Relations in the Post-Crisis International Order</a:t>
            </a:r>
            <a:r>
              <a:rPr lang="en-GB" sz="1200" dirty="0"/>
              <a:t>. Abingdon: Routledge.</a:t>
            </a:r>
          </a:p>
          <a:p>
            <a:pPr marL="0" indent="0">
              <a:buNone/>
            </a:pPr>
            <a:r>
              <a:rPr lang="en-GB" sz="1200" dirty="0" err="1"/>
              <a:t>Korolev</a:t>
            </a:r>
            <a:r>
              <a:rPr lang="en-GB" sz="1200" dirty="0"/>
              <a:t>, A., 2019. On the verge of an alliance: contemporary China–Russia military cooperation. </a:t>
            </a:r>
            <a:r>
              <a:rPr lang="en-GB" sz="1200" i="1" dirty="0"/>
              <a:t>Asian Security</a:t>
            </a:r>
            <a:r>
              <a:rPr lang="en-GB" sz="1200" dirty="0"/>
              <a:t>, 15(3), pp.233–252.</a:t>
            </a:r>
          </a:p>
          <a:p>
            <a:pPr marL="0" indent="0">
              <a:buNone/>
            </a:pPr>
            <a:r>
              <a:rPr lang="en-GB" sz="1200" dirty="0" err="1"/>
              <a:t>Kuhrt</a:t>
            </a:r>
            <a:r>
              <a:rPr lang="en-GB" sz="1200" dirty="0"/>
              <a:t>, N. 2007. </a:t>
            </a:r>
            <a:r>
              <a:rPr lang="en-GB" sz="1200" i="1" dirty="0"/>
              <a:t>Russian Policy Towards China and Japan: The </a:t>
            </a:r>
            <a:r>
              <a:rPr lang="en-GB" sz="1200" i="1" dirty="0" err="1"/>
              <a:t>El’tsin</a:t>
            </a:r>
            <a:r>
              <a:rPr lang="en-GB" sz="1200" i="1" dirty="0"/>
              <a:t> and Putin Periods</a:t>
            </a:r>
            <a:r>
              <a:rPr lang="en-GB" sz="1200" dirty="0"/>
              <a:t>. London: Routledge.</a:t>
            </a:r>
          </a:p>
        </p:txBody>
      </p:sp>
    </p:spTree>
    <p:extLst>
      <p:ext uri="{BB962C8B-B14F-4D97-AF65-F5344CB8AC3E}">
        <p14:creationId xmlns:p14="http://schemas.microsoft.com/office/powerpoint/2010/main" val="119418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5886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2. Historical Background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8160" y="1348740"/>
            <a:ext cx="8229600" cy="4685983"/>
          </a:xfrm>
        </p:spPr>
        <p:txBody>
          <a:bodyPr>
            <a:normAutofit/>
          </a:bodyPr>
          <a:lstStyle/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From Revolutionary Allies to Strategic Rivals: 1949–1969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Deep Strategic Hostility and Competitive Coexistence: 1969-1991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Post-Cold War Normalisation: 1991–2014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Post-Crimea Strategic Convergence: 2014–2022</a:t>
            </a:r>
          </a:p>
          <a:p>
            <a:pPr marL="0" lv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Sino-Russian relations: historically between alliance, rivalry, and pragmatic cooperation</a:t>
            </a:r>
          </a:p>
          <a:p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Pattern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Ideology matters less than power, security, and autonomy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Alignments emerge and dissolve according to structural pressures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Asymmetry and mistrust persist beneath periods of convergence</a:t>
            </a:r>
          </a:p>
          <a:p>
            <a:pPr marL="0" indent="0">
              <a:buNone/>
            </a:pPr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402135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243966"/>
            <a:ext cx="6711654" cy="5005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 err="1"/>
              <a:t>Lanteigne</a:t>
            </a:r>
            <a:r>
              <a:rPr lang="en-GB" sz="1200" dirty="0"/>
              <a:t>, M., 2022. China’s Polar Silk Road: the Arctic and the BRI. </a:t>
            </a:r>
            <a:r>
              <a:rPr lang="en-GB" sz="1200" i="1" dirty="0"/>
              <a:t>The Polar Journal</a:t>
            </a:r>
            <a:r>
              <a:rPr lang="en-GB" sz="1200" dirty="0"/>
              <a:t>, 12(1), pp.3–23.</a:t>
            </a:r>
          </a:p>
          <a:p>
            <a:pPr marL="0" indent="0">
              <a:buNone/>
            </a:pPr>
            <a:r>
              <a:rPr lang="en-GB" sz="1200" dirty="0"/>
              <a:t>Lo, B., 2008. </a:t>
            </a:r>
            <a:r>
              <a:rPr lang="en-GB" sz="1200" i="1" dirty="0"/>
              <a:t>Axis of Convenience: Moscow, Beijing, and the New Geopolitics</a:t>
            </a:r>
            <a:r>
              <a:rPr lang="en-GB" sz="1200" dirty="0"/>
              <a:t>. Washington, DC: Brookings Institution Press.</a:t>
            </a:r>
          </a:p>
          <a:p>
            <a:pPr marL="0" indent="0">
              <a:buNone/>
            </a:pPr>
            <a:r>
              <a:rPr lang="en-GB" sz="1200" dirty="0" err="1"/>
              <a:t>Lüthi</a:t>
            </a:r>
            <a:r>
              <a:rPr lang="en-GB" sz="1200" dirty="0"/>
              <a:t>, L., 2010. </a:t>
            </a:r>
            <a:r>
              <a:rPr lang="en-GB" sz="1200" i="1" dirty="0"/>
              <a:t>The Sino-Soviet Split: Cold War in the Communist World</a:t>
            </a:r>
            <a:r>
              <a:rPr lang="en-GB" sz="1200" dirty="0"/>
              <a:t>. Princeton, NJ: Princeton University Press.</a:t>
            </a:r>
          </a:p>
          <a:p>
            <a:pPr marL="0" indent="0">
              <a:buNone/>
            </a:pPr>
            <a:r>
              <a:rPr lang="en-GB" sz="1200" dirty="0" err="1"/>
              <a:t>Machaffie</a:t>
            </a:r>
            <a:r>
              <a:rPr lang="en-GB" sz="1200" dirty="0"/>
              <a:t>, J.P., 2022. Russian–Chinese cooperation at the United Nations Security Council: Costly signalling and trust building in the strategic partnership. </a:t>
            </a:r>
            <a:r>
              <a:rPr lang="en-GB" sz="1200" i="1" dirty="0"/>
              <a:t>China Report</a:t>
            </a:r>
            <a:r>
              <a:rPr lang="en-GB" sz="1200" dirty="0"/>
              <a:t>, 58(4), pp.431–447.</a:t>
            </a:r>
          </a:p>
          <a:p>
            <a:pPr marL="0" indent="0">
              <a:buNone/>
            </a:pPr>
            <a:r>
              <a:rPr lang="en-GB" sz="1200" dirty="0"/>
              <a:t>Peters, M.A., 2023. Russia–China/China–Russia: Sino–Russian relations in the post-Soviet era. </a:t>
            </a:r>
            <a:r>
              <a:rPr lang="en-GB" sz="1200" i="1" dirty="0"/>
              <a:t>Educational Philosophy and Theory</a:t>
            </a:r>
            <a:r>
              <a:rPr lang="en-GB" sz="1200" dirty="0"/>
              <a:t>, 55(14), pp.1664–1671.</a:t>
            </a:r>
          </a:p>
          <a:p>
            <a:pPr marL="0" indent="0">
              <a:buNone/>
            </a:pPr>
            <a:r>
              <a:rPr lang="en-GB" sz="1200" dirty="0" err="1"/>
              <a:t>Radchenko</a:t>
            </a:r>
            <a:r>
              <a:rPr lang="en-GB" sz="1200" dirty="0"/>
              <a:t>, S., 2009. </a:t>
            </a:r>
            <a:r>
              <a:rPr lang="en-GB" sz="1200" i="1" dirty="0"/>
              <a:t>Two Suns in the Heavens: The Sino–Soviet Struggle for Supremacy, 1962–1967</a:t>
            </a:r>
            <a:r>
              <a:rPr lang="en-GB" sz="1200" dirty="0"/>
              <a:t>. Washington, DC: Woodrow Wilson </a:t>
            </a:r>
            <a:r>
              <a:rPr lang="en-GB" sz="1200" dirty="0" err="1"/>
              <a:t>Center</a:t>
            </a:r>
            <a:r>
              <a:rPr lang="en-GB" sz="1200" dirty="0"/>
              <a:t> Press.</a:t>
            </a:r>
          </a:p>
          <a:p>
            <a:pPr marL="0" indent="0">
              <a:buNone/>
            </a:pPr>
            <a:r>
              <a:rPr lang="en-GB" sz="1200" dirty="0" err="1"/>
              <a:t>Sagild</a:t>
            </a:r>
            <a:r>
              <a:rPr lang="en-GB" sz="1200" dirty="0"/>
              <a:t>, R.Å. &amp; </a:t>
            </a:r>
            <a:r>
              <a:rPr lang="en-GB" sz="1200" dirty="0" err="1"/>
              <a:t>Hsiung</a:t>
            </a:r>
            <a:r>
              <a:rPr lang="en-GB" sz="1200" dirty="0"/>
              <a:t>, C.W., 2024. Chinese re-examinations of Russia? The strategic partnership in the wake of Russia’s war against Ukraine. </a:t>
            </a:r>
            <a:r>
              <a:rPr lang="en-GB" sz="1200" i="1" dirty="0"/>
              <a:t>Journal of Contemporary China</a:t>
            </a:r>
            <a:r>
              <a:rPr lang="en-GB" sz="1200" dirty="0"/>
              <a:t>.</a:t>
            </a:r>
          </a:p>
          <a:p>
            <a:pPr marL="0" indent="0">
              <a:buNone/>
            </a:pPr>
            <a:r>
              <a:rPr lang="en-GB" sz="1200" dirty="0"/>
              <a:t>Shinn, D. 2020. ‘Testimony before the U.S.-China Economic and Security Review Commission’, May 8, 2020. Available at: </a:t>
            </a:r>
            <a:r>
              <a:rPr lang="en-GB" sz="1200" u="sng" dirty="0">
                <a:hlinkClick r:id="rId2"/>
              </a:rPr>
              <a:t>https://www.uscc.gov/sites/default/files/Shinn_Testimony.pdf</a:t>
            </a:r>
            <a:r>
              <a:rPr lang="en-GB" sz="1200" dirty="0"/>
              <a:t>. (accessed, 21 August 2025)</a:t>
            </a:r>
          </a:p>
          <a:p>
            <a:pPr marL="0" indent="0">
              <a:buNone/>
            </a:pPr>
            <a:r>
              <a:rPr lang="en-GB" sz="1200" dirty="0" err="1"/>
              <a:t>Wezeman</a:t>
            </a:r>
            <a:r>
              <a:rPr lang="en-GB" sz="1200" dirty="0"/>
              <a:t>, P.D., </a:t>
            </a:r>
            <a:r>
              <a:rPr lang="en-GB" sz="1200" dirty="0" err="1"/>
              <a:t>Kuimova</a:t>
            </a:r>
            <a:r>
              <a:rPr lang="en-GB" sz="1200" dirty="0"/>
              <a:t>, A. &amp; </a:t>
            </a:r>
            <a:r>
              <a:rPr lang="en-GB" sz="1200" dirty="0" err="1"/>
              <a:t>Wezeman</a:t>
            </a:r>
            <a:r>
              <a:rPr lang="en-GB" sz="1200" dirty="0"/>
              <a:t>, S.T., 2022. </a:t>
            </a:r>
            <a:r>
              <a:rPr lang="en-GB" sz="1200" i="1" dirty="0"/>
              <a:t>Trends in International Arms Transfers, 2021</a:t>
            </a:r>
            <a:r>
              <a:rPr lang="en-GB" sz="1200" dirty="0"/>
              <a:t>. Stockholm: SIPRI.</a:t>
            </a:r>
          </a:p>
        </p:txBody>
      </p:sp>
    </p:spTree>
    <p:extLst>
      <p:ext uri="{BB962C8B-B14F-4D97-AF65-F5344CB8AC3E}">
        <p14:creationId xmlns:p14="http://schemas.microsoft.com/office/powerpoint/2010/main" val="77176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243966"/>
            <a:ext cx="6711654" cy="5005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/>
              <a:t>Wilkins, T.S., 2012. ‘Alignment’, not ‘alliance’ – the shifting paradigm of international security cooperation: toward a conceptual taxonomy of alignment. </a:t>
            </a:r>
            <a:r>
              <a:rPr lang="en-GB" sz="1200" i="1" dirty="0"/>
              <a:t>Review of International Studies</a:t>
            </a:r>
            <a:r>
              <a:rPr lang="en-GB" sz="1200" dirty="0"/>
              <a:t>, 38(1), pp.53–76. </a:t>
            </a:r>
          </a:p>
          <a:p>
            <a:pPr marL="0" indent="0">
              <a:buNone/>
            </a:pPr>
            <a:r>
              <a:rPr lang="en-GB" sz="1200" dirty="0"/>
              <a:t>Wilson, J.L., 2021. Russia and China in Central Asia: deepening tensions in the relationship. </a:t>
            </a:r>
            <a:r>
              <a:rPr lang="en-GB" sz="1200" i="1" dirty="0" err="1"/>
              <a:t>Acta</a:t>
            </a:r>
            <a:r>
              <a:rPr lang="en-GB" sz="1200" i="1" dirty="0"/>
              <a:t> Via </a:t>
            </a:r>
            <a:r>
              <a:rPr lang="en-GB" sz="1200" i="1" dirty="0" err="1"/>
              <a:t>Serica</a:t>
            </a:r>
            <a:r>
              <a:rPr lang="en-GB" sz="1200" dirty="0"/>
              <a:t>, 6(1), pp.55–90.</a:t>
            </a:r>
          </a:p>
          <a:p>
            <a:pPr marL="0" indent="0">
              <a:buNone/>
            </a:pPr>
            <a:r>
              <a:rPr lang="en-GB" sz="1200" dirty="0"/>
              <a:t>Zhao, S., 2023. Multilateralism and the China-Russia nexus: The Shanghai Cooperation Organization. </a:t>
            </a:r>
            <a:r>
              <a:rPr lang="en-GB" sz="1200" i="1" dirty="0"/>
              <a:t>The Pacific Review</a:t>
            </a:r>
            <a:r>
              <a:rPr lang="en-GB" sz="1200" dirty="0"/>
              <a:t>, 36(1), pp.28–50.</a:t>
            </a:r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49347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latin typeface="Cambria" panose="02040503050406030204" pitchFamily="18" charset="0"/>
                <a:ea typeface="Cambria" panose="02040503050406030204" pitchFamily="18" charset="0"/>
              </a:rPr>
              <a:t>Q&amp;A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1243966"/>
            <a:ext cx="6711654" cy="50053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Why the Sino-Russian Partnership Will </a:t>
            </a:r>
            <a:r>
              <a:rPr lang="en-GB" sz="1600" b="1" i="1" dirty="0">
                <a:latin typeface="Cambria" panose="02040503050406030204" pitchFamily="18" charset="0"/>
                <a:ea typeface="Cambria" panose="02040503050406030204" pitchFamily="18" charset="0"/>
              </a:rPr>
              <a:t>Not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 Become a Full Alliance?</a:t>
            </a:r>
          </a:p>
          <a:p>
            <a:pPr marL="0" indent="0">
              <a:buNone/>
            </a:pPr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My Thesis (in a nutshell)</a:t>
            </a:r>
          </a:p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1. Different Strategic Goals and Time Horizons</a:t>
            </a:r>
          </a:p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2. No Willingness to Share Military Risks</a:t>
            </a:r>
          </a:p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3. Mistrust Reinforced by the Widening Power Gap</a:t>
            </a:r>
          </a:p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4. Competition in Key Strategic Regions</a:t>
            </a:r>
          </a:p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5. Unequal Economic Relationship</a:t>
            </a:r>
          </a:p>
          <a:p>
            <a:pPr marL="0" indent="0">
              <a:buNone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6. Cooperation Driven by External Pressure, Not Shared Vision</a:t>
            </a:r>
          </a:p>
          <a:p>
            <a:pPr marL="0" indent="0">
              <a:buNone/>
            </a:pPr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8722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0646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3. The Sino-Russian Puzzle: an overview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63" y="1363981"/>
            <a:ext cx="6924991" cy="4884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9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345690"/>
              </p:ext>
            </p:extLst>
          </p:nvPr>
        </p:nvGraphicFramePr>
        <p:xfrm>
          <a:off x="553403" y="1363980"/>
          <a:ext cx="7767637" cy="4500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5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Table 1: Sino-Russian relations: an overview of the literature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Categorisation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Scholars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(selection)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</a:t>
                      </a:r>
                      <a:r>
                        <a:rPr lang="en-GB" sz="1200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 facto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alliance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Karaganov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2007;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Kashin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2014)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 alliance in the making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Buzhinky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2016; 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Xuetong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2016; 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Wenmu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 an alliance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Russian-Chinese </a:t>
                      </a:r>
                      <a:r>
                        <a:rPr lang="en-GB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Official</a:t>
                      </a:r>
                      <a:r>
                        <a:rPr lang="en-GB" sz="1200" baseline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Documents</a:t>
                      </a:r>
                      <a:r>
                        <a:rPr lang="en-GB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(2021,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2022, 2023)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8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 an alliance and not likely to become one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(Allison, 2019; Hill and Lo,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2013;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baseline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Mattis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2018; </a:t>
                      </a:r>
                      <a:r>
                        <a:rPr lang="en-GB" sz="1200" baseline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Trenin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2019;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Ying,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2016; 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Xie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2018)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 partnership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(Feng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Huang, 2014; 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Lukin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2018; Official Documentation)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 alignment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(Coats,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37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Other categorisations (e.g. Authoritarian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Axis, </a:t>
                      </a:r>
                      <a:r>
                        <a:rPr lang="en-GB" sz="1200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Entente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Korostikov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  <a:r>
                        <a:rPr lang="en-GB" sz="1200" baseline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2019; 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Trenin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2018; </a:t>
                      </a:r>
                      <a:r>
                        <a:rPr lang="en-GB" sz="120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Elings</a:t>
                      </a:r>
                      <a:r>
                        <a:rPr lang="en-GB" sz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and Sutter, 2018)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50" marR="388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47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8172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3. The Sino-Russian Puzzle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788" y="1417638"/>
            <a:ext cx="8101012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100" b="1" dirty="0">
                <a:latin typeface="Cambria" panose="02040503050406030204" pitchFamily="18" charset="0"/>
                <a:ea typeface="Cambria" panose="02040503050406030204" pitchFamily="18" charset="0"/>
              </a:rPr>
              <a:t>Key perspectives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Axis of Convenience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Deepening Strategic Partnership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Asymmetrical and Tactical Alignment</a:t>
            </a:r>
          </a:p>
          <a:p>
            <a:pPr marL="0" lvl="0" indent="0">
              <a:buNone/>
            </a:pPr>
            <a:endParaRPr lang="en-GB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buNone/>
            </a:pPr>
            <a:endParaRPr lang="en-GB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buNone/>
            </a:pPr>
            <a:endParaRPr lang="en-GB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buNone/>
            </a:pPr>
            <a:endParaRPr lang="en-GB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takeaway: </a:t>
            </a:r>
            <a:r>
              <a:rPr lang="en-GB" sz="2100" dirty="0">
                <a:latin typeface="Cambria" panose="02040503050406030204" pitchFamily="18" charset="0"/>
                <a:ea typeface="Cambria" panose="02040503050406030204" pitchFamily="18" charset="0"/>
              </a:rPr>
              <a:t>Each offers a different interpretation of the logic and durability of the partnership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1220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3. The Sino-Russian Puzzle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295718"/>
            <a:ext cx="8101012" cy="470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700" b="1" dirty="0">
                <a:latin typeface="Cambria" panose="02040503050406030204" pitchFamily="18" charset="0"/>
                <a:ea typeface="Cambria" panose="02040503050406030204" pitchFamily="18" charset="0"/>
              </a:rPr>
              <a:t>The “Axis of Convenience” Perspective</a:t>
            </a:r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Relationship: pragmatic, tactical, and shallow</a:t>
            </a:r>
            <a:r>
              <a:rPr sz="17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Cooperation stems from shared dissatisfaction with Western influence, not deep strategic convergence (Lo, 2018)</a:t>
            </a:r>
          </a:p>
          <a:p>
            <a:pPr lvl="0"/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Evidence: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Russia’s suspension of arms sales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Russia’s hedging between China and Japan on energy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Enduring historical mistrust rooted in the Sino-Soviet split (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Radchenko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, 2009; 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Rothschein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, 2024)</a:t>
            </a:r>
          </a:p>
          <a:p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7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GB" sz="1700" b="1" dirty="0"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: Transactional behaviour 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→ incoherent partnership</a:t>
            </a:r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6742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3. The Sino-Russian Puzzle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8229600" cy="4952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b="1" dirty="0">
                <a:latin typeface="Cambria" panose="02040503050406030204" pitchFamily="18" charset="0"/>
                <a:ea typeface="Cambria" panose="02040503050406030204" pitchFamily="18" charset="0"/>
              </a:rPr>
              <a:t>The “Deepening Strategic Partnership” Perspective</a:t>
            </a:r>
          </a:p>
          <a:p>
            <a:pPr lvl="0"/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Relationship: substantive and increasingly institutionalised (</a:t>
            </a:r>
            <a:r>
              <a:rPr lang="en-GB" sz="1700" dirty="0" err="1">
                <a:latin typeface="Cambria" panose="02040503050406030204" pitchFamily="18" charset="0"/>
                <a:ea typeface="Cambria" panose="02040503050406030204" pitchFamily="18" charset="0"/>
              </a:rPr>
              <a:t>Korolev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, 2019; Peters, 2023;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Sagild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Hsiung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2024</a:t>
            </a:r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lvl="0"/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Key drivers: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Russia’s turn to China after the 2008 financial crisis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Western sanctions following Crimea (2014)</a:t>
            </a:r>
          </a:p>
          <a:p>
            <a:pPr lvl="0"/>
            <a:r>
              <a:rPr lang="en-GB" sz="1700" dirty="0">
                <a:latin typeface="Cambria" panose="02040503050406030204" pitchFamily="18" charset="0"/>
                <a:ea typeface="Cambria" panose="02040503050406030204" pitchFamily="18" charset="0"/>
              </a:rPr>
              <a:t>Evidence: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2001 Treaty of Good-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Neighborliness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and its renewal in 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Expansion of military-technical cooperation and regular joint drills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High-level diplomatic coordination and shared commitment to </a:t>
            </a:r>
            <a:r>
              <a:rPr lang="en-GB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multipolarity</a:t>
            </a: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Coordination in emerging non-Western institutions </a:t>
            </a:r>
          </a:p>
          <a:p>
            <a:pPr marL="57151" indent="0">
              <a:buNone/>
            </a:pPr>
            <a:endParaRPr lang="en-GB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1" indent="0">
              <a:buNone/>
            </a:pP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: strategic partnership, not a formal alliance</a:t>
            </a:r>
          </a:p>
          <a:p>
            <a:pPr marL="457207" lvl="1" indent="0">
              <a:buNone/>
            </a:pPr>
            <a:endParaRPr lang="en-GB" dirty="0"/>
          </a:p>
          <a:p>
            <a:pPr marL="0" indent="0">
              <a:buNone/>
            </a:pPr>
            <a:endParaRPr lang="en-GB" sz="1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7902"/>
          </a:xfrm>
        </p:spPr>
        <p:txBody>
          <a:bodyPr>
            <a:normAutofit/>
          </a:bodyPr>
          <a:lstStyle/>
          <a:p>
            <a:r>
              <a:rPr lang="en-GB" sz="2300" b="1" dirty="0">
                <a:latin typeface="Cambria" panose="02040503050406030204" pitchFamily="18" charset="0"/>
                <a:ea typeface="Cambria" panose="02040503050406030204" pitchFamily="18" charset="0"/>
              </a:rPr>
              <a:t>3. The Sino-Russian Puzzle </a:t>
            </a:r>
            <a:endParaRPr sz="23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620"/>
            <a:ext cx="8229600" cy="4960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</a:rPr>
              <a:t>The “Asymmetrical and Tactical Alignment” Perspective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Relationship: partnership is deepening but uneven (</a:t>
            </a:r>
            <a:r>
              <a:rPr lang="en-GB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Gabuev</a:t>
            </a:r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, 2022)</a:t>
            </a: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China’s dominance has intensified Russia’s dependence</a:t>
            </a:r>
          </a:p>
          <a:p>
            <a:pPr lvl="0"/>
            <a:endParaRPr lang="en-GB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Areas of contestation: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Central Asia: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BRI challenges Russia’s traditional influence (Rolland, 2017)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Arctic: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China’s ambitions clash with Russia’s sovereignty claims</a:t>
            </a:r>
          </a:p>
          <a:p>
            <a:pPr marL="457207" lvl="1" indent="0">
              <a:buNone/>
            </a:pPr>
            <a:endParaRPr lang="en-GB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GB" sz="1800" dirty="0">
                <a:latin typeface="Cambria" panose="02040503050406030204" pitchFamily="18" charset="0"/>
                <a:ea typeface="Cambria" panose="02040503050406030204" pitchFamily="18" charset="0"/>
              </a:rPr>
              <a:t>Evidence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Joint military exercises conceal lingering mistrust over sensitive technologies.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China’s refusal to engage directly in the war in Ukraine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1" indent="0">
              <a:buNone/>
            </a:pPr>
            <a:r>
              <a: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Key takeaway: a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 strategic but fragile alignment under duress</a:t>
            </a: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7" lvl="1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5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7356</TotalTime>
  <Words>3991</Words>
  <Application>Microsoft Macintosh PowerPoint</Application>
  <PresentationFormat>On-screen Show (4:3)</PresentationFormat>
  <Paragraphs>498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Cambria</vt:lpstr>
      <vt:lpstr>Century Gothic</vt:lpstr>
      <vt:lpstr>Wingdings</vt:lpstr>
      <vt:lpstr>Wingdings 3</vt:lpstr>
      <vt:lpstr>Ion</vt:lpstr>
      <vt:lpstr>Temporary Stability, Structural Fragility:  Hegemonic Complementarity in Sino-Russian Relations</vt:lpstr>
      <vt:lpstr>Outline</vt:lpstr>
      <vt:lpstr>1. Introduction</vt:lpstr>
      <vt:lpstr>2. Historical Background</vt:lpstr>
      <vt:lpstr>3. The Sino-Russian Puzzle: an overview</vt:lpstr>
      <vt:lpstr>3. The Sino-Russian Puzzle </vt:lpstr>
      <vt:lpstr>3. The Sino-Russian Puzzle </vt:lpstr>
      <vt:lpstr>3. The Sino-Russian Puzzle </vt:lpstr>
      <vt:lpstr>3. The Sino-Russian Puzzle </vt:lpstr>
      <vt:lpstr>3. The Sino-Russian Puzzle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</vt:lpstr>
      <vt:lpstr>4. Strategic Convergence and Latent Fractures </vt:lpstr>
      <vt:lpstr>4. Strategic Convergence and Latent Fractures </vt:lpstr>
      <vt:lpstr>4. Strategic Convergence and Latent Fractures </vt:lpstr>
      <vt:lpstr>5. Conclusion </vt:lpstr>
      <vt:lpstr>5. Conclusion </vt:lpstr>
      <vt:lpstr>5. Conclusion </vt:lpstr>
      <vt:lpstr>5. Conclusion </vt:lpstr>
      <vt:lpstr>5. Conclusion </vt:lpstr>
      <vt:lpstr>References (selection)</vt:lpstr>
      <vt:lpstr>References</vt:lpstr>
      <vt:lpstr>References</vt:lpstr>
      <vt:lpstr>Q&amp;A Session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/>
  <dc:creator>Yannis Tsantoulis</dc:creator>
  <cp:keywords/>
  <dc:description>generated using python-pptx</dc:description>
  <cp:lastModifiedBy>Dimitri Triantaphyllou</cp:lastModifiedBy>
  <cp:revision>227</cp:revision>
  <dcterms:created xsi:type="dcterms:W3CDTF">2013-01-27T09:14:16Z</dcterms:created>
  <dcterms:modified xsi:type="dcterms:W3CDTF">2025-12-15T15:42:58Z</dcterms:modified>
  <cp:category/>
</cp:coreProperties>
</file>