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3"/>
  </p:notesMasterIdLst>
  <p:sldIdLst>
    <p:sldId id="256" r:id="rId3"/>
    <p:sldId id="264" r:id="rId4"/>
    <p:sldId id="265" r:id="rId5"/>
    <p:sldId id="266" r:id="rId6"/>
    <p:sldId id="257" r:id="rId7"/>
    <p:sldId id="259" r:id="rId8"/>
    <p:sldId id="258" r:id="rId9"/>
    <p:sldId id="260" r:id="rId10"/>
    <p:sldId id="261" r:id="rId11"/>
    <p:sldId id="262" r:id="rId12"/>
    <p:sldId id="263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302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9" r:id="rId35"/>
    <p:sldId id="288" r:id="rId36"/>
    <p:sldId id="290" r:id="rId37"/>
    <p:sldId id="303" r:id="rId38"/>
    <p:sldId id="304" r:id="rId39"/>
    <p:sldId id="305" r:id="rId40"/>
    <p:sldId id="296" r:id="rId41"/>
    <p:sldId id="295" r:id="rId42"/>
    <p:sldId id="291" r:id="rId43"/>
    <p:sldId id="306" r:id="rId44"/>
    <p:sldId id="292" r:id="rId45"/>
    <p:sldId id="293" r:id="rId46"/>
    <p:sldId id="294" r:id="rId47"/>
    <p:sldId id="297" r:id="rId48"/>
    <p:sldId id="298" r:id="rId49"/>
    <p:sldId id="299" r:id="rId50"/>
    <p:sldId id="300" r:id="rId51"/>
    <p:sldId id="301" r:id="rId5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5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324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59AC5-FAE3-498A-BAB0-3CBA089ACA4D}" type="datetimeFigureOut">
              <a:rPr lang="el-GR" smtClean="0"/>
              <a:t>31/5/2021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58373-5BFE-4BFB-B776-A7056C41886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0372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58373-5BFE-4BFB-B776-A7056C418865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10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D748-FC61-4100-AE77-4C92C0F8C9FE}" type="datetimeFigureOut">
              <a:rPr lang="el-GR" smtClean="0"/>
              <a:t>31/5/2021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242CA-74D3-4E32-9687-92F4037C25E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0776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D748-FC61-4100-AE77-4C92C0F8C9FE}" type="datetimeFigureOut">
              <a:rPr lang="el-GR" smtClean="0"/>
              <a:t>31/5/2021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242CA-74D3-4E32-9687-92F4037C25E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7521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D748-FC61-4100-AE77-4C92C0F8C9FE}" type="datetimeFigureOut">
              <a:rPr lang="el-GR" smtClean="0"/>
              <a:t>31/5/2021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242CA-74D3-4E32-9687-92F4037C25E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5372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  <a:endParaRPr lang="en-GB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GB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73F7-F0E0-4EFF-8C46-D3E9E553A9F3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9465-72A2-4D34-AAE9-336994EC9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013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GB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73F7-F0E0-4EFF-8C46-D3E9E553A9F3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9465-72A2-4D34-AAE9-336994EC9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658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  <a:endParaRPr lang="en-GB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73F7-F0E0-4EFF-8C46-D3E9E553A9F3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9465-72A2-4D34-AAE9-336994EC9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23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GB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73F7-F0E0-4EFF-8C46-D3E9E553A9F3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9465-72A2-4D34-AAE9-336994EC9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002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GB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73F7-F0E0-4EFF-8C46-D3E9E553A9F3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9465-72A2-4D34-AAE9-336994EC9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138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GB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73F7-F0E0-4EFF-8C46-D3E9E553A9F3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9465-72A2-4D34-AAE9-336994EC9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757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73F7-F0E0-4EFF-8C46-D3E9E553A9F3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9465-72A2-4D34-AAE9-336994EC9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695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GB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73F7-F0E0-4EFF-8C46-D3E9E553A9F3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9465-72A2-4D34-AAE9-336994EC9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872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D748-FC61-4100-AE77-4C92C0F8C9FE}" type="datetimeFigureOut">
              <a:rPr lang="el-GR" smtClean="0"/>
              <a:t>31/5/2021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242CA-74D3-4E32-9687-92F4037C25E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28029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GB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73F7-F0E0-4EFF-8C46-D3E9E553A9F3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9465-72A2-4D34-AAE9-336994EC9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405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GB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73F7-F0E0-4EFF-8C46-D3E9E553A9F3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9465-72A2-4D34-AAE9-336994EC9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611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GB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73F7-F0E0-4EFF-8C46-D3E9E553A9F3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9465-72A2-4D34-AAE9-336994EC9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231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D748-FC61-4100-AE77-4C92C0F8C9FE}" type="datetimeFigureOut">
              <a:rPr lang="el-GR" smtClean="0"/>
              <a:t>31/5/2021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242CA-74D3-4E32-9687-92F4037C25E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6800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D748-FC61-4100-AE77-4C92C0F8C9FE}" type="datetimeFigureOut">
              <a:rPr lang="el-GR" smtClean="0"/>
              <a:t>31/5/2021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242CA-74D3-4E32-9687-92F4037C25E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1956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D748-FC61-4100-AE77-4C92C0F8C9FE}" type="datetimeFigureOut">
              <a:rPr lang="el-GR" smtClean="0"/>
              <a:t>31/5/2021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242CA-74D3-4E32-9687-92F4037C25E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3769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D748-FC61-4100-AE77-4C92C0F8C9FE}" type="datetimeFigureOut">
              <a:rPr lang="el-GR" smtClean="0"/>
              <a:t>31/5/2021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242CA-74D3-4E32-9687-92F4037C25E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0122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D748-FC61-4100-AE77-4C92C0F8C9FE}" type="datetimeFigureOut">
              <a:rPr lang="el-GR" smtClean="0"/>
              <a:t>31/5/2021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242CA-74D3-4E32-9687-92F4037C25E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4425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D748-FC61-4100-AE77-4C92C0F8C9FE}" type="datetimeFigureOut">
              <a:rPr lang="el-GR" smtClean="0"/>
              <a:t>31/5/2021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242CA-74D3-4E32-9687-92F4037C25E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7324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D748-FC61-4100-AE77-4C92C0F8C9FE}" type="datetimeFigureOut">
              <a:rPr lang="el-GR" smtClean="0"/>
              <a:t>31/5/2021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242CA-74D3-4E32-9687-92F4037C25E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9165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AD748-FC61-4100-AE77-4C92C0F8C9FE}" type="datetimeFigureOut">
              <a:rPr lang="el-GR" smtClean="0"/>
              <a:t>31/5/2021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242CA-74D3-4E32-9687-92F4037C25E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606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  <a:endParaRPr lang="en-GB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373F7-F0E0-4EFF-8C46-D3E9E553A9F3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B9465-72A2-4D34-AAE9-336994EC9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90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/>
              <a:t>Η μεγάλη οικονομική κρίση του 2007-9 και η προεδρία Ομπάμα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b="1" dirty="0"/>
              <a:t>Καθηγητής Χαράλαμπος Παπασωτηρίου</a:t>
            </a:r>
          </a:p>
        </p:txBody>
      </p:sp>
    </p:spTree>
    <p:extLst>
      <p:ext uri="{BB962C8B-B14F-4D97-AF65-F5344CB8AC3E}">
        <p14:creationId xmlns:p14="http://schemas.microsoft.com/office/powerpoint/2010/main" val="1056016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Η βαθύτερη οικονομική ύφεση στις ΗΠΑ μετά τη δεκαετία του 1930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Αιτία – έλλειψη ρευστότητας λόγω τραπεζικής κρίσης</a:t>
            </a:r>
          </a:p>
          <a:p>
            <a:pPr lvl="1"/>
            <a:r>
              <a:rPr lang="el-GR" dirty="0"/>
              <a:t>Οι εταιρίες μείωσαν απότομα την παραγωγή και το προσωπικό τους</a:t>
            </a:r>
          </a:p>
          <a:p>
            <a:pPr lvl="2"/>
            <a:r>
              <a:rPr lang="el-GR" dirty="0"/>
              <a:t>Οι πωλήσεις ξεπέρασαν την παραγωγή</a:t>
            </a:r>
          </a:p>
          <a:p>
            <a:pPr lvl="3"/>
            <a:r>
              <a:rPr lang="el-GR" dirty="0"/>
              <a:t>Πωλούνταν τα αποθηκευμένα προϊόντα (</a:t>
            </a:r>
            <a:r>
              <a:rPr lang="en-US" dirty="0"/>
              <a:t>selling inventory)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" y="3355398"/>
            <a:ext cx="4961961" cy="295650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517" y="3472007"/>
            <a:ext cx="4121727" cy="326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43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Εκλογές 2008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776" y="1825625"/>
            <a:ext cx="1019844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07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Obama – 52,9% </a:t>
            </a:r>
            <a:r>
              <a:rPr lang="el-GR" dirty="0"/>
              <a:t>της λαϊκής ψήφου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560" y="1413524"/>
            <a:ext cx="8980777" cy="522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95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Κυβέρνηση Ομπάμα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“Team of rivals”</a:t>
            </a:r>
          </a:p>
          <a:p>
            <a:pPr lvl="1"/>
            <a:r>
              <a:rPr lang="en-US" dirty="0"/>
              <a:t>Hillary Clinton – Secretary of State</a:t>
            </a:r>
          </a:p>
          <a:p>
            <a:pPr lvl="1"/>
            <a:r>
              <a:rPr lang="el-GR" dirty="0"/>
              <a:t>Οικονομικό επιτελείο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Tim Geithner – Treasury</a:t>
            </a:r>
          </a:p>
          <a:p>
            <a:pPr lvl="2"/>
            <a:r>
              <a:rPr lang="en-US" dirty="0"/>
              <a:t>Lawrence Summers</a:t>
            </a:r>
          </a:p>
          <a:p>
            <a:pPr lvl="2"/>
            <a:r>
              <a:rPr lang="en-US" dirty="0"/>
              <a:t>Paul Volcker</a:t>
            </a:r>
          </a:p>
          <a:p>
            <a:pPr lvl="1"/>
            <a:r>
              <a:rPr lang="en-US" dirty="0"/>
              <a:t>Robert Gates – </a:t>
            </a:r>
            <a:r>
              <a:rPr lang="el-GR" dirty="0"/>
              <a:t>υπουργός άμυνας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5" y="246351"/>
            <a:ext cx="9912206" cy="628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2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Οικονομική κρίση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Φεβρουάριος 2009 - Πακέτο τόνωσης της οικονομίας</a:t>
            </a:r>
          </a:p>
          <a:p>
            <a:pPr lvl="1"/>
            <a:r>
              <a:rPr lang="el-GR" dirty="0"/>
              <a:t>$787 δισεκατομμύρια</a:t>
            </a:r>
          </a:p>
          <a:p>
            <a:pPr lvl="2"/>
            <a:r>
              <a:rPr lang="el-GR" dirty="0"/>
              <a:t>Μείγμα αύξησης ομοσπονδιακών δαπανών και μείωσης φόρων</a:t>
            </a:r>
          </a:p>
          <a:p>
            <a:pPr lvl="3"/>
            <a:r>
              <a:rPr lang="el-GR" dirty="0"/>
              <a:t>Υπερψηφίσθηκε μόνο από λίγους </a:t>
            </a:r>
            <a:r>
              <a:rPr lang="el-GR" dirty="0" err="1"/>
              <a:t>ρεπουμπλικανούς</a:t>
            </a:r>
            <a:r>
              <a:rPr lang="el-GR" dirty="0"/>
              <a:t> στο Κογκρέσο</a:t>
            </a:r>
          </a:p>
          <a:p>
            <a:r>
              <a:rPr lang="el-GR" dirty="0"/>
              <a:t>Νομισματική πολιτική – </a:t>
            </a:r>
            <a:r>
              <a:rPr lang="en-US" dirty="0"/>
              <a:t>Quantitative easing</a:t>
            </a:r>
            <a:endParaRPr lang="el-GR" dirty="0"/>
          </a:p>
          <a:p>
            <a:r>
              <a:rPr lang="el-GR" sz="2400" dirty="0"/>
              <a:t>Ιούνιος 2009 – διάσωση αυτοκινητοβιομηχανιών </a:t>
            </a:r>
            <a:r>
              <a:rPr lang="en-US" sz="2400" dirty="0"/>
              <a:t>GM &amp; Chrysler - $59 </a:t>
            </a:r>
            <a:r>
              <a:rPr lang="el-GR" sz="2400" dirty="0"/>
              <a:t>δισ.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806" y="4497894"/>
            <a:ext cx="1959150" cy="218771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68" y="4255654"/>
            <a:ext cx="1868632" cy="249150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2300" y="4310451"/>
            <a:ext cx="4095750" cy="24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35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Νομοσχέδιο για την υγεία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 </a:t>
            </a:r>
            <a:r>
              <a:rPr lang="el-GR" dirty="0">
                <a:solidFill>
                  <a:srgbClr val="252525"/>
                </a:solidFill>
                <a:latin typeface="Arial" panose="020B0604020202020204" pitchFamily="34" charset="0"/>
              </a:rPr>
              <a:t>Κατατέθηκε την άνοιξη του 2009</a:t>
            </a:r>
          </a:p>
          <a:p>
            <a:pPr lvl="1"/>
            <a:r>
              <a:rPr lang="el-GR" dirty="0">
                <a:solidFill>
                  <a:srgbClr val="252525"/>
                </a:solidFill>
                <a:latin typeface="Arial" panose="020B0604020202020204" pitchFamily="34" charset="0"/>
              </a:rPr>
              <a:t>Δεν πέρασε πριν τις καλοκαιρινές διακοπές του Αυγούστου</a:t>
            </a:r>
          </a:p>
          <a:p>
            <a:r>
              <a:rPr lang="el-GR" dirty="0">
                <a:solidFill>
                  <a:srgbClr val="252525"/>
                </a:solidFill>
                <a:latin typeface="Arial" panose="020B0604020202020204" pitchFamily="34" charset="0"/>
              </a:rPr>
              <a:t>Άνοιξη 2009 – εμφάνιση του 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tea party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63" y="3188278"/>
            <a:ext cx="2691245" cy="358226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197" y="3236248"/>
            <a:ext cx="4417868" cy="353429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656" y="3595255"/>
            <a:ext cx="4596193" cy="31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71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Μεταρρύθμιση υγείας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Θάνατος γερουσιαστή </a:t>
            </a:r>
            <a:r>
              <a:rPr lang="en-US" dirty="0"/>
              <a:t>Edward Kennedy</a:t>
            </a:r>
          </a:p>
          <a:p>
            <a:pPr lvl="1"/>
            <a:r>
              <a:rPr lang="el-GR" dirty="0"/>
              <a:t>Επαναληπτικές εκλογές για έδρα του στη </a:t>
            </a:r>
            <a:r>
              <a:rPr lang="en-US" dirty="0"/>
              <a:t>Massachusetts</a:t>
            </a:r>
          </a:p>
          <a:p>
            <a:pPr lvl="1"/>
            <a:r>
              <a:rPr lang="el-GR" dirty="0"/>
              <a:t>Νίκη </a:t>
            </a:r>
            <a:r>
              <a:rPr lang="el-GR" dirty="0" err="1"/>
              <a:t>ρεπουμπλικανού</a:t>
            </a:r>
            <a:r>
              <a:rPr lang="el-GR" dirty="0"/>
              <a:t> </a:t>
            </a:r>
            <a:r>
              <a:rPr lang="en-US" dirty="0"/>
              <a:t>Scott Brown</a:t>
            </a:r>
            <a:r>
              <a:rPr lang="el-GR" dirty="0"/>
              <a:t> τον Ιανουάριο 2010</a:t>
            </a:r>
          </a:p>
          <a:p>
            <a:pPr lvl="2"/>
            <a:r>
              <a:rPr lang="el-GR" dirty="0"/>
              <a:t>Για πρώτη φορά </a:t>
            </a:r>
            <a:r>
              <a:rPr lang="el-GR" dirty="0" err="1"/>
              <a:t>ρεπουμπλικανός</a:t>
            </a:r>
            <a:r>
              <a:rPr lang="el-GR" dirty="0"/>
              <a:t> γερουσιαστής από </a:t>
            </a:r>
            <a:r>
              <a:rPr lang="en-US" dirty="0"/>
              <a:t>Massachusetts</a:t>
            </a:r>
            <a:r>
              <a:rPr lang="el-GR" dirty="0"/>
              <a:t> μετά το 1972</a:t>
            </a:r>
          </a:p>
          <a:p>
            <a:r>
              <a:rPr lang="el-GR" dirty="0" err="1"/>
              <a:t>Ρεπουμπλικανοί</a:t>
            </a:r>
            <a:r>
              <a:rPr lang="el-GR" dirty="0"/>
              <a:t> – 41 γερουσιαστές</a:t>
            </a:r>
          </a:p>
          <a:p>
            <a:pPr lvl="1"/>
            <a:r>
              <a:rPr lang="el-GR" dirty="0"/>
              <a:t>Ικανότητα </a:t>
            </a:r>
            <a:r>
              <a:rPr lang="en-US" dirty="0"/>
              <a:t>filibuster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622" y="3541552"/>
            <a:ext cx="5744442" cy="323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60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 </a:t>
            </a:r>
            <a:r>
              <a:rPr lang="en-US" sz="3600" b="1" dirty="0">
                <a:solidFill>
                  <a:srgbClr val="252525"/>
                </a:solidFill>
                <a:latin typeface="Arial" panose="020B0604020202020204" pitchFamily="34" charset="0"/>
              </a:rPr>
              <a:t>Affordable Care Act</a:t>
            </a:r>
            <a:r>
              <a:rPr lang="en-US" sz="3600" dirty="0">
                <a:solidFill>
                  <a:srgbClr val="252525"/>
                </a:solidFill>
                <a:latin typeface="Arial" panose="020B0604020202020204" pitchFamily="34" charset="0"/>
              </a:rPr>
              <a:t> (</a:t>
            </a:r>
            <a:r>
              <a:rPr lang="en-US" sz="3600" b="1" dirty="0">
                <a:solidFill>
                  <a:srgbClr val="252525"/>
                </a:solidFill>
                <a:latin typeface="Arial" panose="020B0604020202020204" pitchFamily="34" charset="0"/>
              </a:rPr>
              <a:t>ACA</a:t>
            </a:r>
            <a:r>
              <a:rPr lang="en-US" sz="3600" dirty="0">
                <a:solidFill>
                  <a:srgbClr val="252525"/>
                </a:solidFill>
                <a:latin typeface="Arial" panose="020B0604020202020204" pitchFamily="34" charset="0"/>
              </a:rPr>
              <a:t>) or  "</a:t>
            </a:r>
            <a:r>
              <a:rPr lang="en-US" sz="3600" b="1" dirty="0" err="1">
                <a:solidFill>
                  <a:srgbClr val="252525"/>
                </a:solidFill>
                <a:latin typeface="Arial" panose="020B0604020202020204" pitchFamily="34" charset="0"/>
              </a:rPr>
              <a:t>ObamaCare</a:t>
            </a:r>
            <a:r>
              <a:rPr lang="en-US" sz="3600" dirty="0">
                <a:solidFill>
                  <a:srgbClr val="252525"/>
                </a:solidFill>
                <a:latin typeface="Arial" panose="020B0604020202020204" pitchFamily="34" charset="0"/>
              </a:rPr>
              <a:t>"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Για να μην χρειαστεί να περάσει το νομοσχέδιο ξανά από τη Γερουσία, έπρεπε η δική της εκδοχή να περάσει χωρίς τροποποιήσεις στη Βουλή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10" y="3065751"/>
            <a:ext cx="5389853" cy="360521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226" y="3065751"/>
            <a:ext cx="6214925" cy="342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09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Ενδιάμεσες εκλογές Κογκρέσου, 2010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 party </a:t>
            </a:r>
            <a:r>
              <a:rPr lang="el-GR" dirty="0"/>
              <a:t>– προκριματικές </a:t>
            </a:r>
            <a:r>
              <a:rPr lang="el-GR" dirty="0" err="1"/>
              <a:t>ρεπουμπλικανών</a:t>
            </a:r>
            <a:endParaRPr lang="el-GR" dirty="0"/>
          </a:p>
          <a:p>
            <a:pPr lvl="1"/>
            <a:r>
              <a:rPr lang="el-GR" dirty="0"/>
              <a:t>υποστήριξε υποψηφίους ενάντια στο κομματικό κατεστημένο</a:t>
            </a:r>
            <a:endParaRPr lang="en-US" dirty="0"/>
          </a:p>
          <a:p>
            <a:pPr lvl="2"/>
            <a:r>
              <a:rPr lang="el-GR" dirty="0"/>
              <a:t>Κάποιοι αποδείχθηκαν αδύναμες υποψηφιότητες στις γενικές εκλογές</a:t>
            </a:r>
          </a:p>
          <a:p>
            <a:pPr lvl="3"/>
            <a:r>
              <a:rPr lang="el-GR" dirty="0"/>
              <a:t>Π.χ. </a:t>
            </a:r>
            <a:r>
              <a:rPr lang="en-US" dirty="0"/>
              <a:t>Nevada</a:t>
            </a:r>
            <a:r>
              <a:rPr lang="el-GR" dirty="0"/>
              <a:t> – </a:t>
            </a:r>
            <a:r>
              <a:rPr lang="en-US" dirty="0"/>
              <a:t>Sharron Angle</a:t>
            </a:r>
            <a:endParaRPr lang="el-GR" dirty="0"/>
          </a:p>
          <a:p>
            <a:pPr lvl="3"/>
            <a:r>
              <a:rPr lang="en-US" dirty="0"/>
              <a:t>Delaware – Christine O’Donnell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487" y="3446318"/>
            <a:ext cx="5762625" cy="31242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8" y="3713018"/>
            <a:ext cx="47529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67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Εκλογές 2010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Βουλή των Αντιπροσώπων – οι </a:t>
            </a:r>
            <a:r>
              <a:rPr lang="el-GR" dirty="0" err="1"/>
              <a:t>ρεπουμπλικανοί</a:t>
            </a:r>
            <a:r>
              <a:rPr lang="el-GR" dirty="0"/>
              <a:t> κέρδισαν 63 έδρες</a:t>
            </a:r>
          </a:p>
          <a:p>
            <a:pPr lvl="1"/>
            <a:r>
              <a:rPr lang="el-GR" dirty="0"/>
              <a:t>Απέκτησαν τον έλεγχο του σώματος</a:t>
            </a:r>
          </a:p>
          <a:p>
            <a:r>
              <a:rPr lang="el-GR" dirty="0"/>
              <a:t>Γερουσία </a:t>
            </a:r>
            <a:r>
              <a:rPr lang="el-GR" dirty="0">
                <a:solidFill>
                  <a:prstClr val="black"/>
                </a:solidFill>
              </a:rPr>
              <a:t>– οι </a:t>
            </a:r>
            <a:r>
              <a:rPr lang="el-GR" dirty="0" err="1">
                <a:solidFill>
                  <a:prstClr val="black"/>
                </a:solidFill>
              </a:rPr>
              <a:t>ρεπουμπλικανοί</a:t>
            </a:r>
            <a:r>
              <a:rPr lang="el-GR" dirty="0">
                <a:solidFill>
                  <a:prstClr val="black"/>
                </a:solidFill>
              </a:rPr>
              <a:t> κέρδισαν 6 έδρες</a:t>
            </a:r>
          </a:p>
          <a:p>
            <a:pPr lvl="1"/>
            <a:r>
              <a:rPr lang="el-GR" dirty="0"/>
              <a:t>47 έδρες</a:t>
            </a:r>
          </a:p>
          <a:p>
            <a:r>
              <a:rPr lang="el-GR" dirty="0"/>
              <a:t>Κυβερνήτες – 29 </a:t>
            </a:r>
            <a:r>
              <a:rPr lang="el-GR" dirty="0" err="1"/>
              <a:t>ρεπουμπλικανοί</a:t>
            </a:r>
            <a:r>
              <a:rPr lang="el-GR" dirty="0"/>
              <a:t> </a:t>
            </a:r>
          </a:p>
          <a:p>
            <a:pPr lvl="1"/>
            <a:r>
              <a:rPr lang="el-GR" dirty="0"/>
              <a:t>Κρίσιμο έτος λόγω απογραφής και </a:t>
            </a:r>
            <a:r>
              <a:rPr lang="el-GR" dirty="0" err="1"/>
              <a:t>επαναχάραξης</a:t>
            </a:r>
            <a:r>
              <a:rPr lang="el-GR" dirty="0"/>
              <a:t> εκλογικών περιφερειών</a:t>
            </a:r>
          </a:p>
          <a:p>
            <a:r>
              <a:rPr lang="el-GR" dirty="0"/>
              <a:t>Νίκη </a:t>
            </a:r>
            <a:r>
              <a:rPr lang="el-GR" dirty="0" err="1"/>
              <a:t>ρεπουμπλικανών</a:t>
            </a:r>
            <a:endParaRPr lang="el-GR" dirty="0"/>
          </a:p>
          <a:p>
            <a:pPr lvl="1"/>
            <a:r>
              <a:rPr lang="el-GR" dirty="0"/>
              <a:t>Λόγω ασυνήθιστα υψηλής προσέλευσης στις κάλπες</a:t>
            </a:r>
          </a:p>
        </p:txBody>
      </p:sp>
    </p:spTree>
    <p:extLst>
      <p:ext uri="{BB962C8B-B14F-4D97-AF65-F5344CB8AC3E}">
        <p14:creationId xmlns:p14="http://schemas.microsoft.com/office/powerpoint/2010/main" val="4137667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Εκλογές 2008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Δημοκρατικοί</a:t>
            </a:r>
          </a:p>
          <a:p>
            <a:pPr lvl="1"/>
            <a:r>
              <a:rPr lang="en-US" dirty="0"/>
              <a:t>Barack Obama v. Hillary Clinton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64" y="2605087"/>
            <a:ext cx="6096000" cy="416242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090" y="2605087"/>
            <a:ext cx="5781146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89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Βουλή των Αντιπροσώπων – καφέ: οι έδρες που άλλαξαν υπέρ των </a:t>
            </a:r>
            <a:r>
              <a:rPr lang="el-GR" dirty="0" err="1"/>
              <a:t>ρεπουμπλικανών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671" y="1915752"/>
            <a:ext cx="7353472" cy="44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59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Gerrymandering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066" y="1514402"/>
            <a:ext cx="7729970" cy="519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44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2011-2012 - gridlock</a:t>
            </a:r>
            <a:endParaRPr lang="en-GB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Republicans in Congress</a:t>
            </a:r>
          </a:p>
          <a:p>
            <a:pPr lvl="1"/>
            <a:r>
              <a:rPr lang="en-US" b="1" dirty="0"/>
              <a:t>Establishment v. tea party</a:t>
            </a:r>
            <a:endParaRPr lang="en-GB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15" y="2666566"/>
            <a:ext cx="5392485" cy="404827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101" y="516515"/>
            <a:ext cx="4340226" cy="604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46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Μάιος 2011 – Οσάμα μπιν Λάντεν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798" y="1461149"/>
            <a:ext cx="7774566" cy="517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67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Απόσυρση ΗΠΑ από Ιράκ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16093" y="2182524"/>
            <a:ext cx="4310914" cy="350130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41" y="2182524"/>
            <a:ext cx="6362700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30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Ρεπουμπλικανοί</a:t>
            </a:r>
            <a:r>
              <a:rPr lang="el-GR" dirty="0"/>
              <a:t> – 2011-2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Κεντρώος </a:t>
            </a:r>
            <a:r>
              <a:rPr lang="en-US" dirty="0"/>
              <a:t>Mitt Romney v. </a:t>
            </a:r>
            <a:r>
              <a:rPr lang="el-GR" dirty="0"/>
              <a:t>σειρά δεξιότερων υποψηφίων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31" y="2393372"/>
            <a:ext cx="3500871" cy="430876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965" y="2393372"/>
            <a:ext cx="6445135" cy="402821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777" y="2441862"/>
            <a:ext cx="7470202" cy="3735101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893" y="148854"/>
            <a:ext cx="4583282" cy="6664975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5769" y="2258434"/>
            <a:ext cx="5916170" cy="4443701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0650" y="2352602"/>
            <a:ext cx="7852402" cy="4257170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8900" y="1784856"/>
            <a:ext cx="7143750" cy="4762500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4999" y="2262085"/>
            <a:ext cx="6623891" cy="44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7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91" y="365125"/>
            <a:ext cx="10988708" cy="6181148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32325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36" y="2026226"/>
            <a:ext cx="6400800" cy="3948545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Romney</a:t>
            </a:r>
            <a:r>
              <a:rPr lang="el-GR" dirty="0"/>
              <a:t> πορτοκαλί,</a:t>
            </a:r>
            <a:r>
              <a:rPr lang="en-US" dirty="0"/>
              <a:t> Ron Paul</a:t>
            </a:r>
            <a:r>
              <a:rPr lang="el-GR" dirty="0"/>
              <a:t> κίτρινο,</a:t>
            </a:r>
            <a:r>
              <a:rPr lang="en-US" dirty="0"/>
              <a:t> Rick Santorum</a:t>
            </a:r>
            <a:r>
              <a:rPr lang="el-GR"/>
              <a:t> πράσινο,</a:t>
            </a:r>
            <a:r>
              <a:rPr lang="en-US"/>
              <a:t> </a:t>
            </a:r>
            <a:r>
              <a:rPr lang="en-US" dirty="0"/>
              <a:t>Newt Gingrich</a:t>
            </a:r>
            <a:r>
              <a:rPr lang="el-GR" dirty="0"/>
              <a:t> μοβ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29231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Εκλογές 2012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794" y="1449027"/>
            <a:ext cx="5956949" cy="371525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697" y="1449027"/>
            <a:ext cx="5237271" cy="371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14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233" y="365124"/>
            <a:ext cx="9829761" cy="569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97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5790" y="441001"/>
            <a:ext cx="9209810" cy="600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3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Εξωτερική πολιτική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Pivot to Asia</a:t>
            </a:r>
          </a:p>
          <a:p>
            <a:r>
              <a:rPr lang="el-GR" dirty="0"/>
              <a:t>Αραβική άνοιξη: Αίγυπτος. </a:t>
            </a:r>
            <a:r>
              <a:rPr lang="el-GR" dirty="0" err="1"/>
              <a:t>Ληβύη</a:t>
            </a:r>
            <a:r>
              <a:rPr lang="el-GR" dirty="0"/>
              <a:t>, Συρία, Ιράκ</a:t>
            </a:r>
          </a:p>
          <a:p>
            <a:r>
              <a:rPr lang="el-GR" dirty="0"/>
              <a:t>Ιράν</a:t>
            </a:r>
          </a:p>
          <a:p>
            <a:r>
              <a:rPr lang="el-GR" dirty="0"/>
              <a:t>Ουκρανία -Ρωσία</a:t>
            </a:r>
          </a:p>
        </p:txBody>
      </p:sp>
    </p:spTree>
    <p:extLst>
      <p:ext uri="{BB962C8B-B14F-4D97-AF65-F5344CB8AC3E}">
        <p14:creationId xmlns:p14="http://schemas.microsoft.com/office/powerpoint/2010/main" val="746669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Ενδιάμεσες εκλογές, Νοέμβριος 2014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Οι </a:t>
            </a:r>
            <a:r>
              <a:rPr lang="el-GR" dirty="0" err="1"/>
              <a:t>ρεπουμπλικανοί</a:t>
            </a:r>
            <a:r>
              <a:rPr lang="el-GR" dirty="0"/>
              <a:t> πήραν τη Γερουσία και διατήρησαν τη Βουλή των Αντιπροσώπων</a:t>
            </a:r>
          </a:p>
          <a:p>
            <a:pPr lvl="1"/>
            <a:r>
              <a:rPr lang="el-GR" dirty="0"/>
              <a:t>Το </a:t>
            </a:r>
            <a:r>
              <a:rPr lang="en-US" dirty="0"/>
              <a:t>tea party </a:t>
            </a:r>
            <a:r>
              <a:rPr lang="el-GR" dirty="0"/>
              <a:t>είχε φθίνουσα επιρροή</a:t>
            </a:r>
          </a:p>
          <a:p>
            <a:pPr lvl="2"/>
            <a:r>
              <a:rPr lang="el-GR" dirty="0"/>
              <a:t>Εξαίρεση – ήττα </a:t>
            </a:r>
            <a:r>
              <a:rPr lang="en-US" dirty="0"/>
              <a:t>Eric Cantor </a:t>
            </a:r>
            <a:r>
              <a:rPr lang="el-GR" dirty="0"/>
              <a:t>στις προκριματικές</a:t>
            </a:r>
          </a:p>
        </p:txBody>
      </p:sp>
    </p:spTree>
    <p:extLst>
      <p:ext uri="{BB962C8B-B14F-4D97-AF65-F5344CB8AC3E}">
        <p14:creationId xmlns:p14="http://schemas.microsoft.com/office/powerpoint/2010/main" val="1865224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Εσωκομματικές αναμετρήσεις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Δημοκρατικοί</a:t>
            </a:r>
          </a:p>
          <a:p>
            <a:pPr lvl="1"/>
            <a:r>
              <a:rPr lang="en-US" b="1" dirty="0"/>
              <a:t>Hillary Clinton </a:t>
            </a:r>
            <a:r>
              <a:rPr lang="el-GR" b="1" dirty="0"/>
              <a:t>– μακράν η δημοφιλέστερη</a:t>
            </a:r>
          </a:p>
          <a:p>
            <a:pPr lvl="1"/>
            <a:r>
              <a:rPr lang="en-US" b="1" dirty="0"/>
              <a:t>Elizabeth Warren – </a:t>
            </a:r>
            <a:r>
              <a:rPr lang="el-GR" b="1" dirty="0"/>
              <a:t>η επιλογή της αριστερής πτέρυγας του κόμματος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19" y="3507364"/>
            <a:ext cx="5724525" cy="298132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07363"/>
            <a:ext cx="596265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05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Εσωκομματικές αναμετρήσεις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err="1"/>
              <a:t>Ρεπουμπλικανοί</a:t>
            </a:r>
            <a:endParaRPr lang="el-GR" b="1" dirty="0"/>
          </a:p>
          <a:p>
            <a:pPr lvl="1"/>
            <a:r>
              <a:rPr lang="el-GR" b="1" dirty="0"/>
              <a:t>Δεξιό κατεστημένο – </a:t>
            </a:r>
            <a:r>
              <a:rPr lang="en-US" b="1" dirty="0"/>
              <a:t>Marco Rubio, Scot Walker</a:t>
            </a:r>
            <a:endParaRPr lang="el-GR" b="1" dirty="0"/>
          </a:p>
          <a:p>
            <a:pPr lvl="1"/>
            <a:r>
              <a:rPr lang="el-GR" b="1" dirty="0"/>
              <a:t>Δεξιά εξέγερση – </a:t>
            </a:r>
            <a:r>
              <a:rPr lang="en-US" b="1" dirty="0"/>
              <a:t>Ted Cruz</a:t>
            </a:r>
          </a:p>
          <a:p>
            <a:pPr lvl="1"/>
            <a:r>
              <a:rPr lang="el-GR" b="1" dirty="0"/>
              <a:t>Κεντρώο κατεστημένο – </a:t>
            </a:r>
            <a:r>
              <a:rPr lang="en-US" b="1" dirty="0"/>
              <a:t>Jeb Bush, Chris Christie, John Kasich</a:t>
            </a:r>
          </a:p>
          <a:p>
            <a:pPr lvl="1"/>
            <a:r>
              <a:rPr lang="en-US" b="1" dirty="0"/>
              <a:t>Libertarian – Rand Paul</a:t>
            </a:r>
          </a:p>
          <a:p>
            <a:pPr lvl="1"/>
            <a:r>
              <a:rPr lang="el-GR" b="1" dirty="0"/>
              <a:t>Ιέρακες εξωτερικής πολιτικής - </a:t>
            </a:r>
            <a:r>
              <a:rPr lang="en-US" b="1" dirty="0"/>
              <a:t>Lindsey Graham</a:t>
            </a:r>
            <a:endParaRPr lang="el-GR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865" y="1214291"/>
            <a:ext cx="9043469" cy="452173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665" y="921424"/>
            <a:ext cx="7645356" cy="481460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98" y="624648"/>
            <a:ext cx="10515601" cy="570102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352" y="365124"/>
            <a:ext cx="9381258" cy="6280129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3159" y="790155"/>
            <a:ext cx="9364845" cy="5077139"/>
          </a:xfrm>
          <a:prstGeom prst="rect">
            <a:avLst/>
          </a:prstGeom>
        </p:spPr>
      </p:pic>
      <p:pic>
        <p:nvPicPr>
          <p:cNvPr id="1026" name="Picture 2" descr="http://si.wsj.net/public/resources/images/BN-MC906_debate_G_2016011421375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43" y="305063"/>
            <a:ext cx="9501691" cy="63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7692" y="600075"/>
            <a:ext cx="10175400" cy="6105240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2575" y="564586"/>
            <a:ext cx="7460314" cy="60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7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8600" lvl="0" indent="-228600">
              <a:spcBef>
                <a:spcPts val="1000"/>
              </a:spcBef>
            </a:pPr>
            <a:r>
              <a:rPr lang="el-GR" sz="2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Οι αδελφοί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Koch                                          Sheldon Adelson</a:t>
            </a:r>
            <a:br>
              <a:rPr lang="el-GR" sz="2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49" y="1223538"/>
            <a:ext cx="6586971" cy="368870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717" y="1027906"/>
            <a:ext cx="4477083" cy="58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511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Απρόβλεπτος παράγοντας – </a:t>
            </a:r>
            <a:r>
              <a:rPr lang="en-US" b="1" dirty="0"/>
              <a:t>Donald J. Trump</a:t>
            </a:r>
            <a:endParaRPr lang="el-GR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Δεκαετίες 1970 και 1980 – </a:t>
            </a:r>
            <a:r>
              <a:rPr lang="en-US" dirty="0"/>
              <a:t>Manhattan playboy</a:t>
            </a:r>
          </a:p>
          <a:p>
            <a:r>
              <a:rPr lang="el-GR" dirty="0"/>
              <a:t>Κατασκευές – Πχ </a:t>
            </a:r>
            <a:r>
              <a:rPr lang="en-US" dirty="0"/>
              <a:t>Trump Tower</a:t>
            </a:r>
            <a:endParaRPr lang="el-GR" dirty="0"/>
          </a:p>
        </p:txBody>
      </p:sp>
      <p:pic>
        <p:nvPicPr>
          <p:cNvPr id="2052" name="Picture 4" descr="https://swdlocal.files.wordpress.com/2015/11/trump-oprah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067" y="2901315"/>
            <a:ext cx="7378958" cy="387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951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Donald J. Trump</a:t>
            </a:r>
            <a:endParaRPr lang="en-GB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1970s and 1980s- Manhattan playboy – constructions</a:t>
            </a:r>
          </a:p>
          <a:p>
            <a:r>
              <a:rPr lang="en-US" dirty="0"/>
              <a:t>Roy Cohn</a:t>
            </a:r>
            <a:endParaRPr lang="en-GB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405" y="2307498"/>
            <a:ext cx="6444343" cy="437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165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4819" y="365125"/>
            <a:ext cx="8982362" cy="617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01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882" y="365125"/>
            <a:ext cx="4791278" cy="638837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252" y="1483859"/>
            <a:ext cx="6830788" cy="438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493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AutoShape 2" descr="data:image/jpeg;base64,/9j/4AAQSkZJRgABAQAAAQABAAD/2wCEAAkGBxMTEhUTExMWFhUWFiAaGRgYGR0aGBoaHRsgFyAaHRkgHykgGxonHxgZIjEhJykrLi4uHR8zODMtNygtLisBCgoKDg0OGxAQGyslICUvLS0rLS01LSstLy0tLy0tLy0tLS01LS0tLS0tLS0tLS0tLS0tLS0tLS0tLS0tLS0tLf/AABEIAKwBJgMBIgACEQEDEQH/xAAcAAABBQEBAQAAAAAAAAAAAAAEAQIDBQYABwj/xABGEAACAQIEBAMEBgYIBgIDAAABAhEDIQAEEjEFIkFRE2FxBjKBkRQjQlKhsTNicsHR8AcVQ4KSsuHxJERTosLSFnM0VGT/xAAZAQADAQEBAAAAAAAAAAAAAAABAgMEAAX/xAA0EQACAQIEAwUHBAIDAAAAAAAAAQIDERIhMUEEE1FhcZHR8AUUIoGhseEVMsHxQlIkM6L/2gAMAwEAAhEDEQA/ANdOOnCY7Hkc49RQFnHTjpx04HODgOnHTjpx04HOOwHThcJis9psy9PK1nRirqhKsNwe97YMat2kc42VyznHTjz72R4o9Zcx9IqZhzTo+IuipoiCFIgC55gfhjKcQzFSrHiVHcDbWxaPmfLGqNKTk430IOokr2PbQcdjyLM5QBSRYx037zhtemQghm2GxPb1xX3V/wC30F53YevYXGS4JwejVpUZ+khqlbwyy12AsAxYDoLx8MPqezelKhFbN6kNUL9e0HQqMkjrOuLbwCInGRtLcri7DUzjhijb2ZejXpq+dzGhjWIbxJhaSLUUtqlTILTNrDGUr+0mbVmC19ShiASi3ANjEdd8NGnKbajsDmRWp6POOxmPY3jFbMGqKpB0aYhQN9U+uwxpsQqSdOWFlYLErocMdhuOxPnDYBwGEjCY7Hc4OAWMdGEx2BzjsAsY7CY6cdzjsAsY6MJOOwOcdhFjHDCTjsdzg4BcJjsdgc47AdjsVvFuPZfL/pagDdEF3+Q29Tiqyvt3lWnV4lPtqWZ/wzi0IVpxxRi2iblCLs2jT4F4hxGjRGqrUVB5m59BufhjGcf9u9S6MqGBO9RgBA/VXv5n5YxVaozsWdizHdmMn5nHocN7Oq1M55L6marxUI5RzPTant3khs7n0pt+8DCY8tc4TG79MpLd+vkZHxc30PecdjyNfbnPf9RT601/cBiR/bzOn7VMelP+JOPI/R+K7PH8G9cbS7T1fCzjyFvbTPH+2A9ET/12xB/8rz3/AOy/+FPy04ZexeJ3cfr5HPjqXRnsuOx4+PbDPR+nP+CnP+XEdH2ozqkkZl7/AHtLfgQY+GD+icR/tH6+R3v1Loz2PFR7Xn/gcz5UWPyE487/APmeegDxtuuhJP8A24NzHtq9XK1qNamCz0mUOlrkQNSn8wfhhH7K4mm1LJ2ewfe6Uk1oZTL8Rq050VHXUNJ0iJB3B7jED5l78zW25Rh9BAQbA7dfX+GBaqgFxy7+f449BWuYm3Y3PGqkZeqVgFVtvPwEXwHxHNg5UMo0sNAMzNyJsR2O/rgj2nzyrQq02aGZeUEgkg3kgCwscLx95ycSf7Pcj7y9BfHmU5ztG7ecuvcetUhG8rJZR8yzXNukBHKhWJUCoQAYiR2Pnhx4nW28VoMGPEP2dvlhKu/2t/LEWk/r7x7o/G1vjjJiZrdKPT7BJ4pWv9a95nnncaTv3FsVgyqkDlMeTDBbLfZj6KP4YHqOgIQtDNMAoDZbk7YenUmv2vwuJKjT3S+hofYqgFNYgETp3IP3u2NRjD8M41RybEVQwFTZlpxGnuNz724xe5f2uyT7V1X9sMn4sAMSq0683jwtp72bIuVODw3SLycdOAn4pQABNekARIOtbjvviuzPtfk0/ttX7Cs34gR+OIQp1p/ti38mGU4R1aL3HY8+4h7fVCSKNNVXoX5m9YB0j8cVdX2xzjCPFC+aooP5Y9Gn7I4qau7LvZmlxlJaZnqVeuqDU7BR3YgD5nFFmPbPKK0a2bzVSV+fX4Y8wrVmc6nZmPdiWPzOGlselR9hxX/ZJvuy8zNPj3/ij0fNe3mXX3EqOfQKPxv+GH5f26yrDmFRD2Kz+Kk48znCTjR+iULWz8SXv1TsPWKXtfk2/ttP7SsP3YfV9qsmpg5hD+zLD5qCMeSHCYm/YVK/7n9PIf8AUJ9Eevp7T5M/8xT+Jj8xgTO+2eUp7Oah7Is/iYH448qwoOOj7CpJ5ybA/aE7ZJG5zv8ASCSCKNGD3czH90b/ADxSVva/OMI8bT+yqj8YnFBqwmrG6l7M4emsor55/chPiqktWSM8kkkkkySbknuThNWI9WE1Y3KCRmbHzhC2GThC2GsK2K7Y7EbtjsTlqcLhcRBvPC6/PDqSGsS47DNWFD4bEjrD5wuI9eO147EjsyScdUPKfTDlIKT1DdrkR38v/LEVY8pt07fxxOck4v5jWsyAP5kfED9+GM1zc37kdvXEEeX4Jhzj8uyY8U0Gt4lmSMqVNFySn6Vgsy1wdWrpsPLAuezU0Aukhjpm8mQVGn3zcwW264DzNVzT0kuVjY+CRt2nENVeUW7dKP8AGcZ40kvG5qlWb06WD6tWsUK+HVt9qBPW5OvyN/I4dWWqZIWumoAQfsnYbtdiFi/c2wIC2wm4uIo/+2OOsi5O8wRSMnv72+GwdwvM6tlpSdlU6iZZYCOCNJtzAarjm2n7Jwr+GLMQ8ALrAuSG5iTOzAAbRipWkTuJ/u0v/bEbZUSeX/sp/wDtheUr6j8920JqtdmHMzNckaoAAPQCSRt18sQ4Tw9PTf8AVC/kTOFg9se3wyiqS9bnn1ZNzbZwGFGEjCmmQJIMd+nffF8ieYurHasIqE7An0xz0yDBEf6iRjroOY7VhJwgRjsCfQH+ehxKuSqmeRrGDbr2wXOK1YLMj1Y7Vhz5WoBJRgO5HxxFpPY7xt17etjgqcXudZj5x04j0sRIUx3wzUcHEgWZPOGGoMREnDcdiATa8TLlqh2p1D/cb+GLX2BrsuZbSAeQi6hhuDsbTbfGsHFaxEGpYqpIACiSwtAA87eWMFTjJRlZIqqatqebtYwbHsbH5YQ1BjZ+1FZmyeY13jOUwpIEwaCkwfnjC40Ua/MjexOSsybxBhDUGIsNOKYxbEruMdiBxjsI5BRcfSF6OPiFBuDPkYgC3fDfpMwPEJkx89un82xa1PbDMaVGqkY2IoUYBHux9XIIvfzxBV9pqhvCEySfqqRmd/7O56k3x58XLp68DVkDUaoLBS497TLG4+z2v2IE7edzfDBEqzEaokqRsRufPUJ/ORgZ/aasyFGYaC2plVEQE6Sk8igyVJX0nA306h1ywnp9Y2wGwtaSB/HCtTb/AK/AboPzGUq6jdwFYIYXUoeJjUBp36f74gol1N6jGGhkEgm0CDEd/wDXEC8TVdWmmVQgSqsSAw2JkRO4Hx74dwfO0hEoBYAGBuG3PzGGjNxTxRvl2F6NGFSSWJK/W4ec7UYqJIprJCsZYOxCks0An0Nh0AxV5p3NMkseYTFzOoaiImPPFgF5hcyD8+Yb4Fr0ppf3B/kK+nXrjVPkwpYksmshHTqSqOD1V/oUGny/7V/jh9anEW+yPsr/AB/HEn0RrgXHWFX+YviXM5BgFJtyge4oPrbfHmYkLhfQu8zkG8Jm8GF0zqNCleP1te9pjEGa4a4QN4Z0xM+FSsJC3IedyB8caDipP0epTMEgQBpTlA6gFtoEdfniHPoPBhVAMIDypcB1NubcQTPrbGSNWWXeapU0VFLg9VriiYmJNGkPX7d4gz2wh4U8TpXcgjRSlY6nmsLjGxrPTI06whJLHZobVJ3kMxIjzt64HqhS2o6dLWcaVKHY2O5WxvPXywvvE3sHkxMpTyXKTpUReNFOTsLDVfc38jjmyUkSEGrutPteTrgR/pi5bKANMCUAAsm3S5HL+W2G0qVLxAX0hGtJWmRFj0uY2w/NYvKKKrkyDCqL3gKJsAfsk7zOIaqwSAPnE/gY3xb8WJQ0zThWMkwAL2hZW9uYf74rEzVSVIiehCybGex7n5/L0+Hqy5aMdWKUmNooCbgxbYifx64nVNwKZnccwsNjM+o9MKvF6gvoQnbUUBuI8oLDSL73wtLjdcEc1gIgAqLWvp3O2874q51H/YqSIqRDVCBIURaZa/Sw6HCrR52A90dTMmcD1M87c3UuZOn4wT1/3wz6dUkQ0fegL6SYHniKk9yrksgvNVVpFQyMZkyGEETERHQgmJuR23kp1EqNoFKBBZYJLCx989e5iMLUbUJN5HW+IwpFum8QOl8JzZPQdQUX2BeUyFPd1doO20jtM2nHVBQH/LsYaCPFI6SRvv5+Xniry+ZQGWpBhOxLDbzHQ9hjq1QMYWiqW6azHWRJ6jvNvnjR8V82/XzM90WNU5cCPCuDuKxKx2gqD13npt0xElfL9aDkW2rgX9dBMb/PyGA1EwdLC9yAQoH+EwdhI8uuDctmqeka8uWtfncFiDJiLSBJ/wBMc3Zbv5/k5ZkNQUiE0ghj7w1iBcfaiDI8hE9cH5bhyFZKPpOzyhUX7FlMGVEnbfvgLxwG0Clcgh1LP0OqCZ7id+4M7mBa6lhqUaVa5ubwbwbm9745zk1kzrIk4FnxQrksIUsVadwJ3+Fp8gca/VGr1H+c4wNfSaj6BCljpFhabWBIxouAZ/UPCY8wCx5gNt6gEfInGeetwl97T56kaD0XYF/FpMEuTpFECYF9MztjKilS0/o2LXvcCZEdeulp9beRfG6yrnX1av0aLCkSeQdwRET89jEEGjUpF9NQsaRmwZNd9JVb2EQD26W2wYNxjlc6yJEyabimD/eFoWfvDtPoT1iEp0KQALILg3lvMdTBjtYzAwUczk55jmQyrDQKRErAi7CRYx63OIaz0JIpu+gkHUyrq1GLzMCbi0bC3THcyWmYbLsAq/g2AVfPmPe1wTNu/p0x2I69TlDK4kwIXUGGkdQAbEn4xNrY7FVNi2C6vDjAYuq6gCRtEmIjaevoZGH1+EFVDGqpBMW+8BMAGCftXgbfI2jxvLqw8XL1CwIMeK4AINjEGNKgC9+0dLHMXLH+r6aioupWY1A5G+pSSAGIN7SSrDyxkdSa9IvhT0KReHLp1jNJqNo0vMkEESARt+BxYcB9mamaq+CtYDkNQmCRywsQSJPMI8p9MPqJSpnxHoqqliQogQYA1HWQ2mLgbTOD+C8WpU8wKtKmCxRlgXWLFjo12gBrmelj1DnJrJ2Ao2MjxHLaVqKagZkYrEN0bTMxEEkkX2nAmYYEVCtlIMAxIBaRtjfe2XtGa+V8HwlPiJTcOF06OZXgKSSVMNcRHXfGArKJqjsvleGxag5P93b9mGK+LIvqY5iYtA/zL/riGs0Ulm3KP8n+/wAsTA3A8tviuGrRVkQMYUoJPl4ZPnfBqv8A4sO/zPRwv3qp3fwiqpGDYzYSem/X4/jgqtTlV0CeWbAWBG9ultze2DVGX0EChTf7JfxQOkkiYAEA3IBE7GbOqcPJOmnV8GUGlGUFoK7AoLyDFxJF4FsYW16/BjTLDOU28JmNBwumJ8OjEHeTO02nucD5nLfVFjAMi0UdUT21T8N8XnFc7UejpAIikVJJy/MsSDpZ5iw28sRcao0Ak0xRZpWy+DqAESYJm8Xvae+Ixk1bIqyialKwEA6yRlxNv2jfcmcIMhHusg6XOXBIteJ90zbaYO2NhnWoOrLSTL1WABUItLXBMadQY6Y924vIuNxX1ShIZjSUhJMmkV1MwJ0i4DxI3AiYEgHBVS60J2ZSAKs3RYOllDUR1N/eMgED5j1wmXrS2iVBM7tStPUwCYv0G0YuPo+ppppT0FR7ppAGDJZbMWMBmJMWU9sR5LKBStWpVIEwZ8JkZRuSAtxsI9MdjjuH4ilrcGrV/wBHoIRSzEusLJUFbAc4kE+WxMYCbg5FLV4tM1BU0eEASxFhrmNIUExcz8sG+0NRAV+jVdQ5tYkcp5TG3r+7tiJMw9VEQnVoLRuIkBiSQQLgBZ7ed8bIVJKCeiJKk6k2lqBZrh1ZBB0GInS07ib2+eIXoVA2gFTB6EaZJ+8Y8sWnhlZEyDqlSLEKVsCb9IkXwxsuVkbgE23BgTe/l0Iw0eI6spLgprYp6RgQbwxFt9unTfECtAbUOkD1n+GL3IcNHiCX0w2qSNjGrttOkdd8BcZRQTUtpaowAiBZUeI6QWPzwVUTdidTh5wjd9xPlhKp+yPyBxNSHXy/d54a66BpNioAjttgjhyiWnYKTb0nGmVCSje2oG9iqGXYKpclNY1LIPMpOksNhpkNHmuFy602B11mUz2m0RvM9doxY5ZadnCtrJJktAEAvDSbjkI8/UQW6mllamNKpCFVA1Xif1ib3J2nrbEcbd9foSwpABXSrRWYggcuk8wsT1gQfP7OGAwJJMnvMAyLyZJtq9J88XFHNVG3y6DU40zq0oqgidKmTAbpHocD1qqwqmhzAyAuq5BgSII90W/Ezg4nun9AWQHVFE64ZzDiAY5lkyRGzQF8r+mGqaYBJLmDYAqCBEgsSLiTsMEOV91aZYiRN4A6fYG3ftY4fVyvKZKgkQBoFvdaSRe9wP72Cm+05oCp0JO0CLTf8Y8/yw1yVhgSrCbg3Fo/I4ORjI5AYm5+0O4BP8zgE5gMQpAN4iQCR1E/zviWJtjWVgrMZhSyF9VRjSXVHvatJiZHOf3GLEY4Z1ByjLKzRqGqSLLqjTMaQC3rJJ2Aw5tS1Cw009QAE6fsgTBYnTZtU9wIwlNGEybBSAZTfTAhgDIggdveHTHXjYGaCaPF6CoA2Rpu6JdnDX2GpucSZjpa/c4jXjlOKmrJ5fw2jlCkMnNqUB51EbiRFsBBTJImd1iO/wCZ+PkMdUyVc/pKVQkxzFKk21G9uwb4KfPHYYL+2G8n/RYUOJ07suQplixBklhEz7hIhr7z2Hc47AGbABIPjKwa4ZWLeZAhYWZ3vhccl0/kGXqxYcDyFOtXTXqHOrMxOoBfeqOzEHlF3Mg2BB749E/pA49lamUQK+WZkKlEpVNTNq5AbqG0AAEwQbY84yzqtNfDLU64cnxJmkVk8pWSdoF1MxHXE2Ud8y60szWRaLEO7rTplxYnkhQRcDkECPxm5XfYaEmkB5ikVKBlOrRJDFgZaSpuPulT5jD8zkayotU0tNNydJJsdMTERtPbr5YK4vwakKmjLV6tVdOpzUUL3IIXVzAAgydtXriq+juSFOo6YVV0zJY7CZEyexufjiqrR9XJulInq1XFMtpQSxlgGkBumnYJa3lO++Bqygu4BB1KPgS23naMWHD+EZlkelSp+IGIYgGLU2ZRqUkMASGgETMHA1Ph+aSzZasDpEfVubg6u1u+OVaN3mt/sPCm4vMtAvONp0n8xgZyRSQifcWw3PIcPpV38RvqKh0LpYabrMXP3duuGZbMgGmrU2tpBmIOkR0N5x1SafDwinmtvE3ucVxNSWzVk/kg/J5UtzCgGEggqIvoZ5BuIOgzYnbY4jr14GvwzBCsCQFgFY5TOpwPvkTO9gBi9fjcUwgUqUUAMmzQJWoFYErAj+M4HdaJzBqQaYOl1JARzyg3Nw17bKDMdMefiMiixh4c5p1DorDStgclRBa32fTfp8cDV8tVEnw69+v0Sj37zPxxoM7wpWWqWpISEJEZduvT9Jzb9PPEef4MopEjLKDYz9HvuAd6k+flhVPMfDkU4p1kOtUzSmfs5egres369cdprNy/8RDGRKUhEH3ojt62xpBwxW1hqalZHL9GQmANRPvH7p36H5VdOjTFRgcsaY+zNKkq6TJIAL6tLSDfp3wyqX2FcbANHK1RH1lVCZszU0W6zuFJvYWF5xAFzFSqKatVZtgv0imJI6lQpM27Y0NWUFOZCKJI0ZYaTAHcwYEDyY4ErZjLjUFNNHJJDg5YVALRIggAg+ZjqZwqm9bBcVszLcUEaNQYSsiai1WYH7VrKI69e1sQ8O4pS5VUMDzTIEEFSbHedt8Te07pU8JdSvoUiVZGO430ADtGKdFUAWFu4v8APG6CxU7MkpulVxI0PEs8jEkWAVxEdtI+G2IjUEtO2r90264pDW7n+TvgmnmOUywM9yJ2OFdHCjbHjVUbVizSuJ7bevu/h0w6jwapV0sBTIIDD66kDOkCdJqBgbDcA4rmrDcEG46jtgmjm6XLrpSAkGNFyFgNzIepnfthbTjnEWvUjKNm9w0eyudYSKYYeTKY+ROJ+GZGrlmZq9JlQow1MNIVoMX2MkQPXE3DODZaursiFRyiCyaj3BA0iJAg9PO2HNwCGWpVYOW0grrWWMXAIIMDv29QMGXtWrJ4Zy0ytZeZnXDbpAWU9nfF8JWrOA6aiEAnlDEDeDsY9cWWb9ikHKcxmWCSBOmwXUQBvAlNvPB/D87l0r02VH0pM01KsyKdQUXeWjUN4JjF9W9rMi7OBSrylmlUAB5iROu55thP78Y416ru2/sUnShlZFBw72Uo6nDGrUCIQocgheZhqUAWaUkdJNwcAUfZimDJ8UyIhnFpIUkQm98bXI+0mUJdlSrDSCeSAdRaCQxj3j8sFvxCiKIrBAXKHTS1qLkqfek6iukWG94wHxDi85ai8vojF5T2XplCxWoSea5W3JqsfDtvGB+O5KnlacshK+IE5ig+06e94XZJ/kY19PjGZoUqdKvkKSVRSiHzAXXsgYaVboDImx9RjOe0PEsznfHy75emEuyFKinS6SSRsxVtZUk7bjtirnFu02hfiSvFGRzHGcuRoVDCkkaoZSIkwNI0z6dNsaKh7XKAlOhQyzsAFIIMjYBpVY63tY98ZXI+zWbdQ1Nk0HcmoggEBp96TZht6YKzP9HWcFPxj4ZUwQuqasEwNVMAlWvJHTDTjw0snLTtJN1VsbfL+1+WqMQ5WlTKlFq6fFXVG2kOpUXFyonacedLUptTdwAulhp5lPK0QHUtMQfszex2wLmOB1QksbiZUgiFBF5jm9477R6YD+gMFDb7kx0jqD1+G2K0KVKmvgFk57o3VvDWitGUp1CWrUVBq1FFnAeea5Om8WvERgKq9Fmat9Ibw1roDRzNTRVKjUGDGmrMBMraDpMkGRjLHPVoZdThXJLBS2kgmbqDBAJJg+ffAYQkx+78Yw6o63Yrn0NbmM7RrQ1bMsCBChpjTAJEgsZDM2/vb2gjCYzWYyTIoJR5m+2m4kQZ33kY7D4LZXBi7DRvxJNBZWYbdGGlt47EkAn4Yny3EvErLTWstNDHNpkAzfYfEzgD+q6gRkR51wzUwBBjZixPTURAvMbzbR+xuSpSKGYymVLaXbxq7FWEAsARIm4gHpiEqcJqy9eJeNScXfxNHlvY2tmCTQbWurnqHQEaw1KFnVsRfbfGczlHJlSKeZfWmpUhQEBHc7hdRmd4m18ZjiHCcxSqeDRqvXgC1NpvHu6Fdtoj4bYGWjmV5NDEFZKrJsRPMAZET1j5Yn7pkrTd13eRSPEyu21kX2aaklNgratKLpcNBlgmpSQZdRpdQDZQe8SZlM9SSiuoVRVa+oVjC7AQpJWL38j0xmMuXQEGlUXpIBIB7EHa3TFhkMpcEeCQSLVFhQd7yrAHvbHVKCtmx6dVt6E/E3p0ifDc1XJ5mI0gnqgIkPzfaB6Yqq3ESa6VFXSovp1ahEX5rTN+3l0xZ5rLNzBky5Le4UYIEjexCzIteIwVU4hlUyrUm4ePHdIFdqgLB/vqunlAjacNShHvErSloI3EeXWNSB9MBW91l1WUmejWubnfsLnWUPTZgxLKjatIBJgMGMMdZmL/AIWxV1XbSoNhBIsLi0GJ2jY4Oz9IEUSE/s6ZB0AE2FyQxk+cfDCqCiIpXueiZnhq6GihHIZnLkzb9arPwwNnMtIKtTJAIgfR1tzDqavlv5YPr5GVf6m4QiPou9otNS/pgTO5KJ+qgSN8vS31A9as4yp5lr5EIolSdKaIBg+BQUxe16nmcVlVSzF3uwI5mTKg2HSWO0DFi+XGpvq+pv4OUX8S5wHSpAHpE/8A8KDf44vkiQrmAJeJ+62UWdusHt+GEouocjxF228aj26hKU4sKLCwFRd9lrZZf8tPHVq0Fpq8oB2zBMW+6lGPxwl82hzHe1dSkzKyPr3tqmBa+w+IvilqIoCm8OLQZ6lbxsZG3p3xp81wutmq9KjRbVUqF1XW1VljTrPMyjTZdgDeMQ+13svW4etCnXYBX1aYJcCCC24BA5htvE742U72STM82r5lHk8kKkhG5gJgmCT1AmASLmOwwTluBVKhRaYlnFgZHz7YXN5xYplhRchdKlXQ8pmdaiDMtMtcQfgLk+IspDK/hwLaY2O43Mjy64MudswxdPdHJwiqXZNILoCSA33d/wAsRvk6ixKxqWRzA2Ox/wB8Ic7BlXmd+WJ+WD+GcYWkHHIyusEMuqGvDAHYiTB3E/M3qrPUFqb0CMjwjOGiWTLs1ImS2lWmLQCbkbyBbcnazclw+sAzKhBp7xHLPKbHa/QYL4d7X5kUKlJQWVVYuUBIVW5CT0VeaBsASMCL7WupZuXU28zHfbaZ64i3xDvkh1y1ux39UVXKNou7Qh5Vki0gWsNp2nHUcrVLEKpLBYi0xMfOTHxxC/tQdwwBY3hQPjO4+EfnivzXGqhIZHKmZJEyfU9cFRrPWwrlBLI0+a4RVyx0WpioFZV16ldtp2ABuxgiwMeeBl4XVRod8woWZanWnawIJtEkXnr54q63H6rAK9RmUTCtMLJvpkHTtFsMyecOsFCbmAuqSdwF7m5w8I1bZteC/s7EtP5ZfJRzmoqMw1ZSAAK1QmbyIDbGR364o80yksXkuCBp02JIhhMmAsADv5YeWFSoNLGnETqJjUDMmbgyPODPbBWhhr1ICSZ8XUzCJuSQt+ptvPXCpRUryau+yw/xWtFZeIDVy7EBgEjSDZlgAyo1bQ0xvfbvheGZenqUmmtao1VVFHVpZz31RAE2g9+2OyuZpllAVrWYIJJJBFuU2g7d/hjsnmaYPvFVDWe4mLwpOxEifhijSs0v5J3d7+RY57KuUdaWQq0QwhorM4MHaDA6YFz3DsxVmrVeqzWblpyFkkXgQjSBaLyMG5D2lRax8Z69ShBOmk4U6jtBcXGAKHF2qPH0pqcgyXLFCAJE2jYaRA/PCw5kVt/6f3udLB6sClCG1LWeR10aWNr/AIkieuDHo1lUIrPpqaXChAJsRIPvROob3iYwQmcR6NNQMtqYOzOQVddMEK02DGGAgGQRtOBKXtCVSDlsu5E6XcNrXylWW25j1w7nN6IWyW4ZxLhtRKVOnXZUqamaGcEhIUCVUEC8wd9/LC4zKV3VSn2SdUecETt2OOwYqds/LzFeHtD8vlzq/TADeSmr4Ri2LI9qr0m5pJSk1NmHaRYC33Zviej7LOCWrlwBaEhmnQtQb2+2JvIg2wMvD6aqGqPUUahJA6MvKFUgFn1WI6YWWB6hVRrRgT0zdVqVCE5pLcoX3e06pMfHE+TyOuETM1DWc6UpJS1NUk6QJ8Rd4uDsAd8P4nlKpo6EcQoWrpaAQSrBiCYP2QNNyfhinpcPravGh1RLhy2lhyu40kbHkba0kbSDgpHOSaLF8rmlqtTq5nwWRr+I1UkHSSTFNXaQAZMW6nAGaqV/vmsosHUtp69wCJgxqAmD0wS+VRaWulVY1CyzTWnpCzJInVMDa2+JM1QrCaSqpVCra01A1C3uqAbnciIFwfKQpO9rfwNhWrYJR4lmtIRdRVZgQpjUIO6zt328sNZ6r1lNQPrSKZmJXlaFII6AN8sEVc2poBijIwbR10sIuZ6HcEeuLXhWTyjUqtY5lUqpdKJYS4KgxJEzJInynAc0k2/tuFq1rMDq5ZpGmTpHMQFYBbTddgSbgRGLBMjqWmdQUBVmRpLsQRqtciNIJ3nAmf4jpLLSblZNMDSRpN9O+0k4izDOBSNwNCn3Rf5H8TjKlN22L4oq9z1CtkBpbVQ+wf8Allvyj71WcV75IFm+q03mTl8uBuDuahM2wVlspqRyKN9Bucsi9NuaoScR8SyYpmdEEkH9DlhPMt7tPf5YzrJ2GSugXMUNLkEEXNjSyS/5mP5Y7I0umv4a8mnzCocHNlAajQ4Ci5ITKjcgdRO5wbkRpDjxBY/9SgnXsqWw0qi0FwtEOXBDRr2OwzFMf5aN8RZ4nm+sc2MRXzLdOgSmB8jizOZhwPEkeVc/+NPENRS7ES5BB+1mnG3kFEehwieZ2x5v7WZWqHR0dk0hubVXDXI61mDH+7bv0xSVOH1YBq1GuJXXqa28j3oxov6TuHQ9HlK8rGdNQTcX52J+X78Y6vktMFIiAd+sY9SjP4U7mecc9CZOH1o1BZXfVBgjuLYkTJliYPeBpJMTu0DeNyBvgKnTqqQQSt4DAwPScHZbNZmmZWqVt06jsY39MUcpvRipR3Q05IwCKlM97gR53wTW4czO3g0gwuAi1VeLWIYPJ7/mOmCeF8ZzCKKSmVBLBY6mTsWjqemJOI5xmChkEhgxkCDEmCQxt5YzyqVcVvXgXjGna5VvlayuaYQJqAU6yyAx94sYAkAmbW8sMoZFyUtTlxKhiQCOYEmeVSNPUjcbzgqvXZzrsAL6VhUEeQNvPFgvtc6kELlwRtA2G8DsJvbBdSaWSv8AMTlxvrYoc3k3Ua6gQSQABpkiPeUKYKiIJHWxvOJOGVFpuGdKNQQw0OGgHTAZgCDuQbHocG8S9onzBGsoewCWwBmM6CApC220jab98UjUk42krCuCTumTZqrqP6TxCG0BYYqUHulWgE3nl0iLHcxgajTvIAsJJAuI+15euGpnBYDVbbynte2LLKLVrJU8KkCiANU0KoIWYB7tH8xhnNRjmBRcmBUKuiWUnUYI2gHrKlbnbYj44NyuaZQCXOqZCSRTKAGdcFTJMQFM2aYlZiy2XLuQgqOAJlFBaO5WbD4nC5ZlBBqeKV+0qcp+DFWUCY3wjlB5W+w6jNLUbRUoS6FmdgwLAshDHYgqZPUwYHljklQ+hWqUkEjWsohaE1sglQx2F99NzEYKN1ZlrsoH2GJL/gACR1w9MwyrIr1FDGLON+5AvHqO18Dm20XrwByk9WVWXAbUXDFVEcoIGoiFk6SNwTBiQpEjfFrkaVSujuKVZ66uGNaSwXoq6NESSDdiRy2i82PEKmYTS1PMVPCdQARXVpcKNRJWw5pOk3AOA0zfENOoVKsEwD4u8G9h73TCOtJ7Lx/AeQur8PyAZimlNClQGnUVmLFlDhmUAqgKyUN2BgxJE+7YE8TUIFUkFG8RYVf0lhM7hIVYUzecaMPxENDVqimNzrN+1hub4ambzzBm8dwqe9MmJ28/kMBVpdF4/gLod/h+TKZ6tSJXwzUPKC2vT75HNpj7E7TfvjsanKZ7MOOauotu7qs+koTjsNz5dF4/gHJXV+H5JM3rpM9NaZegKoRqlOacEL+j1HlUgfMri2yWZyb0iX0sJHNUJGkgFQqkbGAOjT2xUZdFekaZpmoqvLHx9AZoI1QxUm21u3fCV8jk1Y0lo1tYAYo/LeLXFePtC8dfhgxn1FqYW7qNhM9xcJK0KgZJOsCYg7kDSv3j/JxbezWepHKs/wBGqutIBKtUkGmmsEGxMiQQLAxfGcevk1rUilKqKYkVlsC0A2XnM9Nzi1y+f4c0omWzi6rEL4YQjzm3nBw7lJrJMll0Kb2j40XrsKLzSTT4YggWUCwN1IuJ9e+JOFcYoAnXQibs0s1wZELIvPWfPFrToZOYXKv61HpIvS8g/wA3xLTGTAE5LLnV0OYeR5lVBjBc+x+vmdhAs3xekuhKTSqzarTpsqmSw0ySeu4MHAIzRq16epg5WYYNpAEFo2gDc4t83mMkoU/QaIkWHjuYg3kafMdcT8E4tlmqolPLZVS8jxE1+InITqDlYB3EwdjbCSksLaT36DxbTw3KvjGXUsCt5QGxpsNzOw2xJU4eTTpkUz7gj6tD0HZ5n1xbe0ThXRffOkGfESpYFre6pG83GLkcBNSjQZaRaUBOmhRc7C9nDfO+MXMaSNbjHYL4nl0o0WNFQ31RL6KFPlLCwOprdbX9cA8XzXdSCWW5p5YEDUD1eYxka6sqMPDgEGf+Gpif8T4OztWNPLHMtzTyqTceZbBjSStuJiNac2IdlhALNDZVRE9bMe257Ys8jm2VNLOQd4NdAYO3uUsZehnIY/WBReZr5NPwVScXy5l0XS1QyQDH0kk3AYH6uj2YbYnNWDe4TUz0kfWTf/rVm/y0xiwyuXJUtpJv9yu02/WYA4olzWqJqg361c23/iMWVNGNJgKLv1kUKjBrd6lQA/HCZB2MR/Sg0VaWyQrbpoPvD9Yk/hv52xf9Y6NqpWR9mb/LGj9vcuxdG0aRBGnw6aE3n3Udi0RcnaR3xjwZkBhB6dPlj0qEfgRnqXuazhHtdTXLfRmpq0M9QVGaCWZQCsFGBnSvb1GMzw8m6qSTveBtbqcQMnkB6WwkH+Ti2DcncsamdZbEz5aSf9MLl81r1QiWE8yx8r74rRmWB7R8cS082DOoapFoJWD+/wBMI6fYOp9pq8nlA6foMq1Qn7eoQD1Jm5npaI6zZ/FuHGhBOVyjIYAZVbc9DzWvPX+GM1QzoBHNy7Q9gPiFJ/DDzU1WJ1AfcYwPjbEPdp3viy6Z+ZXnRta2fy8i+oZDY/Rsop6SzD95GEr8FBv4GXH7Lt1Md/PFEikSVqVFnsxP78M8KpfTWYk/rNP54Hu1S91P7+Y3Ohph+3kXP9TFTIo0vi0j8Thq06isVSkitEzTABjbcdLYo4rKbOwPfUfzwlRqouS1xMsTJEkTJ3FiLdjh/d6lrOSfj5g50b5Jrw8i5qGqGBKAEdgq/wCUCThlOtUUAwhnobmxBEgi1/nirqGsCVMgjcGZ9DjhO7Kf523+GGXDvex3P7wrL5ooxYC43vMdOoI3PbCgtXeWe5NzFp+Fhgego5lLAHYA9RN7XPpizbL0/BOliam51BlpqqqSV92WY2jYCN74E4paAjNvU1HsN7DUcz430hyNIpsjK2mVbVqJ7iwg4x/GeG+DXq0wTpR2C/sSdJP92DiPPqpIqBH8GQmoqCZVVLLIEEiZHWCJJ3wzI5xVqOEqCmpVwrMmpo3VSB7rNAUkbSemBGnJZ3uBzWhHl8y1lp1qsk2VdVztsDvh9PjWYpyq5iqs7iSJ9R1+OAxVANx+eLPP59dFOlPiIAHADkhWYXW6jmGx6dsVcUna1/ARSbWoMvHa4n60XMksisZ9Ss9Mdh+aoqmgmkrCogddLEgAkiCQLMCCCMJgxUWsl9jm2nmzZfTeEbmrmyf/AKVB+ZbEVTjfCwf0eef1NJf3k4xS5i1oODKdexJSfyxndJLd+LGxs0FT2jyQPLkqzD9fMKp+S0zHzxMPafIxK8MYmd2zbR+FOcU3CatMVKJYCC67jz8xj0jL5umzMqUxyMQ3LEH5XGIVasaf+LfzY8YuW5h83x8MR4PD6VMdZatWJPSOdY/HEmRz1WqdDcORm0EAL4iBiTuQxMEKWPKQbY3QzB6KB8MZL25zY8WnI1cl46XJj44SnXjOVnA6UGle5BxXNVswlCitChTagNT1D4KmVYhbkhGULAggySZ6zaDMVqmcp5mr9GprTREIR6KGWprrYLzG7uIaLCB3xj8rVWpUVJ0g9dLNFidgJPbF1mMt4SvpzyiFHIwqU2b9XSw8tj+7GlpWsu3Z7+JPcv8A+knN0qNejqpJU1Ugb6Ggaj92D06iD2ItjUcJ4atTK0mFJbU1K6qOqOUdVaT/ADbHkXFM49YgVn8XRKqTB5Qehj3byMazgj8UTLq9Gij0CoQA6Lr7oldQaek74jV4X4FpfvGjUM3xPL0USoHylVHqGaJYkhV7kEgtPmO2DuHcI8dDWp0KS0qaEsaw0ryjSSGLltROw7x0xnM5ldJcPKMsK02KkyQDNwSBYdh5Ymam6A02DKrABlK6SQDqG/nceuL8mVlZ+vECmegezXBWemlc09FIky/h5ZSgsJIYN67gxjSkGmC1fUdTAK7Vaa6gdjKU7GwEXsTe2PPcvm6IISlRzD0mH1lM1bvGxGhOWDfY9sLlq9XWzHLVKlPwyRTJqALT+ydawxC3v1m+MtThKjebt8/yUVWJv2oaRUL12VqdMVGTx6j6VO8BBLdAIvttIkXjSUxRDDU5ZTqDiqTOx5XqqJk27+WMhxDiWayyGlXoIjGGDspNTSukhQ4aGUaFsZ2HbGePFNbeLrYsSW1CQZO5tGKR4Obzuheckb/i/svRCpUoCsaiAOQFCLTtqDOANROroG6Hm75/NMatPwalagVAUS6lHAQtA1SSbMbnpHbFbQ4zVdTT8V9BuVJMNHf7x9cdUo1nIZi5I6kg3+X8xikqThbE0Scr5oAz3AQC70my7UywAC1iWWwMAORqJvYk7mMAZNF1HUFB0kRAa8RBB2P6wmNxfGuXM5sAH6Q8joAFj5CMUvFMgEpa2ek1SpVLFdQNUAzJYRIUsJ9SMNGp/jc6KvqgCvwCqHCCiWLAlQpRpABJggmbDbfFlwfgSIGqZ7J1BSA06wWQBibXBgGJsfPCNmjVWmgAXTcFVYsWgXi9+Xp2xDmsm6q2o1ApOoyhUTcaoKgHeJxRylOLjLLuYsoxv8LfgbHhnAfZpqYL5sq0XDVHUzF7FR1nGJ9s8nkkzOnh1RmoimstLNLmSYJiwGn4zhczw5hTJYaQ2khzGqCCRABmGE9OmKqmrMxJ5RIAEG82Ane8GPQ9sPGabu2M4PYHWpUHc/DCrnz1H8/HFgMsS2mSGG40kEeUEzh7cBFrgzGxHXz2EdZ264Z1IHKnMrjmFJmSD6nD1M9j/PriSrwwLuWHw79MDnhzmSgJA+BPw+IwY1Us0wulLoEAr1X5H+OEqeH3I/un92BKiVEjUGWdpxIzEsF0xAEyZ6XPSB1j4XxoXEO2z9dhJ0+8mU0xszfCRiSjnH9ym9YyQ2n3gStwY6xE4BidiCB64n4RxSpRqeLSIVwCJ3swKmx8icTqVHJZRVzlGz1Yyn4jMFUFibAdT6AYcyupAemQWNgRc3i3fFpwHjIpVxVq0i6/dXRf/EpHxEG2J/aXP0MxUNSmlZIpqlNXVCCVN50xA03m5kR54jili0HsirQIUsELlttXOOmnQYG95E4bRomQkBSyFhq+0oBnf9kjvIx1NHgDwp3vEb9D88MXKOASoCz1BGGU3pcODexNWSpTCzEFZWZFpN99pDY7AjUHIhpJWBvMCLD0x2CkwXNBx+kq11Rj4hHvVWeeUuTpO4AF7wbN5YLyj5a1JBVPOVBFSk4neZhOWBI9MD8NyKal5esEyQTJABtsRqMRHnItjQf1NQSlrCS++okzM9YIB73nGGs4xjaTY8JdEBJQosUfXUFNXYgGiOWPe2dojTcxFji3zudyx8IJWq1SWdgQw+91iRHb0wVwzI0Wpo70abs7VJ1Doq2EAjtOKzhPE6q5g6XjRq0bcsgrYG2xjGTDie+XcWxWWhKeL1NAJWQ1uYz0CkwiT947i8dMZ/2hWonK1E8ilQpV10AQdUMZiJMm3yxZ5fMGnTEQfqyeYTcuTM7zOBfbLNNmKhepdoa+5sBAkzHwjFKNO0tBZNtFFk89TevT00vDMkGDUjY/cJf5X/HGtzeeA1r4yiUAg5qupNzbTmKZLfskiOnXHn9CadYlCysrGGViGFuhBxoKfHs0QQczVYMuk6nLSBMAkztqMdpxudLoQxX1B82ZqOZmXYzIM8xvqEA+oEHFrlMmfD1BCLLzfR6vYfbRuveJPlOK7T1Nz3NycRUFK1UOpo1iVmFIna0EA+RBxSSujtCyFYK7fWRzC/jOm0gfpFJsPvbfPE3tPnPEWmfFNQgkf/kpmALDsisuwubYs/6N+F/Tq9enVr1gECkFGE3Yi5YNOKr2heo1HLs9V6mumr8wWxamGMEKDF+pOJxXx9wdheBVCtWQ5TlNxVWla1tbAj4YNq5iaag1UMUtjmmYgwNkROU/qm3c2wvsjlPEzKpqZJU8yhZ6feVh+GG8bzNSjQUrVc8irBaAFZbjli22/wAZw9ZfEJF5AXH58UjWHG0BqrhfKaoD/DFqvD4Zoo2FSI+hvblW31lSV3nS3rNxiL26yvh14D1GlZl3LkehYk/OcUacQKzNOm5mZdZ6dtiPIzjs3BWO3LnPZXfkKwW/sqVO4Y25GJ+Gw2nbFLleMVKbDxiNHaPeO4kzI+BGCsjn9RMU6SQCeRAs3mD5X28h2xXccq+NSaowANMAKFsPfUSQZvDEfLEqkbtKSGTsjRZLjgClkqe7JakmrU1hEESvWxnqZxT8a4t49JWMg6p0GqrEWa5UKD196Y6Riv4Dl9OaVQzAMt4MGCuqLdLYr+NcUrOTTaoxQEELNp0xPrBPzxOHDqNTIfmfCX+WzWmiINwwEa6w3B6CE695+E4PZNVVUCAsaWuDQcnSBJbTVqSwABMyBbGJrZt20lmYkRuSekfkAPTFtwKqKhCVFD+8QTMiy2EHa+L8ht6icwOzulMsuhdbFtJ5aU6jII5WaqYP3oW20xgPLUxUNMBSNJ/VBN+/ee+2BslxioHFGFNPXABX3b/Z7HrgTiXEHdm2XS0DTOwtczJ2n1wVSsNzTWZxKYbWqN407s4K7+Ukm3f44FzfEqYWV0qRysS2sGegUAR7t8Z36Y5YDUQAosNjYGSO+NJmMnSXTFKnzb8o6jCQ4VSebK+8tftVgDMVR7r1AxkEhenMLgyQbL2O/li3qZOmpQJTJFRVYu1SoqyRqgNyqPiG8u2KX6PTat4fhqBomVkNPrOIM1nKuXqLoqvCsIUsdMA7ECJGKy4dwyudGur3aNDw/wBjDmhWelXRqdFdTl5DqDJBsNJHKbgjbpgNuD6UPh0vEeVk1wEXSQ06VZhEHRckz2HUv2N4q6ZbiCALDUY6yv1dX3b/AKx74Z7GZYZyulCuSyQwBBhlLKCSCNzyCJkb2wjqTXTIZKm7k3/xen9U9UBJpTUipTVAwkaQkFnmFkpIGrcEGKmVFmGRCj7O5j9tQXnz1YP9u+C08pmGy9MsyrfU+kuZC2JAAIHS3U4zWVRWMED4W/DbFMcpK98hJqKdkgupxIhWSiqKoM6kapJExbW53JFgJ698Vr5xzBZiSD38oxY0Mmgr0hEg1UBBggguAQbbY+hj7I8PLMn0LLAKkiKKTIm8kYE2o52IOT0PnbIZfM1gxpUalULGrQrOROxIE4HpZpkLCprUgRpK7dbyQR8sfQ/CMtSyuZ0ZelTpK68wRYBIZYPrc480/pj4Yi5yrUBMwi9IgU1M7b8xwYyTYHcyvBuNUaTFqmXp15EaakwD94aSL9MJikWmL47HOkm73fiMqjR//9k="/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sp>
        <p:nvSpPr>
          <p:cNvPr id="5" name="AutoShape 4" descr="data:image/jpeg;base64,/9j/4AAQSkZJRgABAQAAAQABAAD/2wCEAAkGBxMTEhUTExMWFhUWFiAaGRgYGR0aGBoaHRsgFyAaHRkgHykgGxonHxgZIjEhJykrLi4uHR8zODMtNygtLisBCgoKDg0OGxAQGyslICUvLS0rLS01LSstLy0tLy0tLy0tLS01LS0tLS0tLS0tLS0tLS0tLS0tLS0tLS0tLS0tLf/AABEIAKwBJgMBIgACEQEDEQH/xAAcAAABBQEBAQAAAAAAAAAAAAAEAQIDBQYABwj/xABGEAACAQIEBAMEBgYIBgIDAAABAhEDIQAEEjEFIkFRE2FxBjKBkRQjQlKhsTNicsHR8AcVQ4KSsuHxJERTosLSFnM0VGT/xAAZAQADAQEBAAAAAAAAAAAAAAABAgMEAAX/xAA0EQACAQIEAwUHBAIDAAAAAAAAAQIDERIhMUEEE1FhcZHR8AUUIoGhseEVMsHxQlIkM6L/2gAMAwEAAhEDEQA/ANdOOnCY7Hkc49RQFnHTjpx04HODgOnHTjpx04HOOwHThcJis9psy9PK1nRirqhKsNwe97YMat2kc42VyznHTjz72R4o9Zcx9IqZhzTo+IuipoiCFIgC55gfhjKcQzFSrHiVHcDbWxaPmfLGqNKTk430IOokr2PbQcdjyLM5QBSRYx037zhtemQghm2GxPb1xX3V/wC30F53YevYXGS4JwejVpUZ+khqlbwyy12AsAxYDoLx8MPqezelKhFbN6kNUL9e0HQqMkjrOuLbwCInGRtLcri7DUzjhijb2ZejXpq+dzGhjWIbxJhaSLUUtqlTILTNrDGUr+0mbVmC19ShiASi3ANjEdd8NGnKbajsDmRWp6POOxmPY3jFbMGqKpB0aYhQN9U+uwxpsQqSdOWFlYLErocMdhuOxPnDYBwGEjCY7Hc4OAWMdGEx2BzjsAsY7CY6cdzjsAsY6MJOOwOcdhFjHDCTjsdzg4BcJjsdgc47AdjsVvFuPZfL/pagDdEF3+Q29Tiqyvt3lWnV4lPtqWZ/wzi0IVpxxRi2iblCLs2jT4F4hxGjRGqrUVB5m59BufhjGcf9u9S6MqGBO9RgBA/VXv5n5YxVaozsWdizHdmMn5nHocN7Oq1M55L6marxUI5RzPTant3khs7n0pt+8DCY8tc4TG79MpLd+vkZHxc30PecdjyNfbnPf9RT601/cBiR/bzOn7VMelP+JOPI/R+K7PH8G9cbS7T1fCzjyFvbTPH+2A9ET/12xB/8rz3/AOy/+FPy04ZexeJ3cfr5HPjqXRnsuOx4+PbDPR+nP+CnP+XEdH2ozqkkZl7/AHtLfgQY+GD+icR/tH6+R3v1Loz2PFR7Xn/gcz5UWPyE487/APmeegDxtuuhJP8A24NzHtq9XK1qNamCz0mUOlrkQNSn8wfhhH7K4mm1LJ2ewfe6Uk1oZTL8Rq050VHXUNJ0iJB3B7jED5l78zW25Rh9BAQbA7dfX+GBaqgFxy7+f449BWuYm3Y3PGqkZeqVgFVtvPwEXwHxHNg5UMo0sNAMzNyJsR2O/rgj2nzyrQq02aGZeUEgkg3kgCwscLx95ycSf7Pcj7y9BfHmU5ztG7ecuvcetUhG8rJZR8yzXNukBHKhWJUCoQAYiR2Pnhx4nW28VoMGPEP2dvlhKu/2t/LEWk/r7x7o/G1vjjJiZrdKPT7BJ4pWv9a95nnncaTv3FsVgyqkDlMeTDBbLfZj6KP4YHqOgIQtDNMAoDZbk7YenUmv2vwuJKjT3S+hofYqgFNYgETp3IP3u2NRjD8M41RybEVQwFTZlpxGnuNz724xe5f2uyT7V1X9sMn4sAMSq0683jwtp72bIuVODw3SLycdOAn4pQABNekARIOtbjvviuzPtfk0/ttX7Cs34gR+OIQp1p/ti38mGU4R1aL3HY8+4h7fVCSKNNVXoX5m9YB0j8cVdX2xzjCPFC+aooP5Y9Gn7I4qau7LvZmlxlJaZnqVeuqDU7BR3YgD5nFFmPbPKK0a2bzVSV+fX4Y8wrVmc6nZmPdiWPzOGlselR9hxX/ZJvuy8zNPj3/ij0fNe3mXX3EqOfQKPxv+GH5f26yrDmFRD2Kz+Kk48znCTjR+iULWz8SXv1TsPWKXtfk2/ttP7SsP3YfV9qsmpg5hD+zLD5qCMeSHCYm/YVK/7n9PIf8AUJ9Eevp7T5M/8xT+Jj8xgTO+2eUp7Oah7Is/iYH448qwoOOj7CpJ5ybA/aE7ZJG5zv8ASCSCKNGD3czH90b/ADxSVva/OMI8bT+yqj8YnFBqwmrG6l7M4emsor55/chPiqktWSM8kkkkkySbknuThNWI9WE1Y3KCRmbHzhC2GThC2GsK2K7Y7EbtjsTlqcLhcRBvPC6/PDqSGsS47DNWFD4bEjrD5wuI9eO147EjsyScdUPKfTDlIKT1DdrkR38v/LEVY8pt07fxxOck4v5jWsyAP5kfED9+GM1zc37kdvXEEeX4Jhzj8uyY8U0Gt4lmSMqVNFySn6Vgsy1wdWrpsPLAuezU0Aukhjpm8mQVGn3zcwW264DzNVzT0kuVjY+CRt2nENVeUW7dKP8AGcZ40kvG5qlWb06WD6tWsUK+HVt9qBPW5OvyN/I4dWWqZIWumoAQfsnYbtdiFi/c2wIC2wm4uIo/+2OOsi5O8wRSMnv72+GwdwvM6tlpSdlU6iZZYCOCNJtzAarjm2n7Jwr+GLMQ8ALrAuSG5iTOzAAbRipWkTuJ/u0v/bEbZUSeX/sp/wDtheUr6j8920JqtdmHMzNckaoAAPQCSRt18sQ4Tw9PTf8AVC/kTOFg9se3wyiqS9bnn1ZNzbZwGFGEjCmmQJIMd+nffF8ieYurHasIqE7An0xz0yDBEf6iRjroOY7VhJwgRjsCfQH+ehxKuSqmeRrGDbr2wXOK1YLMj1Y7Vhz5WoBJRgO5HxxFpPY7xt17etjgqcXudZj5x04j0sRIUx3wzUcHEgWZPOGGoMREnDcdiATa8TLlqh2p1D/cb+GLX2BrsuZbSAeQi6hhuDsbTbfGsHFaxEGpYqpIACiSwtAA87eWMFTjJRlZIqqatqebtYwbHsbH5YQ1BjZ+1FZmyeY13jOUwpIEwaCkwfnjC40Ua/MjexOSsybxBhDUGIsNOKYxbEruMdiBxjsI5BRcfSF6OPiFBuDPkYgC3fDfpMwPEJkx89un82xa1PbDMaVGqkY2IoUYBHux9XIIvfzxBV9pqhvCEySfqqRmd/7O56k3x58XLp68DVkDUaoLBS497TLG4+z2v2IE7edzfDBEqzEaokqRsRufPUJ/ORgZ/aasyFGYaC2plVEQE6Sk8igyVJX0nA306h1ywnp9Y2wGwtaSB/HCtTb/AK/AboPzGUq6jdwFYIYXUoeJjUBp36f74gol1N6jGGhkEgm0CDEd/wDXEC8TVdWmmVQgSqsSAw2JkRO4Hx74dwfO0hEoBYAGBuG3PzGGjNxTxRvl2F6NGFSSWJK/W4ec7UYqJIprJCsZYOxCks0An0Nh0AxV5p3NMkseYTFzOoaiImPPFgF5hcyD8+Yb4Fr0ppf3B/kK+nXrjVPkwpYksmshHTqSqOD1V/oUGny/7V/jh9anEW+yPsr/AB/HEn0RrgXHWFX+YviXM5BgFJtyge4oPrbfHmYkLhfQu8zkG8Jm8GF0zqNCleP1te9pjEGa4a4QN4Z0xM+FSsJC3IedyB8caDipP0epTMEgQBpTlA6gFtoEdfniHPoPBhVAMIDypcB1NubcQTPrbGSNWWXeapU0VFLg9VriiYmJNGkPX7d4gz2wh4U8TpXcgjRSlY6nmsLjGxrPTI06whJLHZobVJ3kMxIjzt64HqhS2o6dLWcaVKHY2O5WxvPXywvvE3sHkxMpTyXKTpUReNFOTsLDVfc38jjmyUkSEGrutPteTrgR/pi5bKANMCUAAsm3S5HL+W2G0qVLxAX0hGtJWmRFj0uY2w/NYvKKKrkyDCqL3gKJsAfsk7zOIaqwSAPnE/gY3xb8WJQ0zThWMkwAL2hZW9uYf74rEzVSVIiehCybGex7n5/L0+Hqy5aMdWKUmNooCbgxbYifx64nVNwKZnccwsNjM+o9MKvF6gvoQnbUUBuI8oLDSL73wtLjdcEc1gIgAqLWvp3O2874q51H/YqSIqRDVCBIURaZa/Sw6HCrR52A90dTMmcD1M87c3UuZOn4wT1/3wz6dUkQ0fegL6SYHniKk9yrksgvNVVpFQyMZkyGEETERHQgmJuR23kp1EqNoFKBBZYJLCx989e5iMLUbUJN5HW+IwpFum8QOl8JzZPQdQUX2BeUyFPd1doO20jtM2nHVBQH/LsYaCPFI6SRvv5+Xniry+ZQGWpBhOxLDbzHQ9hjq1QMYWiqW6azHWRJ6jvNvnjR8V82/XzM90WNU5cCPCuDuKxKx2gqD13npt0xElfL9aDkW2rgX9dBMb/PyGA1EwdLC9yAQoH+EwdhI8uuDctmqeka8uWtfncFiDJiLSBJ/wBMc3Zbv5/k5ZkNQUiE0ghj7w1iBcfaiDI8hE9cH5bhyFZKPpOzyhUX7FlMGVEnbfvgLxwG0Clcgh1LP0OqCZ7id+4M7mBa6lhqUaVa5ubwbwbm9745zk1kzrIk4FnxQrksIUsVadwJ3+Fp8gca/VGr1H+c4wNfSaj6BCljpFhabWBIxouAZ/UPCY8wCx5gNt6gEfInGeetwl97T56kaD0XYF/FpMEuTpFECYF9MztjKilS0/o2LXvcCZEdeulp9beRfG6yrnX1av0aLCkSeQdwRET89jEEGjUpF9NQsaRmwZNd9JVb2EQD26W2wYNxjlc6yJEyabimD/eFoWfvDtPoT1iEp0KQALILg3lvMdTBjtYzAwUczk55jmQyrDQKRErAi7CRYx63OIaz0JIpu+gkHUyrq1GLzMCbi0bC3THcyWmYbLsAq/g2AVfPmPe1wTNu/p0x2I69TlDK4kwIXUGGkdQAbEn4xNrY7FVNi2C6vDjAYuq6gCRtEmIjaevoZGH1+EFVDGqpBMW+8BMAGCftXgbfI2jxvLqw8XL1CwIMeK4AINjEGNKgC9+0dLHMXLH+r6aioupWY1A5G+pSSAGIN7SSrDyxkdSa9IvhT0KReHLp1jNJqNo0vMkEESARt+BxYcB9mamaq+CtYDkNQmCRywsQSJPMI8p9MPqJSpnxHoqqliQogQYA1HWQ2mLgbTOD+C8WpU8wKtKmCxRlgXWLFjo12gBrmelj1DnJrJ2Ao2MjxHLaVqKagZkYrEN0bTMxEEkkX2nAmYYEVCtlIMAxIBaRtjfe2XtGa+V8HwlPiJTcOF06OZXgKSSVMNcRHXfGArKJqjsvleGxag5P93b9mGK+LIvqY5iYtA/zL/riGs0Ulm3KP8n+/wAsTA3A8tviuGrRVkQMYUoJPl4ZPnfBqv8A4sO/zPRwv3qp3fwiqpGDYzYSem/X4/jgqtTlV0CeWbAWBG9ultze2DVGX0EChTf7JfxQOkkiYAEA3IBE7GbOqcPJOmnV8GUGlGUFoK7AoLyDFxJF4FsYW16/BjTLDOU28JmNBwumJ8OjEHeTO02nucD5nLfVFjAMi0UdUT21T8N8XnFc7UejpAIikVJJy/MsSDpZ5iw28sRcao0Ak0xRZpWy+DqAESYJm8Xvae+Ixk1bIqyialKwEA6yRlxNv2jfcmcIMhHusg6XOXBIteJ90zbaYO2NhnWoOrLSTL1WABUItLXBMadQY6Y924vIuNxX1ShIZjSUhJMmkV1MwJ0i4DxI3AiYEgHBVS60J2ZSAKs3RYOllDUR1N/eMgED5j1wmXrS2iVBM7tStPUwCYv0G0YuPo+ppppT0FR7ppAGDJZbMWMBmJMWU9sR5LKBStWpVIEwZ8JkZRuSAtxsI9MdjjuH4ilrcGrV/wBHoIRSzEusLJUFbAc4kE+WxMYCbg5FLV4tM1BU0eEASxFhrmNIUExcz8sG+0NRAV+jVdQ5tYkcp5TG3r+7tiJMw9VEQnVoLRuIkBiSQQLgBZ7ed8bIVJKCeiJKk6k2lqBZrh1ZBB0GInS07ib2+eIXoVA2gFTB6EaZJ+8Y8sWnhlZEyDqlSLEKVsCb9IkXwxsuVkbgE23BgTe/l0Iw0eI6spLgprYp6RgQbwxFt9unTfECtAbUOkD1n+GL3IcNHiCX0w2qSNjGrttOkdd8BcZRQTUtpaowAiBZUeI6QWPzwVUTdidTh5wjd9xPlhKp+yPyBxNSHXy/d54a66BpNioAjttgjhyiWnYKTb0nGmVCSje2oG9iqGXYKpclNY1LIPMpOksNhpkNHmuFy602B11mUz2m0RvM9doxY5ZadnCtrJJktAEAvDSbjkI8/UQW6mllamNKpCFVA1Xif1ib3J2nrbEcbd9foSwpABXSrRWYggcuk8wsT1gQfP7OGAwJJMnvMAyLyZJtq9J88XFHNVG3y6DU40zq0oqgidKmTAbpHocD1qqwqmhzAyAuq5BgSII90W/Ezg4nun9AWQHVFE64ZzDiAY5lkyRGzQF8r+mGqaYBJLmDYAqCBEgsSLiTsMEOV91aZYiRN4A6fYG3ftY4fVyvKZKgkQBoFvdaSRe9wP72Cm+05oCp0JO0CLTf8Y8/yw1yVhgSrCbg3Fo/I4ORjI5AYm5+0O4BP8zgE5gMQpAN4iQCR1E/zviWJtjWVgrMZhSyF9VRjSXVHvatJiZHOf3GLEY4Z1ByjLKzRqGqSLLqjTMaQC3rJJ2Aw5tS1Cw009QAE6fsgTBYnTZtU9wIwlNGEybBSAZTfTAhgDIggdveHTHXjYGaCaPF6CoA2Rpu6JdnDX2GpucSZjpa/c4jXjlOKmrJ5fw2jlCkMnNqUB51EbiRFsBBTJImd1iO/wCZ+PkMdUyVc/pKVQkxzFKk21G9uwb4KfPHYYL+2G8n/RYUOJ07suQplixBklhEz7hIhr7z2Hc47AGbABIPjKwa4ZWLeZAhYWZ3vhccl0/kGXqxYcDyFOtXTXqHOrMxOoBfeqOzEHlF3Mg2BB749E/pA49lamUQK+WZkKlEpVNTNq5AbqG0AAEwQbY84yzqtNfDLU64cnxJmkVk8pWSdoF1MxHXE2Ud8y60szWRaLEO7rTplxYnkhQRcDkECPxm5XfYaEmkB5ikVKBlOrRJDFgZaSpuPulT5jD8zkayotU0tNNydJJsdMTERtPbr5YK4vwakKmjLV6tVdOpzUUL3IIXVzAAgydtXriq+juSFOo6YVV0zJY7CZEyexufjiqrR9XJulInq1XFMtpQSxlgGkBumnYJa3lO++Bqygu4BB1KPgS23naMWHD+EZlkelSp+IGIYgGLU2ZRqUkMASGgETMHA1Ph+aSzZasDpEfVubg6u1u+OVaN3mt/sPCm4vMtAvONp0n8xgZyRSQifcWw3PIcPpV38RvqKh0LpYabrMXP3duuGZbMgGmrU2tpBmIOkR0N5x1SafDwinmtvE3ucVxNSWzVk/kg/J5UtzCgGEggqIvoZ5BuIOgzYnbY4jr14GvwzBCsCQFgFY5TOpwPvkTO9gBi9fjcUwgUqUUAMmzQJWoFYErAj+M4HdaJzBqQaYOl1JARzyg3Nw17bKDMdMefiMiixh4c5p1DorDStgclRBa32fTfp8cDV8tVEnw69+v0Sj37zPxxoM7wpWWqWpISEJEZduvT9Jzb9PPEef4MopEjLKDYz9HvuAd6k+flhVPMfDkU4p1kOtUzSmfs5egres369cdprNy/8RDGRKUhEH3ojt62xpBwxW1hqalZHL9GQmANRPvH7p36H5VdOjTFRgcsaY+zNKkq6TJIAL6tLSDfp3wyqX2FcbANHK1RH1lVCZszU0W6zuFJvYWF5xAFzFSqKatVZtgv0imJI6lQpM27Y0NWUFOZCKJI0ZYaTAHcwYEDyY4ErZjLjUFNNHJJDg5YVALRIggAg+ZjqZwqm9bBcVszLcUEaNQYSsiai1WYH7VrKI69e1sQ8O4pS5VUMDzTIEEFSbHedt8Te07pU8JdSvoUiVZGO430ADtGKdFUAWFu4v8APG6CxU7MkpulVxI0PEs8jEkWAVxEdtI+G2IjUEtO2r90264pDW7n+TvgmnmOUywM9yJ2OFdHCjbHjVUbVizSuJ7bevu/h0w6jwapV0sBTIIDD66kDOkCdJqBgbDcA4rmrDcEG46jtgmjm6XLrpSAkGNFyFgNzIepnfthbTjnEWvUjKNm9w0eyudYSKYYeTKY+ROJ+GZGrlmZq9JlQow1MNIVoMX2MkQPXE3DODZaursiFRyiCyaj3BA0iJAg9PO2HNwCGWpVYOW0grrWWMXAIIMDv29QMGXtWrJ4Zy0ytZeZnXDbpAWU9nfF8JWrOA6aiEAnlDEDeDsY9cWWb9ikHKcxmWCSBOmwXUQBvAlNvPB/D87l0r02VH0pM01KsyKdQUXeWjUN4JjF9W9rMi7OBSrylmlUAB5iROu55thP78Y416ru2/sUnShlZFBw72Uo6nDGrUCIQocgheZhqUAWaUkdJNwcAUfZimDJ8UyIhnFpIUkQm98bXI+0mUJdlSrDSCeSAdRaCQxj3j8sFvxCiKIrBAXKHTS1qLkqfek6iukWG94wHxDi85ai8vojF5T2XplCxWoSea5W3JqsfDtvGB+O5KnlacshK+IE5ig+06e94XZJ/kY19PjGZoUqdKvkKSVRSiHzAXXsgYaVboDImx9RjOe0PEsznfHy75emEuyFKinS6SSRsxVtZUk7bjtirnFu02hfiSvFGRzHGcuRoVDCkkaoZSIkwNI0z6dNsaKh7XKAlOhQyzsAFIIMjYBpVY63tY98ZXI+zWbdQ1Nk0HcmoggEBp96TZht6YKzP9HWcFPxj4ZUwQuqasEwNVMAlWvJHTDTjw0snLTtJN1VsbfL+1+WqMQ5WlTKlFq6fFXVG2kOpUXFyonacedLUptTdwAulhp5lPK0QHUtMQfszex2wLmOB1QksbiZUgiFBF5jm9477R6YD+gMFDb7kx0jqD1+G2K0KVKmvgFk57o3VvDWitGUp1CWrUVBq1FFnAeea5Om8WvERgKq9Fmat9Ibw1roDRzNTRVKjUGDGmrMBMraDpMkGRjLHPVoZdThXJLBS2kgmbqDBAJJg+ffAYQkx+78Yw6o63Yrn0NbmM7RrQ1bMsCBChpjTAJEgsZDM2/vb2gjCYzWYyTIoJR5m+2m4kQZ33kY7D4LZXBi7DRvxJNBZWYbdGGlt47EkAn4Yny3EvErLTWstNDHNpkAzfYfEzgD+q6gRkR51wzUwBBjZixPTURAvMbzbR+xuSpSKGYymVLaXbxq7FWEAsARIm4gHpiEqcJqy9eJeNScXfxNHlvY2tmCTQbWurnqHQEaw1KFnVsRfbfGczlHJlSKeZfWmpUhQEBHc7hdRmd4m18ZjiHCcxSqeDRqvXgC1NpvHu6Fdtoj4bYGWjmV5NDEFZKrJsRPMAZET1j5Yn7pkrTd13eRSPEyu21kX2aaklNgratKLpcNBlgmpSQZdRpdQDZQe8SZlM9SSiuoVRVa+oVjC7AQpJWL38j0xmMuXQEGlUXpIBIB7EHa3TFhkMpcEeCQSLVFhQd7yrAHvbHVKCtmx6dVt6E/E3p0ifDc1XJ5mI0gnqgIkPzfaB6Yqq3ESa6VFXSovp1ahEX5rTN+3l0xZ5rLNzBky5Le4UYIEjexCzIteIwVU4hlUyrUm4ePHdIFdqgLB/vqunlAjacNShHvErSloI3EeXWNSB9MBW91l1WUmejWubnfsLnWUPTZgxLKjatIBJgMGMMdZmL/AIWxV1XbSoNhBIsLi0GJ2jY4Oz9IEUSE/s6ZB0AE2FyQxk+cfDCqCiIpXueiZnhq6GihHIZnLkzb9arPwwNnMtIKtTJAIgfR1tzDqavlv5YPr5GVf6m4QiPou9otNS/pgTO5KJ+qgSN8vS31A9as4yp5lr5EIolSdKaIBg+BQUxe16nmcVlVSzF3uwI5mTKg2HSWO0DFi+XGpvq+pv4OUX8S5wHSpAHpE/8A8KDf44vkiQrmAJeJ+62UWdusHt+GEouocjxF228aj26hKU4sKLCwFRd9lrZZf8tPHVq0Fpq8oB2zBMW+6lGPxwl82hzHe1dSkzKyPr3tqmBa+w+IvilqIoCm8OLQZ6lbxsZG3p3xp81wutmq9KjRbVUqF1XW1VljTrPMyjTZdgDeMQ+13svW4etCnXYBX1aYJcCCC24BA5htvE742U72STM82r5lHk8kKkhG5gJgmCT1AmASLmOwwTluBVKhRaYlnFgZHz7YXN5xYplhRchdKlXQ8pmdaiDMtMtcQfgLk+IspDK/hwLaY2O43Mjy64MudswxdPdHJwiqXZNILoCSA33d/wAsRvk6ixKxqWRzA2Ox/wB8Ic7BlXmd+WJ+WD+GcYWkHHIyusEMuqGvDAHYiTB3E/M3qrPUFqb0CMjwjOGiWTLs1ImS2lWmLQCbkbyBbcnazclw+sAzKhBp7xHLPKbHa/QYL4d7X5kUKlJQWVVYuUBIVW5CT0VeaBsASMCL7WupZuXU28zHfbaZ64i3xDvkh1y1ux39UVXKNou7Qh5Vki0gWsNp2nHUcrVLEKpLBYi0xMfOTHxxC/tQdwwBY3hQPjO4+EfnivzXGqhIZHKmZJEyfU9cFRrPWwrlBLI0+a4RVyx0WpioFZV16ldtp2ABuxgiwMeeBl4XVRod8woWZanWnawIJtEkXnr54q63H6rAK9RmUTCtMLJvpkHTtFsMyecOsFCbmAuqSdwF7m5w8I1bZteC/s7EtP5ZfJRzmoqMw1ZSAAK1QmbyIDbGR364o80yksXkuCBp02JIhhMmAsADv5YeWFSoNLGnETqJjUDMmbgyPODPbBWhhr1ICSZ8XUzCJuSQt+ptvPXCpRUryau+yw/xWtFZeIDVy7EBgEjSDZlgAyo1bQ0xvfbvheGZenqUmmtao1VVFHVpZz31RAE2g9+2OyuZpllAVrWYIJJJBFuU2g7d/hjsnmaYPvFVDWe4mLwpOxEifhijSs0v5J3d7+RY57KuUdaWQq0QwhorM4MHaDA6YFz3DsxVmrVeqzWblpyFkkXgQjSBaLyMG5D2lRax8Z69ShBOmk4U6jtBcXGAKHF2qPH0pqcgyXLFCAJE2jYaRA/PCw5kVt/6f3udLB6sClCG1LWeR10aWNr/AIkieuDHo1lUIrPpqaXChAJsRIPvROob3iYwQmcR6NNQMtqYOzOQVddMEK02DGGAgGQRtOBKXtCVSDlsu5E6XcNrXylWW25j1w7nN6IWyW4ZxLhtRKVOnXZUqamaGcEhIUCVUEC8wd9/LC4zKV3VSn2SdUecETt2OOwYqds/LzFeHtD8vlzq/TADeSmr4Ri2LI9qr0m5pJSk1NmHaRYC33Zviej7LOCWrlwBaEhmnQtQb2+2JvIg2wMvD6aqGqPUUahJA6MvKFUgFn1WI6YWWB6hVRrRgT0zdVqVCE5pLcoX3e06pMfHE+TyOuETM1DWc6UpJS1NUk6QJ8Rd4uDsAd8P4nlKpo6EcQoWrpaAQSrBiCYP2QNNyfhinpcPravGh1RLhy2lhyu40kbHkba0kbSDgpHOSaLF8rmlqtTq5nwWRr+I1UkHSSTFNXaQAZMW6nAGaqV/vmsosHUtp69wCJgxqAmD0wS+VRaWulVY1CyzTWnpCzJInVMDa2+JM1QrCaSqpVCra01A1C3uqAbnciIFwfKQpO9rfwNhWrYJR4lmtIRdRVZgQpjUIO6zt328sNZ6r1lNQPrSKZmJXlaFII6AN8sEVc2poBijIwbR10sIuZ6HcEeuLXhWTyjUqtY5lUqpdKJYS4KgxJEzJInynAc0k2/tuFq1rMDq5ZpGmTpHMQFYBbTddgSbgRGLBMjqWmdQUBVmRpLsQRqtciNIJ3nAmf4jpLLSblZNMDSRpN9O+0k4izDOBSNwNCn3Rf5H8TjKlN22L4oq9z1CtkBpbVQ+wf8Allvyj71WcV75IFm+q03mTl8uBuDuahM2wVlspqRyKN9Bucsi9NuaoScR8SyYpmdEEkH9DlhPMt7tPf5YzrJ2GSugXMUNLkEEXNjSyS/5mP5Y7I0umv4a8mnzCocHNlAajQ4Ci5ITKjcgdRO5wbkRpDjxBY/9SgnXsqWw0qi0FwtEOXBDRr2OwzFMf5aN8RZ4nm+sc2MRXzLdOgSmB8jizOZhwPEkeVc/+NPENRS7ES5BB+1mnG3kFEehwieZ2x5v7WZWqHR0dk0hubVXDXI61mDH+7bv0xSVOH1YBq1GuJXXqa28j3oxov6TuHQ9HlK8rGdNQTcX52J+X78Y6vktMFIiAd+sY9SjP4U7mecc9CZOH1o1BZXfVBgjuLYkTJliYPeBpJMTu0DeNyBvgKnTqqQQSt4DAwPScHZbNZmmZWqVt06jsY39MUcpvRipR3Q05IwCKlM97gR53wTW4czO3g0gwuAi1VeLWIYPJ7/mOmCeF8ZzCKKSmVBLBY6mTsWjqemJOI5xmChkEhgxkCDEmCQxt5YzyqVcVvXgXjGna5VvlayuaYQJqAU6yyAx94sYAkAmbW8sMoZFyUtTlxKhiQCOYEmeVSNPUjcbzgqvXZzrsAL6VhUEeQNvPFgvtc6kELlwRtA2G8DsJvbBdSaWSv8AMTlxvrYoc3k3Ua6gQSQABpkiPeUKYKiIJHWxvOJOGVFpuGdKNQQw0OGgHTAZgCDuQbHocG8S9onzBGsoewCWwBmM6CApC220jab98UjUk42krCuCTumTZqrqP6TxCG0BYYqUHulWgE3nl0iLHcxgajTvIAsJJAuI+15euGpnBYDVbbynte2LLKLVrJU8KkCiANU0KoIWYB7tH8xhnNRjmBRcmBUKuiWUnUYI2gHrKlbnbYj44NyuaZQCXOqZCSRTKAGdcFTJMQFM2aYlZiy2XLuQgqOAJlFBaO5WbD4nC5ZlBBqeKV+0qcp+DFWUCY3wjlB5W+w6jNLUbRUoS6FmdgwLAshDHYgqZPUwYHljklQ+hWqUkEjWsohaE1sglQx2F99NzEYKN1ZlrsoH2GJL/gACR1w9MwyrIr1FDGLON+5AvHqO18Dm20XrwByk9WVWXAbUXDFVEcoIGoiFk6SNwTBiQpEjfFrkaVSujuKVZ66uGNaSwXoq6NESSDdiRy2i82PEKmYTS1PMVPCdQARXVpcKNRJWw5pOk3AOA0zfENOoVKsEwD4u8G9h73TCOtJ7Lx/AeQur8PyAZimlNClQGnUVmLFlDhmUAqgKyUN2BgxJE+7YE8TUIFUkFG8RYVf0lhM7hIVYUzecaMPxENDVqimNzrN+1hub4ambzzBm8dwqe9MmJ28/kMBVpdF4/gLod/h+TKZ6tSJXwzUPKC2vT75HNpj7E7TfvjsanKZ7MOOauotu7qs+koTjsNz5dF4/gHJXV+H5JM3rpM9NaZegKoRqlOacEL+j1HlUgfMri2yWZyb0iX0sJHNUJGkgFQqkbGAOjT2xUZdFekaZpmoqvLHx9AZoI1QxUm21u3fCV8jk1Y0lo1tYAYo/LeLXFePtC8dfhgxn1FqYW7qNhM9xcJK0KgZJOsCYg7kDSv3j/JxbezWepHKs/wBGqutIBKtUkGmmsEGxMiQQLAxfGcevk1rUilKqKYkVlsC0A2XnM9Nzi1y+f4c0omWzi6rEL4YQjzm3nBw7lJrJMll0Kb2j40XrsKLzSTT4YggWUCwN1IuJ9e+JOFcYoAnXQibs0s1wZELIvPWfPFrToZOYXKv61HpIvS8g/wA3xLTGTAE5LLnV0OYeR5lVBjBc+x+vmdhAs3xekuhKTSqzarTpsqmSw0ySeu4MHAIzRq16epg5WYYNpAEFo2gDc4t83mMkoU/QaIkWHjuYg3kafMdcT8E4tlmqolPLZVS8jxE1+InITqDlYB3EwdjbCSksLaT36DxbTw3KvjGXUsCt5QGxpsNzOw2xJU4eTTpkUz7gj6tD0HZ5n1xbe0ThXRffOkGfESpYFre6pG83GLkcBNSjQZaRaUBOmhRc7C9nDfO+MXMaSNbjHYL4nl0o0WNFQ31RL6KFPlLCwOprdbX9cA8XzXdSCWW5p5YEDUD1eYxka6sqMPDgEGf+Gpif8T4OztWNPLHMtzTyqTceZbBjSStuJiNac2IdlhALNDZVRE9bMe257Ys8jm2VNLOQd4NdAYO3uUsZehnIY/WBReZr5NPwVScXy5l0XS1QyQDH0kk3AYH6uj2YbYnNWDe4TUz0kfWTf/rVm/y0xiwyuXJUtpJv9yu02/WYA4olzWqJqg361c23/iMWVNGNJgKLv1kUKjBrd6lQA/HCZB2MR/Sg0VaWyQrbpoPvD9Yk/hv52xf9Y6NqpWR9mb/LGj9vcuxdG0aRBGnw6aE3n3Udi0RcnaR3xjwZkBhB6dPlj0qEfgRnqXuazhHtdTXLfRmpq0M9QVGaCWZQCsFGBnSvb1GMzw8m6qSTveBtbqcQMnkB6WwkH+Ti2DcncsamdZbEz5aSf9MLl81r1QiWE8yx8r74rRmWB7R8cS082DOoapFoJWD+/wBMI6fYOp9pq8nlA6foMq1Qn7eoQD1Jm5npaI6zZ/FuHGhBOVyjIYAZVbc9DzWvPX+GM1QzoBHNy7Q9gPiFJ/DDzU1WJ1AfcYwPjbEPdp3viy6Z+ZXnRta2fy8i+oZDY/Rsop6SzD95GEr8FBv4GXH7Lt1Md/PFEikSVqVFnsxP78M8KpfTWYk/rNP54Hu1S91P7+Y3Ohph+3kXP9TFTIo0vi0j8Thq06isVSkitEzTABjbcdLYo4rKbOwPfUfzwlRqouS1xMsTJEkTJ3FiLdjh/d6lrOSfj5g50b5Jrw8i5qGqGBKAEdgq/wCUCThlOtUUAwhnobmxBEgi1/nirqGsCVMgjcGZ9DjhO7Kf523+GGXDvex3P7wrL5ooxYC43vMdOoI3PbCgtXeWe5NzFp+Fhgego5lLAHYA9RN7XPpizbL0/BOliam51BlpqqqSV92WY2jYCN74E4paAjNvU1HsN7DUcz430hyNIpsjK2mVbVqJ7iwg4x/GeG+DXq0wTpR2C/sSdJP92DiPPqpIqBH8GQmoqCZVVLLIEEiZHWCJJ3wzI5xVqOEqCmpVwrMmpo3VSB7rNAUkbSemBGnJZ3uBzWhHl8y1lp1qsk2VdVztsDvh9PjWYpyq5iqs7iSJ9R1+OAxVANx+eLPP59dFOlPiIAHADkhWYXW6jmGx6dsVcUna1/ARSbWoMvHa4n60XMksisZ9Ss9Mdh+aoqmgmkrCogddLEgAkiCQLMCCCMJgxUWsl9jm2nmzZfTeEbmrmyf/AKVB+ZbEVTjfCwf0eef1NJf3k4xS5i1oODKdexJSfyxndJLd+LGxs0FT2jyQPLkqzD9fMKp+S0zHzxMPafIxK8MYmd2zbR+FOcU3CatMVKJYCC67jz8xj0jL5umzMqUxyMQ3LEH5XGIVasaf+LfzY8YuW5h83x8MR4PD6VMdZatWJPSOdY/HEmRz1WqdDcORm0EAL4iBiTuQxMEKWPKQbY3QzB6KB8MZL25zY8WnI1cl46XJj44SnXjOVnA6UGle5BxXNVswlCitChTagNT1D4KmVYhbkhGULAggySZ6zaDMVqmcp5mr9GprTREIR6KGWprrYLzG7uIaLCB3xj8rVWpUVJ0g9dLNFidgJPbF1mMt4SvpzyiFHIwqU2b9XSw8tj+7GlpWsu3Z7+JPcv8A+knN0qNejqpJU1Ugb6Ggaj92D06iD2ItjUcJ4atTK0mFJbU1K6qOqOUdVaT/ADbHkXFM49YgVn8XRKqTB5Qehj3byMazgj8UTLq9Gij0CoQA6Lr7oldQaek74jV4X4FpfvGjUM3xPL0USoHylVHqGaJYkhV7kEgtPmO2DuHcI8dDWp0KS0qaEsaw0ryjSSGLltROw7x0xnM5ldJcPKMsK02KkyQDNwSBYdh5Ymam6A02DKrABlK6SQDqG/nceuL8mVlZ+vECmegezXBWemlc09FIky/h5ZSgsJIYN67gxjSkGmC1fUdTAK7Vaa6gdjKU7GwEXsTe2PPcvm6IISlRzD0mH1lM1bvGxGhOWDfY9sLlq9XWzHLVKlPwyRTJqALT+ydawxC3v1m+MtThKjebt8/yUVWJv2oaRUL12VqdMVGTx6j6VO8BBLdAIvttIkXjSUxRDDU5ZTqDiqTOx5XqqJk27+WMhxDiWayyGlXoIjGGDspNTSukhQ4aGUaFsZ2HbGePFNbeLrYsSW1CQZO5tGKR4Obzuheckb/i/svRCpUoCsaiAOQFCLTtqDOANROroG6Hm75/NMatPwalagVAUS6lHAQtA1SSbMbnpHbFbQ4zVdTT8V9BuVJMNHf7x9cdUo1nIZi5I6kg3+X8xikqThbE0Scr5oAz3AQC70my7UywAC1iWWwMAORqJvYk7mMAZNF1HUFB0kRAa8RBB2P6wmNxfGuXM5sAH6Q8joAFj5CMUvFMgEpa2ek1SpVLFdQNUAzJYRIUsJ9SMNGp/jc6KvqgCvwCqHCCiWLAlQpRpABJggmbDbfFlwfgSIGqZ7J1BSA06wWQBibXBgGJsfPCNmjVWmgAXTcFVYsWgXi9+Xp2xDmsm6q2o1ApOoyhUTcaoKgHeJxRylOLjLLuYsoxv8LfgbHhnAfZpqYL5sq0XDVHUzF7FR1nGJ9s8nkkzOnh1RmoimstLNLmSYJiwGn4zhczw5hTJYaQ2khzGqCCRABmGE9OmKqmrMxJ5RIAEG82Ane8GPQ9sPGabu2M4PYHWpUHc/DCrnz1H8/HFgMsS2mSGG40kEeUEzh7cBFrgzGxHXz2EdZ264Z1IHKnMrjmFJmSD6nD1M9j/PriSrwwLuWHw79MDnhzmSgJA+BPw+IwY1Us0wulLoEAr1X5H+OEqeH3I/un92BKiVEjUGWdpxIzEsF0xAEyZ6XPSB1j4XxoXEO2z9dhJ0+8mU0xszfCRiSjnH9ym9YyQ2n3gStwY6xE4BidiCB64n4RxSpRqeLSIVwCJ3swKmx8icTqVHJZRVzlGz1Yyn4jMFUFibAdT6AYcyupAemQWNgRc3i3fFpwHjIpVxVq0i6/dXRf/EpHxEG2J/aXP0MxUNSmlZIpqlNXVCCVN50xA03m5kR54jili0HsirQIUsELlttXOOmnQYG95E4bRomQkBSyFhq+0oBnf9kjvIx1NHgDwp3vEb9D88MXKOASoCz1BGGU3pcODexNWSpTCzEFZWZFpN99pDY7AjUHIhpJWBvMCLD0x2CkwXNBx+kq11Rj4hHvVWeeUuTpO4AF7wbN5YLyj5a1JBVPOVBFSk4neZhOWBI9MD8NyKal5esEyQTJABtsRqMRHnItjQf1NQSlrCS++okzM9YIB73nGGs4xjaTY8JdEBJQosUfXUFNXYgGiOWPe2dojTcxFji3zudyx8IJWq1SWdgQw+91iRHb0wVwzI0Wpo70abs7VJ1Doq2EAjtOKzhPE6q5g6XjRq0bcsgrYG2xjGTDie+XcWxWWhKeL1NAJWQ1uYz0CkwiT947i8dMZ/2hWonK1E8ilQpV10AQdUMZiJMm3yxZ5fMGnTEQfqyeYTcuTM7zOBfbLNNmKhepdoa+5sBAkzHwjFKNO0tBZNtFFk89TevT00vDMkGDUjY/cJf5X/HGtzeeA1r4yiUAg5qupNzbTmKZLfskiOnXHn9CadYlCysrGGViGFuhBxoKfHs0QQczVYMuk6nLSBMAkztqMdpxudLoQxX1B82ZqOZmXYzIM8xvqEA+oEHFrlMmfD1BCLLzfR6vYfbRuveJPlOK7T1Nz3NycRUFK1UOpo1iVmFIna0EA+RBxSSujtCyFYK7fWRzC/jOm0gfpFJsPvbfPE3tPnPEWmfFNQgkf/kpmALDsisuwubYs/6N+F/Tq9enVr1gECkFGE3Yi5YNOKr2heo1HLs9V6mumr8wWxamGMEKDF+pOJxXx9wdheBVCtWQ5TlNxVWla1tbAj4YNq5iaag1UMUtjmmYgwNkROU/qm3c2wvsjlPEzKpqZJU8yhZ6feVh+GG8bzNSjQUrVc8irBaAFZbjli22/wAZw9ZfEJF5AXH58UjWHG0BqrhfKaoD/DFqvD4Zoo2FSI+hvblW31lSV3nS3rNxiL26yvh14D1GlZl3LkehYk/OcUacQKzNOm5mZdZ6dtiPIzjs3BWO3LnPZXfkKwW/sqVO4Y25GJ+Gw2nbFLleMVKbDxiNHaPeO4kzI+BGCsjn9RMU6SQCeRAs3mD5X28h2xXccq+NSaowANMAKFsPfUSQZvDEfLEqkbtKSGTsjRZLjgClkqe7JakmrU1hEESvWxnqZxT8a4t49JWMg6p0GqrEWa5UKD196Y6Riv4Dl9OaVQzAMt4MGCuqLdLYr+NcUrOTTaoxQEELNp0xPrBPzxOHDqNTIfmfCX+WzWmiINwwEa6w3B6CE695+E4PZNVVUCAsaWuDQcnSBJbTVqSwABMyBbGJrZt20lmYkRuSekfkAPTFtwKqKhCVFD+8QTMiy2EHa+L8ht6icwOzulMsuhdbFtJ5aU6jII5WaqYP3oW20xgPLUxUNMBSNJ/VBN+/ee+2BslxioHFGFNPXABX3b/Z7HrgTiXEHdm2XS0DTOwtczJ2n1wVSsNzTWZxKYbWqN407s4K7+Ukm3f44FzfEqYWV0qRysS2sGegUAR7t8Z36Y5YDUQAosNjYGSO+NJmMnSXTFKnzb8o6jCQ4VSebK+8tftVgDMVR7r1AxkEhenMLgyQbL2O/li3qZOmpQJTJFRVYu1SoqyRqgNyqPiG8u2KX6PTat4fhqBomVkNPrOIM1nKuXqLoqvCsIUsdMA7ECJGKy4dwyudGur3aNDw/wBjDmhWelXRqdFdTl5DqDJBsNJHKbgjbpgNuD6UPh0vEeVk1wEXSQ06VZhEHRckz2HUv2N4q6ZbiCALDUY6yv1dX3b/AKx74Z7GZYZyulCuSyQwBBhlLKCSCNzyCJkb2wjqTXTIZKm7k3/xen9U9UBJpTUipTVAwkaQkFnmFkpIGrcEGKmVFmGRCj7O5j9tQXnz1YP9u+C08pmGy9MsyrfU+kuZC2JAAIHS3U4zWVRWMED4W/DbFMcpK98hJqKdkgupxIhWSiqKoM6kapJExbW53JFgJ698Vr5xzBZiSD38oxY0Mmgr0hEg1UBBggguAQbbY+hj7I8PLMn0LLAKkiKKTIm8kYE2o52IOT0PnbIZfM1gxpUalULGrQrOROxIE4HpZpkLCprUgRpK7dbyQR8sfQ/CMtSyuZ0ZelTpK68wRYBIZYPrc480/pj4Yi5yrUBMwi9IgU1M7b8xwYyTYHcyvBuNUaTFqmXp15EaakwD94aSL9MJikWmL47HOkm73fiMqjR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150" name="Picture 6" descr="https://www.trumphotelcollection.com/images/th/veg-s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79161"/>
            <a:ext cx="3580617" cy="344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cache1.asset-cache.net/gc/73578930-trump-marina-is-one-of-the-trump-properties-gettyimages.jpg?v=1&amp;c=IWSAsset&amp;k=2&amp;d=GkZZ8bf5zL1ZiijUmxa7QWwhbhW%2B1ddNydatLck5DXAUX5N9uXhb%2FjqYnVDoUeHxaEyx1KGAFt8syTkQD0K8uw%3D%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817" y="160338"/>
            <a:ext cx="6151656" cy="35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media.gettyimages.com/photos/the-trump-taj-mahal-is-one-of-the-trump-properties-that-may-be-sold-picture-id735789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001294"/>
            <a:ext cx="5102225" cy="279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i2.cdn.turner.com/money/dam/assets/151208123032-trump-golf-club-dubai-780x4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29407"/>
            <a:ext cx="5070475" cy="285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114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582" y="1830395"/>
            <a:ext cx="6842074" cy="4653532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McCain &amp; Sarah Palin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36685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Απρόβλεπτος παράγοντας – </a:t>
            </a:r>
            <a:r>
              <a:rPr lang="en-US" b="1" dirty="0"/>
              <a:t>Donald J. Trump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Επιτυχημένος συγγραφέας</a:t>
            </a:r>
          </a:p>
        </p:txBody>
      </p:sp>
      <p:pic>
        <p:nvPicPr>
          <p:cNvPr id="5124" name="Picture 4" descr="http://ecx.images-amazon.com/images/I/516W6PY-hvL._SX300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086" y="1524204"/>
            <a:ext cx="3228068" cy="533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self-help-ebook.net/uploads/images/trump-surviving-at-the-top-donald-trump-charl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72" y="2438502"/>
            <a:ext cx="4027612" cy="402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7821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Απρόβλεπτος παράγοντας – </a:t>
            </a:r>
            <a:r>
              <a:rPr lang="en-US" b="1" dirty="0"/>
              <a:t>Donald J. Trump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Reality TV – The Apprentice</a:t>
            </a:r>
            <a:endParaRPr lang="el-GR" b="1" dirty="0"/>
          </a:p>
        </p:txBody>
      </p:sp>
      <p:pic>
        <p:nvPicPr>
          <p:cNvPr id="3076" name="Picture 4" descr="The Apprentice 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14" y="1481251"/>
            <a:ext cx="3565525" cy="525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russia-insider.com/sites/insider/files/donald-trump-youre-fir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52" y="2597282"/>
            <a:ext cx="6367916" cy="371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2412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4A79634-BA38-4511-BBF0-6ECD9C660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EAA276BE-F167-428E-9ADF-9513B1C40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6575" y="90488"/>
            <a:ext cx="4572000" cy="3429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FEAFA5E-24B3-4E98-8B35-7B0D342D9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4" y="90488"/>
            <a:ext cx="5961629" cy="333851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148D42A2-201C-4CBB-BAB8-6A414D6A6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550" y="3542109"/>
            <a:ext cx="5734050" cy="32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407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2011 White House correspondents dinner</a:t>
            </a:r>
            <a:endParaRPr lang="el-GR" b="1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25543" y="3262911"/>
            <a:ext cx="3420835" cy="2702460"/>
          </a:xfrm>
          <a:prstGeom prst="rect">
            <a:avLst/>
          </a:prstGeom>
        </p:spPr>
      </p:pic>
      <p:pic>
        <p:nvPicPr>
          <p:cNvPr id="4098" name="Picture 2" descr="http://i1.wp.com/contemptor.com/wp-content/uploads/2016/04/seth-meyers-white-house-correspondents-dinner-2011_0.jpg?fit=562%2C3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31" y="1839684"/>
            <a:ext cx="6991741" cy="435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7169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Προετοιμασία – 2011-2015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b="1" dirty="0" err="1"/>
              <a:t>Τζακσονικά</a:t>
            </a:r>
            <a:r>
              <a:rPr lang="el-GR" b="1" dirty="0"/>
              <a:t> μηνύματα</a:t>
            </a:r>
          </a:p>
          <a:p>
            <a:pPr lvl="1"/>
            <a:r>
              <a:rPr lang="el-GR" b="1" dirty="0"/>
              <a:t>Ενάντια στον </a:t>
            </a:r>
            <a:r>
              <a:rPr lang="el-GR" b="1" dirty="0" err="1"/>
              <a:t>χαμιλτονισμό</a:t>
            </a:r>
            <a:r>
              <a:rPr lang="el-GR" b="1" dirty="0"/>
              <a:t> – προστατευτισμός και εκδίωξη λαθρομεταναστών</a:t>
            </a:r>
          </a:p>
          <a:p>
            <a:pPr lvl="2"/>
            <a:r>
              <a:rPr lang="el-GR" b="1" dirty="0"/>
              <a:t>Απευθύνεται στα θύματα της παγκοσμιοποίησης</a:t>
            </a:r>
          </a:p>
          <a:p>
            <a:pPr lvl="1"/>
            <a:r>
              <a:rPr lang="el-GR" b="1" dirty="0"/>
              <a:t>Ενάντια στον </a:t>
            </a:r>
            <a:r>
              <a:rPr lang="el-GR" b="1" dirty="0" err="1"/>
              <a:t>ουιλσονισμό</a:t>
            </a:r>
            <a:endParaRPr lang="el-GR" b="1" dirty="0"/>
          </a:p>
          <a:p>
            <a:pPr lvl="2"/>
            <a:r>
              <a:rPr lang="el-GR" b="1" dirty="0"/>
              <a:t>Όχι ιδεολογικές σταυροφορίες</a:t>
            </a:r>
          </a:p>
          <a:p>
            <a:pPr lvl="1"/>
            <a:r>
              <a:rPr lang="el-GR" b="1" dirty="0"/>
              <a:t>Ενάντια στον </a:t>
            </a:r>
            <a:r>
              <a:rPr lang="el-GR" b="1" dirty="0" err="1"/>
              <a:t>τζεφερσονισμό</a:t>
            </a:r>
            <a:endParaRPr lang="el-GR" b="1" dirty="0"/>
          </a:p>
          <a:p>
            <a:pPr lvl="2"/>
            <a:r>
              <a:rPr lang="el-GR" b="1" dirty="0"/>
              <a:t>Σκληρή στάση ενάντια σε υπαρκτές απειλές – ακόμα και βασανιστήρια συγγενών των ηγετικών στελεχών του «ισλαμικού κράτους»</a:t>
            </a:r>
            <a:endParaRPr lang="en-US" b="1" dirty="0"/>
          </a:p>
          <a:p>
            <a:pPr lvl="2"/>
            <a:r>
              <a:rPr lang="el-GR" b="1" dirty="0"/>
              <a:t>Στελέχη των αμερικανικών δυνάμεων εγείρουν θέματα συνταγματικότητας διαταγών</a:t>
            </a:r>
          </a:p>
          <a:p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2916837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Προετοιμασία – 2011-2015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Απομάκρυνση από τη χριστιανική δεξιά</a:t>
            </a:r>
          </a:p>
          <a:p>
            <a:pPr lvl="1"/>
            <a:r>
              <a:rPr lang="el-GR" b="1" dirty="0"/>
              <a:t>Τρεις γάμοι – η τωρινή σύζυγός του είναι μόλις τέσσερα χρόνια μεγαλύτερη από τον πρώτο γιό του</a:t>
            </a:r>
          </a:p>
          <a:p>
            <a:pPr lvl="1"/>
            <a:r>
              <a:rPr lang="en-US" b="1" dirty="0"/>
              <a:t>Planned Parenthood</a:t>
            </a:r>
          </a:p>
          <a:p>
            <a:r>
              <a:rPr lang="el-GR" b="1" dirty="0"/>
              <a:t>Απομάκρυνση από τους δημοσιονομικούς συντηρητικούς</a:t>
            </a:r>
          </a:p>
          <a:p>
            <a:pPr lvl="1"/>
            <a:r>
              <a:rPr lang="el-GR" b="1" dirty="0"/>
              <a:t>Ενάντια σε περικοπές κοινωνικών δαπανών</a:t>
            </a:r>
          </a:p>
          <a:p>
            <a:r>
              <a:rPr lang="el-GR" b="1" dirty="0"/>
              <a:t>Δεξιός λαϊκισμός</a:t>
            </a:r>
            <a:r>
              <a:rPr lang="en-US" b="1" dirty="0"/>
              <a:t> – </a:t>
            </a:r>
            <a:r>
              <a:rPr lang="el-GR" b="1" dirty="0"/>
              <a:t>κεκαλυμμένη απήχηση σε ρατσιστές</a:t>
            </a:r>
          </a:p>
          <a:p>
            <a:pPr lvl="1"/>
            <a:r>
              <a:rPr lang="el-GR" b="1" dirty="0"/>
              <a:t>Αμφισβήτηση γέννησης Ομπάμα σε αμερικανικό έδαφος</a:t>
            </a:r>
          </a:p>
          <a:p>
            <a:pPr lvl="1"/>
            <a:r>
              <a:rPr lang="el-GR" b="1" dirty="0"/>
              <a:t>Δεν αποκήρυξε την υποστήριξη του ρατσιστή </a:t>
            </a:r>
            <a:r>
              <a:rPr lang="en-US" b="1" dirty="0"/>
              <a:t>David Duke (</a:t>
            </a:r>
            <a:r>
              <a:rPr lang="el-GR" b="1" dirty="0"/>
              <a:t>πρώην ΚΚΚ, ιδρυτής της </a:t>
            </a:r>
            <a:r>
              <a:rPr lang="en-US" b="1" dirty="0"/>
              <a:t>National Association for the Advancement of White People)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2916837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Επικοινωνιακή στρατηγική του </a:t>
            </a:r>
            <a:r>
              <a:rPr lang="en-US" b="1" dirty="0"/>
              <a:t>Trump</a:t>
            </a:r>
            <a:r>
              <a:rPr lang="el-GR" b="1" dirty="0"/>
              <a:t>, 2015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Εκμετάλλευση του στάτους του </a:t>
            </a:r>
            <a:r>
              <a:rPr lang="en-US" b="1" dirty="0"/>
              <a:t>celebrity</a:t>
            </a:r>
          </a:p>
          <a:p>
            <a:r>
              <a:rPr lang="el-GR" b="1" dirty="0"/>
              <a:t>Έμφαση στη δωρεάν δημοσιότητα</a:t>
            </a:r>
          </a:p>
          <a:p>
            <a:pPr lvl="1"/>
            <a:r>
              <a:rPr lang="el-GR" b="1" dirty="0"/>
              <a:t>Συχνά ήταν πρώτο θέμα στις ειδήσεις</a:t>
            </a:r>
            <a:endParaRPr lang="en-US" b="1" dirty="0"/>
          </a:p>
          <a:p>
            <a:r>
              <a:rPr lang="el-GR" b="1" dirty="0"/>
              <a:t>Δεν ξεκινούσε επιθέσεις</a:t>
            </a:r>
            <a:r>
              <a:rPr lang="en-US" b="1" dirty="0"/>
              <a:t> </a:t>
            </a:r>
            <a:r>
              <a:rPr lang="el-GR" b="1" dirty="0"/>
              <a:t>ενάντια σε αντιπάλους του</a:t>
            </a:r>
          </a:p>
          <a:p>
            <a:pPr lvl="1"/>
            <a:r>
              <a:rPr lang="el-GR" b="1" dirty="0"/>
              <a:t>Ήταν όμως πολύ αποτελεσματικός στις αντεπιθέσεις του</a:t>
            </a:r>
          </a:p>
          <a:p>
            <a:pPr lvl="2"/>
            <a:r>
              <a:rPr lang="en-US" b="1" dirty="0"/>
              <a:t>“Bush is low energy”</a:t>
            </a:r>
          </a:p>
          <a:p>
            <a:pPr lvl="2"/>
            <a:r>
              <a:rPr lang="en-US" b="1" dirty="0"/>
              <a:t>“Little Marco”</a:t>
            </a:r>
          </a:p>
          <a:p>
            <a:pPr lvl="2"/>
            <a:r>
              <a:rPr lang="en-US" b="1" dirty="0"/>
              <a:t>“</a:t>
            </a:r>
            <a:r>
              <a:rPr lang="en-US" b="1" dirty="0" err="1"/>
              <a:t>Lyin</a:t>
            </a:r>
            <a:r>
              <a:rPr lang="en-US" b="1" dirty="0"/>
              <a:t>’ Ted”</a:t>
            </a:r>
          </a:p>
          <a:p>
            <a:pPr lvl="1"/>
            <a:r>
              <a:rPr lang="el-GR" b="1" dirty="0"/>
              <a:t>Επειδή οι αντίπαλοί του ήταν λιγότερο διάσημοι, ο </a:t>
            </a:r>
            <a:r>
              <a:rPr lang="en-US" b="1" dirty="0"/>
              <a:t>Trump </a:t>
            </a:r>
            <a:r>
              <a:rPr lang="el-GR" b="1" dirty="0"/>
              <a:t>μπορούσε να επηρεάσει την εικόνα τους αρνητικά</a:t>
            </a:r>
          </a:p>
          <a:p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1485645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Δημοκρατικοί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Hilary Clinton v. Bernie Sanders</a:t>
            </a:r>
          </a:p>
          <a:p>
            <a:r>
              <a:rPr lang="el-GR" b="1" dirty="0"/>
              <a:t>Κέντρο έναντι αριστερής πτέρυγας</a:t>
            </a:r>
          </a:p>
          <a:p>
            <a:r>
              <a:rPr lang="en-US" b="1" dirty="0"/>
              <a:t>Sanders</a:t>
            </a:r>
            <a:r>
              <a:rPr lang="el-GR" b="1" dirty="0"/>
              <a:t>:</a:t>
            </a:r>
          </a:p>
          <a:p>
            <a:pPr lvl="1"/>
            <a:r>
              <a:rPr lang="el-GR" b="1" dirty="0"/>
              <a:t>υπέρ δωρεάν δημόσιας πανεπιστημιακής παιδείας (πολιτειακά πανεπιστήμια)</a:t>
            </a:r>
          </a:p>
          <a:p>
            <a:pPr lvl="2"/>
            <a:r>
              <a:rPr lang="el-GR" b="1" dirty="0"/>
              <a:t>Δεν επηρεάζει τα ιδιωτικά πανεπιστήμια</a:t>
            </a:r>
          </a:p>
          <a:p>
            <a:pPr lvl="1"/>
            <a:r>
              <a:rPr lang="el-GR" b="1" dirty="0"/>
              <a:t>Υπέρ μεγαλύτερης αναδιανομής πλούτου</a:t>
            </a:r>
          </a:p>
          <a:p>
            <a:pPr lvl="1"/>
            <a:r>
              <a:rPr lang="el-GR" b="1" dirty="0"/>
              <a:t>Υπέρ περισσότερης ομοσπονδιακής εποπτείας της </a:t>
            </a:r>
            <a:r>
              <a:rPr lang="en-US" b="1" dirty="0"/>
              <a:t>Wall Street</a:t>
            </a:r>
            <a:endParaRPr lang="el-GR" b="1" dirty="0"/>
          </a:p>
          <a:p>
            <a:pPr lvl="1"/>
            <a:r>
              <a:rPr lang="el-GR" b="1" dirty="0"/>
              <a:t>Υπέρ του προστατευτισμού</a:t>
            </a:r>
          </a:p>
          <a:p>
            <a:pPr lvl="1"/>
            <a:r>
              <a:rPr lang="el-GR" b="1" dirty="0"/>
              <a:t>Αυτοαποκαλείται δημοκρατικός σοσιαλιστής</a:t>
            </a:r>
          </a:p>
          <a:p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197511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 descr="https://img.washingtonpost.com/rf/image_1484w/2010-2019/WashingtonPost/2015/10/15/Editorial-Opinion/Images/DEM_2016_Debate-0d424-1649.jpg?uuid=p9DVjnOHEeWcu3kDaWQ8-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94" y="233142"/>
            <a:ext cx="5450622" cy="362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mediad.publicbroadcasting.net/p/vpr/files/styles/x_large/public/201504/sanders-ap-Harnik-201503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602" y="166688"/>
            <a:ext cx="5537451" cy="369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16" y="4056758"/>
            <a:ext cx="4065084" cy="270737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395" y="4261470"/>
            <a:ext cx="3486149" cy="229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182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Trump v H. Clinton</a:t>
            </a:r>
            <a:endParaRPr lang="el-GR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Η </a:t>
            </a:r>
            <a:r>
              <a:rPr lang="en-US" b="1" dirty="0"/>
              <a:t>Clinton</a:t>
            </a:r>
            <a:r>
              <a:rPr lang="el-GR" b="1" dirty="0"/>
              <a:t> ήταν πιο κοντά στις παραδόσεις του </a:t>
            </a:r>
            <a:r>
              <a:rPr lang="en-US" b="1" dirty="0"/>
              <a:t>Reagan </a:t>
            </a:r>
            <a:r>
              <a:rPr lang="el-GR" b="1" dirty="0"/>
              <a:t>όσον αφορά:</a:t>
            </a:r>
          </a:p>
          <a:p>
            <a:pPr marL="971550" lvl="1" indent="-514350">
              <a:buFont typeface="+mj-lt"/>
              <a:buAutoNum type="arabicPeriod"/>
            </a:pPr>
            <a:r>
              <a:rPr lang="el-GR" b="1" dirty="0"/>
              <a:t>Ελεύθερο εμπόριο</a:t>
            </a:r>
          </a:p>
          <a:p>
            <a:pPr marL="971550" lvl="1" indent="-514350">
              <a:buFont typeface="+mj-lt"/>
              <a:buAutoNum type="arabicPeriod"/>
            </a:pPr>
            <a:r>
              <a:rPr lang="el-GR" b="1" dirty="0"/>
              <a:t>Εξωτερική πολιτική πυγμής</a:t>
            </a:r>
          </a:p>
          <a:p>
            <a:pPr marL="971550" lvl="1" indent="-514350">
              <a:buFont typeface="+mj-lt"/>
              <a:buAutoNum type="arabicPeriod"/>
            </a:pPr>
            <a:r>
              <a:rPr lang="el-GR" b="1" dirty="0"/>
              <a:t>Νομιμοποίηση λαθρομεταναστών</a:t>
            </a:r>
          </a:p>
          <a:p>
            <a:r>
              <a:rPr lang="el-GR" b="1" dirty="0"/>
              <a:t>Ο </a:t>
            </a:r>
            <a:r>
              <a:rPr lang="en-US" b="1" dirty="0"/>
              <a:t>Trump </a:t>
            </a:r>
            <a:r>
              <a:rPr lang="el-GR" b="1" dirty="0"/>
              <a:t>ήταν ο πρώτος υποψήφιος πρόεδρος των </a:t>
            </a:r>
            <a:r>
              <a:rPr lang="el-GR" b="1" dirty="0" err="1"/>
              <a:t>ρεπουμπλικανών</a:t>
            </a:r>
            <a:r>
              <a:rPr lang="el-GR" b="1" dirty="0"/>
              <a:t> που έχει απομακρυνθεί από την παράδοση του </a:t>
            </a:r>
            <a:r>
              <a:rPr lang="en-US" b="1" dirty="0"/>
              <a:t>Reagan </a:t>
            </a:r>
          </a:p>
          <a:p>
            <a:r>
              <a:rPr lang="el-GR" b="1" dirty="0"/>
              <a:t>Οι δύο υποψήφιοι είχαν τα υψηλότερα ποσοστά αρνητικών γνωμών στις δημοσκοπήσεων από όλους του υποψήφιους των τελευταίων τεσσάρων δεκαετιών</a:t>
            </a:r>
          </a:p>
        </p:txBody>
      </p:sp>
    </p:spTree>
    <p:extLst>
      <p:ext uri="{BB962C8B-B14F-4D97-AF65-F5344CB8AC3E}">
        <p14:creationId xmlns:p14="http://schemas.microsoft.com/office/powerpoint/2010/main" val="3713534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Οικονομική κρίση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Subprime mortgages</a:t>
            </a:r>
          </a:p>
          <a:p>
            <a:pPr lvl="1"/>
            <a:r>
              <a:rPr lang="el-GR" dirty="0"/>
              <a:t>Πακετάρισμα για αποφυγή ρίσκου</a:t>
            </a:r>
          </a:p>
          <a:p>
            <a:r>
              <a:rPr lang="el-GR" dirty="0"/>
              <a:t>Ύφεση 2007 </a:t>
            </a:r>
          </a:p>
          <a:p>
            <a:pPr lvl="1"/>
            <a:r>
              <a:rPr lang="el-GR" dirty="0"/>
              <a:t>Πτώση τιμών κτηματαγοράς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026" y="2143868"/>
            <a:ext cx="5841423" cy="471413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636" y="3687762"/>
            <a:ext cx="3953741" cy="296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12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https://img.washingtonpost.com/rf/image_1484w/2010-2019/WashingtonPost/2016/05/22/National-Politics/Graphics/2300-A-poll0522.jpg?uuid=TbKY9h--EeaCwqfcsxMofQ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113" y="203653"/>
            <a:ext cx="7946571" cy="645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346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4"/>
            <a:ext cx="8492836" cy="636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84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Τραπεζική κρίση, 2007-8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Τράπεζες – είχαν επενδύσει σε πακέτα («</a:t>
            </a:r>
            <a:r>
              <a:rPr lang="en-US" dirty="0"/>
              <a:t>securities</a:t>
            </a:r>
            <a:r>
              <a:rPr lang="el-GR" dirty="0"/>
              <a:t>») κτηματικών δανείων</a:t>
            </a:r>
          </a:p>
          <a:p>
            <a:r>
              <a:rPr lang="el-GR" dirty="0"/>
              <a:t>Μάρτιος 2008 – </a:t>
            </a:r>
            <a:r>
              <a:rPr lang="en-US" dirty="0"/>
              <a:t>Bear Sterns</a:t>
            </a:r>
          </a:p>
          <a:p>
            <a:pPr lvl="1"/>
            <a:r>
              <a:rPr lang="el-GR" dirty="0"/>
              <a:t>Δάνειο $25 δισεκατομμυρίων από </a:t>
            </a:r>
            <a:r>
              <a:rPr lang="en-US" dirty="0"/>
              <a:t>Federal Reserve</a:t>
            </a:r>
          </a:p>
          <a:p>
            <a:pPr lvl="1"/>
            <a:r>
              <a:rPr lang="el-GR" dirty="0"/>
              <a:t>Η </a:t>
            </a:r>
            <a:r>
              <a:rPr lang="en-US" dirty="0"/>
              <a:t>Bear Sterns</a:t>
            </a:r>
            <a:r>
              <a:rPr lang="el-GR" dirty="0"/>
              <a:t> εξαγοράσθηκε από την</a:t>
            </a:r>
            <a:r>
              <a:rPr lang="en-US" dirty="0"/>
              <a:t> JP Morgan Chase</a:t>
            </a:r>
            <a:endParaRPr lang="el-GR" dirty="0"/>
          </a:p>
          <a:p>
            <a:r>
              <a:rPr lang="el-GR" dirty="0"/>
              <a:t>Σεπτέμβριος 2008 –</a:t>
            </a:r>
            <a:r>
              <a:rPr lang="en-US" dirty="0"/>
              <a:t> </a:t>
            </a:r>
            <a:r>
              <a:rPr lang="el-GR" dirty="0"/>
              <a:t>χρεωκοπία της  </a:t>
            </a:r>
            <a:r>
              <a:rPr lang="en-US" dirty="0"/>
              <a:t>Lehman Brothers</a:t>
            </a:r>
            <a:endParaRPr lang="el-GR" dirty="0"/>
          </a:p>
          <a:p>
            <a:pPr lvl="1"/>
            <a:r>
              <a:rPr lang="el-GR" dirty="0"/>
              <a:t>Μία από τις πέντε μεγαλύτερες </a:t>
            </a:r>
            <a:r>
              <a:rPr lang="en-US" dirty="0"/>
              <a:t>investment banks</a:t>
            </a:r>
            <a:r>
              <a:rPr lang="el-GR" dirty="0"/>
              <a:t> της</a:t>
            </a:r>
            <a:r>
              <a:rPr lang="en-US" dirty="0"/>
              <a:t> Wall Street</a:t>
            </a:r>
            <a:endParaRPr lang="el-GR" dirty="0"/>
          </a:p>
          <a:p>
            <a:r>
              <a:rPr lang="el-GR" dirty="0"/>
              <a:t>Οι τράπεζες σταματούν να δανείζουν είτε μεταξύ τους είτε στις επιχειρήσεις</a:t>
            </a:r>
          </a:p>
          <a:p>
            <a:pPr lvl="1"/>
            <a:r>
              <a:rPr lang="el-GR" dirty="0"/>
              <a:t>Από φόβο έλλειψης ρευστότητας λόγω απόσυρσης καταθέσεων</a:t>
            </a:r>
          </a:p>
        </p:txBody>
      </p:sp>
    </p:spTree>
    <p:extLst>
      <p:ext uri="{BB962C8B-B14F-4D97-AF65-F5344CB8AC3E}">
        <p14:creationId xmlns:p14="http://schemas.microsoft.com/office/powerpoint/2010/main" val="312090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019" y="132052"/>
            <a:ext cx="8510154" cy="638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7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Πολιτική αντίδραση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Troubled Asset Relief Program</a:t>
            </a:r>
            <a:r>
              <a:rPr lang="en-US" b="0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b="1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TARP</a:t>
            </a:r>
            <a:r>
              <a:rPr lang="en-US" b="0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)</a:t>
            </a:r>
            <a:endParaRPr lang="el-GR" b="0" i="0" dirty="0">
              <a:solidFill>
                <a:srgbClr val="252525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el-GR" dirty="0">
                <a:solidFill>
                  <a:srgbClr val="252525"/>
                </a:solidFill>
                <a:latin typeface="Arial" panose="020B0604020202020204" pitchFamily="34" charset="0"/>
              </a:rPr>
              <a:t>$700 δισεκατομμύρια για διάσωση τραπεζών</a:t>
            </a:r>
          </a:p>
          <a:p>
            <a:pPr lvl="1"/>
            <a:r>
              <a:rPr lang="el-GR" dirty="0">
                <a:solidFill>
                  <a:srgbClr val="252525"/>
                </a:solidFill>
                <a:latin typeface="Arial" panose="020B0604020202020204" pitchFamily="34" charset="0"/>
              </a:rPr>
              <a:t>Υπεγράφη από τον πρόεδρο 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Bush </a:t>
            </a:r>
            <a:r>
              <a:rPr lang="el-GR" dirty="0">
                <a:solidFill>
                  <a:srgbClr val="252525"/>
                </a:solidFill>
                <a:latin typeface="Arial" panose="020B0604020202020204" pitchFamily="34" charset="0"/>
              </a:rPr>
              <a:t>στις 3 Οκτωβρίου 2008</a:t>
            </a:r>
          </a:p>
          <a:p>
            <a:pPr lvl="2"/>
            <a:r>
              <a:rPr lang="el-GR" dirty="0"/>
              <a:t>18 μόλις ημέρες μετά την χρεωκοπία της </a:t>
            </a:r>
            <a:r>
              <a:rPr lang="en-US" dirty="0"/>
              <a:t>Lehman Brothers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39" y="3454544"/>
            <a:ext cx="4905375" cy="319087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781" y="3454544"/>
            <a:ext cx="3655002" cy="319087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3966" y="3106882"/>
            <a:ext cx="2747190" cy="366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78113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972</Words>
  <Application>Microsoft Office PowerPoint</Application>
  <PresentationFormat>Ευρεία οθόνη</PresentationFormat>
  <Paragraphs>164</Paragraphs>
  <Slides>50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Θέμα του Office</vt:lpstr>
      <vt:lpstr>1_Θέμα του Office</vt:lpstr>
      <vt:lpstr>Η μεγάλη οικονομική κρίση του 2007-9 και η προεδρία Ομπάμα</vt:lpstr>
      <vt:lpstr>Εκλογές 2008</vt:lpstr>
      <vt:lpstr>Παρουσίαση του PowerPoint</vt:lpstr>
      <vt:lpstr>John McCain &amp; Sarah Palin</vt:lpstr>
      <vt:lpstr>Οικονομική κρίση</vt:lpstr>
      <vt:lpstr>Παρουσίαση του PowerPoint</vt:lpstr>
      <vt:lpstr>Τραπεζική κρίση, 2007-8</vt:lpstr>
      <vt:lpstr>Παρουσίαση του PowerPoint</vt:lpstr>
      <vt:lpstr>Πολιτική αντίδραση</vt:lpstr>
      <vt:lpstr>Η βαθύτερη οικονομική ύφεση στις ΗΠΑ μετά τη δεκαετία του 1930</vt:lpstr>
      <vt:lpstr>Εκλογές 2008</vt:lpstr>
      <vt:lpstr>Obama – 52,9% της λαϊκής ψήφου</vt:lpstr>
      <vt:lpstr>Κυβέρνηση Ομπάμα</vt:lpstr>
      <vt:lpstr>Οικονομική κρίση</vt:lpstr>
      <vt:lpstr>Νομοσχέδιο για την υγεία</vt:lpstr>
      <vt:lpstr>Μεταρρύθμιση υγείας</vt:lpstr>
      <vt:lpstr> Affordable Care Act (ACA) or  "ObamaCare"</vt:lpstr>
      <vt:lpstr>Ενδιάμεσες εκλογές Κογκρέσου, 2010</vt:lpstr>
      <vt:lpstr>Εκλογές 2010</vt:lpstr>
      <vt:lpstr>Βουλή των Αντιπροσώπων – καφέ: οι έδρες που άλλαξαν υπέρ των ρεπουμπλικανών</vt:lpstr>
      <vt:lpstr>Gerrymandering</vt:lpstr>
      <vt:lpstr>2011-2012 - gridlock</vt:lpstr>
      <vt:lpstr>Μάιος 2011 – Οσάμα μπιν Λάντεν</vt:lpstr>
      <vt:lpstr>Απόσυρση ΗΠΑ από Ιράκ</vt:lpstr>
      <vt:lpstr>Ρεπουμπλικανοί – 2011-2</vt:lpstr>
      <vt:lpstr>Παρουσίαση του PowerPoint</vt:lpstr>
      <vt:lpstr>Romney πορτοκαλί, Ron Paul κίτρινο, Rick Santorum πράσινο, Newt Gingrich μοβ</vt:lpstr>
      <vt:lpstr>Εκλογές 2012</vt:lpstr>
      <vt:lpstr>Παρουσίαση του PowerPoint</vt:lpstr>
      <vt:lpstr>Εξωτερική πολιτική</vt:lpstr>
      <vt:lpstr>Ενδιάμεσες εκλογές, Νοέμβριος 2014</vt:lpstr>
      <vt:lpstr>Εσωκομματικές αναμετρήσεις</vt:lpstr>
      <vt:lpstr>Εσωκομματικές αναμετρήσεις</vt:lpstr>
      <vt:lpstr>Οι αδελφοί Koch                                          Sheldon Adelson </vt:lpstr>
      <vt:lpstr>Απρόβλεπτος παράγοντας – Donald J. Trump</vt:lpstr>
      <vt:lpstr>Donald J. Trump</vt:lpstr>
      <vt:lpstr>Παρουσίαση του PowerPoint</vt:lpstr>
      <vt:lpstr>Παρουσίαση του PowerPoint</vt:lpstr>
      <vt:lpstr>Παρουσίαση του PowerPoint</vt:lpstr>
      <vt:lpstr>Απρόβλεπτος παράγοντας – Donald J. Trump</vt:lpstr>
      <vt:lpstr>Απρόβλεπτος παράγοντας – Donald J. Trump</vt:lpstr>
      <vt:lpstr>Παρουσίαση του PowerPoint</vt:lpstr>
      <vt:lpstr>2011 White House correspondents dinner</vt:lpstr>
      <vt:lpstr>Προετοιμασία – 2011-2015</vt:lpstr>
      <vt:lpstr>Προετοιμασία – 2011-2015</vt:lpstr>
      <vt:lpstr>Επικοινωνιακή στρατηγική του Trump, 2015</vt:lpstr>
      <vt:lpstr>Δημοκρατικοί</vt:lpstr>
      <vt:lpstr>Παρουσίαση του PowerPoint</vt:lpstr>
      <vt:lpstr>Trump v H. Clinton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Harry Papasotiriou</dc:creator>
  <cp:lastModifiedBy>Harry Papasotiriou</cp:lastModifiedBy>
  <cp:revision>47</cp:revision>
  <dcterms:created xsi:type="dcterms:W3CDTF">2015-05-22T14:34:21Z</dcterms:created>
  <dcterms:modified xsi:type="dcterms:W3CDTF">2021-05-31T08:36:36Z</dcterms:modified>
</cp:coreProperties>
</file>