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714"/>
  </p:normalViewPr>
  <p:slideViewPr>
    <p:cSldViewPr snapToGrid="0">
      <p:cViewPr>
        <p:scale>
          <a:sx n="113" d="100"/>
          <a:sy n="113" d="100"/>
        </p:scale>
        <p:origin x="4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BE9D91-6A53-5367-279E-6B00AAF5D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4F0C19D-D8E0-AE55-E596-5D2100D1F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30A765-0E6A-5843-2A57-9FACEF94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3183BA-974A-4FFA-87D4-F4CC4B9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AFF8E5-6F58-57C8-5616-060054DF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45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EF125F-0A01-8D11-02E4-96D9B639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4E2C18D-97AC-CBE0-8324-00CF06C7A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172A07-F11B-F6B9-1B6D-6A421241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C82016-C21F-ADDB-722F-E56B8621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271E0C-9C61-19A0-BE6F-821C4C81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1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D582273-F485-F46B-E1D7-360DBCC75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13159B3-71EF-DC5D-2B5C-1947532BC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BFB0B3-988C-6734-AA42-32201827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BC7DB8-BA4B-90D5-B75C-D1953664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AE4B72B-3EEC-FC1A-1B37-F9A36C7E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53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67D7F3-F720-28E7-C036-92BC0BFC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5119B8-750B-7215-8CE6-391F0212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0E433A-F1BE-7619-21CF-B938226A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D445D1-1434-4D78-E9DE-3735C100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77CC4E-F3B8-9D0F-277F-C23167D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A18CB-6132-7221-AF0C-4C468333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F85D03-85B8-6E64-1624-BC8012497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6A8DF4-44EF-9ECD-EE37-D7E8329D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48AB2E-D951-4898-8700-4D4C5352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FC8145B-69D3-A200-44B5-734E534F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89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204552-50B3-32AE-268E-0026BAE3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A25AD5-7251-111D-F3AB-BC53F200A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D8BA72-EB92-4DF4-EA65-5F8521516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F6BAE4-6837-5C4D-B0D7-DC9C12B8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8BEDEB-3031-67CA-AC9A-CF735E95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41D6C8A-5146-B8B6-D4D7-5D129E9A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53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7B986D-D10A-0766-A6F3-795090A1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E497A1-3B3F-3630-5F1A-0F7E72938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395BD78-2D6D-24B5-37BB-5C3BB6B9A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53664B3-FDF8-6559-0406-6DD90108E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20BEF96-B9D0-1CFC-9897-26C7DEAD5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5107524-1FAD-5530-ADDF-4D9EB3AE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C5E09F5-7794-913E-693A-8C61231B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97BC178-624E-1C21-D6E0-20E33162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85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CEEA8E-ABB3-7761-8ADE-71DB37BB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9B5AC88-EF05-1A71-2FB5-C9B6EBB5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8E35A4C-A7C6-A394-31F1-6216C4A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E542CA4-E6C7-3366-425A-16B538AD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5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3DB1370-272C-EC67-58D5-E4E736C9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C369935-C8C3-0B94-2CFB-4DBC4580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7327E8-6B89-FE86-BD1F-E2CC2368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58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C04B13-4700-8E00-E2DE-00130415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BC3335-E8C7-2E7D-4C3A-870BDA5D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CE1AB2E-65E2-1A11-CF24-8F78C384C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926CE3-C1F2-1D3B-6961-21170D2E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4EC111-10DA-4CFB-15E2-064F0F54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43CEE7-9960-130A-A98B-F0ECC1CE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4452A7-FBF3-9303-7508-F3F6723A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B308C05-D4E9-8FC2-17AE-EF105C2E0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FAC941-029B-4090-40EB-71EEE3FCB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99AAE8-D16E-8646-0F30-0F695896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3AE9B7-8661-CA1A-FD5F-39854DC1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801E5E-C50A-E97B-5059-750A7DFC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06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0EECBC7-63EB-D103-A5F0-13CC16CB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25BD34-7D31-B9D6-6D1C-446F006F5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6E7C0E-0B83-640B-DED0-C54C5E758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581D01-B1FB-B547-9F81-1839651A899C}" type="datetimeFigureOut">
              <a:rPr lang="el-GR" smtClean="0"/>
              <a:t>6/1/26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55CC58-EC65-C5FD-2479-40DD4EF30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4B9084-B4A5-1645-F61F-F12C129A6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C4BCC9-5A28-BD47-9E96-FBFB511762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222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στιγμιότυπο οθόνης, αριθμός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08BFFC7-D7B1-6473-56DF-CF7C95E61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233" b="1051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ADBFEA-1C29-F285-9A26-FCD7ED6F9B62}"/>
              </a:ext>
            </a:extLst>
          </p:cNvPr>
          <p:cNvSpPr txBox="1"/>
          <p:nvPr/>
        </p:nvSpPr>
        <p:spPr>
          <a:xfrm>
            <a:off x="1086051" y="994410"/>
            <a:ext cx="485775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Βήμα 1</a:t>
            </a:r>
            <a:r>
              <a:rPr lang="el-GR" b="1" baseline="30000" dirty="0">
                <a:solidFill>
                  <a:schemeClr val="bg1"/>
                </a:solidFill>
              </a:rPr>
              <a:t>ο </a:t>
            </a:r>
            <a:r>
              <a:rPr lang="el-GR" b="1" dirty="0">
                <a:solidFill>
                  <a:schemeClr val="bg1"/>
                </a:solidFill>
              </a:rPr>
              <a:t>: Ελέγχουμε τα </a:t>
            </a:r>
            <a:r>
              <a:rPr lang="en-US" b="1" i="1" dirty="0">
                <a:solidFill>
                  <a:schemeClr val="bg1"/>
                </a:solidFill>
              </a:rPr>
              <a:t>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στο </a:t>
            </a:r>
            <a:r>
              <a:rPr lang="en-US" b="1" dirty="0">
                <a:solidFill>
                  <a:schemeClr val="bg1"/>
                </a:solidFill>
              </a:rPr>
              <a:t>Indirect.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9F2F8-ACE0-081A-A11E-73B1612FF9B2}"/>
              </a:ext>
            </a:extLst>
          </p:cNvPr>
          <p:cNvSpPr txBox="1"/>
          <p:nvPr/>
        </p:nvSpPr>
        <p:spPr>
          <a:xfrm>
            <a:off x="175260" y="1363742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l-GR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69E36-BA37-E866-26B8-98629DCB4050}"/>
              </a:ext>
            </a:extLst>
          </p:cNvPr>
          <p:cNvSpPr txBox="1"/>
          <p:nvPr/>
        </p:nvSpPr>
        <p:spPr>
          <a:xfrm>
            <a:off x="175260" y="1708428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l-GR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91BBE-0973-8103-2346-CB333E22AEAC}"/>
              </a:ext>
            </a:extLst>
          </p:cNvPr>
          <p:cNvSpPr txBox="1"/>
          <p:nvPr/>
        </p:nvSpPr>
        <p:spPr>
          <a:xfrm>
            <a:off x="175260" y="2082404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l-GR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A03A05B-A3BF-AE9B-2FD1-F80720DA7375}"/>
              </a:ext>
            </a:extLst>
          </p:cNvPr>
          <p:cNvSpPr/>
          <p:nvPr/>
        </p:nvSpPr>
        <p:spPr>
          <a:xfrm>
            <a:off x="11056620" y="1363742"/>
            <a:ext cx="670560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CDE02D4-9190-8B57-578A-D40AE45363EC}"/>
              </a:ext>
            </a:extLst>
          </p:cNvPr>
          <p:cNvSpPr/>
          <p:nvPr/>
        </p:nvSpPr>
        <p:spPr>
          <a:xfrm>
            <a:off x="11056620" y="2130624"/>
            <a:ext cx="670560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2F4D500-F146-7BF3-FACB-39EC6B48A7BB}"/>
              </a:ext>
            </a:extLst>
          </p:cNvPr>
          <p:cNvSpPr/>
          <p:nvPr/>
        </p:nvSpPr>
        <p:spPr>
          <a:xfrm>
            <a:off x="11056620" y="1733074"/>
            <a:ext cx="670560" cy="3200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>
            <a:extLst>
              <a:ext uri="{FF2B5EF4-FFF2-40B4-BE49-F238E27FC236}">
                <a16:creationId xmlns:a16="http://schemas.microsoft.com/office/drawing/2014/main" id="{6864F491-F080-C497-DA26-BD8B23DFAB29}"/>
              </a:ext>
            </a:extLst>
          </p:cNvPr>
          <p:cNvSpPr/>
          <p:nvPr/>
        </p:nvSpPr>
        <p:spPr>
          <a:xfrm>
            <a:off x="5516880" y="1355884"/>
            <a:ext cx="902970" cy="32004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>
            <a:extLst>
              <a:ext uri="{FF2B5EF4-FFF2-40B4-BE49-F238E27FC236}">
                <a16:creationId xmlns:a16="http://schemas.microsoft.com/office/drawing/2014/main" id="{51B273C0-38DB-47C6-C13A-C117E3CA9DCF}"/>
              </a:ext>
            </a:extLst>
          </p:cNvPr>
          <p:cNvSpPr/>
          <p:nvPr/>
        </p:nvSpPr>
        <p:spPr>
          <a:xfrm>
            <a:off x="6457950" y="1363742"/>
            <a:ext cx="902970" cy="320040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>
            <a:extLst>
              <a:ext uri="{FF2B5EF4-FFF2-40B4-BE49-F238E27FC236}">
                <a16:creationId xmlns:a16="http://schemas.microsoft.com/office/drawing/2014/main" id="{D1DA5A79-22ED-C01D-3DD6-01F19A3F97B1}"/>
              </a:ext>
            </a:extLst>
          </p:cNvPr>
          <p:cNvSpPr/>
          <p:nvPr/>
        </p:nvSpPr>
        <p:spPr>
          <a:xfrm>
            <a:off x="7360920" y="1363742"/>
            <a:ext cx="1851660" cy="32004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4BB8D7-0348-6FF1-F8AA-657099549FF8}"/>
              </a:ext>
            </a:extLst>
          </p:cNvPr>
          <p:cNvSpPr txBox="1"/>
          <p:nvPr/>
        </p:nvSpPr>
        <p:spPr>
          <a:xfrm>
            <a:off x="8915400" y="220206"/>
            <a:ext cx="384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**</a:t>
            </a:r>
            <a:r>
              <a:rPr lang="el-GR" sz="1200" b="1" dirty="0">
                <a:solidFill>
                  <a:schemeClr val="accent6"/>
                </a:solidFill>
              </a:rPr>
              <a:t>Στατιστική σημαντικότητα όπου </a:t>
            </a:r>
            <a:r>
              <a:rPr lang="en-US" sz="1200" b="1" i="1" dirty="0">
                <a:solidFill>
                  <a:schemeClr val="accent6"/>
                </a:solidFill>
              </a:rPr>
              <a:t>p </a:t>
            </a:r>
            <a:r>
              <a:rPr lang="en-US" sz="1200" b="1" dirty="0">
                <a:solidFill>
                  <a:schemeClr val="accent6"/>
                </a:solidFill>
              </a:rPr>
              <a:t>≤ 0.05</a:t>
            </a:r>
            <a:endParaRPr lang="el-GR" sz="1200" b="1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E282E3-D698-2813-1E52-B4DECB20024C}"/>
              </a:ext>
            </a:extLst>
          </p:cNvPr>
          <p:cNvSpPr txBox="1"/>
          <p:nvPr/>
        </p:nvSpPr>
        <p:spPr>
          <a:xfrm>
            <a:off x="1403007" y="2453133"/>
            <a:ext cx="664654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Βήμα 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l-GR" b="1" baseline="30000" dirty="0">
                <a:solidFill>
                  <a:schemeClr val="bg1"/>
                </a:solidFill>
              </a:rPr>
              <a:t>ο </a:t>
            </a:r>
            <a:r>
              <a:rPr lang="el-GR" b="1" dirty="0">
                <a:solidFill>
                  <a:schemeClr val="bg1"/>
                </a:solidFill>
              </a:rPr>
              <a:t>: Ελέγχουμε τα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επιμέρους μονοπάτια/</a:t>
            </a:r>
            <a:r>
              <a:rPr lang="en-US" b="1" dirty="0">
                <a:solidFill>
                  <a:schemeClr val="bg1"/>
                </a:solidFill>
              </a:rPr>
              <a:t>paths.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BB04BC-2C1F-C6B9-CDBA-971D3A95A139}"/>
              </a:ext>
            </a:extLst>
          </p:cNvPr>
          <p:cNvSpPr txBox="1"/>
          <p:nvPr/>
        </p:nvSpPr>
        <p:spPr>
          <a:xfrm>
            <a:off x="79459" y="2812138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baseline="-25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l-GR" baseline="-250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125F1-E4D4-256E-B7A4-E02D03DEA78E}"/>
              </a:ext>
            </a:extLst>
          </p:cNvPr>
          <p:cNvSpPr txBox="1"/>
          <p:nvPr/>
        </p:nvSpPr>
        <p:spPr>
          <a:xfrm>
            <a:off x="73574" y="3131968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baseline="-25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l-GR" baseline="-25000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Έλλειψη 25">
            <a:extLst>
              <a:ext uri="{FF2B5EF4-FFF2-40B4-BE49-F238E27FC236}">
                <a16:creationId xmlns:a16="http://schemas.microsoft.com/office/drawing/2014/main" id="{1C64ECE7-F212-8721-178B-9AF5EEB9F5A4}"/>
              </a:ext>
            </a:extLst>
          </p:cNvPr>
          <p:cNvSpPr/>
          <p:nvPr/>
        </p:nvSpPr>
        <p:spPr>
          <a:xfrm>
            <a:off x="5492316" y="2811928"/>
            <a:ext cx="902970" cy="32004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>
            <a:extLst>
              <a:ext uri="{FF2B5EF4-FFF2-40B4-BE49-F238E27FC236}">
                <a16:creationId xmlns:a16="http://schemas.microsoft.com/office/drawing/2014/main" id="{8316C019-350E-6BD2-0E27-8E743A48ACE1}"/>
              </a:ext>
            </a:extLst>
          </p:cNvPr>
          <p:cNvSpPr/>
          <p:nvPr/>
        </p:nvSpPr>
        <p:spPr>
          <a:xfrm>
            <a:off x="5492316" y="3181260"/>
            <a:ext cx="902970" cy="32004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84FBE24B-D3F5-F075-6CE7-6C1C2A30709B}"/>
              </a:ext>
            </a:extLst>
          </p:cNvPr>
          <p:cNvSpPr/>
          <p:nvPr/>
        </p:nvSpPr>
        <p:spPr>
          <a:xfrm>
            <a:off x="11056620" y="2836784"/>
            <a:ext cx="670560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961DE172-B2E9-85DA-4A59-0261D552D8C6}"/>
              </a:ext>
            </a:extLst>
          </p:cNvPr>
          <p:cNvSpPr/>
          <p:nvPr/>
        </p:nvSpPr>
        <p:spPr>
          <a:xfrm>
            <a:off x="11056620" y="3181260"/>
            <a:ext cx="670560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8AB821-2F37-BC78-4214-EDAA77D1DEC8}"/>
              </a:ext>
            </a:extLst>
          </p:cNvPr>
          <p:cNvSpPr txBox="1"/>
          <p:nvPr/>
        </p:nvSpPr>
        <p:spPr>
          <a:xfrm>
            <a:off x="1086051" y="237142"/>
            <a:ext cx="10350493" cy="2585323"/>
          </a:xfrm>
          <a:custGeom>
            <a:avLst/>
            <a:gdLst>
              <a:gd name="csX0" fmla="*/ 0 w 10350493"/>
              <a:gd name="csY0" fmla="*/ 0 h 2585323"/>
              <a:gd name="csX1" fmla="*/ 379518 w 10350493"/>
              <a:gd name="csY1" fmla="*/ 0 h 2585323"/>
              <a:gd name="csX2" fmla="*/ 759036 w 10350493"/>
              <a:gd name="csY2" fmla="*/ 0 h 2585323"/>
              <a:gd name="csX3" fmla="*/ 1138554 w 10350493"/>
              <a:gd name="csY3" fmla="*/ 0 h 2585323"/>
              <a:gd name="csX4" fmla="*/ 2035597 w 10350493"/>
              <a:gd name="csY4" fmla="*/ 0 h 2585323"/>
              <a:gd name="csX5" fmla="*/ 2725630 w 10350493"/>
              <a:gd name="csY5" fmla="*/ 0 h 2585323"/>
              <a:gd name="csX6" fmla="*/ 3105148 w 10350493"/>
              <a:gd name="csY6" fmla="*/ 0 h 2585323"/>
              <a:gd name="csX7" fmla="*/ 3795181 w 10350493"/>
              <a:gd name="csY7" fmla="*/ 0 h 2585323"/>
              <a:gd name="csX8" fmla="*/ 4692223 w 10350493"/>
              <a:gd name="csY8" fmla="*/ 0 h 2585323"/>
              <a:gd name="csX9" fmla="*/ 5278751 w 10350493"/>
              <a:gd name="csY9" fmla="*/ 0 h 2585323"/>
              <a:gd name="csX10" fmla="*/ 5865279 w 10350493"/>
              <a:gd name="csY10" fmla="*/ 0 h 2585323"/>
              <a:gd name="csX11" fmla="*/ 6555312 w 10350493"/>
              <a:gd name="csY11" fmla="*/ 0 h 2585323"/>
              <a:gd name="csX12" fmla="*/ 7348850 w 10350493"/>
              <a:gd name="csY12" fmla="*/ 0 h 2585323"/>
              <a:gd name="csX13" fmla="*/ 8142388 w 10350493"/>
              <a:gd name="csY13" fmla="*/ 0 h 2585323"/>
              <a:gd name="csX14" fmla="*/ 8935926 w 10350493"/>
              <a:gd name="csY14" fmla="*/ 0 h 2585323"/>
              <a:gd name="csX15" fmla="*/ 10350493 w 10350493"/>
              <a:gd name="csY15" fmla="*/ 0 h 2585323"/>
              <a:gd name="csX16" fmla="*/ 10350493 w 10350493"/>
              <a:gd name="csY16" fmla="*/ 646331 h 2585323"/>
              <a:gd name="csX17" fmla="*/ 10350493 w 10350493"/>
              <a:gd name="csY17" fmla="*/ 1292662 h 2585323"/>
              <a:gd name="csX18" fmla="*/ 10350493 w 10350493"/>
              <a:gd name="csY18" fmla="*/ 1964845 h 2585323"/>
              <a:gd name="csX19" fmla="*/ 10350493 w 10350493"/>
              <a:gd name="csY19" fmla="*/ 2585323 h 2585323"/>
              <a:gd name="csX20" fmla="*/ 9556955 w 10350493"/>
              <a:gd name="csY20" fmla="*/ 2585323 h 2585323"/>
              <a:gd name="csX21" fmla="*/ 8970427 w 10350493"/>
              <a:gd name="csY21" fmla="*/ 2585323 h 2585323"/>
              <a:gd name="csX22" fmla="*/ 8383899 w 10350493"/>
              <a:gd name="csY22" fmla="*/ 2585323 h 2585323"/>
              <a:gd name="csX23" fmla="*/ 7797371 w 10350493"/>
              <a:gd name="csY23" fmla="*/ 2585323 h 2585323"/>
              <a:gd name="csX24" fmla="*/ 7210843 w 10350493"/>
              <a:gd name="csY24" fmla="*/ 2585323 h 2585323"/>
              <a:gd name="csX25" fmla="*/ 6417306 w 10350493"/>
              <a:gd name="csY25" fmla="*/ 2585323 h 2585323"/>
              <a:gd name="csX26" fmla="*/ 5727273 w 10350493"/>
              <a:gd name="csY26" fmla="*/ 2585323 h 2585323"/>
              <a:gd name="csX27" fmla="*/ 5347755 w 10350493"/>
              <a:gd name="csY27" fmla="*/ 2585323 h 2585323"/>
              <a:gd name="csX28" fmla="*/ 4761227 w 10350493"/>
              <a:gd name="csY28" fmla="*/ 2585323 h 2585323"/>
              <a:gd name="csX29" fmla="*/ 3967689 w 10350493"/>
              <a:gd name="csY29" fmla="*/ 2585323 h 2585323"/>
              <a:gd name="csX30" fmla="*/ 3484666 w 10350493"/>
              <a:gd name="csY30" fmla="*/ 2585323 h 2585323"/>
              <a:gd name="csX31" fmla="*/ 2587623 w 10350493"/>
              <a:gd name="csY31" fmla="*/ 2585323 h 2585323"/>
              <a:gd name="csX32" fmla="*/ 1690581 w 10350493"/>
              <a:gd name="csY32" fmla="*/ 2585323 h 2585323"/>
              <a:gd name="csX33" fmla="*/ 1000548 w 10350493"/>
              <a:gd name="csY33" fmla="*/ 2585323 h 2585323"/>
              <a:gd name="csX34" fmla="*/ 0 w 10350493"/>
              <a:gd name="csY34" fmla="*/ 2585323 h 2585323"/>
              <a:gd name="csX35" fmla="*/ 0 w 10350493"/>
              <a:gd name="csY35" fmla="*/ 1938992 h 2585323"/>
              <a:gd name="csX36" fmla="*/ 0 w 10350493"/>
              <a:gd name="csY36" fmla="*/ 1344368 h 2585323"/>
              <a:gd name="csX37" fmla="*/ 0 w 10350493"/>
              <a:gd name="csY37" fmla="*/ 749744 h 2585323"/>
              <a:gd name="csX38" fmla="*/ 0 w 10350493"/>
              <a:gd name="csY38" fmla="*/ 0 h 25853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10350493" h="2585323" fill="none" extrusionOk="0">
                <a:moveTo>
                  <a:pt x="0" y="0"/>
                </a:moveTo>
                <a:cubicBezTo>
                  <a:pt x="171958" y="8203"/>
                  <a:pt x="263708" y="-14750"/>
                  <a:pt x="379518" y="0"/>
                </a:cubicBezTo>
                <a:cubicBezTo>
                  <a:pt x="495328" y="14750"/>
                  <a:pt x="616899" y="8177"/>
                  <a:pt x="759036" y="0"/>
                </a:cubicBezTo>
                <a:cubicBezTo>
                  <a:pt x="901173" y="-8177"/>
                  <a:pt x="1036655" y="-4482"/>
                  <a:pt x="1138554" y="0"/>
                </a:cubicBezTo>
                <a:cubicBezTo>
                  <a:pt x="1240453" y="4482"/>
                  <a:pt x="1816199" y="-19060"/>
                  <a:pt x="2035597" y="0"/>
                </a:cubicBezTo>
                <a:cubicBezTo>
                  <a:pt x="2254995" y="19060"/>
                  <a:pt x="2578230" y="18166"/>
                  <a:pt x="2725630" y="0"/>
                </a:cubicBezTo>
                <a:cubicBezTo>
                  <a:pt x="2873030" y="-18166"/>
                  <a:pt x="2998843" y="9374"/>
                  <a:pt x="3105148" y="0"/>
                </a:cubicBezTo>
                <a:cubicBezTo>
                  <a:pt x="3211453" y="-9374"/>
                  <a:pt x="3460199" y="-18595"/>
                  <a:pt x="3795181" y="0"/>
                </a:cubicBezTo>
                <a:cubicBezTo>
                  <a:pt x="4130163" y="18595"/>
                  <a:pt x="4247136" y="36155"/>
                  <a:pt x="4692223" y="0"/>
                </a:cubicBezTo>
                <a:cubicBezTo>
                  <a:pt x="5137310" y="-36155"/>
                  <a:pt x="5114188" y="27163"/>
                  <a:pt x="5278751" y="0"/>
                </a:cubicBezTo>
                <a:cubicBezTo>
                  <a:pt x="5443314" y="-27163"/>
                  <a:pt x="5615897" y="-14791"/>
                  <a:pt x="5865279" y="0"/>
                </a:cubicBezTo>
                <a:cubicBezTo>
                  <a:pt x="6114661" y="14791"/>
                  <a:pt x="6413997" y="25703"/>
                  <a:pt x="6555312" y="0"/>
                </a:cubicBezTo>
                <a:cubicBezTo>
                  <a:pt x="6696627" y="-25703"/>
                  <a:pt x="7073188" y="17811"/>
                  <a:pt x="7348850" y="0"/>
                </a:cubicBezTo>
                <a:cubicBezTo>
                  <a:pt x="7624512" y="-17811"/>
                  <a:pt x="7936336" y="-36200"/>
                  <a:pt x="8142388" y="0"/>
                </a:cubicBezTo>
                <a:cubicBezTo>
                  <a:pt x="8348440" y="36200"/>
                  <a:pt x="8773484" y="7996"/>
                  <a:pt x="8935926" y="0"/>
                </a:cubicBezTo>
                <a:cubicBezTo>
                  <a:pt x="9098368" y="-7996"/>
                  <a:pt x="9967771" y="-65018"/>
                  <a:pt x="10350493" y="0"/>
                </a:cubicBezTo>
                <a:cubicBezTo>
                  <a:pt x="10372356" y="165199"/>
                  <a:pt x="10359220" y="421508"/>
                  <a:pt x="10350493" y="646331"/>
                </a:cubicBezTo>
                <a:cubicBezTo>
                  <a:pt x="10341766" y="871154"/>
                  <a:pt x="10362383" y="1140631"/>
                  <a:pt x="10350493" y="1292662"/>
                </a:cubicBezTo>
                <a:cubicBezTo>
                  <a:pt x="10338603" y="1444693"/>
                  <a:pt x="10321366" y="1806601"/>
                  <a:pt x="10350493" y="1964845"/>
                </a:cubicBezTo>
                <a:cubicBezTo>
                  <a:pt x="10379620" y="2123089"/>
                  <a:pt x="10339113" y="2423903"/>
                  <a:pt x="10350493" y="2585323"/>
                </a:cubicBezTo>
                <a:cubicBezTo>
                  <a:pt x="9992985" y="2571793"/>
                  <a:pt x="9855993" y="2609909"/>
                  <a:pt x="9556955" y="2585323"/>
                </a:cubicBezTo>
                <a:cubicBezTo>
                  <a:pt x="9257917" y="2560737"/>
                  <a:pt x="9210889" y="2608355"/>
                  <a:pt x="8970427" y="2585323"/>
                </a:cubicBezTo>
                <a:cubicBezTo>
                  <a:pt x="8729965" y="2562291"/>
                  <a:pt x="8668745" y="2596528"/>
                  <a:pt x="8383899" y="2585323"/>
                </a:cubicBezTo>
                <a:cubicBezTo>
                  <a:pt x="8099053" y="2574118"/>
                  <a:pt x="7967214" y="2578523"/>
                  <a:pt x="7797371" y="2585323"/>
                </a:cubicBezTo>
                <a:cubicBezTo>
                  <a:pt x="7627528" y="2592123"/>
                  <a:pt x="7436439" y="2587854"/>
                  <a:pt x="7210843" y="2585323"/>
                </a:cubicBezTo>
                <a:cubicBezTo>
                  <a:pt x="6985247" y="2582792"/>
                  <a:pt x="6729850" y="2569847"/>
                  <a:pt x="6417306" y="2585323"/>
                </a:cubicBezTo>
                <a:cubicBezTo>
                  <a:pt x="6104762" y="2600799"/>
                  <a:pt x="6044819" y="2591987"/>
                  <a:pt x="5727273" y="2585323"/>
                </a:cubicBezTo>
                <a:cubicBezTo>
                  <a:pt x="5409727" y="2578659"/>
                  <a:pt x="5484397" y="2596698"/>
                  <a:pt x="5347755" y="2585323"/>
                </a:cubicBezTo>
                <a:cubicBezTo>
                  <a:pt x="5211113" y="2573948"/>
                  <a:pt x="4921327" y="2614216"/>
                  <a:pt x="4761227" y="2585323"/>
                </a:cubicBezTo>
                <a:cubicBezTo>
                  <a:pt x="4601127" y="2556430"/>
                  <a:pt x="4245376" y="2617284"/>
                  <a:pt x="3967689" y="2585323"/>
                </a:cubicBezTo>
                <a:cubicBezTo>
                  <a:pt x="3690002" y="2553362"/>
                  <a:pt x="3628747" y="2593100"/>
                  <a:pt x="3484666" y="2585323"/>
                </a:cubicBezTo>
                <a:cubicBezTo>
                  <a:pt x="3340585" y="2577546"/>
                  <a:pt x="2817851" y="2611306"/>
                  <a:pt x="2587623" y="2585323"/>
                </a:cubicBezTo>
                <a:cubicBezTo>
                  <a:pt x="2357395" y="2559340"/>
                  <a:pt x="1970273" y="2552983"/>
                  <a:pt x="1690581" y="2585323"/>
                </a:cubicBezTo>
                <a:cubicBezTo>
                  <a:pt x="1410889" y="2617663"/>
                  <a:pt x="1223239" y="2554896"/>
                  <a:pt x="1000548" y="2585323"/>
                </a:cubicBezTo>
                <a:cubicBezTo>
                  <a:pt x="777857" y="2615750"/>
                  <a:pt x="303614" y="2577562"/>
                  <a:pt x="0" y="2585323"/>
                </a:cubicBezTo>
                <a:cubicBezTo>
                  <a:pt x="19205" y="2400564"/>
                  <a:pt x="-8700" y="2090058"/>
                  <a:pt x="0" y="1938992"/>
                </a:cubicBezTo>
                <a:cubicBezTo>
                  <a:pt x="8700" y="1787926"/>
                  <a:pt x="9144" y="1518114"/>
                  <a:pt x="0" y="1344368"/>
                </a:cubicBezTo>
                <a:cubicBezTo>
                  <a:pt x="-9144" y="1170622"/>
                  <a:pt x="15194" y="1032089"/>
                  <a:pt x="0" y="749744"/>
                </a:cubicBezTo>
                <a:cubicBezTo>
                  <a:pt x="-15194" y="467399"/>
                  <a:pt x="32036" y="217646"/>
                  <a:pt x="0" y="0"/>
                </a:cubicBezTo>
                <a:close/>
              </a:path>
              <a:path w="10350493" h="2585323" stroke="0" extrusionOk="0">
                <a:moveTo>
                  <a:pt x="0" y="0"/>
                </a:moveTo>
                <a:cubicBezTo>
                  <a:pt x="137845" y="26814"/>
                  <a:pt x="340674" y="18670"/>
                  <a:pt x="586528" y="0"/>
                </a:cubicBezTo>
                <a:cubicBezTo>
                  <a:pt x="832382" y="-18670"/>
                  <a:pt x="794857" y="843"/>
                  <a:pt x="966046" y="0"/>
                </a:cubicBezTo>
                <a:cubicBezTo>
                  <a:pt x="1137235" y="-843"/>
                  <a:pt x="1679218" y="-33369"/>
                  <a:pt x="1863089" y="0"/>
                </a:cubicBezTo>
                <a:cubicBezTo>
                  <a:pt x="2046960" y="33369"/>
                  <a:pt x="2186609" y="-14323"/>
                  <a:pt x="2449617" y="0"/>
                </a:cubicBezTo>
                <a:cubicBezTo>
                  <a:pt x="2712625" y="14323"/>
                  <a:pt x="2852043" y="19551"/>
                  <a:pt x="3036145" y="0"/>
                </a:cubicBezTo>
                <a:cubicBezTo>
                  <a:pt x="3220247" y="-19551"/>
                  <a:pt x="3689247" y="13772"/>
                  <a:pt x="3933187" y="0"/>
                </a:cubicBezTo>
                <a:cubicBezTo>
                  <a:pt x="4177127" y="-13772"/>
                  <a:pt x="4212120" y="6236"/>
                  <a:pt x="4416210" y="0"/>
                </a:cubicBezTo>
                <a:cubicBezTo>
                  <a:pt x="4620300" y="-6236"/>
                  <a:pt x="4932706" y="6094"/>
                  <a:pt x="5313253" y="0"/>
                </a:cubicBezTo>
                <a:cubicBezTo>
                  <a:pt x="5693800" y="-6094"/>
                  <a:pt x="5878576" y="-32705"/>
                  <a:pt x="6210296" y="0"/>
                </a:cubicBezTo>
                <a:cubicBezTo>
                  <a:pt x="6542016" y="32705"/>
                  <a:pt x="6735635" y="-11560"/>
                  <a:pt x="6900329" y="0"/>
                </a:cubicBezTo>
                <a:cubicBezTo>
                  <a:pt x="7065023" y="11560"/>
                  <a:pt x="7565568" y="36742"/>
                  <a:pt x="7797371" y="0"/>
                </a:cubicBezTo>
                <a:cubicBezTo>
                  <a:pt x="8029174" y="-36742"/>
                  <a:pt x="8102484" y="-1780"/>
                  <a:pt x="8383899" y="0"/>
                </a:cubicBezTo>
                <a:cubicBezTo>
                  <a:pt x="8665314" y="1780"/>
                  <a:pt x="8824418" y="120"/>
                  <a:pt x="8970427" y="0"/>
                </a:cubicBezTo>
                <a:cubicBezTo>
                  <a:pt x="9116436" y="-120"/>
                  <a:pt x="9377381" y="2585"/>
                  <a:pt x="9763965" y="0"/>
                </a:cubicBezTo>
                <a:cubicBezTo>
                  <a:pt x="10150549" y="-2585"/>
                  <a:pt x="10106493" y="-10919"/>
                  <a:pt x="10350493" y="0"/>
                </a:cubicBezTo>
                <a:cubicBezTo>
                  <a:pt x="10345915" y="214061"/>
                  <a:pt x="10315933" y="404891"/>
                  <a:pt x="10350493" y="698037"/>
                </a:cubicBezTo>
                <a:cubicBezTo>
                  <a:pt x="10385053" y="991183"/>
                  <a:pt x="10349302" y="1099429"/>
                  <a:pt x="10350493" y="1370221"/>
                </a:cubicBezTo>
                <a:cubicBezTo>
                  <a:pt x="10351684" y="1641013"/>
                  <a:pt x="10364961" y="2152976"/>
                  <a:pt x="10350493" y="2585323"/>
                </a:cubicBezTo>
                <a:cubicBezTo>
                  <a:pt x="9992319" y="2614879"/>
                  <a:pt x="9916650" y="2585973"/>
                  <a:pt x="9556955" y="2585323"/>
                </a:cubicBezTo>
                <a:cubicBezTo>
                  <a:pt x="9197260" y="2584673"/>
                  <a:pt x="9243746" y="2599445"/>
                  <a:pt x="9073932" y="2585323"/>
                </a:cubicBezTo>
                <a:cubicBezTo>
                  <a:pt x="8904118" y="2571201"/>
                  <a:pt x="8550744" y="2567707"/>
                  <a:pt x="8176889" y="2585323"/>
                </a:cubicBezTo>
                <a:cubicBezTo>
                  <a:pt x="7803034" y="2602939"/>
                  <a:pt x="7831064" y="2612783"/>
                  <a:pt x="7486857" y="2585323"/>
                </a:cubicBezTo>
                <a:cubicBezTo>
                  <a:pt x="7142650" y="2557863"/>
                  <a:pt x="7184530" y="2563212"/>
                  <a:pt x="7003834" y="2585323"/>
                </a:cubicBezTo>
                <a:cubicBezTo>
                  <a:pt x="6823138" y="2607434"/>
                  <a:pt x="6658125" y="2561296"/>
                  <a:pt x="6313801" y="2585323"/>
                </a:cubicBezTo>
                <a:cubicBezTo>
                  <a:pt x="5969477" y="2609350"/>
                  <a:pt x="6012110" y="2586353"/>
                  <a:pt x="5934283" y="2585323"/>
                </a:cubicBezTo>
                <a:cubicBezTo>
                  <a:pt x="5856456" y="2584293"/>
                  <a:pt x="5646675" y="2583023"/>
                  <a:pt x="5554765" y="2585323"/>
                </a:cubicBezTo>
                <a:cubicBezTo>
                  <a:pt x="5462855" y="2587623"/>
                  <a:pt x="5003048" y="2618368"/>
                  <a:pt x="4864732" y="2585323"/>
                </a:cubicBezTo>
                <a:cubicBezTo>
                  <a:pt x="4726416" y="2552278"/>
                  <a:pt x="4583107" y="2578183"/>
                  <a:pt x="4381709" y="2585323"/>
                </a:cubicBezTo>
                <a:cubicBezTo>
                  <a:pt x="4180311" y="2592463"/>
                  <a:pt x="3860499" y="2562740"/>
                  <a:pt x="3588171" y="2585323"/>
                </a:cubicBezTo>
                <a:cubicBezTo>
                  <a:pt x="3315843" y="2607906"/>
                  <a:pt x="3249798" y="2581022"/>
                  <a:pt x="3105148" y="2585323"/>
                </a:cubicBezTo>
                <a:cubicBezTo>
                  <a:pt x="2960498" y="2589624"/>
                  <a:pt x="2600881" y="2594535"/>
                  <a:pt x="2311610" y="2585323"/>
                </a:cubicBezTo>
                <a:cubicBezTo>
                  <a:pt x="2022339" y="2576111"/>
                  <a:pt x="2065550" y="2603167"/>
                  <a:pt x="1932092" y="2585323"/>
                </a:cubicBezTo>
                <a:cubicBezTo>
                  <a:pt x="1798634" y="2567479"/>
                  <a:pt x="1298603" y="2590285"/>
                  <a:pt x="1138554" y="2585323"/>
                </a:cubicBezTo>
                <a:cubicBezTo>
                  <a:pt x="978505" y="2580361"/>
                  <a:pt x="784051" y="2605782"/>
                  <a:pt x="655531" y="2585323"/>
                </a:cubicBezTo>
                <a:cubicBezTo>
                  <a:pt x="527011" y="2564864"/>
                  <a:pt x="235840" y="2573373"/>
                  <a:pt x="0" y="2585323"/>
                </a:cubicBezTo>
                <a:cubicBezTo>
                  <a:pt x="-27702" y="2365174"/>
                  <a:pt x="-3271" y="2242546"/>
                  <a:pt x="0" y="1990699"/>
                </a:cubicBezTo>
                <a:cubicBezTo>
                  <a:pt x="3271" y="1738852"/>
                  <a:pt x="-20367" y="1458728"/>
                  <a:pt x="0" y="1292662"/>
                </a:cubicBezTo>
                <a:cubicBezTo>
                  <a:pt x="20367" y="1126596"/>
                  <a:pt x="19673" y="841130"/>
                  <a:pt x="0" y="698037"/>
                </a:cubicBezTo>
                <a:cubicBezTo>
                  <a:pt x="-19673" y="554944"/>
                  <a:pt x="-21887" y="192512"/>
                  <a:pt x="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Όταν η ανεξάρτητη μεταβλητή (δηλαδή το </a:t>
            </a:r>
            <a:r>
              <a:rPr lang="en-US" b="1" dirty="0">
                <a:solidFill>
                  <a:schemeClr val="bg1"/>
                </a:solidFill>
              </a:rPr>
              <a:t>X</a:t>
            </a:r>
            <a:r>
              <a:rPr lang="el-GR" b="1" dirty="0">
                <a:solidFill>
                  <a:schemeClr val="bg1"/>
                </a:solidFill>
              </a:rPr>
              <a:t>) έχει συνθήκες/επίπεδα/ομάδες, τότε </a:t>
            </a:r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το πρόσημο στο πρώτο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path</a:t>
            </a:r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δείχνει </a:t>
            </a:r>
            <a:r>
              <a:rPr lang="el-GR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ποια ομάδα </a:t>
            </a:r>
            <a:r>
              <a:rPr lang="el-GR" b="1" dirty="0">
                <a:solidFill>
                  <a:schemeClr val="bg1"/>
                </a:solidFill>
              </a:rPr>
              <a:t>έχει υψηλότερο τον εκάστοτε διαμεσολαβητή. </a:t>
            </a:r>
          </a:p>
          <a:p>
            <a:pPr algn="ctr"/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ΠΡΟΣΟΧΗ:</a:t>
            </a:r>
            <a:r>
              <a:rPr lang="el-GR" b="1" dirty="0">
                <a:solidFill>
                  <a:schemeClr val="accent4"/>
                </a:solidFill>
              </a:rPr>
              <a:t> </a:t>
            </a:r>
            <a:r>
              <a:rPr lang="el-GR" b="1" dirty="0">
                <a:solidFill>
                  <a:schemeClr val="bg1"/>
                </a:solidFill>
              </a:rPr>
              <a:t>Το πρόσημο αυτό – και μόνο αυτό – είναι συμβατικό και απλώς μας κατευθύνει στην ομάδα αναφοράς. </a:t>
            </a:r>
          </a:p>
          <a:p>
            <a:pPr algn="ctr"/>
            <a:endParaRPr lang="el-GR" b="1" dirty="0">
              <a:solidFill>
                <a:schemeClr val="bg1"/>
              </a:solidFill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</a:rPr>
              <a:t>Εδώ: </a:t>
            </a:r>
          </a:p>
          <a:p>
            <a:pPr algn="ctr"/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Συνθήκη Αυτοεξύψωσης = 1 οπότε (-) </a:t>
            </a:r>
          </a:p>
          <a:p>
            <a:pPr algn="ctr"/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Συνθήκη Κοινωνικών Δεσμών = 2 οπότε (+) </a:t>
            </a:r>
          </a:p>
        </p:txBody>
      </p:sp>
      <p:sp>
        <p:nvSpPr>
          <p:cNvPr id="32" name="Έλλειψη 31">
            <a:extLst>
              <a:ext uri="{FF2B5EF4-FFF2-40B4-BE49-F238E27FC236}">
                <a16:creationId xmlns:a16="http://schemas.microsoft.com/office/drawing/2014/main" id="{41F9039F-444A-A5ED-79AF-F508877ABA97}"/>
              </a:ext>
            </a:extLst>
          </p:cNvPr>
          <p:cNvSpPr/>
          <p:nvPr/>
        </p:nvSpPr>
        <p:spPr>
          <a:xfrm>
            <a:off x="5492316" y="4329024"/>
            <a:ext cx="902970" cy="32004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Έλλειψη 32">
            <a:extLst>
              <a:ext uri="{FF2B5EF4-FFF2-40B4-BE49-F238E27FC236}">
                <a16:creationId xmlns:a16="http://schemas.microsoft.com/office/drawing/2014/main" id="{8574D49A-34B5-612D-E96D-10B1BD7CB852}"/>
              </a:ext>
            </a:extLst>
          </p:cNvPr>
          <p:cNvSpPr/>
          <p:nvPr/>
        </p:nvSpPr>
        <p:spPr>
          <a:xfrm>
            <a:off x="5492316" y="4678978"/>
            <a:ext cx="902970" cy="32004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4D3CBBD4-AFA7-635C-51AE-185D400D0293}"/>
              </a:ext>
            </a:extLst>
          </p:cNvPr>
          <p:cNvSpPr/>
          <p:nvPr/>
        </p:nvSpPr>
        <p:spPr>
          <a:xfrm>
            <a:off x="11056620" y="4316090"/>
            <a:ext cx="670560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Ορθογώνιο 34">
            <a:extLst>
              <a:ext uri="{FF2B5EF4-FFF2-40B4-BE49-F238E27FC236}">
                <a16:creationId xmlns:a16="http://schemas.microsoft.com/office/drawing/2014/main" id="{1E0AF67E-DC86-377B-A3B3-2DDD10709DA3}"/>
              </a:ext>
            </a:extLst>
          </p:cNvPr>
          <p:cNvSpPr/>
          <p:nvPr/>
        </p:nvSpPr>
        <p:spPr>
          <a:xfrm>
            <a:off x="11056620" y="4674528"/>
            <a:ext cx="670560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3751CB-B125-A212-5485-C9B8F3AE0C5E}"/>
              </a:ext>
            </a:extLst>
          </p:cNvPr>
          <p:cNvSpPr txBox="1"/>
          <p:nvPr/>
        </p:nvSpPr>
        <p:spPr>
          <a:xfrm>
            <a:off x="6120495" y="3486230"/>
            <a:ext cx="578005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Διαβάζω το πρόσημο, όπως το βλέπω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  <a:r>
              <a:rPr lang="el-GR" sz="1400" b="1" dirty="0">
                <a:solidFill>
                  <a:schemeClr val="bg1"/>
                </a:solidFill>
              </a:rPr>
              <a:t> ΑΥΞΑΝΕΙ (+) &amp; ΜΕΙΩΝΕΙ (-) το </a:t>
            </a:r>
            <a:r>
              <a:rPr lang="en-US" sz="1400" b="1" dirty="0">
                <a:solidFill>
                  <a:schemeClr val="bg1"/>
                </a:solidFill>
              </a:rPr>
              <a:t>Y. </a:t>
            </a:r>
            <a:r>
              <a:rPr lang="el-GR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018BA6-7FD3-87D5-C69D-65D3D4F546A2}"/>
              </a:ext>
            </a:extLst>
          </p:cNvPr>
          <p:cNvSpPr txBox="1"/>
          <p:nvPr/>
        </p:nvSpPr>
        <p:spPr>
          <a:xfrm>
            <a:off x="6326011" y="2586935"/>
            <a:ext cx="5111295" cy="3118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bg1"/>
                </a:solidFill>
              </a:rPr>
              <a:t>Θυμάμαι την σημείωση! Το πρόσημο υπαγορεύει την ομάδα.   </a:t>
            </a:r>
          </a:p>
        </p:txBody>
      </p:sp>
      <p:sp>
        <p:nvSpPr>
          <p:cNvPr id="40" name="Ορθογώνιο 39">
            <a:extLst>
              <a:ext uri="{FF2B5EF4-FFF2-40B4-BE49-F238E27FC236}">
                <a16:creationId xmlns:a16="http://schemas.microsoft.com/office/drawing/2014/main" id="{683251AD-1097-A94A-F38F-1AD4BF0621ED}"/>
              </a:ext>
            </a:extLst>
          </p:cNvPr>
          <p:cNvSpPr/>
          <p:nvPr/>
        </p:nvSpPr>
        <p:spPr>
          <a:xfrm>
            <a:off x="282519" y="5405601"/>
            <a:ext cx="11444661" cy="32004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51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/>
      <p:bldP spid="22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61CDFB-A9D2-6FDD-9C23-24F41A24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90" y="383827"/>
            <a:ext cx="8648700" cy="62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77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124</Words>
  <Application>Microsoft Macintosh PowerPoint</Application>
  <PresentationFormat>Ευρεία οθόνη</PresentationFormat>
  <Paragraphs>17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Author</cp:lastModifiedBy>
  <cp:revision>6</cp:revision>
  <dcterms:created xsi:type="dcterms:W3CDTF">2026-01-05T17:29:01Z</dcterms:created>
  <dcterms:modified xsi:type="dcterms:W3CDTF">2026-01-06T18:20:31Z</dcterms:modified>
</cp:coreProperties>
</file>