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23"/>
  </p:notesMasterIdLst>
  <p:handoutMasterIdLst>
    <p:handoutMasterId r:id="rId24"/>
  </p:handoutMasterIdLst>
  <p:sldIdLst>
    <p:sldId id="325" r:id="rId5"/>
    <p:sldId id="307" r:id="rId6"/>
    <p:sldId id="312" r:id="rId7"/>
    <p:sldId id="343" r:id="rId8"/>
    <p:sldId id="344" r:id="rId9"/>
    <p:sldId id="345" r:id="rId10"/>
    <p:sldId id="346" r:id="rId11"/>
    <p:sldId id="347" r:id="rId12"/>
    <p:sldId id="348" r:id="rId13"/>
    <p:sldId id="342" r:id="rId14"/>
    <p:sldId id="341" r:id="rId15"/>
    <p:sldId id="349" r:id="rId16"/>
    <p:sldId id="350" r:id="rId17"/>
    <p:sldId id="351" r:id="rId18"/>
    <p:sldId id="352" r:id="rId19"/>
    <p:sldId id="354" r:id="rId20"/>
    <p:sldId id="353" r:id="rId21"/>
    <p:sldId id="35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3A3C8-C783-496D-B7D1-B7A566CAA996}" v="15" dt="2026-01-07T17:52:36.39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684" autoAdjust="0"/>
  </p:normalViewPr>
  <p:slideViewPr>
    <p:cSldViewPr snapToGrid="0">
      <p:cViewPr varScale="1">
        <p:scale>
          <a:sx n="59" d="100"/>
          <a:sy n="59" d="100"/>
        </p:scale>
        <p:origin x="964" y="52"/>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ΙΡΗΝΗ ΚΑΡΑΚΑΣΙΔΟΥ" userId="9dd01b7d-6db9-4237-9fd8-ce22edfdcd88" providerId="ADAL" clId="{365A9E90-A70D-4328-A90E-9F5A62B3898C}"/>
    <pc:docChg chg="custSel modSld">
      <pc:chgData name="ΕΙΡΗΝΗ ΚΑΡΑΚΑΣΙΔΟΥ" userId="9dd01b7d-6db9-4237-9fd8-ce22edfdcd88" providerId="ADAL" clId="{365A9E90-A70D-4328-A90E-9F5A62B3898C}" dt="2026-01-15T22:54:56.105" v="142" actId="403"/>
      <pc:docMkLst>
        <pc:docMk/>
      </pc:docMkLst>
      <pc:sldChg chg="modSp mod">
        <pc:chgData name="ΕΙΡΗΝΗ ΚΑΡΑΚΑΣΙΔΟΥ" userId="9dd01b7d-6db9-4237-9fd8-ce22edfdcd88" providerId="ADAL" clId="{365A9E90-A70D-4328-A90E-9F5A62B3898C}" dt="2026-01-15T22:52:40.965" v="99" actId="403"/>
        <pc:sldMkLst>
          <pc:docMk/>
          <pc:sldMk cId="1195628240" sldId="312"/>
        </pc:sldMkLst>
        <pc:spChg chg="mod">
          <ac:chgData name="ΕΙΡΗΝΗ ΚΑΡΑΚΑΣΙΔΟΥ" userId="9dd01b7d-6db9-4237-9fd8-ce22edfdcd88" providerId="ADAL" clId="{365A9E90-A70D-4328-A90E-9F5A62B3898C}" dt="2026-01-15T22:52:40.965" v="99" actId="403"/>
          <ac:spMkLst>
            <pc:docMk/>
            <pc:sldMk cId="1195628240" sldId="312"/>
            <ac:spMk id="3" creationId="{2875403B-F6A5-4855-B204-4A9D1F5B268F}"/>
          </ac:spMkLst>
        </pc:spChg>
      </pc:sldChg>
      <pc:sldChg chg="addSp modSp mod">
        <pc:chgData name="ΕΙΡΗΝΗ ΚΑΡΑΚΑΣΙΔΟΥ" userId="9dd01b7d-6db9-4237-9fd8-ce22edfdcd88" providerId="ADAL" clId="{365A9E90-A70D-4328-A90E-9F5A62B3898C}" dt="2026-01-15T22:53:55.232" v="126" actId="403"/>
        <pc:sldMkLst>
          <pc:docMk/>
          <pc:sldMk cId="735039734" sldId="341"/>
        </pc:sldMkLst>
        <pc:spChg chg="mod">
          <ac:chgData name="ΕΙΡΗΝΗ ΚΑΡΑΚΑΣΙΔΟΥ" userId="9dd01b7d-6db9-4237-9fd8-ce22edfdcd88" providerId="ADAL" clId="{365A9E90-A70D-4328-A90E-9F5A62B3898C}" dt="2026-01-15T22:53:55.232" v="126" actId="403"/>
          <ac:spMkLst>
            <pc:docMk/>
            <pc:sldMk cId="735039734" sldId="341"/>
            <ac:spMk id="3" creationId="{6157C664-F991-25A7-BDAE-B80E68116C7C}"/>
          </ac:spMkLst>
        </pc:spChg>
        <pc:picChg chg="add mod">
          <ac:chgData name="ΕΙΡΗΝΗ ΚΑΡΑΚΑΣΙΔΟΥ" userId="9dd01b7d-6db9-4237-9fd8-ce22edfdcd88" providerId="ADAL" clId="{365A9E90-A70D-4328-A90E-9F5A62B3898C}" dt="2026-01-07T17:52:36.396" v="56" actId="14100"/>
          <ac:picMkLst>
            <pc:docMk/>
            <pc:sldMk cId="735039734" sldId="341"/>
            <ac:picMk id="7170" creationId="{816AF8EF-A01B-709A-3182-766447A641E8}"/>
          </ac:picMkLst>
        </pc:picChg>
      </pc:sldChg>
      <pc:sldChg chg="addSp modSp mod">
        <pc:chgData name="ΕΙΡΗΝΗ ΚΑΡΑΚΑΣΙΔΟΥ" userId="9dd01b7d-6db9-4237-9fd8-ce22edfdcd88" providerId="ADAL" clId="{365A9E90-A70D-4328-A90E-9F5A62B3898C}" dt="2026-01-15T22:53:48.064" v="125" actId="403"/>
        <pc:sldMkLst>
          <pc:docMk/>
          <pc:sldMk cId="2286699102" sldId="342"/>
        </pc:sldMkLst>
        <pc:spChg chg="mod">
          <ac:chgData name="ΕΙΡΗΝΗ ΚΑΡΑΚΑΣΙΔΟΥ" userId="9dd01b7d-6db9-4237-9fd8-ce22edfdcd88" providerId="ADAL" clId="{365A9E90-A70D-4328-A90E-9F5A62B3898C}" dt="2026-01-15T22:53:48.064" v="125" actId="403"/>
          <ac:spMkLst>
            <pc:docMk/>
            <pc:sldMk cId="2286699102" sldId="342"/>
            <ac:spMk id="3" creationId="{2F557349-66EE-74C1-373C-A891737E3C10}"/>
          </ac:spMkLst>
        </pc:spChg>
        <pc:picChg chg="add mod">
          <ac:chgData name="ΕΙΡΗΝΗ ΚΑΡΑΚΑΣΙΔΟΥ" userId="9dd01b7d-6db9-4237-9fd8-ce22edfdcd88" providerId="ADAL" clId="{365A9E90-A70D-4328-A90E-9F5A62B3898C}" dt="2026-01-07T17:50:47.785" v="49" actId="1076"/>
          <ac:picMkLst>
            <pc:docMk/>
            <pc:sldMk cId="2286699102" sldId="342"/>
            <ac:picMk id="6146" creationId="{D0615E66-78D0-DE9A-5774-C76E101946A1}"/>
          </ac:picMkLst>
        </pc:picChg>
      </pc:sldChg>
      <pc:sldChg chg="modSp mod">
        <pc:chgData name="ΕΙΡΗΝΗ ΚΑΡΑΚΑΣΙΔΟΥ" userId="9dd01b7d-6db9-4237-9fd8-ce22edfdcd88" providerId="ADAL" clId="{365A9E90-A70D-4328-A90E-9F5A62B3898C}" dt="2026-01-15T22:52:59.333" v="115" actId="20577"/>
        <pc:sldMkLst>
          <pc:docMk/>
          <pc:sldMk cId="2090133445" sldId="343"/>
        </pc:sldMkLst>
        <pc:spChg chg="mod">
          <ac:chgData name="ΕΙΡΗΝΗ ΚΑΡΑΚΑΣΙΔΟΥ" userId="9dd01b7d-6db9-4237-9fd8-ce22edfdcd88" providerId="ADAL" clId="{365A9E90-A70D-4328-A90E-9F5A62B3898C}" dt="2026-01-15T22:52:59.333" v="115" actId="20577"/>
          <ac:spMkLst>
            <pc:docMk/>
            <pc:sldMk cId="2090133445" sldId="343"/>
            <ac:spMk id="3" creationId="{86296A03-CA50-1717-EB94-62CCE5BF63A7}"/>
          </ac:spMkLst>
        </pc:spChg>
      </pc:sldChg>
      <pc:sldChg chg="modSp mod">
        <pc:chgData name="ΕΙΡΗΝΗ ΚΑΡΑΚΑΣΙΔΟΥ" userId="9dd01b7d-6db9-4237-9fd8-ce22edfdcd88" providerId="ADAL" clId="{365A9E90-A70D-4328-A90E-9F5A62B3898C}" dt="2026-01-15T22:53:06.015" v="116" actId="403"/>
        <pc:sldMkLst>
          <pc:docMk/>
          <pc:sldMk cId="805140263" sldId="344"/>
        </pc:sldMkLst>
        <pc:spChg chg="mod">
          <ac:chgData name="ΕΙΡΗΝΗ ΚΑΡΑΚΑΣΙΔΟΥ" userId="9dd01b7d-6db9-4237-9fd8-ce22edfdcd88" providerId="ADAL" clId="{365A9E90-A70D-4328-A90E-9F5A62B3898C}" dt="2026-01-15T22:53:06.015" v="116" actId="403"/>
          <ac:spMkLst>
            <pc:docMk/>
            <pc:sldMk cId="805140263" sldId="344"/>
            <ac:spMk id="3" creationId="{93AE19DD-7671-C02E-57AF-FF666F3984BB}"/>
          </ac:spMkLst>
        </pc:spChg>
      </pc:sldChg>
      <pc:sldChg chg="modSp mod">
        <pc:chgData name="ΕΙΡΗΝΗ ΚΑΡΑΚΑΣΙΔΟΥ" userId="9dd01b7d-6db9-4237-9fd8-ce22edfdcd88" providerId="ADAL" clId="{365A9E90-A70D-4328-A90E-9F5A62B3898C}" dt="2026-01-15T22:53:11.199" v="117" actId="403"/>
        <pc:sldMkLst>
          <pc:docMk/>
          <pc:sldMk cId="3105017770" sldId="345"/>
        </pc:sldMkLst>
        <pc:spChg chg="mod">
          <ac:chgData name="ΕΙΡΗΝΗ ΚΑΡΑΚΑΣΙΔΟΥ" userId="9dd01b7d-6db9-4237-9fd8-ce22edfdcd88" providerId="ADAL" clId="{365A9E90-A70D-4328-A90E-9F5A62B3898C}" dt="2026-01-07T15:31:14.385" v="11" actId="404"/>
          <ac:spMkLst>
            <pc:docMk/>
            <pc:sldMk cId="3105017770" sldId="345"/>
            <ac:spMk id="2" creationId="{86C73588-EA18-2B8B-1DC0-EB2D23A1147A}"/>
          </ac:spMkLst>
        </pc:spChg>
        <pc:spChg chg="mod">
          <ac:chgData name="ΕΙΡΗΝΗ ΚΑΡΑΚΑΣΙΔΟΥ" userId="9dd01b7d-6db9-4237-9fd8-ce22edfdcd88" providerId="ADAL" clId="{365A9E90-A70D-4328-A90E-9F5A62B3898C}" dt="2026-01-15T22:53:11.199" v="117" actId="403"/>
          <ac:spMkLst>
            <pc:docMk/>
            <pc:sldMk cId="3105017770" sldId="345"/>
            <ac:spMk id="3" creationId="{F6FA3712-DC99-3E9F-ECF1-7EC2342AEA49}"/>
          </ac:spMkLst>
        </pc:spChg>
      </pc:sldChg>
      <pc:sldChg chg="modSp mod">
        <pc:chgData name="ΕΙΡΗΝΗ ΚΑΡΑΚΑΣΙΔΟΥ" userId="9dd01b7d-6db9-4237-9fd8-ce22edfdcd88" providerId="ADAL" clId="{365A9E90-A70D-4328-A90E-9F5A62B3898C}" dt="2026-01-15T22:53:24.194" v="120" actId="27636"/>
        <pc:sldMkLst>
          <pc:docMk/>
          <pc:sldMk cId="2937252639" sldId="346"/>
        </pc:sldMkLst>
        <pc:spChg chg="mod">
          <ac:chgData name="ΕΙΡΗΝΗ ΚΑΡΑΚΑΣΙΔΟΥ" userId="9dd01b7d-6db9-4237-9fd8-ce22edfdcd88" providerId="ADAL" clId="{365A9E90-A70D-4328-A90E-9F5A62B3898C}" dt="2026-01-07T15:31:18.986" v="12" actId="404"/>
          <ac:spMkLst>
            <pc:docMk/>
            <pc:sldMk cId="2937252639" sldId="346"/>
            <ac:spMk id="2" creationId="{996C9BBC-18AD-F455-3510-D730C23572A8}"/>
          </ac:spMkLst>
        </pc:spChg>
        <pc:spChg chg="mod">
          <ac:chgData name="ΕΙΡΗΝΗ ΚΑΡΑΚΑΣΙΔΟΥ" userId="9dd01b7d-6db9-4237-9fd8-ce22edfdcd88" providerId="ADAL" clId="{365A9E90-A70D-4328-A90E-9F5A62B3898C}" dt="2026-01-15T22:53:24.194" v="120" actId="27636"/>
          <ac:spMkLst>
            <pc:docMk/>
            <pc:sldMk cId="2937252639" sldId="346"/>
            <ac:spMk id="3" creationId="{8F618128-45BD-7BC3-3134-E8C5D9E8D4C2}"/>
          </ac:spMkLst>
        </pc:spChg>
      </pc:sldChg>
      <pc:sldChg chg="addSp modSp mod">
        <pc:chgData name="ΕΙΡΗΝΗ ΚΑΡΑΚΑΣΙΔΟΥ" userId="9dd01b7d-6db9-4237-9fd8-ce22edfdcd88" providerId="ADAL" clId="{365A9E90-A70D-4328-A90E-9F5A62B3898C}" dt="2026-01-15T22:53:31.733" v="122" actId="12"/>
        <pc:sldMkLst>
          <pc:docMk/>
          <pc:sldMk cId="3225123092" sldId="347"/>
        </pc:sldMkLst>
        <pc:spChg chg="mod">
          <ac:chgData name="ΕΙΡΗΝΗ ΚΑΡΑΚΑΣΙΔΟΥ" userId="9dd01b7d-6db9-4237-9fd8-ce22edfdcd88" providerId="ADAL" clId="{365A9E90-A70D-4328-A90E-9F5A62B3898C}" dt="2026-01-07T17:48:57.991" v="30" actId="1076"/>
          <ac:spMkLst>
            <pc:docMk/>
            <pc:sldMk cId="3225123092" sldId="347"/>
            <ac:spMk id="2" creationId="{E4E3B65A-CF1F-1156-CC0A-85F313EDC838}"/>
          </ac:spMkLst>
        </pc:spChg>
        <pc:spChg chg="mod">
          <ac:chgData name="ΕΙΡΗΝΗ ΚΑΡΑΚΑΣΙΔΟΥ" userId="9dd01b7d-6db9-4237-9fd8-ce22edfdcd88" providerId="ADAL" clId="{365A9E90-A70D-4328-A90E-9F5A62B3898C}" dt="2026-01-15T22:53:31.733" v="122" actId="12"/>
          <ac:spMkLst>
            <pc:docMk/>
            <pc:sldMk cId="3225123092" sldId="347"/>
            <ac:spMk id="3" creationId="{32C0889C-9D38-F85E-E6F3-0166669B39C7}"/>
          </ac:spMkLst>
        </pc:spChg>
        <pc:picChg chg="add mod">
          <ac:chgData name="ΕΙΡΗΝΗ ΚΑΡΑΚΑΣΙΔΟΥ" userId="9dd01b7d-6db9-4237-9fd8-ce22edfdcd88" providerId="ADAL" clId="{365A9E90-A70D-4328-A90E-9F5A62B3898C}" dt="2026-01-07T17:49:02.770" v="32" actId="1076"/>
          <ac:picMkLst>
            <pc:docMk/>
            <pc:sldMk cId="3225123092" sldId="347"/>
            <ac:picMk id="4098" creationId="{4A1B1011-5F9A-DE86-55A2-D56A2E2E8CD3}"/>
          </ac:picMkLst>
        </pc:picChg>
      </pc:sldChg>
      <pc:sldChg chg="addSp modSp mod">
        <pc:chgData name="ΕΙΡΗΝΗ ΚΑΡΑΚΑΣΙΔΟΥ" userId="9dd01b7d-6db9-4237-9fd8-ce22edfdcd88" providerId="ADAL" clId="{365A9E90-A70D-4328-A90E-9F5A62B3898C}" dt="2026-01-15T22:53:37.498" v="124" actId="27636"/>
        <pc:sldMkLst>
          <pc:docMk/>
          <pc:sldMk cId="2389032205" sldId="348"/>
        </pc:sldMkLst>
        <pc:spChg chg="mod">
          <ac:chgData name="ΕΙΡΗΝΗ ΚΑΡΑΚΑΣΙΔΟΥ" userId="9dd01b7d-6db9-4237-9fd8-ce22edfdcd88" providerId="ADAL" clId="{365A9E90-A70D-4328-A90E-9F5A62B3898C}" dt="2026-01-15T22:53:37.498" v="124" actId="27636"/>
          <ac:spMkLst>
            <pc:docMk/>
            <pc:sldMk cId="2389032205" sldId="348"/>
            <ac:spMk id="3" creationId="{7CD694AF-136D-8981-362A-072EE07CB2FF}"/>
          </ac:spMkLst>
        </pc:spChg>
        <pc:picChg chg="add mod">
          <ac:chgData name="ΕΙΡΗΝΗ ΚΑΡΑΚΑΣΙΔΟΥ" userId="9dd01b7d-6db9-4237-9fd8-ce22edfdcd88" providerId="ADAL" clId="{365A9E90-A70D-4328-A90E-9F5A62B3898C}" dt="2026-01-07T17:49:44.803" v="44" actId="1076"/>
          <ac:picMkLst>
            <pc:docMk/>
            <pc:sldMk cId="2389032205" sldId="348"/>
            <ac:picMk id="5122" creationId="{92809980-F01C-CA28-DCD9-6E83892195F5}"/>
          </ac:picMkLst>
        </pc:picChg>
      </pc:sldChg>
      <pc:sldChg chg="delSp modSp mod">
        <pc:chgData name="ΕΙΡΗΝΗ ΚΑΡΑΚΑΣΙΔΟΥ" userId="9dd01b7d-6db9-4237-9fd8-ce22edfdcd88" providerId="ADAL" clId="{365A9E90-A70D-4328-A90E-9F5A62B3898C}" dt="2026-01-07T17:52:58.506" v="58" actId="14100"/>
        <pc:sldMkLst>
          <pc:docMk/>
          <pc:sldMk cId="1963214999" sldId="349"/>
        </pc:sldMkLst>
        <pc:spChg chg="mod">
          <ac:chgData name="ΕΙΡΗΝΗ ΚΑΡΑΚΑΣΙΔΟΥ" userId="9dd01b7d-6db9-4237-9fd8-ce22edfdcd88" providerId="ADAL" clId="{365A9E90-A70D-4328-A90E-9F5A62B3898C}" dt="2026-01-07T17:52:58.506" v="58" actId="14100"/>
          <ac:spMkLst>
            <pc:docMk/>
            <pc:sldMk cId="1963214999" sldId="349"/>
            <ac:spMk id="6" creationId="{72FC8883-3F39-0161-7957-326F5E9A8C81}"/>
          </ac:spMkLst>
        </pc:spChg>
        <pc:spChg chg="mod">
          <ac:chgData name="ΕΙΡΗΝΗ ΚΑΡΑΚΑΣΙΔΟΥ" userId="9dd01b7d-6db9-4237-9fd8-ce22edfdcd88" providerId="ADAL" clId="{365A9E90-A70D-4328-A90E-9F5A62B3898C}" dt="2026-01-07T17:52:58.506" v="58" actId="14100"/>
          <ac:spMkLst>
            <pc:docMk/>
            <pc:sldMk cId="1963214999" sldId="349"/>
            <ac:spMk id="7" creationId="{7B991B28-3175-AFE5-EAF4-1786DFBE08F5}"/>
          </ac:spMkLst>
        </pc:spChg>
      </pc:sldChg>
      <pc:sldChg chg="delSp modSp mod">
        <pc:chgData name="ΕΙΡΗΝΗ ΚΑΡΑΚΑΣΙΔΟΥ" userId="9dd01b7d-6db9-4237-9fd8-ce22edfdcd88" providerId="ADAL" clId="{365A9E90-A70D-4328-A90E-9F5A62B3898C}" dt="2026-01-15T22:43:23.173" v="98" actId="20577"/>
        <pc:sldMkLst>
          <pc:docMk/>
          <pc:sldMk cId="531754099" sldId="350"/>
        </pc:sldMkLst>
        <pc:spChg chg="mod">
          <ac:chgData name="ΕΙΡΗΝΗ ΚΑΡΑΚΑΣΙΔΟΥ" userId="9dd01b7d-6db9-4237-9fd8-ce22edfdcd88" providerId="ADAL" clId="{365A9E90-A70D-4328-A90E-9F5A62B3898C}" dt="2026-01-15T22:43:23.173" v="98" actId="20577"/>
          <ac:spMkLst>
            <pc:docMk/>
            <pc:sldMk cId="531754099" sldId="350"/>
            <ac:spMk id="3" creationId="{8E61B9B1-3075-EAB8-FEC7-E47727514148}"/>
          </ac:spMkLst>
        </pc:spChg>
        <pc:spChg chg="mod">
          <ac:chgData name="ΕΙΡΗΝΗ ΚΑΡΑΚΑΣΙΔΟΥ" userId="9dd01b7d-6db9-4237-9fd8-ce22edfdcd88" providerId="ADAL" clId="{365A9E90-A70D-4328-A90E-9F5A62B3898C}" dt="2026-01-07T17:53:07.307" v="61" actId="27636"/>
          <ac:spMkLst>
            <pc:docMk/>
            <pc:sldMk cId="531754099" sldId="350"/>
            <ac:spMk id="4" creationId="{DF426B5A-E603-E88A-FA7C-BA53ADDFD83B}"/>
          </ac:spMkLst>
        </pc:spChg>
      </pc:sldChg>
      <pc:sldChg chg="delSp modSp mod">
        <pc:chgData name="ΕΙΡΗΝΗ ΚΑΡΑΚΑΣΙΔΟΥ" userId="9dd01b7d-6db9-4237-9fd8-ce22edfdcd88" providerId="ADAL" clId="{365A9E90-A70D-4328-A90E-9F5A62B3898C}" dt="2026-01-07T17:54:19.723" v="70" actId="5793"/>
        <pc:sldMkLst>
          <pc:docMk/>
          <pc:sldMk cId="3410221509" sldId="351"/>
        </pc:sldMkLst>
        <pc:spChg chg="mod">
          <ac:chgData name="ΕΙΡΗΝΗ ΚΑΡΑΚΑΣΙΔΟΥ" userId="9dd01b7d-6db9-4237-9fd8-ce22edfdcd88" providerId="ADAL" clId="{365A9E90-A70D-4328-A90E-9F5A62B3898C}" dt="2026-01-07T17:54:19.723" v="70" actId="5793"/>
          <ac:spMkLst>
            <pc:docMk/>
            <pc:sldMk cId="3410221509" sldId="351"/>
            <ac:spMk id="7" creationId="{61313A69-503D-4A90-F59E-0D97789D1EC7}"/>
          </ac:spMkLst>
        </pc:spChg>
      </pc:sldChg>
      <pc:sldChg chg="delSp mod">
        <pc:chgData name="ΕΙΡΗΝΗ ΚΑΡΑΚΑΣΙΔΟΥ" userId="9dd01b7d-6db9-4237-9fd8-ce22edfdcd88" providerId="ADAL" clId="{365A9E90-A70D-4328-A90E-9F5A62B3898C}" dt="2026-01-07T17:54:48.448" v="71" actId="478"/>
        <pc:sldMkLst>
          <pc:docMk/>
          <pc:sldMk cId="3871840992" sldId="352"/>
        </pc:sldMkLst>
      </pc:sldChg>
      <pc:sldChg chg="modSp mod">
        <pc:chgData name="ΕΙΡΗΝΗ ΚΑΡΑΚΑΣΙΔΟΥ" userId="9dd01b7d-6db9-4237-9fd8-ce22edfdcd88" providerId="ADAL" clId="{365A9E90-A70D-4328-A90E-9F5A62B3898C}" dt="2026-01-15T22:54:56.105" v="142" actId="403"/>
        <pc:sldMkLst>
          <pc:docMk/>
          <pc:sldMk cId="890787387" sldId="355"/>
        </pc:sldMkLst>
        <pc:spChg chg="mod">
          <ac:chgData name="ΕΙΡΗΝΗ ΚΑΡΑΚΑΣΙΔΟΥ" userId="9dd01b7d-6db9-4237-9fd8-ce22edfdcd88" providerId="ADAL" clId="{365A9E90-A70D-4328-A90E-9F5A62B3898C}" dt="2026-01-15T22:54:56.105" v="142" actId="403"/>
          <ac:spMkLst>
            <pc:docMk/>
            <pc:sldMk cId="890787387" sldId="355"/>
            <ac:spMk id="3" creationId="{35113AA3-D601-EE4B-0507-18D4AA87F4C1}"/>
          </ac:spMkLst>
        </pc:spChg>
        <pc:spChg chg="mod">
          <ac:chgData name="ΕΙΡΗΝΗ ΚΑΡΑΚΑΣΙΔΟΥ" userId="9dd01b7d-6db9-4237-9fd8-ce22edfdcd88" providerId="ADAL" clId="{365A9E90-A70D-4328-A90E-9F5A62B3898C}" dt="2026-01-15T22:54:47.280" v="137" actId="1076"/>
          <ac:spMkLst>
            <pc:docMk/>
            <pc:sldMk cId="890787387" sldId="355"/>
            <ac:spMk id="5" creationId="{DFB3C3A0-3F84-4EE5-8EC9-95ACBC5DF8EA}"/>
          </ac:spMkLst>
        </pc:spChg>
        <pc:spChg chg="mod">
          <ac:chgData name="ΕΙΡΗΝΗ ΚΑΡΑΚΑΣΙΔΟΥ" userId="9dd01b7d-6db9-4237-9fd8-ce22edfdcd88" providerId="ADAL" clId="{365A9E90-A70D-4328-A90E-9F5A62B3898C}" dt="2026-01-15T22:54:55.114" v="140" actId="27636"/>
          <ac:spMkLst>
            <pc:docMk/>
            <pc:sldMk cId="890787387" sldId="355"/>
            <ac:spMk id="6" creationId="{CA06044A-70CC-971A-D93D-1E5CB84927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BEA93-7342-4D96-A913-E18113BD5FA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DA6DA3-B51D-4A9A-A206-6D52BFC6EDFE}">
      <dgm:prSet/>
      <dgm:spPr/>
      <dgm:t>
        <a:bodyPr/>
        <a:lstStyle/>
        <a:p>
          <a:r>
            <a:rPr lang="en-US" b="0" i="0" baseline="0"/>
            <a:t>Λαμβάνει υπόψη τα ψυχοσυναισθηματικά, γνωστικά και κοινωνικά χαρακτηριστικά κάθε ηλικίας</a:t>
          </a:r>
          <a:endParaRPr lang="en-US"/>
        </a:p>
      </dgm:t>
    </dgm:pt>
    <dgm:pt modelId="{D061405F-22BB-4BBC-BC2A-800699953813}" type="parTrans" cxnId="{624B549A-0D42-43D9-8185-18B861AB6B02}">
      <dgm:prSet/>
      <dgm:spPr/>
      <dgm:t>
        <a:bodyPr/>
        <a:lstStyle/>
        <a:p>
          <a:endParaRPr lang="en-US"/>
        </a:p>
      </dgm:t>
    </dgm:pt>
    <dgm:pt modelId="{B1625CD5-5147-474E-A029-58A6606A1410}" type="sibTrans" cxnId="{624B549A-0D42-43D9-8185-18B861AB6B02}">
      <dgm:prSet/>
      <dgm:spPr/>
      <dgm:t>
        <a:bodyPr/>
        <a:lstStyle/>
        <a:p>
          <a:endParaRPr lang="en-US"/>
        </a:p>
      </dgm:t>
    </dgm:pt>
    <dgm:pt modelId="{92AD9D5B-7FCD-46A2-8ADB-1B4895F935A4}">
      <dgm:prSet/>
      <dgm:spPr/>
      <dgm:t>
        <a:bodyPr/>
        <a:lstStyle/>
        <a:p>
          <a:r>
            <a:rPr lang="en-US" b="0" i="0" baseline="0"/>
            <a:t>Προσαρμόζει τους στόχους και τις μεθόδους παρέμβασης στο αναπτυξιακό στάδιο του μαθητή</a:t>
          </a:r>
          <a:endParaRPr lang="en-US"/>
        </a:p>
      </dgm:t>
    </dgm:pt>
    <dgm:pt modelId="{FEF05599-795C-4D2D-B443-F3E102DAE677}" type="parTrans" cxnId="{796990A2-2362-48E3-88B7-F753AB5EAB0B}">
      <dgm:prSet/>
      <dgm:spPr/>
      <dgm:t>
        <a:bodyPr/>
        <a:lstStyle/>
        <a:p>
          <a:endParaRPr lang="en-US"/>
        </a:p>
      </dgm:t>
    </dgm:pt>
    <dgm:pt modelId="{C4BA1191-CDDF-475D-A2EE-F9B00F525BA0}" type="sibTrans" cxnId="{796990A2-2362-48E3-88B7-F753AB5EAB0B}">
      <dgm:prSet/>
      <dgm:spPr/>
      <dgm:t>
        <a:bodyPr/>
        <a:lstStyle/>
        <a:p>
          <a:endParaRPr lang="en-US"/>
        </a:p>
      </dgm:t>
    </dgm:pt>
    <dgm:pt modelId="{06FB349C-DE79-460A-94EA-29F2ED1E0178}">
      <dgm:prSet/>
      <dgm:spPr/>
      <dgm:t>
        <a:bodyPr/>
        <a:lstStyle/>
        <a:p>
          <a:r>
            <a:rPr lang="en-US" b="0" i="0" baseline="0"/>
            <a:t>Διαχωρίζει τις αναμενόμενες αναπτυξιακές δυσκολίες από τις ενδείξεις προβλήματος</a:t>
          </a:r>
          <a:endParaRPr lang="en-US"/>
        </a:p>
      </dgm:t>
    </dgm:pt>
    <dgm:pt modelId="{0411B450-46F9-436D-98CD-CCABFBDAC492}" type="parTrans" cxnId="{962E8846-2F7E-482C-B7D9-7379B0E4EE83}">
      <dgm:prSet/>
      <dgm:spPr/>
      <dgm:t>
        <a:bodyPr/>
        <a:lstStyle/>
        <a:p>
          <a:endParaRPr lang="en-US"/>
        </a:p>
      </dgm:t>
    </dgm:pt>
    <dgm:pt modelId="{E3844862-B53D-4C26-90A6-9A9675D2455B}" type="sibTrans" cxnId="{962E8846-2F7E-482C-B7D9-7379B0E4EE83}">
      <dgm:prSet/>
      <dgm:spPr/>
      <dgm:t>
        <a:bodyPr/>
        <a:lstStyle/>
        <a:p>
          <a:endParaRPr lang="en-US"/>
        </a:p>
      </dgm:t>
    </dgm:pt>
    <dgm:pt modelId="{8257B7CE-B3EB-44FB-955B-8B90DDAF9403}">
      <dgm:prSet/>
      <dgm:spPr/>
      <dgm:t>
        <a:bodyPr/>
        <a:lstStyle/>
        <a:p>
          <a:r>
            <a:rPr lang="en-US" b="0" i="0" baseline="0"/>
            <a:t>Ενισχύει τον προληπτικό χαρακτήρα των παρεμβάσεων</a:t>
          </a:r>
          <a:endParaRPr lang="en-US"/>
        </a:p>
      </dgm:t>
    </dgm:pt>
    <dgm:pt modelId="{4EC05BF5-9E00-4542-91E8-1CF4FD06CD98}" type="parTrans" cxnId="{540C2CD5-6D1B-499A-9E1C-C7BE7B6AA627}">
      <dgm:prSet/>
      <dgm:spPr/>
      <dgm:t>
        <a:bodyPr/>
        <a:lstStyle/>
        <a:p>
          <a:endParaRPr lang="en-US"/>
        </a:p>
      </dgm:t>
    </dgm:pt>
    <dgm:pt modelId="{59D30ABE-D207-4046-80DF-E80E576A3A9E}" type="sibTrans" cxnId="{540C2CD5-6D1B-499A-9E1C-C7BE7B6AA627}">
      <dgm:prSet/>
      <dgm:spPr/>
      <dgm:t>
        <a:bodyPr/>
        <a:lstStyle/>
        <a:p>
          <a:endParaRPr lang="en-US"/>
        </a:p>
      </dgm:t>
    </dgm:pt>
    <dgm:pt modelId="{1A8F4CC1-78DF-4874-A1AA-9BBD1C03AD63}">
      <dgm:prSet/>
      <dgm:spPr/>
      <dgm:t>
        <a:bodyPr/>
        <a:lstStyle/>
        <a:p>
          <a:r>
            <a:rPr lang="en-US" b="0" i="0" baseline="0"/>
            <a:t>Διευκολύνει τη συνεργασία σχολείου–οικογένειας μέσα από κοινή αναπτυξιακή κατανόηση</a:t>
          </a:r>
          <a:endParaRPr lang="en-US"/>
        </a:p>
      </dgm:t>
    </dgm:pt>
    <dgm:pt modelId="{EBA4494A-7E54-419A-B5EE-C2445F37DC81}" type="parTrans" cxnId="{8854E3B1-1056-4AFC-B731-A8716CD78A6F}">
      <dgm:prSet/>
      <dgm:spPr/>
      <dgm:t>
        <a:bodyPr/>
        <a:lstStyle/>
        <a:p>
          <a:endParaRPr lang="en-US"/>
        </a:p>
      </dgm:t>
    </dgm:pt>
    <dgm:pt modelId="{93800B64-2257-4C71-9B64-FFEC843DC4B9}" type="sibTrans" cxnId="{8854E3B1-1056-4AFC-B731-A8716CD78A6F}">
      <dgm:prSet/>
      <dgm:spPr/>
      <dgm:t>
        <a:bodyPr/>
        <a:lstStyle/>
        <a:p>
          <a:endParaRPr lang="en-US"/>
        </a:p>
      </dgm:t>
    </dgm:pt>
    <dgm:pt modelId="{18C9606E-B1EF-4C60-9063-E6AFFCAEDF87}" type="pres">
      <dgm:prSet presAssocID="{708BEA93-7342-4D96-A913-E18113BD5FA8}" presName="linear" presStyleCnt="0">
        <dgm:presLayoutVars>
          <dgm:animLvl val="lvl"/>
          <dgm:resizeHandles val="exact"/>
        </dgm:presLayoutVars>
      </dgm:prSet>
      <dgm:spPr/>
    </dgm:pt>
    <dgm:pt modelId="{1F5314C2-5D4C-43B2-ABBB-20D64F7817B2}" type="pres">
      <dgm:prSet presAssocID="{84DA6DA3-B51D-4A9A-A206-6D52BFC6EDFE}" presName="parentText" presStyleLbl="node1" presStyleIdx="0" presStyleCnt="5">
        <dgm:presLayoutVars>
          <dgm:chMax val="0"/>
          <dgm:bulletEnabled val="1"/>
        </dgm:presLayoutVars>
      </dgm:prSet>
      <dgm:spPr/>
    </dgm:pt>
    <dgm:pt modelId="{81C3778F-B71A-4D01-B99E-3DFCD5CBD9D7}" type="pres">
      <dgm:prSet presAssocID="{B1625CD5-5147-474E-A029-58A6606A1410}" presName="spacer" presStyleCnt="0"/>
      <dgm:spPr/>
    </dgm:pt>
    <dgm:pt modelId="{601FA9ED-12E6-4B69-9603-BE51586BA7A3}" type="pres">
      <dgm:prSet presAssocID="{92AD9D5B-7FCD-46A2-8ADB-1B4895F935A4}" presName="parentText" presStyleLbl="node1" presStyleIdx="1" presStyleCnt="5">
        <dgm:presLayoutVars>
          <dgm:chMax val="0"/>
          <dgm:bulletEnabled val="1"/>
        </dgm:presLayoutVars>
      </dgm:prSet>
      <dgm:spPr/>
    </dgm:pt>
    <dgm:pt modelId="{4888F18C-C26B-4549-B7DA-F1CF5109856B}" type="pres">
      <dgm:prSet presAssocID="{C4BA1191-CDDF-475D-A2EE-F9B00F525BA0}" presName="spacer" presStyleCnt="0"/>
      <dgm:spPr/>
    </dgm:pt>
    <dgm:pt modelId="{E650DA5B-1008-42C9-910F-CC962C3E20F8}" type="pres">
      <dgm:prSet presAssocID="{06FB349C-DE79-460A-94EA-29F2ED1E0178}" presName="parentText" presStyleLbl="node1" presStyleIdx="2" presStyleCnt="5">
        <dgm:presLayoutVars>
          <dgm:chMax val="0"/>
          <dgm:bulletEnabled val="1"/>
        </dgm:presLayoutVars>
      </dgm:prSet>
      <dgm:spPr/>
    </dgm:pt>
    <dgm:pt modelId="{E29E7904-EDF0-4F7A-A7B8-622DAC1AD86D}" type="pres">
      <dgm:prSet presAssocID="{E3844862-B53D-4C26-90A6-9A9675D2455B}" presName="spacer" presStyleCnt="0"/>
      <dgm:spPr/>
    </dgm:pt>
    <dgm:pt modelId="{6DF2BF22-DDBD-4EC6-B2D2-9CA68FA42A07}" type="pres">
      <dgm:prSet presAssocID="{8257B7CE-B3EB-44FB-955B-8B90DDAF9403}" presName="parentText" presStyleLbl="node1" presStyleIdx="3" presStyleCnt="5">
        <dgm:presLayoutVars>
          <dgm:chMax val="0"/>
          <dgm:bulletEnabled val="1"/>
        </dgm:presLayoutVars>
      </dgm:prSet>
      <dgm:spPr/>
    </dgm:pt>
    <dgm:pt modelId="{27A1BA3E-34E2-49CF-90A1-9AFE54154097}" type="pres">
      <dgm:prSet presAssocID="{59D30ABE-D207-4046-80DF-E80E576A3A9E}" presName="spacer" presStyleCnt="0"/>
      <dgm:spPr/>
    </dgm:pt>
    <dgm:pt modelId="{79105E40-E58A-4A59-809F-1FDA653ED0A2}" type="pres">
      <dgm:prSet presAssocID="{1A8F4CC1-78DF-4874-A1AA-9BBD1C03AD63}" presName="parentText" presStyleLbl="node1" presStyleIdx="4" presStyleCnt="5">
        <dgm:presLayoutVars>
          <dgm:chMax val="0"/>
          <dgm:bulletEnabled val="1"/>
        </dgm:presLayoutVars>
      </dgm:prSet>
      <dgm:spPr/>
    </dgm:pt>
  </dgm:ptLst>
  <dgm:cxnLst>
    <dgm:cxn modelId="{C993FC3F-275E-43A6-823C-C8438E13B068}" type="presOf" srcId="{708BEA93-7342-4D96-A913-E18113BD5FA8}" destId="{18C9606E-B1EF-4C60-9063-E6AFFCAEDF87}" srcOrd="0" destOrd="0" presId="urn:microsoft.com/office/officeart/2005/8/layout/vList2"/>
    <dgm:cxn modelId="{962E8846-2F7E-482C-B7D9-7379B0E4EE83}" srcId="{708BEA93-7342-4D96-A913-E18113BD5FA8}" destId="{06FB349C-DE79-460A-94EA-29F2ED1E0178}" srcOrd="2" destOrd="0" parTransId="{0411B450-46F9-436D-98CD-CCABFBDAC492}" sibTransId="{E3844862-B53D-4C26-90A6-9A9675D2455B}"/>
    <dgm:cxn modelId="{93F5236F-2DEE-4CFD-A8A3-E27C4EA01949}" type="presOf" srcId="{8257B7CE-B3EB-44FB-955B-8B90DDAF9403}" destId="{6DF2BF22-DDBD-4EC6-B2D2-9CA68FA42A07}" srcOrd="0" destOrd="0" presId="urn:microsoft.com/office/officeart/2005/8/layout/vList2"/>
    <dgm:cxn modelId="{624B549A-0D42-43D9-8185-18B861AB6B02}" srcId="{708BEA93-7342-4D96-A913-E18113BD5FA8}" destId="{84DA6DA3-B51D-4A9A-A206-6D52BFC6EDFE}" srcOrd="0" destOrd="0" parTransId="{D061405F-22BB-4BBC-BC2A-800699953813}" sibTransId="{B1625CD5-5147-474E-A029-58A6606A1410}"/>
    <dgm:cxn modelId="{796990A2-2362-48E3-88B7-F753AB5EAB0B}" srcId="{708BEA93-7342-4D96-A913-E18113BD5FA8}" destId="{92AD9D5B-7FCD-46A2-8ADB-1B4895F935A4}" srcOrd="1" destOrd="0" parTransId="{FEF05599-795C-4D2D-B443-F3E102DAE677}" sibTransId="{C4BA1191-CDDF-475D-A2EE-F9B00F525BA0}"/>
    <dgm:cxn modelId="{8854E3B1-1056-4AFC-B731-A8716CD78A6F}" srcId="{708BEA93-7342-4D96-A913-E18113BD5FA8}" destId="{1A8F4CC1-78DF-4874-A1AA-9BBD1C03AD63}" srcOrd="4" destOrd="0" parTransId="{EBA4494A-7E54-419A-B5EE-C2445F37DC81}" sibTransId="{93800B64-2257-4C71-9B64-FFEC843DC4B9}"/>
    <dgm:cxn modelId="{BDDD5BBD-0689-420B-B8F4-15350D5B5D8B}" type="presOf" srcId="{84DA6DA3-B51D-4A9A-A206-6D52BFC6EDFE}" destId="{1F5314C2-5D4C-43B2-ABBB-20D64F7817B2}" srcOrd="0" destOrd="0" presId="urn:microsoft.com/office/officeart/2005/8/layout/vList2"/>
    <dgm:cxn modelId="{2C0754BE-5993-4336-AE47-131064F8AF80}" type="presOf" srcId="{06FB349C-DE79-460A-94EA-29F2ED1E0178}" destId="{E650DA5B-1008-42C9-910F-CC962C3E20F8}" srcOrd="0" destOrd="0" presId="urn:microsoft.com/office/officeart/2005/8/layout/vList2"/>
    <dgm:cxn modelId="{A92A8ECA-653C-4693-8B87-B7E821DF6B72}" type="presOf" srcId="{1A8F4CC1-78DF-4874-A1AA-9BBD1C03AD63}" destId="{79105E40-E58A-4A59-809F-1FDA653ED0A2}" srcOrd="0" destOrd="0" presId="urn:microsoft.com/office/officeart/2005/8/layout/vList2"/>
    <dgm:cxn modelId="{540C2CD5-6D1B-499A-9E1C-C7BE7B6AA627}" srcId="{708BEA93-7342-4D96-A913-E18113BD5FA8}" destId="{8257B7CE-B3EB-44FB-955B-8B90DDAF9403}" srcOrd="3" destOrd="0" parTransId="{4EC05BF5-9E00-4542-91E8-1CF4FD06CD98}" sibTransId="{59D30ABE-D207-4046-80DF-E80E576A3A9E}"/>
    <dgm:cxn modelId="{044DD4E8-B702-4E3E-9F1E-AC2C76968D35}" type="presOf" srcId="{92AD9D5B-7FCD-46A2-8ADB-1B4895F935A4}" destId="{601FA9ED-12E6-4B69-9603-BE51586BA7A3}" srcOrd="0" destOrd="0" presId="urn:microsoft.com/office/officeart/2005/8/layout/vList2"/>
    <dgm:cxn modelId="{CB1B8E77-05E4-49F9-8F95-33FE09C0659F}" type="presParOf" srcId="{18C9606E-B1EF-4C60-9063-E6AFFCAEDF87}" destId="{1F5314C2-5D4C-43B2-ABBB-20D64F7817B2}" srcOrd="0" destOrd="0" presId="urn:microsoft.com/office/officeart/2005/8/layout/vList2"/>
    <dgm:cxn modelId="{ED97BFDD-BC6C-4D04-8CE1-19A1122FB8CB}" type="presParOf" srcId="{18C9606E-B1EF-4C60-9063-E6AFFCAEDF87}" destId="{81C3778F-B71A-4D01-B99E-3DFCD5CBD9D7}" srcOrd="1" destOrd="0" presId="urn:microsoft.com/office/officeart/2005/8/layout/vList2"/>
    <dgm:cxn modelId="{93E966AB-CB43-4A8E-91DF-329D58407CED}" type="presParOf" srcId="{18C9606E-B1EF-4C60-9063-E6AFFCAEDF87}" destId="{601FA9ED-12E6-4B69-9603-BE51586BA7A3}" srcOrd="2" destOrd="0" presId="urn:microsoft.com/office/officeart/2005/8/layout/vList2"/>
    <dgm:cxn modelId="{DD9DA25C-4C59-4A00-8147-5D31EB3AD67F}" type="presParOf" srcId="{18C9606E-B1EF-4C60-9063-E6AFFCAEDF87}" destId="{4888F18C-C26B-4549-B7DA-F1CF5109856B}" srcOrd="3" destOrd="0" presId="urn:microsoft.com/office/officeart/2005/8/layout/vList2"/>
    <dgm:cxn modelId="{2000A6A6-09BA-42F3-A60A-0881B1524AFD}" type="presParOf" srcId="{18C9606E-B1EF-4C60-9063-E6AFFCAEDF87}" destId="{E650DA5B-1008-42C9-910F-CC962C3E20F8}" srcOrd="4" destOrd="0" presId="urn:microsoft.com/office/officeart/2005/8/layout/vList2"/>
    <dgm:cxn modelId="{BD7F8F3C-B78A-47B6-A8CE-C701C5597DF5}" type="presParOf" srcId="{18C9606E-B1EF-4C60-9063-E6AFFCAEDF87}" destId="{E29E7904-EDF0-4F7A-A7B8-622DAC1AD86D}" srcOrd="5" destOrd="0" presId="urn:microsoft.com/office/officeart/2005/8/layout/vList2"/>
    <dgm:cxn modelId="{E040F695-9DD2-4F8B-9A2F-E3FA403260B4}" type="presParOf" srcId="{18C9606E-B1EF-4C60-9063-E6AFFCAEDF87}" destId="{6DF2BF22-DDBD-4EC6-B2D2-9CA68FA42A07}" srcOrd="6" destOrd="0" presId="urn:microsoft.com/office/officeart/2005/8/layout/vList2"/>
    <dgm:cxn modelId="{6829598A-3B46-4B4E-8D95-639325731FA0}" type="presParOf" srcId="{18C9606E-B1EF-4C60-9063-E6AFFCAEDF87}" destId="{27A1BA3E-34E2-49CF-90A1-9AFE54154097}" srcOrd="7" destOrd="0" presId="urn:microsoft.com/office/officeart/2005/8/layout/vList2"/>
    <dgm:cxn modelId="{F7FA5522-23BC-45C1-A987-D42A7153FEDD}" type="presParOf" srcId="{18C9606E-B1EF-4C60-9063-E6AFFCAEDF87}" destId="{79105E40-E58A-4A59-809F-1FDA653ED0A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314C2-5D4C-43B2-ABBB-20D64F7817B2}">
      <dsp:nvSpPr>
        <dsp:cNvPr id="0" name=""/>
        <dsp:cNvSpPr/>
      </dsp:nvSpPr>
      <dsp:spPr>
        <a:xfrm>
          <a:off x="0" y="580500"/>
          <a:ext cx="6240668" cy="819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Λαμβάνει υπόψη τα ψυχοσυναισθηματικά, γνωστικά και κοινωνικά χαρακτηριστικά κάθε ηλικίας</a:t>
          </a:r>
          <a:endParaRPr lang="en-US" sz="2000" kern="1200"/>
        </a:p>
      </dsp:txBody>
      <dsp:txXfrm>
        <a:off x="39980" y="620480"/>
        <a:ext cx="6160708" cy="739040"/>
      </dsp:txXfrm>
    </dsp:sp>
    <dsp:sp modelId="{601FA9ED-12E6-4B69-9603-BE51586BA7A3}">
      <dsp:nvSpPr>
        <dsp:cNvPr id="0" name=""/>
        <dsp:cNvSpPr/>
      </dsp:nvSpPr>
      <dsp:spPr>
        <a:xfrm>
          <a:off x="0" y="1457100"/>
          <a:ext cx="6240668" cy="819000"/>
        </a:xfrm>
        <a:prstGeom prst="roundRect">
          <a:avLst/>
        </a:prstGeom>
        <a:solidFill>
          <a:schemeClr val="accent5">
            <a:hueOff val="388554"/>
            <a:satOff val="-694"/>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Προσαρμόζει τους στόχους και τις μεθόδους παρέμβασης στο αναπτυξιακό στάδιο του μαθητή</a:t>
          </a:r>
          <a:endParaRPr lang="en-US" sz="2000" kern="1200"/>
        </a:p>
      </dsp:txBody>
      <dsp:txXfrm>
        <a:off x="39980" y="1497080"/>
        <a:ext cx="6160708" cy="739040"/>
      </dsp:txXfrm>
    </dsp:sp>
    <dsp:sp modelId="{E650DA5B-1008-42C9-910F-CC962C3E20F8}">
      <dsp:nvSpPr>
        <dsp:cNvPr id="0" name=""/>
        <dsp:cNvSpPr/>
      </dsp:nvSpPr>
      <dsp:spPr>
        <a:xfrm>
          <a:off x="0" y="2333700"/>
          <a:ext cx="6240668" cy="819000"/>
        </a:xfrm>
        <a:prstGeom prst="roundRect">
          <a:avLst/>
        </a:prstGeom>
        <a:solidFill>
          <a:schemeClr val="accent5">
            <a:hueOff val="777108"/>
            <a:satOff val="-1387"/>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Διαχωρίζει τις αναμενόμενες αναπτυξιακές δυσκολίες από τις ενδείξεις προβλήματος</a:t>
          </a:r>
          <a:endParaRPr lang="en-US" sz="2000" kern="1200"/>
        </a:p>
      </dsp:txBody>
      <dsp:txXfrm>
        <a:off x="39980" y="2373680"/>
        <a:ext cx="6160708" cy="739040"/>
      </dsp:txXfrm>
    </dsp:sp>
    <dsp:sp modelId="{6DF2BF22-DDBD-4EC6-B2D2-9CA68FA42A07}">
      <dsp:nvSpPr>
        <dsp:cNvPr id="0" name=""/>
        <dsp:cNvSpPr/>
      </dsp:nvSpPr>
      <dsp:spPr>
        <a:xfrm>
          <a:off x="0" y="3210300"/>
          <a:ext cx="6240668" cy="819000"/>
        </a:xfrm>
        <a:prstGeom prst="roundRect">
          <a:avLst/>
        </a:prstGeom>
        <a:solidFill>
          <a:schemeClr val="accent5">
            <a:hueOff val="1165662"/>
            <a:satOff val="-2081"/>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Ενισχύει τον προληπτικό χαρακτήρα των παρεμβάσεων</a:t>
          </a:r>
          <a:endParaRPr lang="en-US" sz="2000" kern="1200"/>
        </a:p>
      </dsp:txBody>
      <dsp:txXfrm>
        <a:off x="39980" y="3250280"/>
        <a:ext cx="6160708" cy="739040"/>
      </dsp:txXfrm>
    </dsp:sp>
    <dsp:sp modelId="{79105E40-E58A-4A59-809F-1FDA653ED0A2}">
      <dsp:nvSpPr>
        <dsp:cNvPr id="0" name=""/>
        <dsp:cNvSpPr/>
      </dsp:nvSpPr>
      <dsp:spPr>
        <a:xfrm>
          <a:off x="0" y="4086900"/>
          <a:ext cx="6240668" cy="819000"/>
        </a:xfrm>
        <a:prstGeom prst="roundRect">
          <a:avLst/>
        </a:prstGeom>
        <a:solidFill>
          <a:schemeClr val="accent5">
            <a:hueOff val="1554216"/>
            <a:satOff val="-2775"/>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Διευκολύνει τη συνεργασία σχολείου–οικογένειας μέσα από κοινή αναπτυξιακή κατανόηση</a:t>
          </a:r>
          <a:endParaRPr lang="en-US" sz="2000" kern="1200"/>
        </a:p>
      </dsp:txBody>
      <dsp:txXfrm>
        <a:off x="39980" y="4126880"/>
        <a:ext cx="6160708" cy="739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1/16/2026</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1/16/2026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l-GR" dirty="0"/>
            </a:br>
            <a:endParaRPr lang="el-GR" dirty="0"/>
          </a:p>
          <a:p>
            <a:r>
              <a:rPr lang="el-GR" b="1" dirty="0"/>
              <a:t>🔹</a:t>
            </a: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Tree>
    <p:extLst>
      <p:ext uri="{BB962C8B-B14F-4D97-AF65-F5344CB8AC3E}">
        <p14:creationId xmlns:p14="http://schemas.microsoft.com/office/powerpoint/2010/main" val="287189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1. </a:t>
            </a:r>
            <a:br>
              <a:rPr lang="el-GR" dirty="0"/>
            </a:br>
            <a:r>
              <a:rPr lang="el-GR" dirty="0"/>
              <a:t>✔️ Σωστό: Γ</a:t>
            </a:r>
          </a:p>
          <a:p>
            <a:br>
              <a:rPr lang="el-GR" dirty="0"/>
            </a:br>
            <a:endParaRPr lang="el-GR" dirty="0"/>
          </a:p>
          <a:p>
            <a:r>
              <a:rPr lang="el-GR" b="1" dirty="0"/>
              <a:t>2. </a:t>
            </a:r>
            <a:br>
              <a:rPr lang="el-GR" dirty="0"/>
            </a:br>
            <a:r>
              <a:rPr lang="el-GR" dirty="0"/>
              <a:t>✔️ Σωστό: Β</a:t>
            </a:r>
          </a:p>
          <a:p>
            <a:br>
              <a:rPr lang="el-GR" dirty="0"/>
            </a:br>
            <a:endParaRPr lang="el-GR" dirty="0"/>
          </a:p>
          <a:p>
            <a:br>
              <a:rPr lang="el-GR" dirty="0"/>
            </a:br>
            <a:endParaRPr lang="el-GR" dirty="0"/>
          </a:p>
          <a:p>
            <a:r>
              <a:rPr lang="el-GR" b="1" dirty="0"/>
              <a:t>✏️ Demo Ερώτηση Σύντομης Ανάπτυξης</a:t>
            </a:r>
          </a:p>
          <a:p>
            <a:r>
              <a:rPr lang="el-GR" b="1" dirty="0"/>
              <a:t>Πώς συμβάλλει η αναπτυξιακή προσέγγιση στον σχεδιασμό παρεμβάσεων στο σχολείο;</a:t>
            </a:r>
            <a:br>
              <a:rPr lang="el-GR" dirty="0"/>
            </a:br>
            <a:r>
              <a:rPr lang="el-GR" i="1" dirty="0"/>
              <a:t>(4–5 προτάσεις)</a:t>
            </a:r>
            <a:endParaRPr lang="el-GR" dirty="0"/>
          </a:p>
          <a:p>
            <a:br>
              <a:rPr lang="el-GR" dirty="0"/>
            </a:br>
            <a:endParaRPr lang="el-GR" dirty="0"/>
          </a:p>
          <a:p>
            <a:r>
              <a:rPr lang="el-GR" b="1" dirty="0"/>
              <a:t>🧩 Demo Mini Μελέτη Περίπτωσης</a:t>
            </a:r>
          </a:p>
          <a:p>
            <a:r>
              <a:rPr lang="el-GR" dirty="0"/>
              <a:t>Μαθητής Δημοτικού παρουσιάζει άγχος αποχωρισμού και συχνές σωματικές ενοχλήσεις πριν το σχολείο. Οι γονείς ανησυχούν έντονα και πιέζουν για «λύση».</a:t>
            </a:r>
          </a:p>
          <a:p>
            <a:r>
              <a:rPr lang="el-GR" b="1" dirty="0"/>
              <a:t>Ερώτημα:</a:t>
            </a:r>
            <a:br>
              <a:rPr lang="el-GR" dirty="0"/>
            </a:br>
            <a:r>
              <a:rPr lang="el-GR" dirty="0"/>
              <a:t>Ποιοι άξονες συμβουλευτικής θα μπορούσαν να αξιοποιηθούν σε επίπεδο παιδιού – γονέων – σχολείου;</a:t>
            </a:r>
          </a:p>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12</a:t>
            </a:fld>
            <a:endParaRPr lang="en-US" dirty="0"/>
          </a:p>
        </p:txBody>
      </p:sp>
    </p:spTree>
    <p:extLst>
      <p:ext uri="{BB962C8B-B14F-4D97-AF65-F5344CB8AC3E}">
        <p14:creationId xmlns:p14="http://schemas.microsoft.com/office/powerpoint/2010/main" val="12287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a:t>
            </a: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13</a:t>
            </a:fld>
            <a:endParaRPr lang="en-US" dirty="0"/>
          </a:p>
        </p:txBody>
      </p:sp>
    </p:spTree>
    <p:extLst>
      <p:ext uri="{BB962C8B-B14F-4D97-AF65-F5344CB8AC3E}">
        <p14:creationId xmlns:p14="http://schemas.microsoft.com/office/powerpoint/2010/main" val="138876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a:t>
            </a:r>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14</a:t>
            </a:fld>
            <a:endParaRPr lang="en-US" dirty="0"/>
          </a:p>
        </p:txBody>
      </p:sp>
    </p:spTree>
    <p:extLst>
      <p:ext uri="{BB962C8B-B14F-4D97-AF65-F5344CB8AC3E}">
        <p14:creationId xmlns:p14="http://schemas.microsoft.com/office/powerpoint/2010/main" val="125983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a:normAutofit/>
          </a:bodyPr>
          <a:lstStyle>
            <a:lvl1pPr>
              <a:defRPr sz="44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anchor="t" anchorCtr="0">
            <a:normAutofit/>
          </a:bodyPr>
          <a:lstStyle>
            <a:lvl1pPr marL="0" indent="0">
              <a:buNone/>
              <a:defRPr sz="1800" baseline="0"/>
            </a:lvl1pPr>
            <a:lvl2pPr>
              <a:defRPr sz="1800"/>
            </a:lvl2pPr>
            <a:lvl3pPr>
              <a:defRPr sz="1800"/>
            </a:lvl3pPr>
            <a:lvl4pPr>
              <a:defRPr sz="1800"/>
            </a:lvl4pPr>
            <a:lvl5pP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9"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l-GR" dirty="0"/>
              <a:t>Συμβουλευτική Ψυχολογία στην Οικογένεια και το Σχολείο</a:t>
            </a:r>
            <a:endParaRPr lang="en-US" dirty="0"/>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5DCB-B0BB-3B97-F1B5-44572FB8D7D1}"/>
              </a:ext>
            </a:extLst>
          </p:cNvPr>
          <p:cNvSpPr>
            <a:spLocks noGrp="1"/>
          </p:cNvSpPr>
          <p:nvPr>
            <p:ph type="title"/>
          </p:nvPr>
        </p:nvSpPr>
        <p:spPr/>
        <p:txBody>
          <a:bodyPr/>
          <a:lstStyle/>
          <a:p>
            <a:r>
              <a:rPr lang="el-GR" b="1" dirty="0"/>
              <a:t>Συνεργασία Σχολείου–Οικογένειας</a:t>
            </a:r>
            <a:br>
              <a:rPr lang="el-GR" b="1" dirty="0"/>
            </a:br>
            <a:endParaRPr lang="en-US" dirty="0"/>
          </a:p>
        </p:txBody>
      </p:sp>
      <p:sp>
        <p:nvSpPr>
          <p:cNvPr id="3" name="Content Placeholder 2">
            <a:extLst>
              <a:ext uri="{FF2B5EF4-FFF2-40B4-BE49-F238E27FC236}">
                <a16:creationId xmlns:a16="http://schemas.microsoft.com/office/drawing/2014/main" id="{2F557349-66EE-74C1-373C-A891737E3C10}"/>
              </a:ext>
            </a:extLst>
          </p:cNvPr>
          <p:cNvSpPr>
            <a:spLocks noGrp="1"/>
          </p:cNvSpPr>
          <p:nvPr>
            <p:ph idx="1"/>
          </p:nvPr>
        </p:nvSpPr>
        <p:spPr>
          <a:xfrm>
            <a:off x="419106" y="1690688"/>
            <a:ext cx="9741183" cy="3853543"/>
          </a:xfrm>
        </p:spPr>
        <p:txBody>
          <a:bodyPr/>
          <a:lstStyle/>
          <a:p>
            <a:r>
              <a:rPr lang="el-GR" sz="2400" dirty="0"/>
              <a:t>Οι γονείς ως:</a:t>
            </a:r>
          </a:p>
          <a:p>
            <a:pPr lvl="1"/>
            <a:r>
              <a:rPr lang="el-GR" sz="2400" dirty="0"/>
              <a:t>σύμμαχοι</a:t>
            </a:r>
          </a:p>
          <a:p>
            <a:pPr lvl="1"/>
            <a:r>
              <a:rPr lang="el-GR" sz="2400" dirty="0"/>
              <a:t>συν-φορείς αλλαγής</a:t>
            </a:r>
          </a:p>
          <a:p>
            <a:r>
              <a:rPr lang="el-GR" sz="2400" dirty="0"/>
              <a:t>Όχι «κατηγορούμενοι»</a:t>
            </a:r>
          </a:p>
          <a:p>
            <a:r>
              <a:rPr lang="el-GR" sz="2400" dirty="0"/>
              <a:t>Κοινή στοχοθεσία για το παιδί</a:t>
            </a:r>
          </a:p>
          <a:p>
            <a:endParaRPr lang="en-US" dirty="0"/>
          </a:p>
        </p:txBody>
      </p:sp>
      <p:sp>
        <p:nvSpPr>
          <p:cNvPr id="4" name="Slide Number Placeholder 3">
            <a:extLst>
              <a:ext uri="{FF2B5EF4-FFF2-40B4-BE49-F238E27FC236}">
                <a16:creationId xmlns:a16="http://schemas.microsoft.com/office/drawing/2014/main" id="{099155EC-9E92-1402-9AAE-DFFFA9424BA4}"/>
              </a:ext>
            </a:extLst>
          </p:cNvPr>
          <p:cNvSpPr>
            <a:spLocks noGrp="1"/>
          </p:cNvSpPr>
          <p:nvPr>
            <p:ph type="sldNum" sz="quarter" idx="4"/>
          </p:nvPr>
        </p:nvSpPr>
        <p:spPr/>
        <p:txBody>
          <a:bodyPr/>
          <a:lstStyle/>
          <a:p>
            <a:fld id="{3A4F6043-7A67-491B-98BC-F933DED7226D}" type="slidenum">
              <a:rPr lang="en-US" smtClean="0"/>
              <a:pPr/>
              <a:t>10</a:t>
            </a:fld>
            <a:endParaRPr lang="en-US" dirty="0"/>
          </a:p>
        </p:txBody>
      </p:sp>
      <p:pic>
        <p:nvPicPr>
          <p:cNvPr id="6146" name="Picture 2" descr="Τα παιδιά δεν οφείλουν στους γονείς περισσότερα από αυτά που οφείλουν οι  γονείς στα παιδιά - Εναλλακτική Δράση">
            <a:extLst>
              <a:ext uri="{FF2B5EF4-FFF2-40B4-BE49-F238E27FC236}">
                <a16:creationId xmlns:a16="http://schemas.microsoft.com/office/drawing/2014/main" id="{D0615E66-78D0-DE9A-5774-C76E10194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2802082"/>
            <a:ext cx="4537652" cy="304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9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05F1-277D-0650-C564-1898F75D30FF}"/>
              </a:ext>
            </a:extLst>
          </p:cNvPr>
          <p:cNvSpPr>
            <a:spLocks noGrp="1"/>
          </p:cNvSpPr>
          <p:nvPr>
            <p:ph type="title"/>
          </p:nvPr>
        </p:nvSpPr>
        <p:spPr/>
        <p:txBody>
          <a:bodyPr/>
          <a:lstStyle/>
          <a:p>
            <a:r>
              <a:rPr lang="el-GR" b="1" dirty="0"/>
              <a:t>Ψηφιακά Εργαλεία</a:t>
            </a:r>
            <a:br>
              <a:rPr lang="el-GR" b="1" dirty="0"/>
            </a:br>
            <a:endParaRPr lang="en-US" dirty="0"/>
          </a:p>
        </p:txBody>
      </p:sp>
      <p:sp>
        <p:nvSpPr>
          <p:cNvPr id="3" name="Content Placeholder 2">
            <a:extLst>
              <a:ext uri="{FF2B5EF4-FFF2-40B4-BE49-F238E27FC236}">
                <a16:creationId xmlns:a16="http://schemas.microsoft.com/office/drawing/2014/main" id="{6157C664-F991-25A7-BDAE-B80E68116C7C}"/>
              </a:ext>
            </a:extLst>
          </p:cNvPr>
          <p:cNvSpPr>
            <a:spLocks noGrp="1"/>
          </p:cNvSpPr>
          <p:nvPr>
            <p:ph idx="1"/>
          </p:nvPr>
        </p:nvSpPr>
        <p:spPr>
          <a:xfrm>
            <a:off x="419106" y="1607127"/>
            <a:ext cx="9741183" cy="3937104"/>
          </a:xfrm>
        </p:spPr>
        <p:txBody>
          <a:bodyPr/>
          <a:lstStyle/>
          <a:p>
            <a:r>
              <a:rPr lang="el-GR" sz="2400" dirty="0"/>
              <a:t>Υποστηρικτικός ρόλος</a:t>
            </a:r>
          </a:p>
          <a:p>
            <a:r>
              <a:rPr lang="el-GR" sz="2400" dirty="0"/>
              <a:t>Όχι υποκατάσταση σχέσης</a:t>
            </a:r>
          </a:p>
          <a:p>
            <a:r>
              <a:rPr lang="el-GR" sz="2400" dirty="0"/>
              <a:t>Πρόσβαση – πρόληψη – ευελιξία</a:t>
            </a:r>
          </a:p>
          <a:p>
            <a:endParaRPr lang="en-US" dirty="0"/>
          </a:p>
        </p:txBody>
      </p:sp>
      <p:sp>
        <p:nvSpPr>
          <p:cNvPr id="4" name="Slide Number Placeholder 3">
            <a:extLst>
              <a:ext uri="{FF2B5EF4-FFF2-40B4-BE49-F238E27FC236}">
                <a16:creationId xmlns:a16="http://schemas.microsoft.com/office/drawing/2014/main" id="{26483735-2C71-FFAC-DBDC-B18531097D60}"/>
              </a:ext>
            </a:extLst>
          </p:cNvPr>
          <p:cNvSpPr>
            <a:spLocks noGrp="1"/>
          </p:cNvSpPr>
          <p:nvPr>
            <p:ph type="sldNum" sz="quarter" idx="4"/>
          </p:nvPr>
        </p:nvSpPr>
        <p:spPr/>
        <p:txBody>
          <a:bodyPr/>
          <a:lstStyle/>
          <a:p>
            <a:fld id="{3A4F6043-7A67-491B-98BC-F933DED7226D}" type="slidenum">
              <a:rPr lang="en-US" smtClean="0"/>
              <a:pPr/>
              <a:t>11</a:t>
            </a:fld>
            <a:endParaRPr lang="en-US" dirty="0"/>
          </a:p>
        </p:txBody>
      </p:sp>
      <p:pic>
        <p:nvPicPr>
          <p:cNvPr id="7170" name="Picture 2" descr="Εφαρμογή Υγείας για έξυπνα κινητά και ιατρικές ψηφιακές βεβαιώσεις: Οι  ψηφιακές υπηρεσίες που έρχονται στον τομέα">
            <a:extLst>
              <a:ext uri="{FF2B5EF4-FFF2-40B4-BE49-F238E27FC236}">
                <a16:creationId xmlns:a16="http://schemas.microsoft.com/office/drawing/2014/main" id="{816AF8EF-A01B-709A-3182-766447A64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145" y="2676610"/>
            <a:ext cx="4013633" cy="300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3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FC8883-3F39-0161-7957-326F5E9A8C81}"/>
              </a:ext>
            </a:extLst>
          </p:cNvPr>
          <p:cNvSpPr>
            <a:spLocks noGrp="1"/>
          </p:cNvSpPr>
          <p:nvPr>
            <p:ph sz="half" idx="1"/>
          </p:nvPr>
        </p:nvSpPr>
        <p:spPr>
          <a:xfrm>
            <a:off x="420624" y="1163782"/>
            <a:ext cx="5181600" cy="4868225"/>
          </a:xfrm>
        </p:spPr>
        <p:txBody>
          <a:bodyPr/>
          <a:lstStyle/>
          <a:p>
            <a:r>
              <a:rPr lang="el-GR" b="1" dirty="0"/>
              <a:t>Ποιο στοιχείο διαφοροποιεί κυρίως τη συμβουλευτική από την καθοδήγηση στο σχολείο;</a:t>
            </a:r>
            <a:br>
              <a:rPr lang="el-GR" dirty="0"/>
            </a:br>
            <a:r>
              <a:rPr lang="el-GR" dirty="0"/>
              <a:t>Α. Η ύπαρξη στόχων</a:t>
            </a:r>
            <a:br>
              <a:rPr lang="el-GR" dirty="0"/>
            </a:br>
            <a:r>
              <a:rPr lang="el-GR" dirty="0"/>
              <a:t>Β. Η παροχή οδηγιών</a:t>
            </a:r>
            <a:br>
              <a:rPr lang="el-GR" dirty="0"/>
            </a:br>
            <a:r>
              <a:rPr lang="el-GR" dirty="0"/>
              <a:t>Γ. Η ενδυνάμωση της αυτογνωσίας</a:t>
            </a:r>
            <a:br>
              <a:rPr lang="el-GR" dirty="0"/>
            </a:br>
            <a:r>
              <a:rPr lang="el-GR" dirty="0"/>
              <a:t>Δ. Η αξιολόγηση συμπεριφοράς</a:t>
            </a:r>
            <a:endParaRPr lang="en-US" dirty="0"/>
          </a:p>
        </p:txBody>
      </p:sp>
      <p:sp>
        <p:nvSpPr>
          <p:cNvPr id="7" name="Content Placeholder 6">
            <a:extLst>
              <a:ext uri="{FF2B5EF4-FFF2-40B4-BE49-F238E27FC236}">
                <a16:creationId xmlns:a16="http://schemas.microsoft.com/office/drawing/2014/main" id="{7B991B28-3175-AFE5-EAF4-1786DFBE08F5}"/>
              </a:ext>
            </a:extLst>
          </p:cNvPr>
          <p:cNvSpPr>
            <a:spLocks noGrp="1"/>
          </p:cNvSpPr>
          <p:nvPr>
            <p:ph sz="half" idx="2"/>
          </p:nvPr>
        </p:nvSpPr>
        <p:spPr>
          <a:xfrm>
            <a:off x="5756178" y="1163782"/>
            <a:ext cx="5180046" cy="4868225"/>
          </a:xfrm>
        </p:spPr>
        <p:txBody>
          <a:bodyPr/>
          <a:lstStyle/>
          <a:p>
            <a:r>
              <a:rPr lang="el-GR" b="1" dirty="0"/>
              <a:t>Στη συμβουλευτική οικογένειας–σχολείου, η συστημική προσέγγιση δίνει έμφαση:</a:t>
            </a:r>
            <a:br>
              <a:rPr lang="el-GR" dirty="0"/>
            </a:br>
            <a:r>
              <a:rPr lang="el-GR" dirty="0"/>
              <a:t>Α. Στο άτομο απομονωμένα</a:t>
            </a:r>
            <a:br>
              <a:rPr lang="el-GR" dirty="0"/>
            </a:br>
            <a:r>
              <a:rPr lang="el-GR" dirty="0"/>
              <a:t>Β. Στις αλληλεπιδράσεις</a:t>
            </a:r>
            <a:br>
              <a:rPr lang="el-GR" dirty="0"/>
            </a:br>
            <a:r>
              <a:rPr lang="el-GR" dirty="0"/>
              <a:t>Γ. Στη διάγνωση</a:t>
            </a:r>
            <a:br>
              <a:rPr lang="el-GR" dirty="0"/>
            </a:br>
            <a:r>
              <a:rPr lang="el-GR" dirty="0"/>
              <a:t>Δ. Στην τιμωρία</a:t>
            </a:r>
            <a:endParaRPr lang="en-US" dirty="0"/>
          </a:p>
        </p:txBody>
      </p:sp>
      <p:sp>
        <p:nvSpPr>
          <p:cNvPr id="4" name="Slide Number Placeholder 3">
            <a:extLst>
              <a:ext uri="{FF2B5EF4-FFF2-40B4-BE49-F238E27FC236}">
                <a16:creationId xmlns:a16="http://schemas.microsoft.com/office/drawing/2014/main" id="{1C99BBA2-506D-5CB8-EAC4-0D692034AAF4}"/>
              </a:ext>
            </a:extLst>
          </p:cNvPr>
          <p:cNvSpPr>
            <a:spLocks noGrp="1"/>
          </p:cNvSpPr>
          <p:nvPr>
            <p:ph type="sldNum" sz="quarter" idx="12"/>
          </p:nvPr>
        </p:nvSpPr>
        <p:spPr/>
        <p:txBody>
          <a:bodyPr/>
          <a:lstStyle/>
          <a:p>
            <a:fld id="{3A4F6043-7A67-491B-98BC-F933DED7226D}" type="slidenum">
              <a:rPr lang="en-US" smtClean="0"/>
              <a:pPr/>
              <a:t>12</a:t>
            </a:fld>
            <a:endParaRPr lang="en-US" dirty="0"/>
          </a:p>
        </p:txBody>
      </p:sp>
    </p:spTree>
    <p:extLst>
      <p:ext uri="{BB962C8B-B14F-4D97-AF65-F5344CB8AC3E}">
        <p14:creationId xmlns:p14="http://schemas.microsoft.com/office/powerpoint/2010/main" val="196321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61B9B1-3075-EAB8-FEC7-E47727514148}"/>
              </a:ext>
            </a:extLst>
          </p:cNvPr>
          <p:cNvSpPr>
            <a:spLocks noGrp="1"/>
          </p:cNvSpPr>
          <p:nvPr>
            <p:ph sz="half" idx="1"/>
          </p:nvPr>
        </p:nvSpPr>
        <p:spPr>
          <a:xfrm>
            <a:off x="420623" y="1089891"/>
            <a:ext cx="8437049" cy="4942116"/>
          </a:xfrm>
        </p:spPr>
        <p:txBody>
          <a:bodyPr>
            <a:normAutofit/>
          </a:bodyPr>
          <a:lstStyle/>
          <a:p>
            <a:r>
              <a:rPr lang="el-GR" b="1" dirty="0"/>
              <a:t>Ποιο από τα παρακάτω αποτελεί βασικό στόχο της συμβουλευτικής παρέμβασης στο σχολικό πλαίσιο;</a:t>
            </a:r>
            <a:endParaRPr lang="el-GR" dirty="0"/>
          </a:p>
          <a:p>
            <a:pPr marL="0" indent="0">
              <a:buNone/>
            </a:pPr>
            <a:r>
              <a:rPr lang="el-GR" dirty="0"/>
              <a:t>Α. Η άμεση τροποποίηση της συμπεριφοράς του μαθητή μέσω κανόνων</a:t>
            </a:r>
            <a:br>
              <a:rPr lang="el-GR" dirty="0"/>
            </a:br>
            <a:r>
              <a:rPr lang="el-GR" dirty="0"/>
              <a:t>Β. Η αντικατάσταση του ρόλου της οικογένειας</a:t>
            </a:r>
            <a:br>
              <a:rPr lang="el-GR" dirty="0"/>
            </a:br>
            <a:r>
              <a:rPr lang="el-GR" dirty="0"/>
              <a:t>Γ. Η ενίσχυση της ψυχικής ευημερίας και της προσαρμοστικότητας όλων των μελών της σχολικής κοινότητας</a:t>
            </a:r>
            <a:br>
              <a:rPr lang="el-GR" dirty="0"/>
            </a:br>
            <a:r>
              <a:rPr lang="el-GR" dirty="0"/>
              <a:t>Δ. Η εστίαση αποκλειστικά στη σχολική επίδοση</a:t>
            </a:r>
          </a:p>
          <a:p>
            <a:endParaRPr lang="en-US" dirty="0"/>
          </a:p>
        </p:txBody>
      </p:sp>
      <p:sp>
        <p:nvSpPr>
          <p:cNvPr id="4" name="Content Placeholder 3">
            <a:extLst>
              <a:ext uri="{FF2B5EF4-FFF2-40B4-BE49-F238E27FC236}">
                <a16:creationId xmlns:a16="http://schemas.microsoft.com/office/drawing/2014/main" id="{DF426B5A-E603-E88A-FA7C-BA53ADDFD83B}"/>
              </a:ext>
            </a:extLst>
          </p:cNvPr>
          <p:cNvSpPr>
            <a:spLocks noGrp="1"/>
          </p:cNvSpPr>
          <p:nvPr>
            <p:ph sz="half" idx="2"/>
          </p:nvPr>
        </p:nvSpPr>
        <p:spPr/>
        <p:txBody>
          <a:bodyPr>
            <a:normAutofit/>
          </a:bodyPr>
          <a:lstStyle/>
          <a:p>
            <a:br>
              <a:rPr lang="el-GR" dirty="0"/>
            </a:br>
            <a:endParaRPr lang="en-US" dirty="0"/>
          </a:p>
        </p:txBody>
      </p:sp>
      <p:sp>
        <p:nvSpPr>
          <p:cNvPr id="5" name="Slide Number Placeholder 4">
            <a:extLst>
              <a:ext uri="{FF2B5EF4-FFF2-40B4-BE49-F238E27FC236}">
                <a16:creationId xmlns:a16="http://schemas.microsoft.com/office/drawing/2014/main" id="{BFC46A4B-5C93-EF70-B0BF-01291ACC9742}"/>
              </a:ext>
            </a:extLst>
          </p:cNvPr>
          <p:cNvSpPr>
            <a:spLocks noGrp="1"/>
          </p:cNvSpPr>
          <p:nvPr>
            <p:ph type="sldNum" sz="quarter" idx="12"/>
          </p:nvPr>
        </p:nvSpPr>
        <p:spPr/>
        <p:txBody>
          <a:bodyPr/>
          <a:lstStyle/>
          <a:p>
            <a:fld id="{3A4F6043-7A67-491B-98BC-F933DED7226D}" type="slidenum">
              <a:rPr lang="en-US" smtClean="0"/>
              <a:pPr/>
              <a:t>13</a:t>
            </a:fld>
            <a:endParaRPr lang="en-US" dirty="0"/>
          </a:p>
        </p:txBody>
      </p:sp>
    </p:spTree>
    <p:extLst>
      <p:ext uri="{BB962C8B-B14F-4D97-AF65-F5344CB8AC3E}">
        <p14:creationId xmlns:p14="http://schemas.microsoft.com/office/powerpoint/2010/main" val="53175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13A69-503D-4A90-F59E-0D97789D1EC7}"/>
              </a:ext>
            </a:extLst>
          </p:cNvPr>
          <p:cNvSpPr>
            <a:spLocks noGrp="1"/>
          </p:cNvSpPr>
          <p:nvPr>
            <p:ph idx="1"/>
          </p:nvPr>
        </p:nvSpPr>
        <p:spPr>
          <a:xfrm>
            <a:off x="420624" y="1099127"/>
            <a:ext cx="10515600" cy="4932881"/>
          </a:xfrm>
        </p:spPr>
        <p:txBody>
          <a:bodyPr>
            <a:normAutofit fontScale="92500" lnSpcReduction="10000"/>
          </a:bodyPr>
          <a:lstStyle/>
          <a:p>
            <a:pPr marL="0" indent="0">
              <a:buNone/>
            </a:pPr>
            <a:r>
              <a:rPr lang="el-GR" dirty="0"/>
              <a:t>Η κα Ελένη είναι μητέρα ενός παιδιού 10 ετών. Αναφέρει ότι το παιδί της αποφεύγει συστηματικά το σχολείο, παραπονιέται συχνά για πονοκεφάλους πριν φύγει από το σπίτι και ζητά έντονα τη βοήθειά της για εργασίες που μπορεί να κάνει μόνο του. Η ίδια δηλώνει ότι «ανησυχεί υπερβολικά μήπως το παιδί πιεστεί» και συχνά παρεμβαίνει για να το «προστατεύσει».</a:t>
            </a:r>
            <a:br>
              <a:rPr lang="el-GR" dirty="0"/>
            </a:br>
            <a:r>
              <a:rPr lang="el-GR" dirty="0"/>
              <a:t>Στο σχολείο, οι εκπαιδευτικοί παρατηρούν ότι το παιδί δυσκολεύεται να αναλάβει πρωτοβουλίες και αποσύρεται εύκολα όταν κάτι δεν του βγαίνει.</a:t>
            </a:r>
          </a:p>
          <a:p>
            <a:pPr marL="0" indent="0">
              <a:buNone/>
            </a:pPr>
            <a:r>
              <a:rPr lang="el-GR" b="1" dirty="0"/>
              <a:t>Ποια συμβουλευτική προσέγγιση κρίνεται καταλληλότερη;</a:t>
            </a:r>
            <a:endParaRPr lang="el-GR" dirty="0"/>
          </a:p>
          <a:p>
            <a:pPr marL="0" indent="0">
              <a:buNone/>
            </a:pPr>
            <a:r>
              <a:rPr lang="el-GR" dirty="0"/>
              <a:t>Α. Ατομική συμβουλευτική μόνο στο παιδί, με έμφαση στη συμμόρφωση στους σχολικούς κανόνες</a:t>
            </a:r>
            <a:br>
              <a:rPr lang="el-GR" dirty="0"/>
            </a:br>
            <a:r>
              <a:rPr lang="el-GR" dirty="0"/>
              <a:t>Β. Συμβουλευτική παρέμβαση αποκλειστικά στη μητέρα για μείωση του άγχους της</a:t>
            </a:r>
            <a:br>
              <a:rPr lang="el-GR" dirty="0"/>
            </a:br>
            <a:r>
              <a:rPr lang="el-GR" dirty="0"/>
              <a:t>Γ. Συστημική–αναπτυξιακή παρέμβαση που περιλαμβάνει παιδί, γονέα και σχολείο</a:t>
            </a:r>
            <a:br>
              <a:rPr lang="el-GR" dirty="0"/>
            </a:br>
            <a:r>
              <a:rPr lang="el-GR" dirty="0"/>
              <a:t>Δ. Παραπομπή για διάγνωση μαθησιακών δυσκολιών ως πρώτο βήμα</a:t>
            </a:r>
          </a:p>
          <a:p>
            <a:endParaRPr lang="en-US" dirty="0"/>
          </a:p>
        </p:txBody>
      </p:sp>
      <p:sp>
        <p:nvSpPr>
          <p:cNvPr id="5" name="Slide Number Placeholder 4">
            <a:extLst>
              <a:ext uri="{FF2B5EF4-FFF2-40B4-BE49-F238E27FC236}">
                <a16:creationId xmlns:a16="http://schemas.microsoft.com/office/drawing/2014/main" id="{C3D91EB8-CFD8-7079-8AE5-025A6B43C4DE}"/>
              </a:ext>
            </a:extLst>
          </p:cNvPr>
          <p:cNvSpPr>
            <a:spLocks noGrp="1"/>
          </p:cNvSpPr>
          <p:nvPr>
            <p:ph type="sldNum" sz="quarter" idx="12"/>
          </p:nvPr>
        </p:nvSpPr>
        <p:spPr/>
        <p:txBody>
          <a:bodyPr/>
          <a:lstStyle/>
          <a:p>
            <a:fld id="{3A4F6043-7A67-491B-98BC-F933DED7226D}" type="slidenum">
              <a:rPr lang="en-US" smtClean="0"/>
              <a:pPr/>
              <a:t>14</a:t>
            </a:fld>
            <a:endParaRPr lang="en-US" dirty="0"/>
          </a:p>
        </p:txBody>
      </p:sp>
    </p:spTree>
    <p:extLst>
      <p:ext uri="{BB962C8B-B14F-4D97-AF65-F5344CB8AC3E}">
        <p14:creationId xmlns:p14="http://schemas.microsoft.com/office/powerpoint/2010/main" val="341022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24FC-DB28-01CB-CA9F-5CA2931758EB}"/>
              </a:ext>
            </a:extLst>
          </p:cNvPr>
          <p:cNvSpPr>
            <a:spLocks noGrp="1"/>
          </p:cNvSpPr>
          <p:nvPr>
            <p:ph type="title"/>
          </p:nvPr>
        </p:nvSpPr>
        <p:spPr/>
        <p:txBody>
          <a:bodyPr>
            <a:normAutofit fontScale="90000"/>
          </a:bodyPr>
          <a:lstStyle/>
          <a:p>
            <a:pPr algn="ctr"/>
            <a:r>
              <a:rPr lang="el-GR" sz="3100" b="1" dirty="0"/>
              <a:t>Πώς συμβάλλει η αναπτυξιακή προσέγγιση στον σχεδιασμό παρεμβάσεων στο σχολείο;</a:t>
            </a:r>
            <a:br>
              <a:rPr lang="el-GR" sz="3100" dirty="0"/>
            </a:br>
            <a:r>
              <a:rPr lang="el-GR" sz="3100" i="1" dirty="0"/>
              <a:t>(4–5 προτάσεις)</a:t>
            </a:r>
            <a:endParaRPr lang="en-US" dirty="0"/>
          </a:p>
        </p:txBody>
      </p:sp>
      <p:sp>
        <p:nvSpPr>
          <p:cNvPr id="4" name="Slide Number Placeholder 3">
            <a:extLst>
              <a:ext uri="{FF2B5EF4-FFF2-40B4-BE49-F238E27FC236}">
                <a16:creationId xmlns:a16="http://schemas.microsoft.com/office/drawing/2014/main" id="{0603367F-43D8-BF63-DA8B-37FA30391969}"/>
              </a:ext>
            </a:extLst>
          </p:cNvPr>
          <p:cNvSpPr>
            <a:spLocks noGrp="1"/>
          </p:cNvSpPr>
          <p:nvPr>
            <p:ph type="sldNum" sz="quarter" idx="12"/>
          </p:nvPr>
        </p:nvSpPr>
        <p:spPr/>
        <p:txBody>
          <a:bodyPr/>
          <a:lstStyle/>
          <a:p>
            <a:fld id="{3A4F6043-7A67-491B-98BC-F933DED7226D}" type="slidenum">
              <a:rPr lang="en-US" smtClean="0"/>
              <a:pPr/>
              <a:t>15</a:t>
            </a:fld>
            <a:endParaRPr lang="en-US" dirty="0"/>
          </a:p>
        </p:txBody>
      </p:sp>
    </p:spTree>
    <p:extLst>
      <p:ext uri="{BB962C8B-B14F-4D97-AF65-F5344CB8AC3E}">
        <p14:creationId xmlns:p14="http://schemas.microsoft.com/office/powerpoint/2010/main" val="387184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99D947B-1B59-4322-8CF2-73E813419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ackground Gray Rectangle">
            <a:extLst>
              <a:ext uri="{FF2B5EF4-FFF2-40B4-BE49-F238E27FC236}">
                <a16:creationId xmlns:a16="http://schemas.microsoft.com/office/drawing/2014/main" id="{D803427E-36C0-4811-BE64-ACF653F6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White Rectangle">
            <a:extLst>
              <a:ext uri="{FF2B5EF4-FFF2-40B4-BE49-F238E27FC236}">
                <a16:creationId xmlns:a16="http://schemas.microsoft.com/office/drawing/2014/main" id="{D9231370-89C4-4981-8C91-A3F3D114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A966B-4BC5-FC6B-BC3E-A40DFFAADE7D}"/>
              </a:ext>
            </a:extLst>
          </p:cNvPr>
          <p:cNvSpPr>
            <a:spLocks noGrp="1"/>
          </p:cNvSpPr>
          <p:nvPr>
            <p:ph type="title"/>
          </p:nvPr>
        </p:nvSpPr>
        <p:spPr>
          <a:xfrm>
            <a:off x="422145" y="940910"/>
            <a:ext cx="4471588" cy="4976179"/>
          </a:xfrm>
        </p:spPr>
        <p:txBody>
          <a:bodyPr>
            <a:normAutofit/>
          </a:bodyPr>
          <a:lstStyle/>
          <a:p>
            <a:r>
              <a:rPr lang="el-GR" dirty="0"/>
              <a:t>ΑΠΑΝΤΗΣΗ</a:t>
            </a:r>
            <a:endParaRPr lang="en-US" dirty="0"/>
          </a:p>
        </p:txBody>
      </p:sp>
      <p:sp>
        <p:nvSpPr>
          <p:cNvPr id="4" name="Slide Number Placeholder 3">
            <a:extLst>
              <a:ext uri="{FF2B5EF4-FFF2-40B4-BE49-F238E27FC236}">
                <a16:creationId xmlns:a16="http://schemas.microsoft.com/office/drawing/2014/main" id="{CF5A5C9E-D38F-E312-4302-F59E6224A12D}"/>
              </a:ext>
            </a:extLst>
          </p:cNvPr>
          <p:cNvSpPr>
            <a:spLocks noGrp="1"/>
          </p:cNvSpPr>
          <p:nvPr>
            <p:ph type="sldNum" sz="quarter" idx="12"/>
          </p:nvPr>
        </p:nvSpPr>
        <p:spPr>
          <a:xfrm>
            <a:off x="11504676" y="-14198"/>
            <a:ext cx="685800" cy="685800"/>
          </a:xfrm>
        </p:spPr>
        <p:txBody>
          <a:bodyPr>
            <a:normAutofit/>
          </a:bodyPr>
          <a:lstStyle/>
          <a:p>
            <a:pPr>
              <a:spcAft>
                <a:spcPts val="600"/>
              </a:spcAft>
            </a:pPr>
            <a:fld id="{3A4F6043-7A67-491B-98BC-F933DED7226D}" type="slidenum">
              <a:rPr lang="en-US" smtClean="0"/>
              <a:pPr>
                <a:spcAft>
                  <a:spcPts val="600"/>
                </a:spcAft>
              </a:pPr>
              <a:t>16</a:t>
            </a:fld>
            <a:endParaRPr lang="en-US"/>
          </a:p>
        </p:txBody>
      </p:sp>
      <p:cxnSp>
        <p:nvCxnSpPr>
          <p:cNvPr id="17" name="Vertical Connector">
            <a:extLst>
              <a:ext uri="{FF2B5EF4-FFF2-40B4-BE49-F238E27FC236}">
                <a16:creationId xmlns:a16="http://schemas.microsoft.com/office/drawing/2014/main" id="{474D4826-9FF4-4E17-AB42-146B76BD32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Horizontal Connector 2">
            <a:extLst>
              <a:ext uri="{FF2B5EF4-FFF2-40B4-BE49-F238E27FC236}">
                <a16:creationId xmlns:a16="http://schemas.microsoft.com/office/drawing/2014/main" id="{C5873965-CEB2-46E1-951E-037689B078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Rectangle 1">
            <a:extLst>
              <a:ext uri="{FF2B5EF4-FFF2-40B4-BE49-F238E27FC236}">
                <a16:creationId xmlns:a16="http://schemas.microsoft.com/office/drawing/2014/main" id="{78A7913C-7085-175C-96FB-C6189F675201}"/>
              </a:ext>
            </a:extLst>
          </p:cNvPr>
          <p:cNvGraphicFramePr>
            <a:graphicFrameLocks noGrp="1"/>
          </p:cNvGraphicFramePr>
          <p:nvPr>
            <p:ph idx="1"/>
            <p:extLst>
              <p:ext uri="{D42A27DB-BD31-4B8C-83A1-F6EECF244321}">
                <p14:modId xmlns:p14="http://schemas.microsoft.com/office/powerpoint/2010/main" val="143205670"/>
              </p:ext>
            </p:extLst>
          </p:nvPr>
        </p:nvGraphicFramePr>
        <p:xfrm>
          <a:off x="5247020" y="699997"/>
          <a:ext cx="624066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2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601F-2B6E-5F23-8574-A48513FB7625}"/>
              </a:ext>
            </a:extLst>
          </p:cNvPr>
          <p:cNvSpPr>
            <a:spLocks noGrp="1"/>
          </p:cNvSpPr>
          <p:nvPr>
            <p:ph type="title"/>
          </p:nvPr>
        </p:nvSpPr>
        <p:spPr/>
        <p:txBody>
          <a:bodyPr>
            <a:normAutofit fontScale="90000"/>
          </a:bodyPr>
          <a:lstStyle/>
          <a:p>
            <a:r>
              <a:rPr lang="el-GR" b="1" dirty="0"/>
              <a:t>Demo Mini Μελέτη Περίπτωσης</a:t>
            </a:r>
            <a:br>
              <a:rPr lang="el-GR" b="1" dirty="0"/>
            </a:br>
            <a:endParaRPr lang="en-US" dirty="0"/>
          </a:p>
        </p:txBody>
      </p:sp>
      <p:sp>
        <p:nvSpPr>
          <p:cNvPr id="3" name="Content Placeholder 2">
            <a:extLst>
              <a:ext uri="{FF2B5EF4-FFF2-40B4-BE49-F238E27FC236}">
                <a16:creationId xmlns:a16="http://schemas.microsoft.com/office/drawing/2014/main" id="{853A5E59-A6B5-FC46-B9B3-DED706E9044B}"/>
              </a:ext>
            </a:extLst>
          </p:cNvPr>
          <p:cNvSpPr>
            <a:spLocks noGrp="1"/>
          </p:cNvSpPr>
          <p:nvPr>
            <p:ph idx="1"/>
          </p:nvPr>
        </p:nvSpPr>
        <p:spPr/>
        <p:txBody>
          <a:bodyPr/>
          <a:lstStyle/>
          <a:p>
            <a:pPr marL="0" indent="0">
              <a:buNone/>
            </a:pPr>
            <a:r>
              <a:rPr lang="el-GR" dirty="0"/>
              <a:t>Μαθητής Δημοτικού παρουσιάζει άγχος αποχωρισμού και συχνές σωματικές ενοχλήσεις πριν το σχολείο. Οι γονείς ανησυχούν έντονα και πιέζουν για «λύση».</a:t>
            </a:r>
          </a:p>
          <a:p>
            <a:pPr marL="0" indent="0">
              <a:buNone/>
            </a:pPr>
            <a:r>
              <a:rPr lang="el-GR" b="1" dirty="0"/>
              <a:t>Ερώτημα:</a:t>
            </a:r>
            <a:br>
              <a:rPr lang="el-GR" dirty="0"/>
            </a:br>
            <a:r>
              <a:rPr lang="el-GR" dirty="0"/>
              <a:t>Ποιοι άξονες συμβουλευτικής θα μπορούσαν να αξιοποιηθούν σε επίπεδο παιδιού – γονέων – σχολείου;</a:t>
            </a:r>
          </a:p>
          <a:p>
            <a:endParaRPr lang="en-US" dirty="0"/>
          </a:p>
        </p:txBody>
      </p:sp>
      <p:sp>
        <p:nvSpPr>
          <p:cNvPr id="4" name="Slide Number Placeholder 3">
            <a:extLst>
              <a:ext uri="{FF2B5EF4-FFF2-40B4-BE49-F238E27FC236}">
                <a16:creationId xmlns:a16="http://schemas.microsoft.com/office/drawing/2014/main" id="{E93ACFCC-AFF9-01CA-5477-B7ECB5EA05B8}"/>
              </a:ext>
            </a:extLst>
          </p:cNvPr>
          <p:cNvSpPr>
            <a:spLocks noGrp="1"/>
          </p:cNvSpPr>
          <p:nvPr>
            <p:ph type="sldNum" sz="quarter" idx="12"/>
          </p:nvPr>
        </p:nvSpPr>
        <p:spPr/>
        <p:txBody>
          <a:bodyPr/>
          <a:lstStyle/>
          <a:p>
            <a:fld id="{3A4F6043-7A67-491B-98BC-F933DED7226D}" type="slidenum">
              <a:rPr lang="en-US" smtClean="0"/>
              <a:pPr/>
              <a:t>17</a:t>
            </a:fld>
            <a:endParaRPr lang="en-US" dirty="0"/>
          </a:p>
        </p:txBody>
      </p:sp>
    </p:spTree>
    <p:extLst>
      <p:ext uri="{BB962C8B-B14F-4D97-AF65-F5344CB8AC3E}">
        <p14:creationId xmlns:p14="http://schemas.microsoft.com/office/powerpoint/2010/main" val="379242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3C3A0-3F84-4EE5-8EC9-95ACBC5DF8EA}"/>
              </a:ext>
            </a:extLst>
          </p:cNvPr>
          <p:cNvSpPr>
            <a:spLocks noGrp="1"/>
          </p:cNvSpPr>
          <p:nvPr>
            <p:ph type="title"/>
          </p:nvPr>
        </p:nvSpPr>
        <p:spPr>
          <a:xfrm>
            <a:off x="6837099" y="50655"/>
            <a:ext cx="4666053" cy="1325563"/>
          </a:xfrm>
        </p:spPr>
        <p:txBody>
          <a:bodyPr>
            <a:noAutofit/>
          </a:bodyPr>
          <a:lstStyle/>
          <a:p>
            <a:r>
              <a:rPr lang="el-GR" sz="2400" b="1" dirty="0"/>
              <a:t>Άξονες συμβουλευτικής παρέμβασης</a:t>
            </a:r>
            <a:br>
              <a:rPr lang="el-GR" sz="2400" dirty="0"/>
            </a:br>
            <a:endParaRPr lang="en-US" sz="2400" dirty="0"/>
          </a:p>
        </p:txBody>
      </p:sp>
      <p:sp>
        <p:nvSpPr>
          <p:cNvPr id="3" name="Content Placeholder 2">
            <a:extLst>
              <a:ext uri="{FF2B5EF4-FFF2-40B4-BE49-F238E27FC236}">
                <a16:creationId xmlns:a16="http://schemas.microsoft.com/office/drawing/2014/main" id="{35113AA3-D601-EE4B-0507-18D4AA87F4C1}"/>
              </a:ext>
            </a:extLst>
          </p:cNvPr>
          <p:cNvSpPr>
            <a:spLocks noGrp="1"/>
          </p:cNvSpPr>
          <p:nvPr>
            <p:ph sz="half" idx="1"/>
          </p:nvPr>
        </p:nvSpPr>
        <p:spPr>
          <a:xfrm>
            <a:off x="420624" y="1376218"/>
            <a:ext cx="5181600" cy="4655789"/>
          </a:xfrm>
        </p:spPr>
        <p:txBody>
          <a:bodyPr>
            <a:normAutofit fontScale="47500" lnSpcReduction="20000"/>
          </a:bodyPr>
          <a:lstStyle/>
          <a:p>
            <a:pPr marL="0" indent="0">
              <a:buNone/>
            </a:pPr>
            <a:r>
              <a:rPr lang="el-GR" sz="3800" b="1" dirty="0"/>
              <a:t>🔹 Σε επίπεδο παιδιού</a:t>
            </a:r>
          </a:p>
          <a:p>
            <a:pPr marL="0" indent="0">
              <a:buNone/>
            </a:pPr>
            <a:r>
              <a:rPr lang="el-GR" sz="3800" dirty="0"/>
              <a:t>Δημιουργία αισθήματος ασφάλειας</a:t>
            </a:r>
          </a:p>
          <a:p>
            <a:pPr marL="0" indent="0">
              <a:buNone/>
            </a:pPr>
            <a:r>
              <a:rPr lang="el-GR" sz="3800" dirty="0"/>
              <a:t>Έκφραση και αναγνώριση συναισθημάτων</a:t>
            </a:r>
          </a:p>
          <a:p>
            <a:pPr marL="0" indent="0">
              <a:buNone/>
            </a:pPr>
            <a:r>
              <a:rPr lang="el-GR" sz="3800" dirty="0"/>
              <a:t>Ενίσχυση δεξιοτήτων συναισθηματικής ρύθμισης</a:t>
            </a:r>
          </a:p>
          <a:p>
            <a:pPr marL="0" indent="0">
              <a:buNone/>
            </a:pPr>
            <a:r>
              <a:rPr lang="el-GR" sz="3800" dirty="0"/>
              <a:t>Σταδιακή ενδυνάμωση αυτονομίας</a:t>
            </a:r>
            <a:br>
              <a:rPr lang="el-GR" sz="3800" dirty="0"/>
            </a:br>
            <a:endParaRPr lang="el-GR" sz="3800" dirty="0"/>
          </a:p>
          <a:p>
            <a:pPr marL="0" indent="0">
              <a:buNone/>
            </a:pPr>
            <a:r>
              <a:rPr lang="el-GR" sz="3800" b="1" dirty="0"/>
              <a:t>🔹 Σε επίπεδο γονέων</a:t>
            </a:r>
          </a:p>
          <a:p>
            <a:pPr marL="0" indent="0">
              <a:buNone/>
            </a:pPr>
            <a:r>
              <a:rPr lang="el-GR" sz="3800" dirty="0"/>
              <a:t>Ψυχοεκπαίδευση για το άγχος αποχωρισμού</a:t>
            </a:r>
          </a:p>
          <a:p>
            <a:pPr marL="0" indent="0">
              <a:buNone/>
            </a:pPr>
            <a:r>
              <a:rPr lang="el-GR" sz="3800" dirty="0"/>
              <a:t>Μείωση γονεϊκής ανησυχίας</a:t>
            </a:r>
          </a:p>
          <a:p>
            <a:pPr marL="0" indent="0">
              <a:buNone/>
            </a:pPr>
            <a:r>
              <a:rPr lang="el-GR" sz="3800" dirty="0"/>
              <a:t>Περιορισμός υπερπροστατευτικών συμπεριφορών</a:t>
            </a:r>
          </a:p>
          <a:p>
            <a:pPr marL="0" indent="0">
              <a:buNone/>
            </a:pPr>
            <a:r>
              <a:rPr lang="el-GR" sz="3800" dirty="0"/>
              <a:t>Ενίσχυση υποστηρικτικού και σταθερού ρόλου</a:t>
            </a:r>
          </a:p>
          <a:p>
            <a:pPr marL="0" indent="0">
              <a:buNone/>
            </a:pPr>
            <a:br>
              <a:rPr lang="el-GR" dirty="0"/>
            </a:br>
            <a:endParaRPr lang="el-GR" dirty="0"/>
          </a:p>
          <a:p>
            <a:endParaRPr lang="en-US" dirty="0"/>
          </a:p>
        </p:txBody>
      </p:sp>
      <p:sp>
        <p:nvSpPr>
          <p:cNvPr id="6" name="Content Placeholder 5">
            <a:extLst>
              <a:ext uri="{FF2B5EF4-FFF2-40B4-BE49-F238E27FC236}">
                <a16:creationId xmlns:a16="http://schemas.microsoft.com/office/drawing/2014/main" id="{CA06044A-70CC-971A-D93D-1E5CB84927C8}"/>
              </a:ext>
            </a:extLst>
          </p:cNvPr>
          <p:cNvSpPr>
            <a:spLocks noGrp="1"/>
          </p:cNvSpPr>
          <p:nvPr>
            <p:ph sz="half" idx="2"/>
          </p:nvPr>
        </p:nvSpPr>
        <p:spPr/>
        <p:txBody>
          <a:bodyPr>
            <a:normAutofit fontScale="47500" lnSpcReduction="20000"/>
          </a:bodyPr>
          <a:lstStyle/>
          <a:p>
            <a:pPr marL="0" indent="0">
              <a:buNone/>
            </a:pPr>
            <a:r>
              <a:rPr lang="el-GR" sz="3600" b="1" dirty="0"/>
              <a:t>🔹 Σε επίπεδο σχολείου</a:t>
            </a:r>
          </a:p>
          <a:p>
            <a:pPr marL="0" indent="0">
              <a:buNone/>
            </a:pPr>
            <a:r>
              <a:rPr lang="el-GR" sz="3600" dirty="0"/>
              <a:t>Δημιουργία σταθερού και προβλέψιμου πλαισίου</a:t>
            </a:r>
          </a:p>
          <a:p>
            <a:pPr marL="0" indent="0">
              <a:buNone/>
            </a:pPr>
            <a:r>
              <a:rPr lang="el-GR" sz="3600" dirty="0"/>
              <a:t>Συνεργασία με εκπαιδευτικούς για ομαλή ένταξη</a:t>
            </a:r>
          </a:p>
          <a:p>
            <a:pPr marL="0" indent="0">
              <a:buNone/>
            </a:pPr>
            <a:r>
              <a:rPr lang="el-GR" sz="3600" dirty="0"/>
              <a:t>Σταδιακή έκθεση στο σχολικό περιβάλλον</a:t>
            </a:r>
          </a:p>
          <a:p>
            <a:pPr marL="0" indent="0">
              <a:buNone/>
            </a:pPr>
            <a:r>
              <a:rPr lang="el-GR" sz="3600" dirty="0"/>
              <a:t>Συστηματική επικοινωνία σχολείου–οικογένειας</a:t>
            </a:r>
          </a:p>
          <a:p>
            <a:endParaRPr lang="en-US" dirty="0"/>
          </a:p>
        </p:txBody>
      </p:sp>
      <p:sp>
        <p:nvSpPr>
          <p:cNvPr id="4" name="Slide Number Placeholder 3">
            <a:extLst>
              <a:ext uri="{FF2B5EF4-FFF2-40B4-BE49-F238E27FC236}">
                <a16:creationId xmlns:a16="http://schemas.microsoft.com/office/drawing/2014/main" id="{CC72DC6D-3384-29E2-0621-D6B7B00CFB92}"/>
              </a:ext>
            </a:extLst>
          </p:cNvPr>
          <p:cNvSpPr>
            <a:spLocks noGrp="1"/>
          </p:cNvSpPr>
          <p:nvPr>
            <p:ph type="sldNum" sz="quarter" idx="12"/>
          </p:nvPr>
        </p:nvSpPr>
        <p:spPr/>
        <p:txBody>
          <a:bodyPr/>
          <a:lstStyle/>
          <a:p>
            <a:fld id="{3A4F6043-7A67-491B-98BC-F933DED7226D}" type="slidenum">
              <a:rPr lang="en-US" smtClean="0"/>
              <a:pPr/>
              <a:t>18</a:t>
            </a:fld>
            <a:endParaRPr lang="en-US" dirty="0"/>
          </a:p>
        </p:txBody>
      </p:sp>
    </p:spTree>
    <p:extLst>
      <p:ext uri="{BB962C8B-B14F-4D97-AF65-F5344CB8AC3E}">
        <p14:creationId xmlns:p14="http://schemas.microsoft.com/office/powerpoint/2010/main" val="89078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p:txBody>
          <a:bodyPr/>
          <a:lstStyle/>
          <a:p>
            <a:r>
              <a:rPr lang="el-GR" b="1" dirty="0"/>
              <a:t>Στόχος Επανάληψης</a:t>
            </a:r>
            <a:br>
              <a:rPr lang="el-GR" b="1" dirty="0"/>
            </a:br>
            <a:endParaRPr lang="en-US" dirty="0"/>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p:txBody>
          <a:bodyPr/>
          <a:lstStyle/>
          <a:p>
            <a:r>
              <a:rPr lang="el-GR" dirty="0"/>
              <a:t>Βασικές έννοιες συμβουλευτικής στο σχολείο</a:t>
            </a:r>
          </a:p>
          <a:p>
            <a:r>
              <a:rPr lang="el-GR" dirty="0"/>
              <a:t>Ρόλος οικογένειας – σχολείου</a:t>
            </a:r>
          </a:p>
          <a:p>
            <a:r>
              <a:rPr lang="el-GR" dirty="0"/>
              <a:t>Αναπτυξιακή και συστημική ματιά</a:t>
            </a:r>
          </a:p>
          <a:p>
            <a:r>
              <a:rPr lang="el-GR" dirty="0"/>
              <a:t>Εξοικείωση με </a:t>
            </a:r>
            <a:r>
              <a:rPr lang="el-GR" b="1" dirty="0"/>
              <a:t>εξεταστικού τύπου ερωτήσεις</a:t>
            </a:r>
            <a:endParaRPr lang="el-GR" dirty="0"/>
          </a:p>
        </p:txBody>
      </p:sp>
      <p:sp>
        <p:nvSpPr>
          <p:cNvPr id="39" name="Slide Number Placeholder 38">
            <a:extLst>
              <a:ext uri="{FF2B5EF4-FFF2-40B4-BE49-F238E27FC236}">
                <a16:creationId xmlns:a16="http://schemas.microsoft.com/office/drawing/2014/main" id="{86A23B90-D6E2-D980-7780-B6FC54FD8DE3}"/>
              </a:ext>
            </a:extLst>
          </p:cNvPr>
          <p:cNvSpPr>
            <a:spLocks noGrp="1"/>
          </p:cNvSpPr>
          <p:nvPr>
            <p:ph type="sldNum" sz="quarter" idx="4"/>
          </p:nvPr>
        </p:nvSpPr>
        <p:spPr/>
        <p:txBody>
          <a:bodyPr/>
          <a:lstStyle/>
          <a:p>
            <a:fld id="{3A4F6043-7A67-491B-98BC-F933DED7226D}" type="slidenum">
              <a:rPr lang="en-US" smtClean="0"/>
              <a:pPr/>
              <a:t>2</a:t>
            </a:fld>
            <a:endParaRPr lang="en-US" dirty="0"/>
          </a:p>
        </p:txBody>
      </p:sp>
      <p:sp>
        <p:nvSpPr>
          <p:cNvPr id="4" name="Slide Number Placehold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4763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p:txBody>
          <a:bodyPr/>
          <a:lstStyle/>
          <a:p>
            <a:r>
              <a:rPr lang="el-GR" dirty="0"/>
              <a:t>ΣΥΜΒΟΥΛΕΥΤΙΚΗ ΨΥΧΟΛΟΓΙΑ</a:t>
            </a:r>
            <a:endParaRPr lang="en-US" dirty="0"/>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p:txBody>
          <a:bodyPr>
            <a:normAutofit/>
          </a:bodyPr>
          <a:lstStyle/>
          <a:p>
            <a:r>
              <a:rPr lang="el-GR" sz="2400" dirty="0"/>
              <a:t>❌ Παροχή έτοιμων λύσεων</a:t>
            </a:r>
          </a:p>
          <a:p>
            <a:r>
              <a:rPr lang="el-GR" sz="2400" dirty="0"/>
              <a:t>❌ Έλεγχος / πειθαρχία</a:t>
            </a:r>
          </a:p>
          <a:p>
            <a:r>
              <a:rPr lang="el-GR" sz="2400" dirty="0"/>
              <a:t>❌ Ιεραρχική σχέση</a:t>
            </a:r>
          </a:p>
          <a:p>
            <a:r>
              <a:rPr lang="el-GR" sz="2400" dirty="0"/>
              <a:t>❌ Διάγνωση ψυχοπαθολογίας</a:t>
            </a:r>
          </a:p>
          <a:p>
            <a:r>
              <a:rPr lang="el-GR" sz="2400" dirty="0"/>
              <a:t>✔️ Υποστηρικτική, αναστοχαστική, συνεργατική διαδικασία</a:t>
            </a:r>
          </a:p>
        </p:txBody>
      </p:sp>
      <p:sp>
        <p:nvSpPr>
          <p:cNvPr id="35" name="Slide Number Placeholder 34">
            <a:extLst>
              <a:ext uri="{FF2B5EF4-FFF2-40B4-BE49-F238E27FC236}">
                <a16:creationId xmlns:a16="http://schemas.microsoft.com/office/drawing/2014/main" id="{253F77DE-9A00-003D-3E35-AA011DA6A27F}"/>
              </a:ext>
            </a:extLst>
          </p:cNvPr>
          <p:cNvSpPr>
            <a:spLocks noGrp="1"/>
          </p:cNvSpPr>
          <p:nvPr>
            <p:ph type="sldNum" sz="quarter" idx="4"/>
          </p:nvPr>
        </p:nvSpPr>
        <p:spPr/>
        <p:txBody>
          <a:bodyPr/>
          <a:lstStyle/>
          <a:p>
            <a:fld id="{3A4F6043-7A67-491B-98BC-F933DED7226D}" type="slidenum">
              <a:rPr lang="en-US" smtClean="0"/>
              <a:pPr/>
              <a:t>3</a:t>
            </a:fld>
            <a:endParaRPr lang="en-US" dirty="0"/>
          </a:p>
        </p:txBody>
      </p:sp>
      <p:sp>
        <p:nvSpPr>
          <p:cNvPr id="4" name="Slide Number Placehold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4F6043-7A67-491B-98BC-F933DED7226D}" type="slidenum">
              <a:rPr lang="en-US" smtClean="0"/>
              <a:pPr/>
              <a:t>3</a:t>
            </a:fld>
            <a:endParaRPr lang="en-US" dirty="0"/>
          </a:p>
        </p:txBody>
      </p:sp>
    </p:spTree>
    <p:extLst>
      <p:ext uri="{BB962C8B-B14F-4D97-AF65-F5344CB8AC3E}">
        <p14:creationId xmlns:p14="http://schemas.microsoft.com/office/powerpoint/2010/main" val="11956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A6B3-9344-4336-7FDE-C036C0594AF1}"/>
              </a:ext>
            </a:extLst>
          </p:cNvPr>
          <p:cNvSpPr>
            <a:spLocks noGrp="1"/>
          </p:cNvSpPr>
          <p:nvPr>
            <p:ph type="title"/>
          </p:nvPr>
        </p:nvSpPr>
        <p:spPr/>
        <p:txBody>
          <a:bodyPr/>
          <a:lstStyle/>
          <a:p>
            <a:r>
              <a:rPr lang="el-GR" b="1" dirty="0"/>
              <a:t>Βασικές Αξίες (Rogers)</a:t>
            </a:r>
            <a:br>
              <a:rPr lang="el-GR" b="1" dirty="0"/>
            </a:br>
            <a:endParaRPr lang="en-US" dirty="0"/>
          </a:p>
        </p:txBody>
      </p:sp>
      <p:sp>
        <p:nvSpPr>
          <p:cNvPr id="3" name="Content Placeholder 2">
            <a:extLst>
              <a:ext uri="{FF2B5EF4-FFF2-40B4-BE49-F238E27FC236}">
                <a16:creationId xmlns:a16="http://schemas.microsoft.com/office/drawing/2014/main" id="{86296A03-CA50-1717-EB94-62CCE5BF63A7}"/>
              </a:ext>
            </a:extLst>
          </p:cNvPr>
          <p:cNvSpPr>
            <a:spLocks noGrp="1"/>
          </p:cNvSpPr>
          <p:nvPr>
            <p:ph idx="1"/>
          </p:nvPr>
        </p:nvSpPr>
        <p:spPr/>
        <p:txBody>
          <a:bodyPr/>
          <a:lstStyle/>
          <a:p>
            <a:pPr marL="342900" indent="-342900">
              <a:buFont typeface="Wingdings" panose="05000000000000000000" pitchFamily="2" charset="2"/>
              <a:buChar char="ü"/>
            </a:pPr>
            <a:r>
              <a:rPr lang="el-GR" sz="2400" dirty="0"/>
              <a:t>Αυθεντικότητα</a:t>
            </a:r>
          </a:p>
          <a:p>
            <a:pPr marL="342900" indent="-342900">
              <a:buFont typeface="Wingdings" panose="05000000000000000000" pitchFamily="2" charset="2"/>
              <a:buChar char="ü"/>
            </a:pPr>
            <a:r>
              <a:rPr lang="el-GR" sz="2400" dirty="0"/>
              <a:t>Άνευ όρων αποδοχή</a:t>
            </a:r>
          </a:p>
          <a:p>
            <a:pPr marL="342900" indent="-342900">
              <a:buFont typeface="Wingdings" panose="05000000000000000000" pitchFamily="2" charset="2"/>
              <a:buChar char="ü"/>
            </a:pPr>
            <a:r>
              <a:rPr lang="el-GR" sz="2400" dirty="0"/>
              <a:t>Ενσυναίσθηση</a:t>
            </a:r>
          </a:p>
          <a:p>
            <a:pPr marL="342900" indent="-342900">
              <a:buFont typeface="Wingdings" panose="05000000000000000000" pitchFamily="2" charset="2"/>
              <a:buChar char="ü"/>
            </a:pPr>
            <a:r>
              <a:rPr lang="el-GR" sz="2400" dirty="0"/>
              <a:t>Δημιουργία ασφαλούς πλαισίου</a:t>
            </a:r>
            <a:br>
              <a:rPr lang="el-GR" sz="2400" dirty="0"/>
            </a:br>
            <a:endParaRPr lang="el-GR" sz="2400" dirty="0"/>
          </a:p>
          <a:p>
            <a:r>
              <a:rPr lang="el-GR" sz="2400" dirty="0"/>
              <a:t>Κλειδί: </a:t>
            </a:r>
            <a:r>
              <a:rPr lang="el-GR" sz="2400" i="1" dirty="0"/>
              <a:t>η στάση του ειδικού, όχι οι τεχνικές</a:t>
            </a:r>
            <a:endParaRPr lang="el-GR" sz="2400" dirty="0"/>
          </a:p>
          <a:p>
            <a:endParaRPr lang="en-US" dirty="0"/>
          </a:p>
        </p:txBody>
      </p:sp>
      <p:sp>
        <p:nvSpPr>
          <p:cNvPr id="4" name="Slide Number Placeholder 3">
            <a:extLst>
              <a:ext uri="{FF2B5EF4-FFF2-40B4-BE49-F238E27FC236}">
                <a16:creationId xmlns:a16="http://schemas.microsoft.com/office/drawing/2014/main" id="{3FCEA821-CCC2-1E2E-A247-A4FE2350AAC9}"/>
              </a:ext>
            </a:extLst>
          </p:cNvPr>
          <p:cNvSpPr>
            <a:spLocks noGrp="1"/>
          </p:cNvSpPr>
          <p:nvPr>
            <p:ph type="sldNum" sz="quarter" idx="4"/>
          </p:nvPr>
        </p:nvSpPr>
        <p:spPr/>
        <p:txBody>
          <a:bodyPr/>
          <a:lstStyle/>
          <a:p>
            <a:fld id="{3A4F6043-7A67-491B-98BC-F933DED7226D}" type="slidenum">
              <a:rPr lang="en-US" smtClean="0"/>
              <a:pPr/>
              <a:t>4</a:t>
            </a:fld>
            <a:endParaRPr lang="en-US" dirty="0"/>
          </a:p>
        </p:txBody>
      </p:sp>
    </p:spTree>
    <p:extLst>
      <p:ext uri="{BB962C8B-B14F-4D97-AF65-F5344CB8AC3E}">
        <p14:creationId xmlns:p14="http://schemas.microsoft.com/office/powerpoint/2010/main" val="209013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4704-8DEC-8184-E5FC-798ADDE0C23C}"/>
              </a:ext>
            </a:extLst>
          </p:cNvPr>
          <p:cNvSpPr>
            <a:spLocks noGrp="1"/>
          </p:cNvSpPr>
          <p:nvPr>
            <p:ph type="title"/>
          </p:nvPr>
        </p:nvSpPr>
        <p:spPr/>
        <p:txBody>
          <a:bodyPr/>
          <a:lstStyle/>
          <a:p>
            <a:r>
              <a:rPr lang="el-GR" b="1" dirty="0"/>
              <a:t>Θεωρία Δεσμού &amp; Οικογένεια</a:t>
            </a:r>
            <a:br>
              <a:rPr lang="el-GR" b="1" dirty="0"/>
            </a:br>
            <a:endParaRPr lang="en-US" dirty="0"/>
          </a:p>
        </p:txBody>
      </p:sp>
      <p:sp>
        <p:nvSpPr>
          <p:cNvPr id="3" name="Content Placeholder 2">
            <a:extLst>
              <a:ext uri="{FF2B5EF4-FFF2-40B4-BE49-F238E27FC236}">
                <a16:creationId xmlns:a16="http://schemas.microsoft.com/office/drawing/2014/main" id="{93AE19DD-7671-C02E-57AF-FF666F3984BB}"/>
              </a:ext>
            </a:extLst>
          </p:cNvPr>
          <p:cNvSpPr>
            <a:spLocks noGrp="1"/>
          </p:cNvSpPr>
          <p:nvPr>
            <p:ph idx="1"/>
          </p:nvPr>
        </p:nvSpPr>
        <p:spPr/>
        <p:txBody>
          <a:bodyPr/>
          <a:lstStyle/>
          <a:p>
            <a:r>
              <a:rPr lang="el-GR" sz="2400" dirty="0"/>
              <a:t>Πρώιμες σχέσεις → εσωτερικά μοντέλα λειτουργίας</a:t>
            </a:r>
          </a:p>
          <a:p>
            <a:r>
              <a:rPr lang="el-GR" sz="2400" dirty="0"/>
              <a:t>Επίδραση στη:</a:t>
            </a:r>
          </a:p>
          <a:p>
            <a:pPr lvl="1"/>
            <a:r>
              <a:rPr lang="el-GR" sz="2400" dirty="0"/>
              <a:t>αυτοεκτίμηση</a:t>
            </a:r>
          </a:p>
          <a:p>
            <a:pPr lvl="1"/>
            <a:r>
              <a:rPr lang="el-GR" sz="2400" dirty="0"/>
              <a:t>εμπιστοσύνη</a:t>
            </a:r>
          </a:p>
          <a:p>
            <a:pPr lvl="1"/>
            <a:r>
              <a:rPr lang="el-GR" sz="2400" dirty="0"/>
              <a:t>διαπροσωπικές σχέσεις</a:t>
            </a:r>
          </a:p>
          <a:p>
            <a:r>
              <a:rPr lang="el-GR" sz="2400" dirty="0"/>
              <a:t>Σύνδεση οικογενειακού &amp; σχολικού πλαισίου</a:t>
            </a:r>
          </a:p>
          <a:p>
            <a:endParaRPr lang="en-US" dirty="0"/>
          </a:p>
        </p:txBody>
      </p:sp>
      <p:sp>
        <p:nvSpPr>
          <p:cNvPr id="4" name="Slide Number Placeholder 3">
            <a:extLst>
              <a:ext uri="{FF2B5EF4-FFF2-40B4-BE49-F238E27FC236}">
                <a16:creationId xmlns:a16="http://schemas.microsoft.com/office/drawing/2014/main" id="{450AD249-4A1F-FD5B-8630-2D632FDF6069}"/>
              </a:ext>
            </a:extLst>
          </p:cNvPr>
          <p:cNvSpPr>
            <a:spLocks noGrp="1"/>
          </p:cNvSpPr>
          <p:nvPr>
            <p:ph type="sldNum" sz="quarter" idx="4"/>
          </p:nvPr>
        </p:nvSpPr>
        <p:spPr/>
        <p:txBody>
          <a:bodyPr/>
          <a:lstStyle/>
          <a:p>
            <a:fld id="{3A4F6043-7A67-491B-98BC-F933DED7226D}" type="slidenum">
              <a:rPr lang="en-US" smtClean="0"/>
              <a:pPr/>
              <a:t>5</a:t>
            </a:fld>
            <a:endParaRPr lang="en-US" dirty="0"/>
          </a:p>
        </p:txBody>
      </p:sp>
    </p:spTree>
    <p:extLst>
      <p:ext uri="{BB962C8B-B14F-4D97-AF65-F5344CB8AC3E}">
        <p14:creationId xmlns:p14="http://schemas.microsoft.com/office/powerpoint/2010/main" val="80514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3588-EA18-2B8B-1DC0-EB2D23A1147A}"/>
              </a:ext>
            </a:extLst>
          </p:cNvPr>
          <p:cNvSpPr>
            <a:spLocks noGrp="1"/>
          </p:cNvSpPr>
          <p:nvPr>
            <p:ph type="title"/>
          </p:nvPr>
        </p:nvSpPr>
        <p:spPr/>
        <p:txBody>
          <a:bodyPr>
            <a:normAutofit/>
          </a:bodyPr>
          <a:lstStyle/>
          <a:p>
            <a:r>
              <a:rPr lang="el-GR" sz="4000" b="1" dirty="0"/>
              <a:t>Winnicott &amp; «Αρκετά Καλή Μητέρα»</a:t>
            </a:r>
            <a:br>
              <a:rPr lang="el-GR" sz="4000" b="1" dirty="0"/>
            </a:br>
            <a:endParaRPr lang="en-US" sz="4000" dirty="0"/>
          </a:p>
        </p:txBody>
      </p:sp>
      <p:sp>
        <p:nvSpPr>
          <p:cNvPr id="3" name="Content Placeholder 2">
            <a:extLst>
              <a:ext uri="{FF2B5EF4-FFF2-40B4-BE49-F238E27FC236}">
                <a16:creationId xmlns:a16="http://schemas.microsoft.com/office/drawing/2014/main" id="{F6FA3712-DC99-3E9F-ECF1-7EC2342AEA49}"/>
              </a:ext>
            </a:extLst>
          </p:cNvPr>
          <p:cNvSpPr>
            <a:spLocks noGrp="1"/>
          </p:cNvSpPr>
          <p:nvPr>
            <p:ph idx="1"/>
          </p:nvPr>
        </p:nvSpPr>
        <p:spPr/>
        <p:txBody>
          <a:bodyPr/>
          <a:lstStyle/>
          <a:p>
            <a:r>
              <a:rPr lang="el-GR" sz="2400" dirty="0"/>
              <a:t>Όχι τελειότητα</a:t>
            </a:r>
          </a:p>
          <a:p>
            <a:r>
              <a:rPr lang="el-GR" sz="2400" dirty="0"/>
              <a:t>Μικρές αποτυχίες → ανάπτυξη ανθεκτικότητας</a:t>
            </a:r>
          </a:p>
          <a:p>
            <a:r>
              <a:rPr lang="el-GR" sz="2400" dirty="0"/>
              <a:t>Ρεαλιστική γονεϊκότητα</a:t>
            </a:r>
            <a:br>
              <a:rPr lang="el-GR" sz="2400" dirty="0"/>
            </a:br>
            <a:endParaRPr lang="el-GR" sz="2400" dirty="0"/>
          </a:p>
          <a:p>
            <a:r>
              <a:rPr lang="el-GR" sz="2400" dirty="0"/>
              <a:t>Κλινική εφαρμογή: ενοχή, άγχος νέων γονέων</a:t>
            </a:r>
          </a:p>
          <a:p>
            <a:endParaRPr lang="en-US" dirty="0"/>
          </a:p>
        </p:txBody>
      </p:sp>
      <p:sp>
        <p:nvSpPr>
          <p:cNvPr id="4" name="Slide Number Placeholder 3">
            <a:extLst>
              <a:ext uri="{FF2B5EF4-FFF2-40B4-BE49-F238E27FC236}">
                <a16:creationId xmlns:a16="http://schemas.microsoft.com/office/drawing/2014/main" id="{0A3A278A-A981-7819-0167-64C0DF14DA7B}"/>
              </a:ext>
            </a:extLst>
          </p:cNvPr>
          <p:cNvSpPr>
            <a:spLocks noGrp="1"/>
          </p:cNvSpPr>
          <p:nvPr>
            <p:ph type="sldNum" sz="quarter" idx="4"/>
          </p:nvPr>
        </p:nvSpPr>
        <p:spPr/>
        <p:txBody>
          <a:bodyPr/>
          <a:lstStyle/>
          <a:p>
            <a:fld id="{3A4F6043-7A67-491B-98BC-F933DED7226D}" type="slidenum">
              <a:rPr lang="en-US" smtClean="0"/>
              <a:pPr/>
              <a:t>6</a:t>
            </a:fld>
            <a:endParaRPr lang="en-US" dirty="0"/>
          </a:p>
        </p:txBody>
      </p:sp>
    </p:spTree>
    <p:extLst>
      <p:ext uri="{BB962C8B-B14F-4D97-AF65-F5344CB8AC3E}">
        <p14:creationId xmlns:p14="http://schemas.microsoft.com/office/powerpoint/2010/main" val="31050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9BBC-18AD-F455-3510-D730C23572A8}"/>
              </a:ext>
            </a:extLst>
          </p:cNvPr>
          <p:cNvSpPr>
            <a:spLocks noGrp="1"/>
          </p:cNvSpPr>
          <p:nvPr>
            <p:ph type="title"/>
          </p:nvPr>
        </p:nvSpPr>
        <p:spPr/>
        <p:txBody>
          <a:bodyPr>
            <a:normAutofit/>
          </a:bodyPr>
          <a:lstStyle/>
          <a:p>
            <a:r>
              <a:rPr lang="el-GR" sz="4000" b="1" dirty="0"/>
              <a:t>Στυλ Γονεϊκότητας (Baumrind)</a:t>
            </a:r>
            <a:br>
              <a:rPr lang="el-GR" sz="4000" b="1" dirty="0"/>
            </a:br>
            <a:endParaRPr lang="en-US" sz="4000" dirty="0"/>
          </a:p>
        </p:txBody>
      </p:sp>
      <p:sp>
        <p:nvSpPr>
          <p:cNvPr id="3" name="Content Placeholder 2">
            <a:extLst>
              <a:ext uri="{FF2B5EF4-FFF2-40B4-BE49-F238E27FC236}">
                <a16:creationId xmlns:a16="http://schemas.microsoft.com/office/drawing/2014/main" id="{8F618128-45BD-7BC3-3134-E8C5D9E8D4C2}"/>
              </a:ext>
            </a:extLst>
          </p:cNvPr>
          <p:cNvSpPr>
            <a:spLocks noGrp="1"/>
          </p:cNvSpPr>
          <p:nvPr>
            <p:ph idx="1"/>
          </p:nvPr>
        </p:nvSpPr>
        <p:spPr>
          <a:xfrm>
            <a:off x="419106" y="1607127"/>
            <a:ext cx="9741183" cy="3937104"/>
          </a:xfrm>
        </p:spPr>
        <p:txBody>
          <a:bodyPr>
            <a:normAutofit lnSpcReduction="10000"/>
          </a:bodyPr>
          <a:lstStyle/>
          <a:p>
            <a:r>
              <a:rPr lang="el-GR" sz="2400" dirty="0"/>
              <a:t>Αυταρχικό</a:t>
            </a:r>
          </a:p>
          <a:p>
            <a:r>
              <a:rPr lang="el-GR" sz="2400" dirty="0"/>
              <a:t>Επιτρεπτικό</a:t>
            </a:r>
          </a:p>
          <a:p>
            <a:r>
              <a:rPr lang="el-GR" sz="2400" dirty="0"/>
              <a:t>Αδιάφορο</a:t>
            </a:r>
          </a:p>
          <a:p>
            <a:r>
              <a:rPr lang="el-GR" sz="2400" dirty="0"/>
              <a:t>Δημοκρατικό/Κυριαρχικό</a:t>
            </a:r>
          </a:p>
          <a:p>
            <a:r>
              <a:rPr lang="el-GR" sz="2400" dirty="0"/>
              <a:t>Σύνδεση με:</a:t>
            </a:r>
          </a:p>
          <a:p>
            <a:pPr marL="285750" indent="-285750">
              <a:buFont typeface="Arial" panose="020B0604020202020204" pitchFamily="34" charset="0"/>
              <a:buChar char="•"/>
            </a:pPr>
            <a:r>
              <a:rPr lang="el-GR" sz="2400" dirty="0"/>
              <a:t>όρια</a:t>
            </a:r>
          </a:p>
          <a:p>
            <a:pPr marL="285750" indent="-285750">
              <a:buFont typeface="Arial" panose="020B0604020202020204" pitchFamily="34" charset="0"/>
              <a:buChar char="•"/>
            </a:pPr>
            <a:r>
              <a:rPr lang="el-GR" sz="2400" dirty="0"/>
              <a:t>επικοινωνία</a:t>
            </a:r>
          </a:p>
          <a:p>
            <a:pPr marL="285750" indent="-285750">
              <a:buFont typeface="Arial" panose="020B0604020202020204" pitchFamily="34" charset="0"/>
              <a:buChar char="•"/>
            </a:pPr>
            <a:r>
              <a:rPr lang="el-GR" sz="2400" dirty="0"/>
              <a:t>συναισθηματική ασφάλεια</a:t>
            </a:r>
          </a:p>
          <a:p>
            <a:endParaRPr lang="en-US" dirty="0"/>
          </a:p>
        </p:txBody>
      </p:sp>
      <p:sp>
        <p:nvSpPr>
          <p:cNvPr id="4" name="Slide Number Placeholder 3">
            <a:extLst>
              <a:ext uri="{FF2B5EF4-FFF2-40B4-BE49-F238E27FC236}">
                <a16:creationId xmlns:a16="http://schemas.microsoft.com/office/drawing/2014/main" id="{1EB8CCA5-8960-9C20-1B78-87A5537DEECC}"/>
              </a:ext>
            </a:extLst>
          </p:cNvPr>
          <p:cNvSpPr>
            <a:spLocks noGrp="1"/>
          </p:cNvSpPr>
          <p:nvPr>
            <p:ph type="sldNum" sz="quarter" idx="4"/>
          </p:nvPr>
        </p:nvSpPr>
        <p:spPr/>
        <p:txBody>
          <a:bodyPr/>
          <a:lstStyle/>
          <a:p>
            <a:fld id="{3A4F6043-7A67-491B-98BC-F933DED7226D}" type="slidenum">
              <a:rPr lang="en-US" smtClean="0"/>
              <a:pPr/>
              <a:t>7</a:t>
            </a:fld>
            <a:endParaRPr lang="en-US" dirty="0"/>
          </a:p>
        </p:txBody>
      </p:sp>
    </p:spTree>
    <p:extLst>
      <p:ext uri="{BB962C8B-B14F-4D97-AF65-F5344CB8AC3E}">
        <p14:creationId xmlns:p14="http://schemas.microsoft.com/office/powerpoint/2010/main" val="293725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B65A-CF1F-1156-CC0A-85F313EDC838}"/>
              </a:ext>
            </a:extLst>
          </p:cNvPr>
          <p:cNvSpPr>
            <a:spLocks noGrp="1"/>
          </p:cNvSpPr>
          <p:nvPr>
            <p:ph type="title"/>
          </p:nvPr>
        </p:nvSpPr>
        <p:spPr/>
        <p:txBody>
          <a:bodyPr/>
          <a:lstStyle/>
          <a:p>
            <a:r>
              <a:rPr lang="el-GR" b="1" dirty="0"/>
              <a:t>Σχολική Συμβουλευτική</a:t>
            </a:r>
            <a:br>
              <a:rPr lang="el-GR" b="1" dirty="0"/>
            </a:br>
            <a:endParaRPr lang="en-US" dirty="0"/>
          </a:p>
        </p:txBody>
      </p:sp>
      <p:sp>
        <p:nvSpPr>
          <p:cNvPr id="3" name="Content Placeholder 2">
            <a:extLst>
              <a:ext uri="{FF2B5EF4-FFF2-40B4-BE49-F238E27FC236}">
                <a16:creationId xmlns:a16="http://schemas.microsoft.com/office/drawing/2014/main" id="{32C0889C-9D38-F85E-E6F3-0166669B39C7}"/>
              </a:ext>
            </a:extLst>
          </p:cNvPr>
          <p:cNvSpPr>
            <a:spLocks noGrp="1"/>
          </p:cNvSpPr>
          <p:nvPr>
            <p:ph idx="1"/>
          </p:nvPr>
        </p:nvSpPr>
        <p:spPr/>
        <p:txBody>
          <a:bodyPr/>
          <a:lstStyle/>
          <a:p>
            <a:pPr marL="342900" indent="-342900">
              <a:buFont typeface="Arial" panose="020B0604020202020204" pitchFamily="34" charset="0"/>
              <a:buChar char="•"/>
            </a:pPr>
            <a:r>
              <a:rPr lang="el-GR" sz="2400" dirty="0"/>
              <a:t>Πρόληψη</a:t>
            </a:r>
          </a:p>
          <a:p>
            <a:pPr marL="342900" indent="-342900">
              <a:buFont typeface="Arial" panose="020B0604020202020204" pitchFamily="34" charset="0"/>
              <a:buChar char="•"/>
            </a:pPr>
            <a:r>
              <a:rPr lang="el-GR" sz="2400" dirty="0"/>
              <a:t>Ψυχική ανθεκτικότητα</a:t>
            </a:r>
          </a:p>
          <a:p>
            <a:pPr marL="342900" indent="-342900">
              <a:buFont typeface="Arial" panose="020B0604020202020204" pitchFamily="34" charset="0"/>
              <a:buChar char="•"/>
            </a:pPr>
            <a:r>
              <a:rPr lang="el-GR" sz="2400" dirty="0"/>
              <a:t>Κοινωνικοσυναισθηματική μάθηση</a:t>
            </a:r>
          </a:p>
          <a:p>
            <a:pPr marL="342900" indent="-342900">
              <a:buFont typeface="Arial" panose="020B0604020202020204" pitchFamily="34" charset="0"/>
              <a:buChar char="•"/>
            </a:pPr>
            <a:r>
              <a:rPr lang="el-GR" sz="2400" dirty="0"/>
              <a:t>Ολιστική προσέγγιση</a:t>
            </a:r>
          </a:p>
          <a:p>
            <a:pPr marL="342900" indent="-342900">
              <a:buFont typeface="Arial" panose="020B0604020202020204" pitchFamily="34" charset="0"/>
              <a:buChar char="•"/>
            </a:pPr>
            <a:r>
              <a:rPr lang="el-GR" sz="2400" dirty="0"/>
              <a:t>Συνεργασία με εκπαιδευτικούς &amp; γονείς</a:t>
            </a:r>
          </a:p>
          <a:p>
            <a:endParaRPr lang="en-US" dirty="0"/>
          </a:p>
        </p:txBody>
      </p:sp>
      <p:sp>
        <p:nvSpPr>
          <p:cNvPr id="4" name="Slide Number Placeholder 3">
            <a:extLst>
              <a:ext uri="{FF2B5EF4-FFF2-40B4-BE49-F238E27FC236}">
                <a16:creationId xmlns:a16="http://schemas.microsoft.com/office/drawing/2014/main" id="{19C01D50-E79E-9DA6-D32A-0483CA835DD7}"/>
              </a:ext>
            </a:extLst>
          </p:cNvPr>
          <p:cNvSpPr>
            <a:spLocks noGrp="1"/>
          </p:cNvSpPr>
          <p:nvPr>
            <p:ph type="sldNum" sz="quarter" idx="4"/>
          </p:nvPr>
        </p:nvSpPr>
        <p:spPr/>
        <p:txBody>
          <a:bodyPr/>
          <a:lstStyle/>
          <a:p>
            <a:fld id="{3A4F6043-7A67-491B-98BC-F933DED7226D}" type="slidenum">
              <a:rPr lang="en-US" smtClean="0"/>
              <a:pPr/>
              <a:t>8</a:t>
            </a:fld>
            <a:endParaRPr lang="en-US" dirty="0"/>
          </a:p>
        </p:txBody>
      </p:sp>
      <p:pic>
        <p:nvPicPr>
          <p:cNvPr id="4098" name="Picture 2" descr="Σχολική Συμβουλευτική στο Homo educandus – Αγωγή – ΥΠΑΡΞΗ">
            <a:extLst>
              <a:ext uri="{FF2B5EF4-FFF2-40B4-BE49-F238E27FC236}">
                <a16:creationId xmlns:a16="http://schemas.microsoft.com/office/drawing/2014/main" id="{4A1B1011-5F9A-DE86-55A2-D56A2E2E8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235" y="2894446"/>
            <a:ext cx="3230273" cy="287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2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EE40-E2FA-BC53-3993-AB41430ADB5A}"/>
              </a:ext>
            </a:extLst>
          </p:cNvPr>
          <p:cNvSpPr>
            <a:spLocks noGrp="1"/>
          </p:cNvSpPr>
          <p:nvPr>
            <p:ph type="title"/>
          </p:nvPr>
        </p:nvSpPr>
        <p:spPr/>
        <p:txBody>
          <a:bodyPr/>
          <a:lstStyle/>
          <a:p>
            <a:r>
              <a:rPr lang="el-GR" b="1" dirty="0"/>
              <a:t>Ρόλος Εκπαιδευτικού &amp; Εξουθένωση</a:t>
            </a:r>
            <a:br>
              <a:rPr lang="el-GR" b="1" dirty="0"/>
            </a:br>
            <a:endParaRPr lang="en-US" dirty="0"/>
          </a:p>
        </p:txBody>
      </p:sp>
      <p:sp>
        <p:nvSpPr>
          <p:cNvPr id="3" name="Content Placeholder 2">
            <a:extLst>
              <a:ext uri="{FF2B5EF4-FFF2-40B4-BE49-F238E27FC236}">
                <a16:creationId xmlns:a16="http://schemas.microsoft.com/office/drawing/2014/main" id="{7CD694AF-136D-8981-362A-072EE07CB2FF}"/>
              </a:ext>
            </a:extLst>
          </p:cNvPr>
          <p:cNvSpPr>
            <a:spLocks noGrp="1"/>
          </p:cNvSpPr>
          <p:nvPr>
            <p:ph idx="1"/>
          </p:nvPr>
        </p:nvSpPr>
        <p:spPr>
          <a:xfrm>
            <a:off x="419106" y="1542473"/>
            <a:ext cx="9741183" cy="4001758"/>
          </a:xfrm>
        </p:spPr>
        <p:txBody>
          <a:bodyPr>
            <a:normAutofit lnSpcReduction="10000"/>
          </a:bodyPr>
          <a:lstStyle/>
          <a:p>
            <a:r>
              <a:rPr lang="el-GR" sz="2400" dirty="0"/>
              <a:t>Συναισθηματική κόπωση</a:t>
            </a:r>
          </a:p>
          <a:p>
            <a:r>
              <a:rPr lang="el-GR" sz="2400" dirty="0"/>
              <a:t>Αίσθηση έλλειψης νοήματος</a:t>
            </a:r>
          </a:p>
          <a:p>
            <a:r>
              <a:rPr lang="el-GR" sz="2400" dirty="0"/>
              <a:t>Συγκρούσεις με μαθητές &amp; γονείς</a:t>
            </a:r>
            <a:br>
              <a:rPr lang="el-GR" sz="2400" dirty="0"/>
            </a:br>
            <a:endParaRPr lang="el-GR" sz="2400" dirty="0"/>
          </a:p>
          <a:p>
            <a:r>
              <a:rPr lang="el-GR" sz="2400" dirty="0"/>
              <a:t>Η συμβουλευτική ως:</a:t>
            </a:r>
          </a:p>
          <a:p>
            <a:pPr marL="285750" indent="-285750">
              <a:buFont typeface="Arial" panose="020B0604020202020204" pitchFamily="34" charset="0"/>
              <a:buChar char="•"/>
            </a:pPr>
            <a:r>
              <a:rPr lang="el-GR" sz="2400" dirty="0"/>
              <a:t>χώρος αποφόρτισης</a:t>
            </a:r>
          </a:p>
          <a:p>
            <a:pPr marL="285750" indent="-285750">
              <a:buFont typeface="Arial" panose="020B0604020202020204" pitchFamily="34" charset="0"/>
              <a:buChar char="•"/>
            </a:pPr>
            <a:r>
              <a:rPr lang="el-GR" sz="2400" dirty="0"/>
              <a:t>αναστοχασμού</a:t>
            </a:r>
          </a:p>
          <a:p>
            <a:pPr marL="285750" indent="-285750">
              <a:buFont typeface="Arial" panose="020B0604020202020204" pitchFamily="34" charset="0"/>
              <a:buChar char="•"/>
            </a:pPr>
            <a:r>
              <a:rPr lang="el-GR" sz="2400" dirty="0"/>
              <a:t>ενδυνάμωσης</a:t>
            </a:r>
          </a:p>
          <a:p>
            <a:endParaRPr lang="en-US" dirty="0"/>
          </a:p>
        </p:txBody>
      </p:sp>
      <p:sp>
        <p:nvSpPr>
          <p:cNvPr id="4" name="Slide Number Placeholder 3">
            <a:extLst>
              <a:ext uri="{FF2B5EF4-FFF2-40B4-BE49-F238E27FC236}">
                <a16:creationId xmlns:a16="http://schemas.microsoft.com/office/drawing/2014/main" id="{09EAEB22-5D5D-8F08-3A0F-6329E4CDFBDE}"/>
              </a:ext>
            </a:extLst>
          </p:cNvPr>
          <p:cNvSpPr>
            <a:spLocks noGrp="1"/>
          </p:cNvSpPr>
          <p:nvPr>
            <p:ph type="sldNum" sz="quarter" idx="4"/>
          </p:nvPr>
        </p:nvSpPr>
        <p:spPr/>
        <p:txBody>
          <a:bodyPr/>
          <a:lstStyle/>
          <a:p>
            <a:fld id="{3A4F6043-7A67-491B-98BC-F933DED7226D}" type="slidenum">
              <a:rPr lang="en-US" smtClean="0"/>
              <a:pPr/>
              <a:t>9</a:t>
            </a:fld>
            <a:endParaRPr lang="en-US" dirty="0"/>
          </a:p>
        </p:txBody>
      </p:sp>
      <p:pic>
        <p:nvPicPr>
          <p:cNvPr id="5122" name="Picture 2" descr="Επαγγελματική Εξουθένωση – Σύνδρομο Burnout - myTherapist©">
            <a:extLst>
              <a:ext uri="{FF2B5EF4-FFF2-40B4-BE49-F238E27FC236}">
                <a16:creationId xmlns:a16="http://schemas.microsoft.com/office/drawing/2014/main" id="{92809980-F01C-CA28-DCD9-6E8389219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059716" cy="227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32205"/>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{81297BA8-FAF9-4EFB-99F2-5FED54130828}TF6ea1097e-8114-4abb-8578-efc1cea4ec3c79c3debc_win32-15e8df654485</Template>
  <TotalTime>169</TotalTime>
  <Words>791</Words>
  <Application>Microsoft Office PowerPoint</Application>
  <PresentationFormat>Widescreen</PresentationFormat>
  <Paragraphs>139</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Dante</vt:lpstr>
      <vt:lpstr>Dante (Headings)2</vt:lpstr>
      <vt:lpstr>Wingdings</vt:lpstr>
      <vt:lpstr>Wingdings 2</vt:lpstr>
      <vt:lpstr>OffsetVTI</vt:lpstr>
      <vt:lpstr>Συμβουλευτική Ψυχολογία στην Οικογένεια και το Σχολείο</vt:lpstr>
      <vt:lpstr>Στόχος Επανάληψης </vt:lpstr>
      <vt:lpstr>ΣΥΜΒΟΥΛΕΥΤΙΚΗ ΨΥΧΟΛΟΓΙΑ</vt:lpstr>
      <vt:lpstr>Βασικές Αξίες (Rogers) </vt:lpstr>
      <vt:lpstr>Θεωρία Δεσμού &amp; Οικογένεια </vt:lpstr>
      <vt:lpstr>Winnicott &amp; «Αρκετά Καλή Μητέρα» </vt:lpstr>
      <vt:lpstr>Στυλ Γονεϊκότητας (Baumrind) </vt:lpstr>
      <vt:lpstr>Σχολική Συμβουλευτική </vt:lpstr>
      <vt:lpstr>Ρόλος Εκπαιδευτικού &amp; Εξουθένωση </vt:lpstr>
      <vt:lpstr>Συνεργασία Σχολείου–Οικογένειας </vt:lpstr>
      <vt:lpstr>Ψηφιακά Εργαλεία </vt:lpstr>
      <vt:lpstr>PowerPoint Presentation</vt:lpstr>
      <vt:lpstr>PowerPoint Presentation</vt:lpstr>
      <vt:lpstr>PowerPoint Presentation</vt:lpstr>
      <vt:lpstr>Πώς συμβάλλει η αναπτυξιακή προσέγγιση στον σχεδιασμό παρεμβάσεων στο σχολείο; (4–5 προτάσεις)</vt:lpstr>
      <vt:lpstr>ΑΠΑΝΤΗΣΗ</vt:lpstr>
      <vt:lpstr>Demo Mini Μελέτη Περίπτωσης </vt:lpstr>
      <vt:lpstr>Άξονες συμβουλευτικής παρέμβασης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ΕΙΡΗΝΗ ΚΑΡΑΚΑΣΙΔΟΥ</dc:creator>
  <cp:lastModifiedBy>ΕΙΡΗΝΗ ΚΑΡΑΚΑΣΙΔΟΥ</cp:lastModifiedBy>
  <cp:revision>1</cp:revision>
  <dcterms:created xsi:type="dcterms:W3CDTF">2026-01-07T15:18:33Z</dcterms:created>
  <dcterms:modified xsi:type="dcterms:W3CDTF">2026-01-15T22:55:04Z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