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2" r:id="rId6"/>
    <p:sldId id="261" r:id="rId7"/>
    <p:sldId id="264" r:id="rId8"/>
    <p:sldId id="263" r:id="rId9"/>
    <p:sldId id="308" r:id="rId10"/>
    <p:sldId id="309" r:id="rId11"/>
    <p:sldId id="272" r:id="rId12"/>
    <p:sldId id="312" r:id="rId13"/>
    <p:sldId id="313" r:id="rId14"/>
    <p:sldId id="314" r:id="rId15"/>
    <p:sldId id="303" r:id="rId16"/>
    <p:sldId id="315" r:id="rId17"/>
    <p:sldId id="268" r:id="rId18"/>
    <p:sldId id="281" r:id="rId19"/>
    <p:sldId id="311" r:id="rId20"/>
    <p:sldId id="317" r:id="rId21"/>
    <p:sldId id="316" r:id="rId22"/>
    <p:sldId id="318"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EC034-5BEF-497A-931B-00033575F5C3}"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0719A134-C2DD-4057-921A-160858895D0B}">
      <dgm:prSet/>
      <dgm:spPr/>
      <dgm:t>
        <a:bodyPr/>
        <a:lstStyle/>
        <a:p>
          <a:r>
            <a:rPr lang="el-GR" dirty="0"/>
            <a:t>Υπάρχουν ερευνητικά τεκμηριωμένες παρεμβάσεις πρόληψης σε εφήβους; </a:t>
          </a:r>
          <a:endParaRPr lang="en-US" dirty="0"/>
        </a:p>
      </dgm:t>
    </dgm:pt>
    <dgm:pt modelId="{4BA1CFB9-3548-408B-8961-D4303510F015}" type="parTrans" cxnId="{DEEE3718-AC4D-49B1-BAB2-FCE7FD3866F3}">
      <dgm:prSet/>
      <dgm:spPr/>
      <dgm:t>
        <a:bodyPr/>
        <a:lstStyle/>
        <a:p>
          <a:endParaRPr lang="en-US"/>
        </a:p>
      </dgm:t>
    </dgm:pt>
    <dgm:pt modelId="{54132D1D-66DA-4925-B49A-55B9F70CDB30}" type="sibTrans" cxnId="{DEEE3718-AC4D-49B1-BAB2-FCE7FD3866F3}">
      <dgm:prSet/>
      <dgm:spPr/>
      <dgm:t>
        <a:bodyPr/>
        <a:lstStyle/>
        <a:p>
          <a:endParaRPr lang="en-US"/>
        </a:p>
      </dgm:t>
    </dgm:pt>
    <dgm:pt modelId="{9227FE0F-5DC6-4287-A942-A731BE5A2C6D}">
      <dgm:prSet/>
      <dgm:spPr/>
      <dgm:t>
        <a:bodyPr/>
        <a:lstStyle/>
        <a:p>
          <a:r>
            <a:rPr lang="el-GR" dirty="0"/>
            <a:t>Οι παρεμβάσεις έχουν χρησιμοποιηθεί σε εφήβους με συμπτώματα άγχους και κατάθλιψης;</a:t>
          </a:r>
          <a:endParaRPr lang="en-US" dirty="0"/>
        </a:p>
      </dgm:t>
    </dgm:pt>
    <dgm:pt modelId="{F6694632-D211-4511-BA2C-164FB836C61A}" type="parTrans" cxnId="{CC362666-8D90-4CF7-894F-36D76586C7EA}">
      <dgm:prSet/>
      <dgm:spPr/>
      <dgm:t>
        <a:bodyPr/>
        <a:lstStyle/>
        <a:p>
          <a:endParaRPr lang="en-US"/>
        </a:p>
      </dgm:t>
    </dgm:pt>
    <dgm:pt modelId="{7B02E738-34C9-4964-8F2F-ABA7F4C7BDD7}" type="sibTrans" cxnId="{CC362666-8D90-4CF7-894F-36D76586C7EA}">
      <dgm:prSet/>
      <dgm:spPr/>
      <dgm:t>
        <a:bodyPr/>
        <a:lstStyle/>
        <a:p>
          <a:endParaRPr lang="en-US"/>
        </a:p>
      </dgm:t>
    </dgm:pt>
    <dgm:pt modelId="{6929C012-D016-4CD3-AD4D-0BAB196BAFE8}" type="pres">
      <dgm:prSet presAssocID="{333EC034-5BEF-497A-931B-00033575F5C3}" presName="hierChild1" presStyleCnt="0">
        <dgm:presLayoutVars>
          <dgm:chPref val="1"/>
          <dgm:dir/>
          <dgm:animOne val="branch"/>
          <dgm:animLvl val="lvl"/>
          <dgm:resizeHandles/>
        </dgm:presLayoutVars>
      </dgm:prSet>
      <dgm:spPr/>
    </dgm:pt>
    <dgm:pt modelId="{297F6C28-D33B-4B50-8970-E7C84E34C260}" type="pres">
      <dgm:prSet presAssocID="{0719A134-C2DD-4057-921A-160858895D0B}" presName="hierRoot1" presStyleCnt="0"/>
      <dgm:spPr/>
    </dgm:pt>
    <dgm:pt modelId="{4D7AE939-2006-4489-B8D2-3EACBEF32F86}" type="pres">
      <dgm:prSet presAssocID="{0719A134-C2DD-4057-921A-160858895D0B}" presName="composite" presStyleCnt="0"/>
      <dgm:spPr/>
    </dgm:pt>
    <dgm:pt modelId="{B6532148-F3F9-4F3D-956E-7B241DD7650C}" type="pres">
      <dgm:prSet presAssocID="{0719A134-C2DD-4057-921A-160858895D0B}" presName="background" presStyleLbl="node0" presStyleIdx="0" presStyleCnt="2"/>
      <dgm:spPr/>
    </dgm:pt>
    <dgm:pt modelId="{331B6328-1283-4918-A234-D660145C1EE7}" type="pres">
      <dgm:prSet presAssocID="{0719A134-C2DD-4057-921A-160858895D0B}" presName="text" presStyleLbl="fgAcc0" presStyleIdx="0" presStyleCnt="2" custLinFactNeighborX="9839" custLinFactNeighborY="-17819">
        <dgm:presLayoutVars>
          <dgm:chPref val="3"/>
        </dgm:presLayoutVars>
      </dgm:prSet>
      <dgm:spPr/>
    </dgm:pt>
    <dgm:pt modelId="{05C6025E-12E8-40FB-AAEB-7F4FF3053437}" type="pres">
      <dgm:prSet presAssocID="{0719A134-C2DD-4057-921A-160858895D0B}" presName="hierChild2" presStyleCnt="0"/>
      <dgm:spPr/>
    </dgm:pt>
    <dgm:pt modelId="{4959A7A3-9481-4AD0-BC3E-38AA9BF3906F}" type="pres">
      <dgm:prSet presAssocID="{9227FE0F-5DC6-4287-A942-A731BE5A2C6D}" presName="hierRoot1" presStyleCnt="0"/>
      <dgm:spPr/>
    </dgm:pt>
    <dgm:pt modelId="{5E9AD51A-79C0-4C36-BACA-E53028675E57}" type="pres">
      <dgm:prSet presAssocID="{9227FE0F-5DC6-4287-A942-A731BE5A2C6D}" presName="composite" presStyleCnt="0"/>
      <dgm:spPr/>
    </dgm:pt>
    <dgm:pt modelId="{75185D1B-BDF5-456A-BD61-26A648591468}" type="pres">
      <dgm:prSet presAssocID="{9227FE0F-5DC6-4287-A942-A731BE5A2C6D}" presName="background" presStyleLbl="node0" presStyleIdx="1" presStyleCnt="2"/>
      <dgm:spPr/>
    </dgm:pt>
    <dgm:pt modelId="{BA7E378C-7EEE-4590-90EB-B4DED02FA672}" type="pres">
      <dgm:prSet presAssocID="{9227FE0F-5DC6-4287-A942-A731BE5A2C6D}" presName="text" presStyleLbl="fgAcc0" presStyleIdx="1" presStyleCnt="2" custLinFactNeighborX="37782" custLinFactNeighborY="-17826">
        <dgm:presLayoutVars>
          <dgm:chPref val="3"/>
        </dgm:presLayoutVars>
      </dgm:prSet>
      <dgm:spPr/>
    </dgm:pt>
    <dgm:pt modelId="{4B710AE9-B044-4584-B547-AF85C9EC7863}" type="pres">
      <dgm:prSet presAssocID="{9227FE0F-5DC6-4287-A942-A731BE5A2C6D}" presName="hierChild2" presStyleCnt="0"/>
      <dgm:spPr/>
    </dgm:pt>
  </dgm:ptLst>
  <dgm:cxnLst>
    <dgm:cxn modelId="{DEEE3718-AC4D-49B1-BAB2-FCE7FD3866F3}" srcId="{333EC034-5BEF-497A-931B-00033575F5C3}" destId="{0719A134-C2DD-4057-921A-160858895D0B}" srcOrd="0" destOrd="0" parTransId="{4BA1CFB9-3548-408B-8961-D4303510F015}" sibTransId="{54132D1D-66DA-4925-B49A-55B9F70CDB30}"/>
    <dgm:cxn modelId="{54894F39-399A-4662-87A1-E88E1A5BC57E}" type="presOf" srcId="{333EC034-5BEF-497A-931B-00033575F5C3}" destId="{6929C012-D016-4CD3-AD4D-0BAB196BAFE8}" srcOrd="0" destOrd="0" presId="urn:microsoft.com/office/officeart/2005/8/layout/hierarchy1"/>
    <dgm:cxn modelId="{CC362666-8D90-4CF7-894F-36D76586C7EA}" srcId="{333EC034-5BEF-497A-931B-00033575F5C3}" destId="{9227FE0F-5DC6-4287-A942-A731BE5A2C6D}" srcOrd="1" destOrd="0" parTransId="{F6694632-D211-4511-BA2C-164FB836C61A}" sibTransId="{7B02E738-34C9-4964-8F2F-ABA7F4C7BDD7}"/>
    <dgm:cxn modelId="{873C8AB9-C5B1-4755-B202-104861C5E524}" type="presOf" srcId="{9227FE0F-5DC6-4287-A942-A731BE5A2C6D}" destId="{BA7E378C-7EEE-4590-90EB-B4DED02FA672}" srcOrd="0" destOrd="0" presId="urn:microsoft.com/office/officeart/2005/8/layout/hierarchy1"/>
    <dgm:cxn modelId="{FAE91BEF-39ED-4EA9-B75E-8067F024FE2E}" type="presOf" srcId="{0719A134-C2DD-4057-921A-160858895D0B}" destId="{331B6328-1283-4918-A234-D660145C1EE7}" srcOrd="0" destOrd="0" presId="urn:microsoft.com/office/officeart/2005/8/layout/hierarchy1"/>
    <dgm:cxn modelId="{4C4E54A1-3558-4331-AE57-0A064142F9D0}" type="presParOf" srcId="{6929C012-D016-4CD3-AD4D-0BAB196BAFE8}" destId="{297F6C28-D33B-4B50-8970-E7C84E34C260}" srcOrd="0" destOrd="0" presId="urn:microsoft.com/office/officeart/2005/8/layout/hierarchy1"/>
    <dgm:cxn modelId="{4EBCFFD6-B3D6-49A1-B2E5-278DECE94480}" type="presParOf" srcId="{297F6C28-D33B-4B50-8970-E7C84E34C260}" destId="{4D7AE939-2006-4489-B8D2-3EACBEF32F86}" srcOrd="0" destOrd="0" presId="urn:microsoft.com/office/officeart/2005/8/layout/hierarchy1"/>
    <dgm:cxn modelId="{D798FC30-950B-48F4-A3D4-6546695FEACE}" type="presParOf" srcId="{4D7AE939-2006-4489-B8D2-3EACBEF32F86}" destId="{B6532148-F3F9-4F3D-956E-7B241DD7650C}" srcOrd="0" destOrd="0" presId="urn:microsoft.com/office/officeart/2005/8/layout/hierarchy1"/>
    <dgm:cxn modelId="{79D006AE-DCFB-43D6-A228-F7657A50BD0A}" type="presParOf" srcId="{4D7AE939-2006-4489-B8D2-3EACBEF32F86}" destId="{331B6328-1283-4918-A234-D660145C1EE7}" srcOrd="1" destOrd="0" presId="urn:microsoft.com/office/officeart/2005/8/layout/hierarchy1"/>
    <dgm:cxn modelId="{9F926E6A-D2F0-42F2-B68D-B7B858575DF5}" type="presParOf" srcId="{297F6C28-D33B-4B50-8970-E7C84E34C260}" destId="{05C6025E-12E8-40FB-AAEB-7F4FF3053437}" srcOrd="1" destOrd="0" presId="urn:microsoft.com/office/officeart/2005/8/layout/hierarchy1"/>
    <dgm:cxn modelId="{A1E33CF4-0255-444E-B2C0-F0DAEA3F3CC4}" type="presParOf" srcId="{6929C012-D016-4CD3-AD4D-0BAB196BAFE8}" destId="{4959A7A3-9481-4AD0-BC3E-38AA9BF3906F}" srcOrd="1" destOrd="0" presId="urn:microsoft.com/office/officeart/2005/8/layout/hierarchy1"/>
    <dgm:cxn modelId="{1C2290D4-3211-42E4-8D7C-F65AA512F463}" type="presParOf" srcId="{4959A7A3-9481-4AD0-BC3E-38AA9BF3906F}" destId="{5E9AD51A-79C0-4C36-BACA-E53028675E57}" srcOrd="0" destOrd="0" presId="urn:microsoft.com/office/officeart/2005/8/layout/hierarchy1"/>
    <dgm:cxn modelId="{27290E70-FB46-4301-BAB0-5777C1BF6569}" type="presParOf" srcId="{5E9AD51A-79C0-4C36-BACA-E53028675E57}" destId="{75185D1B-BDF5-456A-BD61-26A648591468}" srcOrd="0" destOrd="0" presId="urn:microsoft.com/office/officeart/2005/8/layout/hierarchy1"/>
    <dgm:cxn modelId="{BD5179A7-766B-47CC-9643-392216141AA0}" type="presParOf" srcId="{5E9AD51A-79C0-4C36-BACA-E53028675E57}" destId="{BA7E378C-7EEE-4590-90EB-B4DED02FA672}" srcOrd="1" destOrd="0" presId="urn:microsoft.com/office/officeart/2005/8/layout/hierarchy1"/>
    <dgm:cxn modelId="{9986D027-B778-4E38-8A64-8B32F6F55A14}" type="presParOf" srcId="{4959A7A3-9481-4AD0-BC3E-38AA9BF3906F}" destId="{4B710AE9-B044-4584-B547-AF85C9EC78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9E3FEDC-F749-4437-AED6-1D0FE24FCEC4}" type="doc">
      <dgm:prSet loTypeId="urn:microsoft.com/office/officeart/2016/7/layout/LinearBlockProcessNumbered" loCatId="process" qsTypeId="urn:microsoft.com/office/officeart/2005/8/quickstyle/simple4" qsCatId="simple" csTypeId="urn:microsoft.com/office/officeart/2005/8/colors/colorful2" csCatId="colorful" phldr="1"/>
      <dgm:spPr/>
      <dgm:t>
        <a:bodyPr/>
        <a:lstStyle/>
        <a:p>
          <a:endParaRPr lang="en-US"/>
        </a:p>
      </dgm:t>
    </dgm:pt>
    <dgm:pt modelId="{227D30ED-0A85-4E97-9D8F-B2227E540CA4}">
      <dgm:prSet custT="1"/>
      <dgm:spPr/>
      <dgm:t>
        <a:bodyPr/>
        <a:lstStyle/>
        <a:p>
          <a:r>
            <a:rPr lang="el-GR" sz="1800" dirty="0" err="1"/>
            <a:t>Εισαγωγη</a:t>
          </a:r>
          <a:r>
            <a:rPr lang="el-GR" sz="1800" dirty="0"/>
            <a:t> στη ΓΣΘ, (Γνωσιακή αναδόμηση)</a:t>
          </a:r>
          <a:endParaRPr lang="en-US" sz="1800" dirty="0"/>
        </a:p>
      </dgm:t>
    </dgm:pt>
    <dgm:pt modelId="{2C5677B3-AACE-48E6-AD6B-85B49A44ECA9}" type="parTrans" cxnId="{18E36280-0C8A-4D72-8508-31440684315A}">
      <dgm:prSet/>
      <dgm:spPr/>
      <dgm:t>
        <a:bodyPr/>
        <a:lstStyle/>
        <a:p>
          <a:endParaRPr lang="en-US"/>
        </a:p>
      </dgm:t>
    </dgm:pt>
    <dgm:pt modelId="{860B1250-A51B-44BB-935E-2B5F3294F186}" type="sibTrans" cxnId="{18E36280-0C8A-4D72-8508-31440684315A}">
      <dgm:prSet phldrT="01" phldr="0"/>
      <dgm:spPr/>
      <dgm:t>
        <a:bodyPr/>
        <a:lstStyle/>
        <a:p>
          <a:r>
            <a:rPr lang="en-US"/>
            <a:t>01</a:t>
          </a:r>
        </a:p>
      </dgm:t>
    </dgm:pt>
    <dgm:pt modelId="{D5DE627F-B10E-415B-93AD-A94938CCF415}">
      <dgm:prSet custT="1"/>
      <dgm:spPr/>
      <dgm:t>
        <a:bodyPr/>
        <a:lstStyle/>
        <a:p>
          <a:r>
            <a:rPr lang="el-GR" sz="1800" dirty="0"/>
            <a:t>Συναισθηματική ρύθμιση (Αναγνώριση και διαχείριση)</a:t>
          </a:r>
          <a:endParaRPr lang="en-US" sz="1800" dirty="0"/>
        </a:p>
      </dgm:t>
    </dgm:pt>
    <dgm:pt modelId="{F8A7A2B7-8691-4C75-AF0E-129693BF39EB}" type="parTrans" cxnId="{2CD1FA40-2AA3-44CD-AA4B-134419934F8B}">
      <dgm:prSet/>
      <dgm:spPr/>
      <dgm:t>
        <a:bodyPr/>
        <a:lstStyle/>
        <a:p>
          <a:endParaRPr lang="en-US"/>
        </a:p>
      </dgm:t>
    </dgm:pt>
    <dgm:pt modelId="{1931E0F4-4D72-440E-8FCB-20D0C39B357A}" type="sibTrans" cxnId="{2CD1FA40-2AA3-44CD-AA4B-134419934F8B}">
      <dgm:prSet phldrT="02" phldr="0"/>
      <dgm:spPr/>
      <dgm:t>
        <a:bodyPr/>
        <a:lstStyle/>
        <a:p>
          <a:r>
            <a:rPr lang="en-US"/>
            <a:t>02</a:t>
          </a:r>
        </a:p>
      </dgm:t>
    </dgm:pt>
    <dgm:pt modelId="{AE2AF760-BC15-4229-B613-F30FCD57DAE6}">
      <dgm:prSet custT="1"/>
      <dgm:spPr/>
      <dgm:t>
        <a:bodyPr/>
        <a:lstStyle/>
        <a:p>
          <a:endParaRPr lang="en-US" sz="1800" dirty="0"/>
        </a:p>
      </dgm:t>
    </dgm:pt>
    <dgm:pt modelId="{6CFDACA2-81E9-4721-B417-07C61B300EF7}" type="parTrans" cxnId="{E03A33EE-34BD-41B9-A734-FA08DB6A5AF9}">
      <dgm:prSet/>
      <dgm:spPr/>
      <dgm:t>
        <a:bodyPr/>
        <a:lstStyle/>
        <a:p>
          <a:endParaRPr lang="en-US"/>
        </a:p>
      </dgm:t>
    </dgm:pt>
    <dgm:pt modelId="{CF1A0B9E-C0F9-44DB-93C9-FDEE516FDCE5}" type="sibTrans" cxnId="{E03A33EE-34BD-41B9-A734-FA08DB6A5AF9}">
      <dgm:prSet phldrT="03" phldr="0"/>
      <dgm:spPr/>
      <dgm:t>
        <a:bodyPr/>
        <a:lstStyle/>
        <a:p>
          <a:r>
            <a:rPr lang="en-US"/>
            <a:t>03</a:t>
          </a:r>
          <a:endParaRPr lang="en-US" dirty="0"/>
        </a:p>
      </dgm:t>
    </dgm:pt>
    <dgm:pt modelId="{F393C808-5CBF-49D8-B371-A0E38B7096A8}">
      <dgm:prSet custT="1"/>
      <dgm:spPr/>
      <dgm:t>
        <a:bodyPr/>
        <a:lstStyle/>
        <a:p>
          <a:endParaRPr lang="en-US" sz="1800" dirty="0"/>
        </a:p>
      </dgm:t>
    </dgm:pt>
    <dgm:pt modelId="{7FBC405D-456A-4FC7-851C-C54E2F2114EA}" type="parTrans" cxnId="{ED4B6EA1-BFDA-43CE-975C-6FDADA6DE66E}">
      <dgm:prSet/>
      <dgm:spPr/>
      <dgm:t>
        <a:bodyPr/>
        <a:lstStyle/>
        <a:p>
          <a:endParaRPr lang="en-US"/>
        </a:p>
      </dgm:t>
    </dgm:pt>
    <dgm:pt modelId="{40316C5F-C040-4345-AD94-D05BD4E43D09}" type="sibTrans" cxnId="{ED4B6EA1-BFDA-43CE-975C-6FDADA6DE66E}">
      <dgm:prSet phldrT="04" phldr="0"/>
      <dgm:spPr/>
      <dgm:t>
        <a:bodyPr/>
        <a:lstStyle/>
        <a:p>
          <a:r>
            <a:rPr lang="en-US"/>
            <a:t>04</a:t>
          </a:r>
        </a:p>
      </dgm:t>
    </dgm:pt>
    <dgm:pt modelId="{37E6FFC8-A969-4A68-B202-1FDCE95E5678}">
      <dgm:prSet custT="1"/>
      <dgm:spPr/>
      <dgm:t>
        <a:bodyPr/>
        <a:lstStyle/>
        <a:p>
          <a:endParaRPr lang="en-US" sz="1800" dirty="0"/>
        </a:p>
      </dgm:t>
    </dgm:pt>
    <dgm:pt modelId="{24B053DA-1979-4005-A54F-EB65CE71E6BE}" type="parTrans" cxnId="{894B3C01-E9E6-4951-9F27-CAC0380CF8E9}">
      <dgm:prSet/>
      <dgm:spPr/>
      <dgm:t>
        <a:bodyPr/>
        <a:lstStyle/>
        <a:p>
          <a:endParaRPr lang="en-US"/>
        </a:p>
      </dgm:t>
    </dgm:pt>
    <dgm:pt modelId="{F462520D-08CE-461D-A43D-E893190CA2F4}" type="sibTrans" cxnId="{894B3C01-E9E6-4951-9F27-CAC0380CF8E9}">
      <dgm:prSet phldrT="05" phldr="0"/>
      <dgm:spPr/>
      <dgm:t>
        <a:bodyPr/>
        <a:lstStyle/>
        <a:p>
          <a:r>
            <a:rPr lang="en-US"/>
            <a:t>05</a:t>
          </a:r>
        </a:p>
      </dgm:t>
    </dgm:pt>
    <dgm:pt modelId="{9C2EDBFC-5926-4A29-BC65-B4ED6B33E959}">
      <dgm:prSet custT="1"/>
      <dgm:spPr/>
      <dgm:t>
        <a:bodyPr/>
        <a:lstStyle/>
        <a:p>
          <a:r>
            <a:rPr lang="el-GR" sz="1800" dirty="0"/>
            <a:t>Κλείσιμο παρέμβασης, περίληψη </a:t>
          </a:r>
          <a:endParaRPr lang="en-US" sz="1800" dirty="0"/>
        </a:p>
      </dgm:t>
    </dgm:pt>
    <dgm:pt modelId="{DE57337C-88F1-42D4-8FFE-67FF962B086C}" type="parTrans" cxnId="{3079DA56-44A9-48E7-952B-B8E30C7F8B17}">
      <dgm:prSet/>
      <dgm:spPr/>
      <dgm:t>
        <a:bodyPr/>
        <a:lstStyle/>
        <a:p>
          <a:endParaRPr lang="en-US"/>
        </a:p>
      </dgm:t>
    </dgm:pt>
    <dgm:pt modelId="{FF04CBC9-D8BF-4F9A-8879-42BDBC4EAB37}" type="sibTrans" cxnId="{3079DA56-44A9-48E7-952B-B8E30C7F8B17}">
      <dgm:prSet phldrT="06" phldr="0"/>
      <dgm:spPr/>
      <dgm:t>
        <a:bodyPr/>
        <a:lstStyle/>
        <a:p>
          <a:r>
            <a:rPr lang="en-US"/>
            <a:t>06</a:t>
          </a:r>
        </a:p>
      </dgm:t>
    </dgm:pt>
    <dgm:pt modelId="{673B7483-A543-49AE-88AA-65B002812D5F}" type="pres">
      <dgm:prSet presAssocID="{19E3FEDC-F749-4437-AED6-1D0FE24FCEC4}" presName="Name0" presStyleCnt="0">
        <dgm:presLayoutVars>
          <dgm:animLvl val="lvl"/>
          <dgm:resizeHandles val="exact"/>
        </dgm:presLayoutVars>
      </dgm:prSet>
      <dgm:spPr/>
    </dgm:pt>
    <dgm:pt modelId="{BB3A74A3-EC03-465D-8A69-CFE589055E15}" type="pres">
      <dgm:prSet presAssocID="{227D30ED-0A85-4E97-9D8F-B2227E540CA4}" presName="compositeNode" presStyleCnt="0">
        <dgm:presLayoutVars>
          <dgm:bulletEnabled val="1"/>
        </dgm:presLayoutVars>
      </dgm:prSet>
      <dgm:spPr/>
    </dgm:pt>
    <dgm:pt modelId="{33D79662-68A3-4BD6-87E1-BD17425755D0}" type="pres">
      <dgm:prSet presAssocID="{227D30ED-0A85-4E97-9D8F-B2227E540CA4}" presName="bgRect" presStyleLbl="alignNode1" presStyleIdx="0" presStyleCnt="6" custScaleX="103030"/>
      <dgm:spPr/>
    </dgm:pt>
    <dgm:pt modelId="{2CA894D6-4E6D-426A-B415-C6861A90305C}" type="pres">
      <dgm:prSet presAssocID="{860B1250-A51B-44BB-935E-2B5F3294F186}" presName="sibTransNodeRect" presStyleLbl="alignNode1" presStyleIdx="0" presStyleCnt="6">
        <dgm:presLayoutVars>
          <dgm:chMax val="0"/>
          <dgm:bulletEnabled val="1"/>
        </dgm:presLayoutVars>
      </dgm:prSet>
      <dgm:spPr/>
    </dgm:pt>
    <dgm:pt modelId="{790C3350-E2F0-4DC4-94FB-713D8D800604}" type="pres">
      <dgm:prSet presAssocID="{227D30ED-0A85-4E97-9D8F-B2227E540CA4}" presName="nodeRect" presStyleLbl="alignNode1" presStyleIdx="0" presStyleCnt="6">
        <dgm:presLayoutVars>
          <dgm:bulletEnabled val="1"/>
        </dgm:presLayoutVars>
      </dgm:prSet>
      <dgm:spPr/>
    </dgm:pt>
    <dgm:pt modelId="{784753F2-875D-41CC-B629-015106A3EC20}" type="pres">
      <dgm:prSet presAssocID="{860B1250-A51B-44BB-935E-2B5F3294F186}" presName="sibTrans" presStyleCnt="0"/>
      <dgm:spPr/>
    </dgm:pt>
    <dgm:pt modelId="{75FDD265-1019-4F3F-813B-1F51F6F41719}" type="pres">
      <dgm:prSet presAssocID="{D5DE627F-B10E-415B-93AD-A94938CCF415}" presName="compositeNode" presStyleCnt="0">
        <dgm:presLayoutVars>
          <dgm:bulletEnabled val="1"/>
        </dgm:presLayoutVars>
      </dgm:prSet>
      <dgm:spPr/>
    </dgm:pt>
    <dgm:pt modelId="{559B8290-80FE-4651-8949-5E9CD9F49608}" type="pres">
      <dgm:prSet presAssocID="{D5DE627F-B10E-415B-93AD-A94938CCF415}" presName="bgRect" presStyleLbl="alignNode1" presStyleIdx="1" presStyleCnt="6" custScaleX="105890"/>
      <dgm:spPr/>
    </dgm:pt>
    <dgm:pt modelId="{2AABC3F1-7669-43AA-8768-C9E8664938E8}" type="pres">
      <dgm:prSet presAssocID="{1931E0F4-4D72-440E-8FCB-20D0C39B357A}" presName="sibTransNodeRect" presStyleLbl="alignNode1" presStyleIdx="1" presStyleCnt="6">
        <dgm:presLayoutVars>
          <dgm:chMax val="0"/>
          <dgm:bulletEnabled val="1"/>
        </dgm:presLayoutVars>
      </dgm:prSet>
      <dgm:spPr/>
    </dgm:pt>
    <dgm:pt modelId="{487864B1-FE14-4B99-9D05-0F04CEB9DEB2}" type="pres">
      <dgm:prSet presAssocID="{D5DE627F-B10E-415B-93AD-A94938CCF415}" presName="nodeRect" presStyleLbl="alignNode1" presStyleIdx="1" presStyleCnt="6">
        <dgm:presLayoutVars>
          <dgm:bulletEnabled val="1"/>
        </dgm:presLayoutVars>
      </dgm:prSet>
      <dgm:spPr/>
    </dgm:pt>
    <dgm:pt modelId="{161F5F8B-846C-4DA4-BA2F-2B8F188FAE2E}" type="pres">
      <dgm:prSet presAssocID="{1931E0F4-4D72-440E-8FCB-20D0C39B357A}" presName="sibTrans" presStyleCnt="0"/>
      <dgm:spPr/>
    </dgm:pt>
    <dgm:pt modelId="{0CC9F5ED-7912-4D37-9B11-053F7410C4AC}" type="pres">
      <dgm:prSet presAssocID="{AE2AF760-BC15-4229-B613-F30FCD57DAE6}" presName="compositeNode" presStyleCnt="0">
        <dgm:presLayoutVars>
          <dgm:bulletEnabled val="1"/>
        </dgm:presLayoutVars>
      </dgm:prSet>
      <dgm:spPr/>
    </dgm:pt>
    <dgm:pt modelId="{36F019EA-19BC-4BF9-BC5D-7B82D51E2B99}" type="pres">
      <dgm:prSet presAssocID="{AE2AF760-BC15-4229-B613-F30FCD57DAE6}" presName="bgRect" presStyleLbl="alignNode1" presStyleIdx="2" presStyleCnt="6"/>
      <dgm:spPr/>
    </dgm:pt>
    <dgm:pt modelId="{CC6CF53F-523A-4438-A8DF-9E71686B928C}" type="pres">
      <dgm:prSet presAssocID="{CF1A0B9E-C0F9-44DB-93C9-FDEE516FDCE5}" presName="sibTransNodeRect" presStyleLbl="alignNode1" presStyleIdx="2" presStyleCnt="6">
        <dgm:presLayoutVars>
          <dgm:chMax val="0"/>
          <dgm:bulletEnabled val="1"/>
        </dgm:presLayoutVars>
      </dgm:prSet>
      <dgm:spPr/>
    </dgm:pt>
    <dgm:pt modelId="{8550F3AB-AB82-4829-8B79-4B5AC2F597AE}" type="pres">
      <dgm:prSet presAssocID="{AE2AF760-BC15-4229-B613-F30FCD57DAE6}" presName="nodeRect" presStyleLbl="alignNode1" presStyleIdx="2" presStyleCnt="6">
        <dgm:presLayoutVars>
          <dgm:bulletEnabled val="1"/>
        </dgm:presLayoutVars>
      </dgm:prSet>
      <dgm:spPr/>
    </dgm:pt>
    <dgm:pt modelId="{609FE2EF-8345-4A25-B516-BA43064646E2}" type="pres">
      <dgm:prSet presAssocID="{CF1A0B9E-C0F9-44DB-93C9-FDEE516FDCE5}" presName="sibTrans" presStyleCnt="0"/>
      <dgm:spPr/>
    </dgm:pt>
    <dgm:pt modelId="{E2AD36D2-3E1D-48C1-B2F8-0A5DA4B345D0}" type="pres">
      <dgm:prSet presAssocID="{F393C808-5CBF-49D8-B371-A0E38B7096A8}" presName="compositeNode" presStyleCnt="0">
        <dgm:presLayoutVars>
          <dgm:bulletEnabled val="1"/>
        </dgm:presLayoutVars>
      </dgm:prSet>
      <dgm:spPr/>
    </dgm:pt>
    <dgm:pt modelId="{67FA62C9-C85F-48EF-87E9-789B3FED0F4D}" type="pres">
      <dgm:prSet presAssocID="{F393C808-5CBF-49D8-B371-A0E38B7096A8}" presName="bgRect" presStyleLbl="alignNode1" presStyleIdx="3" presStyleCnt="6"/>
      <dgm:spPr/>
    </dgm:pt>
    <dgm:pt modelId="{07CBFAC0-D944-426D-BD16-5A3F1FC79C16}" type="pres">
      <dgm:prSet presAssocID="{40316C5F-C040-4345-AD94-D05BD4E43D09}" presName="sibTransNodeRect" presStyleLbl="alignNode1" presStyleIdx="3" presStyleCnt="6">
        <dgm:presLayoutVars>
          <dgm:chMax val="0"/>
          <dgm:bulletEnabled val="1"/>
        </dgm:presLayoutVars>
      </dgm:prSet>
      <dgm:spPr/>
    </dgm:pt>
    <dgm:pt modelId="{F4F9F7A5-9413-407C-A72B-79963A14BE2E}" type="pres">
      <dgm:prSet presAssocID="{F393C808-5CBF-49D8-B371-A0E38B7096A8}" presName="nodeRect" presStyleLbl="alignNode1" presStyleIdx="3" presStyleCnt="6">
        <dgm:presLayoutVars>
          <dgm:bulletEnabled val="1"/>
        </dgm:presLayoutVars>
      </dgm:prSet>
      <dgm:spPr/>
    </dgm:pt>
    <dgm:pt modelId="{256A4060-01D1-4AFC-A8D0-5B7CFEC0B0B3}" type="pres">
      <dgm:prSet presAssocID="{40316C5F-C040-4345-AD94-D05BD4E43D09}" presName="sibTrans" presStyleCnt="0"/>
      <dgm:spPr/>
    </dgm:pt>
    <dgm:pt modelId="{A1135A8E-2BCF-4F72-9356-2AD0D565C110}" type="pres">
      <dgm:prSet presAssocID="{37E6FFC8-A969-4A68-B202-1FDCE95E5678}" presName="compositeNode" presStyleCnt="0">
        <dgm:presLayoutVars>
          <dgm:bulletEnabled val="1"/>
        </dgm:presLayoutVars>
      </dgm:prSet>
      <dgm:spPr/>
    </dgm:pt>
    <dgm:pt modelId="{911B74CA-F3F5-4B75-B3A3-B424E830B158}" type="pres">
      <dgm:prSet presAssocID="{37E6FFC8-A969-4A68-B202-1FDCE95E5678}" presName="bgRect" presStyleLbl="alignNode1" presStyleIdx="4" presStyleCnt="6"/>
      <dgm:spPr/>
    </dgm:pt>
    <dgm:pt modelId="{884FB4A6-B5AF-4FC4-8363-77EAC636A8BE}" type="pres">
      <dgm:prSet presAssocID="{F462520D-08CE-461D-A43D-E893190CA2F4}" presName="sibTransNodeRect" presStyleLbl="alignNode1" presStyleIdx="4" presStyleCnt="6">
        <dgm:presLayoutVars>
          <dgm:chMax val="0"/>
          <dgm:bulletEnabled val="1"/>
        </dgm:presLayoutVars>
      </dgm:prSet>
      <dgm:spPr/>
    </dgm:pt>
    <dgm:pt modelId="{40CDCE15-843F-4DD9-89A8-AE1E8F02EFA4}" type="pres">
      <dgm:prSet presAssocID="{37E6FFC8-A969-4A68-B202-1FDCE95E5678}" presName="nodeRect" presStyleLbl="alignNode1" presStyleIdx="4" presStyleCnt="6">
        <dgm:presLayoutVars>
          <dgm:bulletEnabled val="1"/>
        </dgm:presLayoutVars>
      </dgm:prSet>
      <dgm:spPr/>
    </dgm:pt>
    <dgm:pt modelId="{672E646D-4905-41F9-AAB4-A9D53C5EA876}" type="pres">
      <dgm:prSet presAssocID="{F462520D-08CE-461D-A43D-E893190CA2F4}" presName="sibTrans" presStyleCnt="0"/>
      <dgm:spPr/>
    </dgm:pt>
    <dgm:pt modelId="{4E9CB8AF-7FD8-4D30-83A3-4C4C13BF39CF}" type="pres">
      <dgm:prSet presAssocID="{9C2EDBFC-5926-4A29-BC65-B4ED6B33E959}" presName="compositeNode" presStyleCnt="0">
        <dgm:presLayoutVars>
          <dgm:bulletEnabled val="1"/>
        </dgm:presLayoutVars>
      </dgm:prSet>
      <dgm:spPr/>
    </dgm:pt>
    <dgm:pt modelId="{CC9D37EC-AD5E-4F0F-B2E6-86C82E2EFE65}" type="pres">
      <dgm:prSet presAssocID="{9C2EDBFC-5926-4A29-BC65-B4ED6B33E959}" presName="bgRect" presStyleLbl="alignNode1" presStyleIdx="5" presStyleCnt="6"/>
      <dgm:spPr/>
    </dgm:pt>
    <dgm:pt modelId="{D0939CA5-5E76-49E3-BA4F-E67E12665E0C}" type="pres">
      <dgm:prSet presAssocID="{FF04CBC9-D8BF-4F9A-8879-42BDBC4EAB37}" presName="sibTransNodeRect" presStyleLbl="alignNode1" presStyleIdx="5" presStyleCnt="6">
        <dgm:presLayoutVars>
          <dgm:chMax val="0"/>
          <dgm:bulletEnabled val="1"/>
        </dgm:presLayoutVars>
      </dgm:prSet>
      <dgm:spPr/>
    </dgm:pt>
    <dgm:pt modelId="{60661186-FF59-4C7F-8F08-9212966217CC}" type="pres">
      <dgm:prSet presAssocID="{9C2EDBFC-5926-4A29-BC65-B4ED6B33E959}" presName="nodeRect" presStyleLbl="alignNode1" presStyleIdx="5" presStyleCnt="6">
        <dgm:presLayoutVars>
          <dgm:bulletEnabled val="1"/>
        </dgm:presLayoutVars>
      </dgm:prSet>
      <dgm:spPr/>
    </dgm:pt>
  </dgm:ptLst>
  <dgm:cxnLst>
    <dgm:cxn modelId="{894B3C01-E9E6-4951-9F27-CAC0380CF8E9}" srcId="{19E3FEDC-F749-4437-AED6-1D0FE24FCEC4}" destId="{37E6FFC8-A969-4A68-B202-1FDCE95E5678}" srcOrd="4" destOrd="0" parTransId="{24B053DA-1979-4005-A54F-EB65CE71E6BE}" sibTransId="{F462520D-08CE-461D-A43D-E893190CA2F4}"/>
    <dgm:cxn modelId="{4092330E-B933-45DE-BE81-6162993AD44A}" type="presOf" srcId="{F462520D-08CE-461D-A43D-E893190CA2F4}" destId="{884FB4A6-B5AF-4FC4-8363-77EAC636A8BE}" srcOrd="0" destOrd="0" presId="urn:microsoft.com/office/officeart/2016/7/layout/LinearBlockProcessNumbered"/>
    <dgm:cxn modelId="{B8AF0D34-EECE-4CA8-A0AB-55757DDE7AE2}" type="presOf" srcId="{CF1A0B9E-C0F9-44DB-93C9-FDEE516FDCE5}" destId="{CC6CF53F-523A-4438-A8DF-9E71686B928C}" srcOrd="0" destOrd="0" presId="urn:microsoft.com/office/officeart/2016/7/layout/LinearBlockProcessNumbered"/>
    <dgm:cxn modelId="{1B26BE3E-E92C-4EB4-A31D-A230EC013E78}" type="presOf" srcId="{D5DE627F-B10E-415B-93AD-A94938CCF415}" destId="{559B8290-80FE-4651-8949-5E9CD9F49608}" srcOrd="0" destOrd="0" presId="urn:microsoft.com/office/officeart/2016/7/layout/LinearBlockProcessNumbered"/>
    <dgm:cxn modelId="{2CD1FA40-2AA3-44CD-AA4B-134419934F8B}" srcId="{19E3FEDC-F749-4437-AED6-1D0FE24FCEC4}" destId="{D5DE627F-B10E-415B-93AD-A94938CCF415}" srcOrd="1" destOrd="0" parTransId="{F8A7A2B7-8691-4C75-AF0E-129693BF39EB}" sibTransId="{1931E0F4-4D72-440E-8FCB-20D0C39B357A}"/>
    <dgm:cxn modelId="{2243325E-E36D-4B55-B5B1-31FBD7F11D82}" type="presOf" srcId="{9C2EDBFC-5926-4A29-BC65-B4ED6B33E959}" destId="{60661186-FF59-4C7F-8F08-9212966217CC}" srcOrd="1" destOrd="0" presId="urn:microsoft.com/office/officeart/2016/7/layout/LinearBlockProcessNumbered"/>
    <dgm:cxn modelId="{B25ECC66-5719-4898-929A-64301E1F387C}" type="presOf" srcId="{37E6FFC8-A969-4A68-B202-1FDCE95E5678}" destId="{40CDCE15-843F-4DD9-89A8-AE1E8F02EFA4}" srcOrd="1" destOrd="0" presId="urn:microsoft.com/office/officeart/2016/7/layout/LinearBlockProcessNumbered"/>
    <dgm:cxn modelId="{3079DA56-44A9-48E7-952B-B8E30C7F8B17}" srcId="{19E3FEDC-F749-4437-AED6-1D0FE24FCEC4}" destId="{9C2EDBFC-5926-4A29-BC65-B4ED6B33E959}" srcOrd="5" destOrd="0" parTransId="{DE57337C-88F1-42D4-8FFE-67FF962B086C}" sibTransId="{FF04CBC9-D8BF-4F9A-8879-42BDBC4EAB37}"/>
    <dgm:cxn modelId="{79AF2958-7186-4A07-915B-DE4D729B910F}" type="presOf" srcId="{1931E0F4-4D72-440E-8FCB-20D0C39B357A}" destId="{2AABC3F1-7669-43AA-8768-C9E8664938E8}" srcOrd="0" destOrd="0" presId="urn:microsoft.com/office/officeart/2016/7/layout/LinearBlockProcessNumbered"/>
    <dgm:cxn modelId="{18E36280-0C8A-4D72-8508-31440684315A}" srcId="{19E3FEDC-F749-4437-AED6-1D0FE24FCEC4}" destId="{227D30ED-0A85-4E97-9D8F-B2227E540CA4}" srcOrd="0" destOrd="0" parTransId="{2C5677B3-AACE-48E6-AD6B-85B49A44ECA9}" sibTransId="{860B1250-A51B-44BB-935E-2B5F3294F186}"/>
    <dgm:cxn modelId="{EC99658E-1B05-4C80-987E-C98B53F88102}" type="presOf" srcId="{AE2AF760-BC15-4229-B613-F30FCD57DAE6}" destId="{8550F3AB-AB82-4829-8B79-4B5AC2F597AE}" srcOrd="1" destOrd="0" presId="urn:microsoft.com/office/officeart/2016/7/layout/LinearBlockProcessNumbered"/>
    <dgm:cxn modelId="{214E788F-D9DB-43B5-8BC0-A4BD954629C6}" type="presOf" srcId="{F393C808-5CBF-49D8-B371-A0E38B7096A8}" destId="{67FA62C9-C85F-48EF-87E9-789B3FED0F4D}" srcOrd="0" destOrd="0" presId="urn:microsoft.com/office/officeart/2016/7/layout/LinearBlockProcessNumbered"/>
    <dgm:cxn modelId="{D016848F-7FB3-495F-863E-A411754EFE9E}" type="presOf" srcId="{9C2EDBFC-5926-4A29-BC65-B4ED6B33E959}" destId="{CC9D37EC-AD5E-4F0F-B2E6-86C82E2EFE65}" srcOrd="0" destOrd="0" presId="urn:microsoft.com/office/officeart/2016/7/layout/LinearBlockProcessNumbered"/>
    <dgm:cxn modelId="{D4540194-58FB-4014-855C-DAF91832D4E6}" type="presOf" srcId="{227D30ED-0A85-4E97-9D8F-B2227E540CA4}" destId="{33D79662-68A3-4BD6-87E1-BD17425755D0}" srcOrd="0" destOrd="0" presId="urn:microsoft.com/office/officeart/2016/7/layout/LinearBlockProcessNumbered"/>
    <dgm:cxn modelId="{ED4B6EA1-BFDA-43CE-975C-6FDADA6DE66E}" srcId="{19E3FEDC-F749-4437-AED6-1D0FE24FCEC4}" destId="{F393C808-5CBF-49D8-B371-A0E38B7096A8}" srcOrd="3" destOrd="0" parTransId="{7FBC405D-456A-4FC7-851C-C54E2F2114EA}" sibTransId="{40316C5F-C040-4345-AD94-D05BD4E43D09}"/>
    <dgm:cxn modelId="{0BE0D8A7-E826-4765-B62B-CB3339267EFA}" type="presOf" srcId="{F393C808-5CBF-49D8-B371-A0E38B7096A8}" destId="{F4F9F7A5-9413-407C-A72B-79963A14BE2E}" srcOrd="1" destOrd="0" presId="urn:microsoft.com/office/officeart/2016/7/layout/LinearBlockProcessNumbered"/>
    <dgm:cxn modelId="{8A4C53AC-1EA0-4C77-B715-748323604E4D}" type="presOf" srcId="{19E3FEDC-F749-4437-AED6-1D0FE24FCEC4}" destId="{673B7483-A543-49AE-88AA-65B002812D5F}" srcOrd="0" destOrd="0" presId="urn:microsoft.com/office/officeart/2016/7/layout/LinearBlockProcessNumbered"/>
    <dgm:cxn modelId="{9AA2EAAF-CEE6-44E3-AB66-417F5BF2EFB8}" type="presOf" srcId="{37E6FFC8-A969-4A68-B202-1FDCE95E5678}" destId="{911B74CA-F3F5-4B75-B3A3-B424E830B158}" srcOrd="0" destOrd="0" presId="urn:microsoft.com/office/officeart/2016/7/layout/LinearBlockProcessNumbered"/>
    <dgm:cxn modelId="{CA4C48C8-23DB-497F-BE52-C8AFECC0FAFF}" type="presOf" srcId="{40316C5F-C040-4345-AD94-D05BD4E43D09}" destId="{07CBFAC0-D944-426D-BD16-5A3F1FC79C16}" srcOrd="0" destOrd="0" presId="urn:microsoft.com/office/officeart/2016/7/layout/LinearBlockProcessNumbered"/>
    <dgm:cxn modelId="{55A593D2-7A30-48C3-82C5-E7C5314CAA0B}" type="presOf" srcId="{FF04CBC9-D8BF-4F9A-8879-42BDBC4EAB37}" destId="{D0939CA5-5E76-49E3-BA4F-E67E12665E0C}" srcOrd="0" destOrd="0" presId="urn:microsoft.com/office/officeart/2016/7/layout/LinearBlockProcessNumbered"/>
    <dgm:cxn modelId="{C729F2D4-71FE-474D-83E9-B434FE08CC23}" type="presOf" srcId="{227D30ED-0A85-4E97-9D8F-B2227E540CA4}" destId="{790C3350-E2F0-4DC4-94FB-713D8D800604}" srcOrd="1" destOrd="0" presId="urn:microsoft.com/office/officeart/2016/7/layout/LinearBlockProcessNumbered"/>
    <dgm:cxn modelId="{913322D6-C3FC-48A2-A251-7869153F1F6D}" type="presOf" srcId="{860B1250-A51B-44BB-935E-2B5F3294F186}" destId="{2CA894D6-4E6D-426A-B415-C6861A90305C}" srcOrd="0" destOrd="0" presId="urn:microsoft.com/office/officeart/2016/7/layout/LinearBlockProcessNumbered"/>
    <dgm:cxn modelId="{5B2F48E5-23EF-461F-990E-7C33A268EBC1}" type="presOf" srcId="{AE2AF760-BC15-4229-B613-F30FCD57DAE6}" destId="{36F019EA-19BC-4BF9-BC5D-7B82D51E2B99}" srcOrd="0" destOrd="0" presId="urn:microsoft.com/office/officeart/2016/7/layout/LinearBlockProcessNumbered"/>
    <dgm:cxn modelId="{E03A33EE-34BD-41B9-A734-FA08DB6A5AF9}" srcId="{19E3FEDC-F749-4437-AED6-1D0FE24FCEC4}" destId="{AE2AF760-BC15-4229-B613-F30FCD57DAE6}" srcOrd="2" destOrd="0" parTransId="{6CFDACA2-81E9-4721-B417-07C61B300EF7}" sibTransId="{CF1A0B9E-C0F9-44DB-93C9-FDEE516FDCE5}"/>
    <dgm:cxn modelId="{4A53D1EE-824E-4837-8785-2888B77A7358}" type="presOf" srcId="{D5DE627F-B10E-415B-93AD-A94938CCF415}" destId="{487864B1-FE14-4B99-9D05-0F04CEB9DEB2}" srcOrd="1" destOrd="0" presId="urn:microsoft.com/office/officeart/2016/7/layout/LinearBlockProcessNumbered"/>
    <dgm:cxn modelId="{6535B7F4-4CAE-44DA-8EB6-5D34D40ED27D}" type="presParOf" srcId="{673B7483-A543-49AE-88AA-65B002812D5F}" destId="{BB3A74A3-EC03-465D-8A69-CFE589055E15}" srcOrd="0" destOrd="0" presId="urn:microsoft.com/office/officeart/2016/7/layout/LinearBlockProcessNumbered"/>
    <dgm:cxn modelId="{7C84E24F-8751-4F78-BBB9-1553A212A628}" type="presParOf" srcId="{BB3A74A3-EC03-465D-8A69-CFE589055E15}" destId="{33D79662-68A3-4BD6-87E1-BD17425755D0}" srcOrd="0" destOrd="0" presId="urn:microsoft.com/office/officeart/2016/7/layout/LinearBlockProcessNumbered"/>
    <dgm:cxn modelId="{B479464E-959E-47E1-80F5-E2B54E5BFE0C}" type="presParOf" srcId="{BB3A74A3-EC03-465D-8A69-CFE589055E15}" destId="{2CA894D6-4E6D-426A-B415-C6861A90305C}" srcOrd="1" destOrd="0" presId="urn:microsoft.com/office/officeart/2016/7/layout/LinearBlockProcessNumbered"/>
    <dgm:cxn modelId="{A601D2D8-2F10-405C-B861-14BE208F69DB}" type="presParOf" srcId="{BB3A74A3-EC03-465D-8A69-CFE589055E15}" destId="{790C3350-E2F0-4DC4-94FB-713D8D800604}" srcOrd="2" destOrd="0" presId="urn:microsoft.com/office/officeart/2016/7/layout/LinearBlockProcessNumbered"/>
    <dgm:cxn modelId="{199BF085-77F8-4D98-9A7E-E7F8F28A7D03}" type="presParOf" srcId="{673B7483-A543-49AE-88AA-65B002812D5F}" destId="{784753F2-875D-41CC-B629-015106A3EC20}" srcOrd="1" destOrd="0" presId="urn:microsoft.com/office/officeart/2016/7/layout/LinearBlockProcessNumbered"/>
    <dgm:cxn modelId="{CD909AC5-0886-4F92-AEA5-D64D09238AA3}" type="presParOf" srcId="{673B7483-A543-49AE-88AA-65B002812D5F}" destId="{75FDD265-1019-4F3F-813B-1F51F6F41719}" srcOrd="2" destOrd="0" presId="urn:microsoft.com/office/officeart/2016/7/layout/LinearBlockProcessNumbered"/>
    <dgm:cxn modelId="{EB1F67E2-6325-4E12-B61B-F2D64528DDBE}" type="presParOf" srcId="{75FDD265-1019-4F3F-813B-1F51F6F41719}" destId="{559B8290-80FE-4651-8949-5E9CD9F49608}" srcOrd="0" destOrd="0" presId="urn:microsoft.com/office/officeart/2016/7/layout/LinearBlockProcessNumbered"/>
    <dgm:cxn modelId="{858450C0-AD92-4FDE-9CAA-311894625FC2}" type="presParOf" srcId="{75FDD265-1019-4F3F-813B-1F51F6F41719}" destId="{2AABC3F1-7669-43AA-8768-C9E8664938E8}" srcOrd="1" destOrd="0" presId="urn:microsoft.com/office/officeart/2016/7/layout/LinearBlockProcessNumbered"/>
    <dgm:cxn modelId="{82CE7B47-2291-489E-9895-FA0F198B98AA}" type="presParOf" srcId="{75FDD265-1019-4F3F-813B-1F51F6F41719}" destId="{487864B1-FE14-4B99-9D05-0F04CEB9DEB2}" srcOrd="2" destOrd="0" presId="urn:microsoft.com/office/officeart/2016/7/layout/LinearBlockProcessNumbered"/>
    <dgm:cxn modelId="{117A4178-1B8F-4B00-B6F1-4DBF7412CBE0}" type="presParOf" srcId="{673B7483-A543-49AE-88AA-65B002812D5F}" destId="{161F5F8B-846C-4DA4-BA2F-2B8F188FAE2E}" srcOrd="3" destOrd="0" presId="urn:microsoft.com/office/officeart/2016/7/layout/LinearBlockProcessNumbered"/>
    <dgm:cxn modelId="{AFA9D444-333E-4F7E-BE72-D39FAB05C7C9}" type="presParOf" srcId="{673B7483-A543-49AE-88AA-65B002812D5F}" destId="{0CC9F5ED-7912-4D37-9B11-053F7410C4AC}" srcOrd="4" destOrd="0" presId="urn:microsoft.com/office/officeart/2016/7/layout/LinearBlockProcessNumbered"/>
    <dgm:cxn modelId="{11E5C713-323C-4257-94DC-E4E67038E7A1}" type="presParOf" srcId="{0CC9F5ED-7912-4D37-9B11-053F7410C4AC}" destId="{36F019EA-19BC-4BF9-BC5D-7B82D51E2B99}" srcOrd="0" destOrd="0" presId="urn:microsoft.com/office/officeart/2016/7/layout/LinearBlockProcessNumbered"/>
    <dgm:cxn modelId="{4E4BEB9F-E707-491A-B6A6-5D93F784309C}" type="presParOf" srcId="{0CC9F5ED-7912-4D37-9B11-053F7410C4AC}" destId="{CC6CF53F-523A-4438-A8DF-9E71686B928C}" srcOrd="1" destOrd="0" presId="urn:microsoft.com/office/officeart/2016/7/layout/LinearBlockProcessNumbered"/>
    <dgm:cxn modelId="{51B9289E-B025-4579-B675-DB3AD11805A2}" type="presParOf" srcId="{0CC9F5ED-7912-4D37-9B11-053F7410C4AC}" destId="{8550F3AB-AB82-4829-8B79-4B5AC2F597AE}" srcOrd="2" destOrd="0" presId="urn:microsoft.com/office/officeart/2016/7/layout/LinearBlockProcessNumbered"/>
    <dgm:cxn modelId="{5DEF9AD6-F272-40D1-9C8E-324537F92A2D}" type="presParOf" srcId="{673B7483-A543-49AE-88AA-65B002812D5F}" destId="{609FE2EF-8345-4A25-B516-BA43064646E2}" srcOrd="5" destOrd="0" presId="urn:microsoft.com/office/officeart/2016/7/layout/LinearBlockProcessNumbered"/>
    <dgm:cxn modelId="{9B767A69-8C2A-4B5A-8445-FD7F9A477C77}" type="presParOf" srcId="{673B7483-A543-49AE-88AA-65B002812D5F}" destId="{E2AD36D2-3E1D-48C1-B2F8-0A5DA4B345D0}" srcOrd="6" destOrd="0" presId="urn:microsoft.com/office/officeart/2016/7/layout/LinearBlockProcessNumbered"/>
    <dgm:cxn modelId="{501C8F13-6C31-4BA3-B122-CF46A45DE1D9}" type="presParOf" srcId="{E2AD36D2-3E1D-48C1-B2F8-0A5DA4B345D0}" destId="{67FA62C9-C85F-48EF-87E9-789B3FED0F4D}" srcOrd="0" destOrd="0" presId="urn:microsoft.com/office/officeart/2016/7/layout/LinearBlockProcessNumbered"/>
    <dgm:cxn modelId="{14BE49E2-FCC4-4F50-BFE3-19F5CF99EA19}" type="presParOf" srcId="{E2AD36D2-3E1D-48C1-B2F8-0A5DA4B345D0}" destId="{07CBFAC0-D944-426D-BD16-5A3F1FC79C16}" srcOrd="1" destOrd="0" presId="urn:microsoft.com/office/officeart/2016/7/layout/LinearBlockProcessNumbered"/>
    <dgm:cxn modelId="{E4425DED-A4CB-4C9A-8F7E-6D4817C6FE90}" type="presParOf" srcId="{E2AD36D2-3E1D-48C1-B2F8-0A5DA4B345D0}" destId="{F4F9F7A5-9413-407C-A72B-79963A14BE2E}" srcOrd="2" destOrd="0" presId="urn:microsoft.com/office/officeart/2016/7/layout/LinearBlockProcessNumbered"/>
    <dgm:cxn modelId="{A96BEC6A-5892-4364-8155-E1C5CF36E934}" type="presParOf" srcId="{673B7483-A543-49AE-88AA-65B002812D5F}" destId="{256A4060-01D1-4AFC-A8D0-5B7CFEC0B0B3}" srcOrd="7" destOrd="0" presId="urn:microsoft.com/office/officeart/2016/7/layout/LinearBlockProcessNumbered"/>
    <dgm:cxn modelId="{68EB3170-6E29-4D03-90FF-3A79FD8D89B7}" type="presParOf" srcId="{673B7483-A543-49AE-88AA-65B002812D5F}" destId="{A1135A8E-2BCF-4F72-9356-2AD0D565C110}" srcOrd="8" destOrd="0" presId="urn:microsoft.com/office/officeart/2016/7/layout/LinearBlockProcessNumbered"/>
    <dgm:cxn modelId="{2D5459F8-71FB-4BAA-82E3-C7D0B26434E9}" type="presParOf" srcId="{A1135A8E-2BCF-4F72-9356-2AD0D565C110}" destId="{911B74CA-F3F5-4B75-B3A3-B424E830B158}" srcOrd="0" destOrd="0" presId="urn:microsoft.com/office/officeart/2016/7/layout/LinearBlockProcessNumbered"/>
    <dgm:cxn modelId="{13B2F600-611B-46E1-A884-F8FD16FF08B9}" type="presParOf" srcId="{A1135A8E-2BCF-4F72-9356-2AD0D565C110}" destId="{884FB4A6-B5AF-4FC4-8363-77EAC636A8BE}" srcOrd="1" destOrd="0" presId="urn:microsoft.com/office/officeart/2016/7/layout/LinearBlockProcessNumbered"/>
    <dgm:cxn modelId="{77FC3BDF-4F90-41D0-B34D-432EACC69798}" type="presParOf" srcId="{A1135A8E-2BCF-4F72-9356-2AD0D565C110}" destId="{40CDCE15-843F-4DD9-89A8-AE1E8F02EFA4}" srcOrd="2" destOrd="0" presId="urn:microsoft.com/office/officeart/2016/7/layout/LinearBlockProcessNumbered"/>
    <dgm:cxn modelId="{CF1639F2-8615-4217-B882-59FAE1127129}" type="presParOf" srcId="{673B7483-A543-49AE-88AA-65B002812D5F}" destId="{672E646D-4905-41F9-AAB4-A9D53C5EA876}" srcOrd="9" destOrd="0" presId="urn:microsoft.com/office/officeart/2016/7/layout/LinearBlockProcessNumbered"/>
    <dgm:cxn modelId="{B7A91A20-61EF-456D-A70A-10EFC30BD098}" type="presParOf" srcId="{673B7483-A543-49AE-88AA-65B002812D5F}" destId="{4E9CB8AF-7FD8-4D30-83A3-4C4C13BF39CF}" srcOrd="10" destOrd="0" presId="urn:microsoft.com/office/officeart/2016/7/layout/LinearBlockProcessNumbered"/>
    <dgm:cxn modelId="{5DD63E09-E788-4C35-A7D6-68AF18DD4B3D}" type="presParOf" srcId="{4E9CB8AF-7FD8-4D30-83A3-4C4C13BF39CF}" destId="{CC9D37EC-AD5E-4F0F-B2E6-86C82E2EFE65}" srcOrd="0" destOrd="0" presId="urn:microsoft.com/office/officeart/2016/7/layout/LinearBlockProcessNumbered"/>
    <dgm:cxn modelId="{8AB28E6A-F8F0-440D-8388-759DF3F6A67E}" type="presParOf" srcId="{4E9CB8AF-7FD8-4D30-83A3-4C4C13BF39CF}" destId="{D0939CA5-5E76-49E3-BA4F-E67E12665E0C}" srcOrd="1" destOrd="0" presId="urn:microsoft.com/office/officeart/2016/7/layout/LinearBlockProcessNumbered"/>
    <dgm:cxn modelId="{F3B7B06F-CE3D-4EB7-9DF2-1CD2DDC5DC3A}" type="presParOf" srcId="{4E9CB8AF-7FD8-4D30-83A3-4C4C13BF39CF}" destId="{60661186-FF59-4C7F-8F08-9212966217C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32148-F3F9-4F3D-956E-7B241DD7650C}">
      <dsp:nvSpPr>
        <dsp:cNvPr id="0" name=""/>
        <dsp:cNvSpPr/>
      </dsp:nvSpPr>
      <dsp:spPr>
        <a:xfrm>
          <a:off x="546566" y="-445905"/>
          <a:ext cx="4224370" cy="268247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1B6328-1283-4918-A234-D660145C1EE7}">
      <dsp:nvSpPr>
        <dsp:cNvPr id="0" name=""/>
        <dsp:cNvSpPr/>
      </dsp:nvSpPr>
      <dsp:spPr>
        <a:xfrm>
          <a:off x="1015940" y="0"/>
          <a:ext cx="4224370" cy="26824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Υπάρχουν ερευνητικά τεκμηριωμένες παρεμβάσεις πρόληψης σε εφήβους; </a:t>
          </a:r>
          <a:endParaRPr lang="en-US" sz="3200" kern="1200" dirty="0"/>
        </a:p>
      </dsp:txBody>
      <dsp:txXfrm>
        <a:off x="1094507" y="78567"/>
        <a:ext cx="4067236" cy="2525340"/>
      </dsp:txXfrm>
    </dsp:sp>
    <dsp:sp modelId="{75185D1B-BDF5-456A-BD61-26A648591468}">
      <dsp:nvSpPr>
        <dsp:cNvPr id="0" name=""/>
        <dsp:cNvSpPr/>
      </dsp:nvSpPr>
      <dsp:spPr>
        <a:xfrm>
          <a:off x="5424980" y="-445905"/>
          <a:ext cx="4224370" cy="268247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7E378C-7EEE-4590-90EB-B4DED02FA672}">
      <dsp:nvSpPr>
        <dsp:cNvPr id="0" name=""/>
        <dsp:cNvSpPr/>
      </dsp:nvSpPr>
      <dsp:spPr>
        <a:xfrm>
          <a:off x="5894354" y="0"/>
          <a:ext cx="4224370" cy="26824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Οι παρεμβάσεις έχουν χρησιμοποιηθεί σε εφήβους με συμπτώματα άγχους και κατάθλιψης;</a:t>
          </a:r>
          <a:endParaRPr lang="en-US" sz="3200" kern="1200" dirty="0"/>
        </a:p>
      </dsp:txBody>
      <dsp:txXfrm>
        <a:off x="5972921" y="78567"/>
        <a:ext cx="4067236" cy="2525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79662-68A3-4BD6-87E1-BD17425755D0}">
      <dsp:nvSpPr>
        <dsp:cNvPr id="0" name=""/>
        <dsp:cNvSpPr/>
      </dsp:nvSpPr>
      <dsp:spPr>
        <a:xfrm>
          <a:off x="1896" y="1704616"/>
          <a:ext cx="1875656" cy="21845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r>
            <a:rPr lang="el-GR" sz="1800" kern="1200" dirty="0" err="1"/>
            <a:t>Εισαγωγη</a:t>
          </a:r>
          <a:r>
            <a:rPr lang="el-GR" sz="1800" kern="1200" dirty="0"/>
            <a:t> στη ΓΣΘ, (Γνωσιακή αναδόμηση)</a:t>
          </a:r>
          <a:endParaRPr lang="en-US" sz="1800" kern="1200" dirty="0"/>
        </a:p>
      </dsp:txBody>
      <dsp:txXfrm>
        <a:off x="1896" y="2578454"/>
        <a:ext cx="1875656" cy="1310756"/>
      </dsp:txXfrm>
    </dsp:sp>
    <dsp:sp modelId="{2CA894D6-4E6D-426A-B415-C6861A90305C}">
      <dsp:nvSpPr>
        <dsp:cNvPr id="0" name=""/>
        <dsp:cNvSpPr/>
      </dsp:nvSpPr>
      <dsp:spPr>
        <a:xfrm>
          <a:off x="29477"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01</a:t>
          </a:r>
        </a:p>
      </dsp:txBody>
      <dsp:txXfrm>
        <a:off x="29477" y="1704616"/>
        <a:ext cx="1820495" cy="873837"/>
      </dsp:txXfrm>
    </dsp:sp>
    <dsp:sp modelId="{559B8290-80FE-4651-8949-5E9CD9F49608}">
      <dsp:nvSpPr>
        <dsp:cNvPr id="0" name=""/>
        <dsp:cNvSpPr/>
      </dsp:nvSpPr>
      <dsp:spPr>
        <a:xfrm>
          <a:off x="2023192" y="1704616"/>
          <a:ext cx="1927722" cy="2184594"/>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w="9525" cap="flat" cmpd="sng" algn="ctr">
          <a:solidFill>
            <a:schemeClr val="accent2">
              <a:hueOff val="936304"/>
              <a:satOff val="-1168"/>
              <a:lumOff val="27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r>
            <a:rPr lang="el-GR" sz="1800" kern="1200" dirty="0"/>
            <a:t>Συναισθηματική ρύθμιση (Αναγνώριση και διαχείριση)</a:t>
          </a:r>
          <a:endParaRPr lang="en-US" sz="1800" kern="1200" dirty="0"/>
        </a:p>
      </dsp:txBody>
      <dsp:txXfrm>
        <a:off x="2023192" y="2578454"/>
        <a:ext cx="1927722" cy="1310756"/>
      </dsp:txXfrm>
    </dsp:sp>
    <dsp:sp modelId="{2AABC3F1-7669-43AA-8768-C9E8664938E8}">
      <dsp:nvSpPr>
        <dsp:cNvPr id="0" name=""/>
        <dsp:cNvSpPr/>
      </dsp:nvSpPr>
      <dsp:spPr>
        <a:xfrm>
          <a:off x="2076805"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02</a:t>
          </a:r>
        </a:p>
      </dsp:txBody>
      <dsp:txXfrm>
        <a:off x="2076805" y="1704616"/>
        <a:ext cx="1820495" cy="873837"/>
      </dsp:txXfrm>
    </dsp:sp>
    <dsp:sp modelId="{36F019EA-19BC-4BF9-BC5D-7B82D51E2B99}">
      <dsp:nvSpPr>
        <dsp:cNvPr id="0" name=""/>
        <dsp:cNvSpPr/>
      </dsp:nvSpPr>
      <dsp:spPr>
        <a:xfrm>
          <a:off x="4096554" y="1704616"/>
          <a:ext cx="1820495" cy="2184594"/>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w="9525" cap="flat" cmpd="sng" algn="ctr">
          <a:solidFill>
            <a:schemeClr val="accent2">
              <a:hueOff val="1872608"/>
              <a:satOff val="-2336"/>
              <a:lumOff val="54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4096554" y="2578454"/>
        <a:ext cx="1820495" cy="1310756"/>
      </dsp:txXfrm>
    </dsp:sp>
    <dsp:sp modelId="{CC6CF53F-523A-4438-A8DF-9E71686B928C}">
      <dsp:nvSpPr>
        <dsp:cNvPr id="0" name=""/>
        <dsp:cNvSpPr/>
      </dsp:nvSpPr>
      <dsp:spPr>
        <a:xfrm>
          <a:off x="4096554"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03</a:t>
          </a:r>
          <a:endParaRPr lang="en-US" sz="3800" kern="1200" dirty="0"/>
        </a:p>
      </dsp:txBody>
      <dsp:txXfrm>
        <a:off x="4096554" y="1704616"/>
        <a:ext cx="1820495" cy="873837"/>
      </dsp:txXfrm>
    </dsp:sp>
    <dsp:sp modelId="{67FA62C9-C85F-48EF-87E9-789B3FED0F4D}">
      <dsp:nvSpPr>
        <dsp:cNvPr id="0" name=""/>
        <dsp:cNvSpPr/>
      </dsp:nvSpPr>
      <dsp:spPr>
        <a:xfrm>
          <a:off x="6062688" y="1704616"/>
          <a:ext cx="1820495" cy="2184594"/>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w="9525" cap="flat" cmpd="sng" algn="ctr">
          <a:solidFill>
            <a:schemeClr val="accent2">
              <a:hueOff val="2808911"/>
              <a:satOff val="-3503"/>
              <a:lumOff val="82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6062688" y="2578454"/>
        <a:ext cx="1820495" cy="1310756"/>
      </dsp:txXfrm>
    </dsp:sp>
    <dsp:sp modelId="{07CBFAC0-D944-426D-BD16-5A3F1FC79C16}">
      <dsp:nvSpPr>
        <dsp:cNvPr id="0" name=""/>
        <dsp:cNvSpPr/>
      </dsp:nvSpPr>
      <dsp:spPr>
        <a:xfrm>
          <a:off x="6062688"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04</a:t>
          </a:r>
        </a:p>
      </dsp:txBody>
      <dsp:txXfrm>
        <a:off x="6062688" y="1704616"/>
        <a:ext cx="1820495" cy="873837"/>
      </dsp:txXfrm>
    </dsp:sp>
    <dsp:sp modelId="{911B74CA-F3F5-4B75-B3A3-B424E830B158}">
      <dsp:nvSpPr>
        <dsp:cNvPr id="0" name=""/>
        <dsp:cNvSpPr/>
      </dsp:nvSpPr>
      <dsp:spPr>
        <a:xfrm>
          <a:off x="8028823" y="1704616"/>
          <a:ext cx="1820495" cy="2184594"/>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w="9525" cap="flat" cmpd="sng" algn="ctr">
          <a:solidFill>
            <a:schemeClr val="accent2">
              <a:hueOff val="3745215"/>
              <a:satOff val="-4671"/>
              <a:lumOff val="109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8028823" y="2578454"/>
        <a:ext cx="1820495" cy="1310756"/>
      </dsp:txXfrm>
    </dsp:sp>
    <dsp:sp modelId="{884FB4A6-B5AF-4FC4-8363-77EAC636A8BE}">
      <dsp:nvSpPr>
        <dsp:cNvPr id="0" name=""/>
        <dsp:cNvSpPr/>
      </dsp:nvSpPr>
      <dsp:spPr>
        <a:xfrm>
          <a:off x="8028823"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05</a:t>
          </a:r>
        </a:p>
      </dsp:txBody>
      <dsp:txXfrm>
        <a:off x="8028823" y="1704616"/>
        <a:ext cx="1820495" cy="873837"/>
      </dsp:txXfrm>
    </dsp:sp>
    <dsp:sp modelId="{CC9D37EC-AD5E-4F0F-B2E6-86C82E2EFE65}">
      <dsp:nvSpPr>
        <dsp:cNvPr id="0" name=""/>
        <dsp:cNvSpPr/>
      </dsp:nvSpPr>
      <dsp:spPr>
        <a:xfrm>
          <a:off x="9994958" y="1704616"/>
          <a:ext cx="1820495" cy="218459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824" tIns="0" rIns="179824" bIns="330200" numCol="1" spcCol="1270" anchor="t" anchorCtr="0">
          <a:noAutofit/>
        </a:bodyPr>
        <a:lstStyle/>
        <a:p>
          <a:pPr marL="0" lvl="0" indent="0" algn="l" defTabSz="800100">
            <a:lnSpc>
              <a:spcPct val="90000"/>
            </a:lnSpc>
            <a:spcBef>
              <a:spcPct val="0"/>
            </a:spcBef>
            <a:spcAft>
              <a:spcPct val="35000"/>
            </a:spcAft>
            <a:buNone/>
          </a:pPr>
          <a:r>
            <a:rPr lang="el-GR" sz="1800" kern="1200" dirty="0"/>
            <a:t>Κλείσιμο παρέμβασης, περίληψη </a:t>
          </a:r>
          <a:endParaRPr lang="en-US" sz="1800" kern="1200" dirty="0"/>
        </a:p>
      </dsp:txBody>
      <dsp:txXfrm>
        <a:off x="9994958" y="2578454"/>
        <a:ext cx="1820495" cy="1310756"/>
      </dsp:txXfrm>
    </dsp:sp>
    <dsp:sp modelId="{D0939CA5-5E76-49E3-BA4F-E67E12665E0C}">
      <dsp:nvSpPr>
        <dsp:cNvPr id="0" name=""/>
        <dsp:cNvSpPr/>
      </dsp:nvSpPr>
      <dsp:spPr>
        <a:xfrm>
          <a:off x="9994958" y="1704616"/>
          <a:ext cx="1820495" cy="87383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824" tIns="165100" rIns="179824" bIns="165100" numCol="1" spcCol="1270" anchor="ctr" anchorCtr="0">
          <a:noAutofit/>
        </a:bodyPr>
        <a:lstStyle/>
        <a:p>
          <a:pPr marL="0" lvl="0" indent="0" algn="l" defTabSz="1689100">
            <a:lnSpc>
              <a:spcPct val="90000"/>
            </a:lnSpc>
            <a:spcBef>
              <a:spcPct val="0"/>
            </a:spcBef>
            <a:spcAft>
              <a:spcPct val="35000"/>
            </a:spcAft>
            <a:buNone/>
          </a:pPr>
          <a:r>
            <a:rPr lang="en-US" sz="3800" kern="1200"/>
            <a:t>06</a:t>
          </a:r>
        </a:p>
      </dsp:txBody>
      <dsp:txXfrm>
        <a:off x="9994958" y="1704616"/>
        <a:ext cx="1820495" cy="8738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A391A-FB2D-4E6F-83F8-53156282B3B7}" type="datetimeFigureOut">
              <a:rPr lang="el-GR" smtClean="0"/>
              <a:t>16/12/2024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1541A-6CBB-4ACE-B213-149D0DDD4A9D}" type="slidenum">
              <a:rPr lang="el-GR" smtClean="0"/>
              <a:t>‹#›</a:t>
            </a:fld>
            <a:endParaRPr lang="el-GR"/>
          </a:p>
        </p:txBody>
      </p:sp>
    </p:spTree>
    <p:extLst>
      <p:ext uri="{BB962C8B-B14F-4D97-AF65-F5344CB8AC3E}">
        <p14:creationId xmlns:p14="http://schemas.microsoft.com/office/powerpoint/2010/main" val="125422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dirty="0">
                <a:solidFill>
                  <a:schemeClr val="tx1"/>
                </a:solidFill>
                <a:effectLst/>
                <a:latin typeface="+mn-lt"/>
                <a:ea typeface="+mn-ea"/>
                <a:cs typeface="+mn-cs"/>
              </a:rPr>
              <a:t>Πρωτόκολλο - να δώσω </a:t>
            </a:r>
            <a:r>
              <a:rPr lang="el-GR" sz="1200" b="0" i="0" u="none" strike="noStrike" kern="1200" dirty="0" err="1">
                <a:solidFill>
                  <a:schemeClr val="tx1"/>
                </a:solidFill>
                <a:effectLst/>
                <a:latin typeface="+mn-lt"/>
                <a:ea typeface="+mn-ea"/>
                <a:cs typeface="+mn-cs"/>
              </a:rPr>
              <a:t>ρατιοναλε</a:t>
            </a:r>
            <a:r>
              <a:rPr lang="el-GR" sz="1200" b="0" i="0" u="none" strike="noStrike" kern="1200" dirty="0">
                <a:solidFill>
                  <a:schemeClr val="tx1"/>
                </a:solidFill>
                <a:effectLst/>
                <a:latin typeface="+mn-lt"/>
                <a:ea typeface="+mn-ea"/>
                <a:cs typeface="+mn-cs"/>
              </a:rPr>
              <a:t> </a:t>
            </a:r>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7FF0F-EF4C-47AF-82D2-C3E569BDED72}"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30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Σύνδεση με θεωρία της ευτυχίας </a:t>
            </a:r>
            <a:r>
              <a:rPr lang="en-GB" dirty="0"/>
              <a:t>(Diener)</a:t>
            </a:r>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7FF0F-EF4C-47AF-82D2-C3E569BDED72}"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14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837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3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495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991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0344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200" y="1394461"/>
            <a:ext cx="11785600" cy="4994275"/>
          </a:xfrm>
          <a:custGeom>
            <a:avLst/>
            <a:gdLst/>
            <a:ahLst/>
            <a:cxnLst/>
            <a:rect l="l" t="t" r="r" b="b"/>
            <a:pathLst>
              <a:path w="8839200" h="4994275">
                <a:moveTo>
                  <a:pt x="0" y="4994148"/>
                </a:moveTo>
                <a:lnTo>
                  <a:pt x="8839200" y="4994148"/>
                </a:lnTo>
                <a:lnTo>
                  <a:pt x="8839200" y="0"/>
                </a:lnTo>
                <a:lnTo>
                  <a:pt x="0" y="0"/>
                </a:lnTo>
                <a:lnTo>
                  <a:pt x="0" y="4994148"/>
                </a:lnTo>
                <a:close/>
              </a:path>
            </a:pathLst>
          </a:custGeom>
          <a:solidFill>
            <a:srgbClr val="C5D1D6"/>
          </a:solidFill>
        </p:spPr>
        <p:txBody>
          <a:bodyPr wrap="square" lIns="0" tIns="0" rIns="0" bIns="0" rtlCol="0"/>
          <a:lstStyle/>
          <a:p>
            <a:endParaRPr sz="1800"/>
          </a:p>
        </p:txBody>
      </p:sp>
      <p:sp>
        <p:nvSpPr>
          <p:cNvPr id="17" name="bk object 17"/>
          <p:cNvSpPr/>
          <p:nvPr/>
        </p:nvSpPr>
        <p:spPr>
          <a:xfrm>
            <a:off x="203200" y="6697980"/>
            <a:ext cx="11785600" cy="7620"/>
          </a:xfrm>
          <a:custGeom>
            <a:avLst/>
            <a:gdLst/>
            <a:ahLst/>
            <a:cxnLst/>
            <a:rect l="l" t="t" r="r" b="b"/>
            <a:pathLst>
              <a:path w="8839200" h="7620">
                <a:moveTo>
                  <a:pt x="0" y="7620"/>
                </a:moveTo>
                <a:lnTo>
                  <a:pt x="8839200" y="7620"/>
                </a:lnTo>
                <a:lnTo>
                  <a:pt x="8839200" y="0"/>
                </a:lnTo>
                <a:lnTo>
                  <a:pt x="0" y="0"/>
                </a:lnTo>
                <a:lnTo>
                  <a:pt x="0" y="7620"/>
                </a:lnTo>
                <a:close/>
              </a:path>
            </a:pathLst>
          </a:custGeom>
          <a:solidFill>
            <a:srgbClr val="C5D1D6"/>
          </a:solidFill>
        </p:spPr>
        <p:txBody>
          <a:bodyPr wrap="square" lIns="0" tIns="0" rIns="0" bIns="0" rtlCol="0"/>
          <a:lstStyle/>
          <a:p>
            <a:endParaRPr sz="1800"/>
          </a:p>
        </p:txBody>
      </p:sp>
      <p:sp>
        <p:nvSpPr>
          <p:cNvPr id="18" name="bk object 18"/>
          <p:cNvSpPr/>
          <p:nvPr/>
        </p:nvSpPr>
        <p:spPr>
          <a:xfrm>
            <a:off x="203200" y="6705600"/>
            <a:ext cx="117856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sz="1800"/>
          </a:p>
        </p:txBody>
      </p:sp>
      <p:sp>
        <p:nvSpPr>
          <p:cNvPr id="19" name="bk object 19"/>
          <p:cNvSpPr/>
          <p:nvPr/>
        </p:nvSpPr>
        <p:spPr>
          <a:xfrm>
            <a:off x="203200" y="0"/>
            <a:ext cx="11785600" cy="1394460"/>
          </a:xfrm>
          <a:custGeom>
            <a:avLst/>
            <a:gdLst/>
            <a:ahLst/>
            <a:cxnLst/>
            <a:rect l="l" t="t" r="r" b="b"/>
            <a:pathLst>
              <a:path w="8839200" h="1394460">
                <a:moveTo>
                  <a:pt x="0" y="1394460"/>
                </a:moveTo>
                <a:lnTo>
                  <a:pt x="8839200" y="1394460"/>
                </a:lnTo>
                <a:lnTo>
                  <a:pt x="8839200" y="0"/>
                </a:lnTo>
                <a:lnTo>
                  <a:pt x="0" y="0"/>
                </a:lnTo>
                <a:lnTo>
                  <a:pt x="0" y="1394460"/>
                </a:lnTo>
                <a:close/>
              </a:path>
            </a:pathLst>
          </a:custGeom>
          <a:solidFill>
            <a:srgbClr val="FFFFFF"/>
          </a:solidFill>
        </p:spPr>
        <p:txBody>
          <a:bodyPr wrap="square" lIns="0" tIns="0" rIns="0" bIns="0" rtlCol="0"/>
          <a:lstStyle/>
          <a:p>
            <a:endParaRPr sz="1800"/>
          </a:p>
        </p:txBody>
      </p:sp>
      <p:sp>
        <p:nvSpPr>
          <p:cNvPr id="20" name="bk object 20"/>
          <p:cNvSpPr/>
          <p:nvPr/>
        </p:nvSpPr>
        <p:spPr>
          <a:xfrm>
            <a:off x="0" y="0"/>
            <a:ext cx="2032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sz="1800"/>
          </a:p>
        </p:txBody>
      </p:sp>
      <p:sp>
        <p:nvSpPr>
          <p:cNvPr id="21" name="bk object 21"/>
          <p:cNvSpPr/>
          <p:nvPr/>
        </p:nvSpPr>
        <p:spPr>
          <a:xfrm>
            <a:off x="11988800" y="0"/>
            <a:ext cx="2032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sz="1800"/>
          </a:p>
        </p:txBody>
      </p:sp>
      <p:sp>
        <p:nvSpPr>
          <p:cNvPr id="22" name="bk object 22"/>
          <p:cNvSpPr/>
          <p:nvPr/>
        </p:nvSpPr>
        <p:spPr>
          <a:xfrm>
            <a:off x="199137" y="6388608"/>
            <a:ext cx="11777980" cy="309880"/>
          </a:xfrm>
          <a:custGeom>
            <a:avLst/>
            <a:gdLst/>
            <a:ahLst/>
            <a:cxnLst/>
            <a:rect l="l" t="t" r="r" b="b"/>
            <a:pathLst>
              <a:path w="8833485" h="309879">
                <a:moveTo>
                  <a:pt x="0" y="0"/>
                </a:moveTo>
                <a:lnTo>
                  <a:pt x="8833104" y="0"/>
                </a:lnTo>
                <a:lnTo>
                  <a:pt x="8833104" y="309371"/>
                </a:lnTo>
                <a:lnTo>
                  <a:pt x="0" y="309371"/>
                </a:lnTo>
                <a:lnTo>
                  <a:pt x="0" y="0"/>
                </a:lnTo>
                <a:close/>
              </a:path>
            </a:pathLst>
          </a:custGeom>
          <a:solidFill>
            <a:srgbClr val="8BACAD"/>
          </a:solidFill>
        </p:spPr>
        <p:txBody>
          <a:bodyPr wrap="square" lIns="0" tIns="0" rIns="0" bIns="0" rtlCol="0"/>
          <a:lstStyle/>
          <a:p>
            <a:endParaRPr sz="1800"/>
          </a:p>
        </p:txBody>
      </p:sp>
      <p:sp>
        <p:nvSpPr>
          <p:cNvPr id="23" name="bk object 23"/>
          <p:cNvSpPr/>
          <p:nvPr/>
        </p:nvSpPr>
        <p:spPr>
          <a:xfrm>
            <a:off x="203201" y="155447"/>
            <a:ext cx="11777980" cy="6547484"/>
          </a:xfrm>
          <a:custGeom>
            <a:avLst/>
            <a:gdLst/>
            <a:ahLst/>
            <a:cxnLst/>
            <a:rect l="l" t="t" r="r" b="b"/>
            <a:pathLst>
              <a:path w="8833485" h="6547484">
                <a:moveTo>
                  <a:pt x="0" y="0"/>
                </a:moveTo>
                <a:lnTo>
                  <a:pt x="8833104" y="0"/>
                </a:lnTo>
                <a:lnTo>
                  <a:pt x="8833104" y="6547104"/>
                </a:lnTo>
                <a:lnTo>
                  <a:pt x="0" y="6547104"/>
                </a:lnTo>
                <a:lnTo>
                  <a:pt x="0" y="0"/>
                </a:lnTo>
                <a:close/>
              </a:path>
            </a:pathLst>
          </a:custGeom>
          <a:ln w="9143">
            <a:solidFill>
              <a:srgbClr val="7A9799"/>
            </a:solidFill>
          </a:ln>
        </p:spPr>
        <p:txBody>
          <a:bodyPr wrap="square" lIns="0" tIns="0" rIns="0" bIns="0" rtlCol="0"/>
          <a:lstStyle/>
          <a:p>
            <a:endParaRPr sz="1800"/>
          </a:p>
        </p:txBody>
      </p:sp>
      <p:sp>
        <p:nvSpPr>
          <p:cNvPr id="24" name="bk object 24"/>
          <p:cNvSpPr/>
          <p:nvPr/>
        </p:nvSpPr>
        <p:spPr>
          <a:xfrm>
            <a:off x="203201" y="1277111"/>
            <a:ext cx="11777980"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sz="1800"/>
          </a:p>
        </p:txBody>
      </p:sp>
      <p:sp>
        <p:nvSpPr>
          <p:cNvPr id="25" name="bk object 25"/>
          <p:cNvSpPr/>
          <p:nvPr/>
        </p:nvSpPr>
        <p:spPr>
          <a:xfrm>
            <a:off x="5689600" y="955547"/>
            <a:ext cx="812800" cy="609600"/>
          </a:xfrm>
          <a:prstGeom prst="rect">
            <a:avLst/>
          </a:prstGeom>
          <a:blipFill>
            <a:blip r:embed="rId7"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1777829" y="-87376"/>
            <a:ext cx="8636339" cy="57404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a:xfrm>
            <a:off x="596055" y="1461009"/>
            <a:ext cx="11253047" cy="369332"/>
          </a:xfrm>
          <a:prstGeom prst="rect">
            <a:avLst/>
          </a:prstGeom>
        </p:spPr>
        <p:txBody>
          <a:bodyPr wrap="square" lIns="0" tIns="0" rIns="0" bIns="0">
            <a:spAutoFit/>
          </a:bodyPr>
          <a:lstStyle>
            <a:lvl1pPr>
              <a:defRPr sz="24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14019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97" y="487453"/>
            <a:ext cx="11749521" cy="395942"/>
          </a:xfrm>
          <a:prstGeom prst="rect">
            <a:avLst/>
          </a:prstGeom>
        </p:spPr>
        <p:txBody>
          <a:bodyPr vert="horz" wrap="square" lIns="0" tIns="12700" rIns="0" bIns="0" rtlCol="0">
            <a:spAutoFit/>
          </a:bodyPr>
          <a:lstStyle/>
          <a:p>
            <a:pPr algn="ctr">
              <a:lnSpc>
                <a:spcPct val="115000"/>
              </a:lnSpc>
              <a:spcAft>
                <a:spcPts val="800"/>
              </a:spcAft>
            </a:pPr>
            <a:r>
              <a:rPr lang="el-GR" sz="2300" b="1" kern="100" dirty="0">
                <a:effectLst/>
                <a:latin typeface="+mj-lt"/>
                <a:ea typeface="Calibri" panose="020F0502020204030204" pitchFamily="34" charset="0"/>
                <a:cs typeface="Times New Roman" panose="02020603050405020304" pitchFamily="18" charset="0"/>
              </a:rPr>
              <a:t>ΠΡΟΓΡΑΜΜΑΤΑ ΠΡΟΛΗΨΗΣ ΣΕ ΕΦΗΒΟΥΣ ΜΕ ΣΥΜΠΤΩΜΑΤΑ ΑΓΧΟΥΣ ΚΑΙ ΚΑΤΑΘΛΙΨΗΣ</a:t>
            </a:r>
          </a:p>
        </p:txBody>
      </p:sp>
      <p:sp>
        <p:nvSpPr>
          <p:cNvPr id="4" name="TextBox 3">
            <a:extLst>
              <a:ext uri="{FF2B5EF4-FFF2-40B4-BE49-F238E27FC236}">
                <a16:creationId xmlns:a16="http://schemas.microsoft.com/office/drawing/2014/main" id="{43812FD3-4041-1BF9-CF44-94728296D07A}"/>
              </a:ext>
            </a:extLst>
          </p:cNvPr>
          <p:cNvSpPr txBox="1"/>
          <p:nvPr/>
        </p:nvSpPr>
        <p:spPr>
          <a:xfrm>
            <a:off x="231197" y="3990408"/>
            <a:ext cx="9203748" cy="1638910"/>
          </a:xfrm>
          <a:prstGeom prst="rect">
            <a:avLst/>
          </a:prstGeom>
          <a:noFill/>
        </p:spPr>
        <p:txBody>
          <a:bodyPr wrap="square">
            <a:spAutoFit/>
          </a:bodyPr>
          <a:lstStyle/>
          <a:p>
            <a:pPr marL="0" marR="33020" lvl="0" indent="0" defTabSz="914400" rtl="0" eaLnBrk="1" fontAlgn="auto" latinLnBrk="0" hangingPunct="1">
              <a:lnSpc>
                <a:spcPct val="100000"/>
              </a:lnSpc>
              <a:spcBef>
                <a:spcPts val="535"/>
              </a:spcBef>
              <a:spcAft>
                <a:spcPts val="0"/>
              </a:spcAft>
              <a:buClrTx/>
              <a:buSzTx/>
              <a:buFontTx/>
              <a:buNone/>
              <a:tabLst/>
              <a:defRPr/>
            </a:pPr>
            <a:r>
              <a:rPr kumimoji="0" lang="el-GR" sz="2200" b="1" u="none" strike="noStrike" kern="1200" cap="none" spc="-5" normalizeH="0" baseline="0" noProof="0" dirty="0">
                <a:ln>
                  <a:noFill/>
                </a:ln>
                <a:solidFill>
                  <a:prstClr val="black"/>
                </a:solidFill>
                <a:effectLst/>
                <a:uLnTx/>
                <a:uFillTx/>
                <a:cs typeface="Century Gothic"/>
              </a:rPr>
              <a:t>Εύα Αλεξίου,</a:t>
            </a:r>
            <a:r>
              <a:rPr kumimoji="0" lang="en-US" sz="2200" b="1" u="none" strike="noStrike" kern="1200" cap="none" spc="-5" normalizeH="0" baseline="0" noProof="0" dirty="0">
                <a:ln>
                  <a:noFill/>
                </a:ln>
                <a:solidFill>
                  <a:prstClr val="black"/>
                </a:solidFill>
                <a:effectLst/>
                <a:uLnTx/>
                <a:uFillTx/>
                <a:cs typeface="Century Gothic"/>
              </a:rPr>
              <a:t> </a:t>
            </a:r>
            <a:r>
              <a:rPr lang="en-US" sz="2200" b="1" spc="-5" dirty="0">
                <a:solidFill>
                  <a:prstClr val="black"/>
                </a:solidFill>
                <a:cs typeface="Century Gothic"/>
              </a:rPr>
              <a:t>MSc,</a:t>
            </a:r>
            <a:r>
              <a:rPr kumimoji="0" lang="el-GR" sz="2200" b="1" u="none" strike="noStrike" kern="1200" cap="none" spc="-5" normalizeH="0" baseline="0" noProof="0" dirty="0">
                <a:ln>
                  <a:noFill/>
                </a:ln>
                <a:solidFill>
                  <a:prstClr val="black"/>
                </a:solidFill>
                <a:effectLst/>
                <a:uLnTx/>
                <a:uFillTx/>
                <a:cs typeface="Century Gothic"/>
              </a:rPr>
              <a:t> </a:t>
            </a:r>
            <a:r>
              <a:rPr kumimoji="0" lang="el-GR" sz="2200" b="1" u="none" strike="noStrike" kern="1200" cap="none" spc="-5" normalizeH="0" baseline="0" noProof="0" dirty="0" err="1">
                <a:ln>
                  <a:noFill/>
                </a:ln>
                <a:solidFill>
                  <a:prstClr val="black"/>
                </a:solidFill>
                <a:effectLst/>
                <a:uLnTx/>
                <a:uFillTx/>
                <a:cs typeface="Century Gothic"/>
              </a:rPr>
              <a:t>PhD</a:t>
            </a:r>
            <a:r>
              <a:rPr lang="en-US" sz="2200" b="1" spc="-5" dirty="0">
                <a:solidFill>
                  <a:prstClr val="black"/>
                </a:solidFill>
                <a:cs typeface="Century Gothic"/>
              </a:rPr>
              <a:t>c</a:t>
            </a:r>
            <a:r>
              <a:rPr kumimoji="0" lang="el-GR" sz="2200" b="1" u="none" strike="noStrike" kern="1200" cap="none" spc="-5" normalizeH="0" baseline="0" noProof="0" dirty="0">
                <a:ln>
                  <a:noFill/>
                </a:ln>
                <a:solidFill>
                  <a:prstClr val="black"/>
                </a:solidFill>
                <a:effectLst/>
                <a:uLnTx/>
                <a:uFillTx/>
                <a:cs typeface="Century Gothic"/>
              </a:rPr>
              <a:t> </a:t>
            </a:r>
            <a:endParaRPr kumimoji="0" lang="en-US" sz="2200" b="1" u="none" strike="noStrike" kern="1200" cap="none" spc="-5" normalizeH="0" baseline="0" noProof="0" dirty="0">
              <a:ln>
                <a:noFill/>
              </a:ln>
              <a:solidFill>
                <a:prstClr val="black"/>
              </a:solidFill>
              <a:effectLst/>
              <a:uLnTx/>
              <a:uFillTx/>
              <a:cs typeface="Century Gothic"/>
            </a:endParaRPr>
          </a:p>
          <a:p>
            <a:pPr marL="0" marR="33020" lvl="0" indent="0" defTabSz="914400" rtl="0" eaLnBrk="1" fontAlgn="auto" latinLnBrk="0" hangingPunct="1">
              <a:lnSpc>
                <a:spcPct val="100000"/>
              </a:lnSpc>
              <a:spcBef>
                <a:spcPts val="535"/>
              </a:spcBef>
              <a:spcAft>
                <a:spcPts val="0"/>
              </a:spcAft>
              <a:buClrTx/>
              <a:buSzTx/>
              <a:buFontTx/>
              <a:buNone/>
              <a:tabLst/>
              <a:defRPr/>
            </a:pPr>
            <a:r>
              <a:rPr lang="el-GR" sz="2200" b="1" spc="-190" dirty="0">
                <a:solidFill>
                  <a:prstClr val="black"/>
                </a:solidFill>
                <a:cs typeface="Century Gothic"/>
              </a:rPr>
              <a:t>Στο  π</a:t>
            </a:r>
            <a:r>
              <a:rPr kumimoji="0" lang="el-GR" sz="2200" b="1" u="none" strike="noStrike" kern="1200" cap="none" spc="0" normalizeH="0" baseline="0" noProof="0" dirty="0" err="1">
                <a:ln>
                  <a:noFill/>
                </a:ln>
                <a:solidFill>
                  <a:prstClr val="black"/>
                </a:solidFill>
                <a:effectLst/>
                <a:uLnTx/>
                <a:uFillTx/>
                <a:cs typeface="Century Gothic"/>
              </a:rPr>
              <a:t>λαίσιο</a:t>
            </a:r>
            <a:r>
              <a:rPr kumimoji="0" lang="el-GR" sz="2200" b="1" u="none" strike="noStrike" kern="1200" cap="none" spc="-170" normalizeH="0" baseline="0" noProof="0" dirty="0">
                <a:ln>
                  <a:noFill/>
                </a:ln>
                <a:solidFill>
                  <a:prstClr val="black"/>
                </a:solidFill>
                <a:effectLst/>
                <a:uLnTx/>
                <a:uFillTx/>
                <a:cs typeface="Century Gothic"/>
              </a:rPr>
              <a:t> </a:t>
            </a:r>
            <a:r>
              <a:rPr kumimoji="0" lang="el-GR" sz="2200" b="1" u="none" strike="noStrike" kern="1200" cap="none" spc="-5" normalizeH="0" baseline="0" noProof="0" dirty="0">
                <a:ln>
                  <a:noFill/>
                </a:ln>
                <a:solidFill>
                  <a:prstClr val="black"/>
                </a:solidFill>
                <a:effectLst/>
                <a:uLnTx/>
                <a:uFillTx/>
                <a:cs typeface="Century Gothic"/>
              </a:rPr>
              <a:t>του</a:t>
            </a:r>
            <a:r>
              <a:rPr kumimoji="0" lang="el-GR" sz="2200" b="1" u="none" strike="noStrike" kern="1200" cap="none" spc="-20" normalizeH="0" baseline="0" noProof="0" dirty="0">
                <a:ln>
                  <a:noFill/>
                </a:ln>
                <a:solidFill>
                  <a:prstClr val="black"/>
                </a:solidFill>
                <a:effectLst/>
                <a:uLnTx/>
                <a:uFillTx/>
                <a:cs typeface="Century Gothic"/>
              </a:rPr>
              <a:t> </a:t>
            </a:r>
            <a:r>
              <a:rPr kumimoji="0" lang="el-GR" sz="2200" b="1" u="none" strike="noStrike" kern="1200" cap="none" spc="-45" normalizeH="0" baseline="0" noProof="0" dirty="0">
                <a:ln>
                  <a:noFill/>
                </a:ln>
                <a:solidFill>
                  <a:prstClr val="black"/>
                </a:solidFill>
                <a:effectLst/>
                <a:uLnTx/>
                <a:uFillTx/>
                <a:cs typeface="Century Gothic"/>
              </a:rPr>
              <a:t>μαθήματος</a:t>
            </a:r>
            <a:r>
              <a:rPr kumimoji="0" lang="el-GR" sz="2200" b="1" u="none" strike="noStrike" kern="1200" cap="none" spc="0" normalizeH="0" baseline="0" noProof="0" dirty="0">
                <a:ln>
                  <a:noFill/>
                </a:ln>
                <a:solidFill>
                  <a:prstClr val="black"/>
                </a:solidFill>
                <a:effectLst/>
                <a:uLnTx/>
                <a:uFillTx/>
                <a:cs typeface="Century Gothic"/>
              </a:rPr>
              <a:t> </a:t>
            </a:r>
            <a:r>
              <a:rPr kumimoji="0" lang="en-US" sz="2200" b="1" u="none" strike="noStrike" kern="1200" cap="none" spc="0" normalizeH="0" baseline="0" noProof="0" dirty="0">
                <a:ln>
                  <a:noFill/>
                </a:ln>
                <a:solidFill>
                  <a:prstClr val="black"/>
                </a:solidFill>
                <a:effectLst/>
                <a:uLnTx/>
                <a:uFillTx/>
                <a:cs typeface="Century Gothic"/>
              </a:rPr>
              <a:t>“</a:t>
            </a:r>
            <a:r>
              <a:rPr kumimoji="0" lang="el-GR" sz="2200" b="1" u="none" strike="noStrike" kern="1200" cap="none" spc="-5" normalizeH="0" baseline="0" noProof="0" dirty="0">
                <a:ln>
                  <a:noFill/>
                </a:ln>
                <a:solidFill>
                  <a:prstClr val="black"/>
                </a:solidFill>
                <a:effectLst/>
                <a:uLnTx/>
                <a:uFillTx/>
                <a:cs typeface="Century Gothic"/>
              </a:rPr>
              <a:t>Συμβουλευτική στο σχολείο </a:t>
            </a:r>
            <a:r>
              <a:rPr kumimoji="0" lang="el-GR" sz="2200" b="1" u="none" strike="noStrike" kern="1200" cap="none" spc="-10" normalizeH="0" baseline="0" noProof="0" dirty="0">
                <a:ln>
                  <a:noFill/>
                </a:ln>
                <a:solidFill>
                  <a:prstClr val="black"/>
                </a:solidFill>
                <a:effectLst/>
                <a:uLnTx/>
                <a:uFillTx/>
                <a:cs typeface="Century Gothic"/>
              </a:rPr>
              <a:t>και </a:t>
            </a:r>
            <a:r>
              <a:rPr kumimoji="0" lang="el-GR" sz="2200" b="1" u="none" strike="noStrike" kern="1200" cap="none" spc="-5" normalizeH="0" baseline="0" noProof="0" dirty="0">
                <a:ln>
                  <a:noFill/>
                </a:ln>
                <a:solidFill>
                  <a:prstClr val="black"/>
                </a:solidFill>
                <a:effectLst/>
                <a:uLnTx/>
                <a:uFillTx/>
                <a:cs typeface="Century Gothic"/>
              </a:rPr>
              <a:t>την</a:t>
            </a:r>
            <a:r>
              <a:rPr kumimoji="0" lang="el-GR" sz="2200" b="1" u="none" strike="noStrike" kern="1200" cap="none" spc="-15" normalizeH="0" baseline="0" noProof="0" dirty="0">
                <a:ln>
                  <a:noFill/>
                </a:ln>
                <a:solidFill>
                  <a:prstClr val="black"/>
                </a:solidFill>
                <a:effectLst/>
                <a:uLnTx/>
                <a:uFillTx/>
                <a:cs typeface="Century Gothic"/>
              </a:rPr>
              <a:t> </a:t>
            </a:r>
            <a:r>
              <a:rPr kumimoji="0" lang="el-GR" sz="2200" b="1" u="none" strike="noStrike" kern="1200" cap="none" spc="-5" normalizeH="0" baseline="0" noProof="0" dirty="0">
                <a:ln>
                  <a:noFill/>
                </a:ln>
                <a:solidFill>
                  <a:prstClr val="black"/>
                </a:solidFill>
                <a:effectLst/>
                <a:uLnTx/>
                <a:uFillTx/>
                <a:cs typeface="Century Gothic"/>
              </a:rPr>
              <a:t>οικογένεια</a:t>
            </a:r>
            <a:r>
              <a:rPr kumimoji="0" lang="en-US" sz="2200" b="1" u="none" strike="noStrike" kern="1200" cap="none" spc="-5" normalizeH="0" baseline="0" noProof="0" dirty="0">
                <a:ln>
                  <a:noFill/>
                </a:ln>
                <a:solidFill>
                  <a:prstClr val="black"/>
                </a:solidFill>
                <a:effectLst/>
                <a:uLnTx/>
                <a:uFillTx/>
                <a:cs typeface="Century Gothic"/>
              </a:rPr>
              <a:t>”</a:t>
            </a:r>
          </a:p>
          <a:p>
            <a:pPr marL="0" marR="33020" lvl="0" indent="0" defTabSz="914400" rtl="0" eaLnBrk="1" fontAlgn="auto" latinLnBrk="0" hangingPunct="1">
              <a:lnSpc>
                <a:spcPct val="100000"/>
              </a:lnSpc>
              <a:spcBef>
                <a:spcPts val="535"/>
              </a:spcBef>
              <a:spcAft>
                <a:spcPts val="0"/>
              </a:spcAft>
              <a:buClrTx/>
              <a:buSzTx/>
              <a:buFontTx/>
              <a:buNone/>
              <a:tabLst/>
              <a:defRPr/>
            </a:pPr>
            <a:r>
              <a:rPr lang="el-GR" sz="2200" b="1" spc="-30" dirty="0">
                <a:solidFill>
                  <a:prstClr val="black"/>
                </a:solidFill>
                <a:cs typeface="Century Gothic"/>
              </a:rPr>
              <a:t>Τ</a:t>
            </a:r>
            <a:r>
              <a:rPr kumimoji="0" lang="el-GR" sz="2200" b="1" u="none" strike="noStrike" kern="1200" cap="none" spc="-30" normalizeH="0" baseline="0" noProof="0" dirty="0" err="1">
                <a:ln>
                  <a:noFill/>
                </a:ln>
                <a:solidFill>
                  <a:prstClr val="black"/>
                </a:solidFill>
                <a:effectLst/>
                <a:uLnTx/>
                <a:uFillTx/>
                <a:cs typeface="Century Gothic"/>
              </a:rPr>
              <a:t>μήμα</a:t>
            </a:r>
            <a:r>
              <a:rPr kumimoji="0" lang="el-GR" sz="2200" b="1" u="none" strike="noStrike" kern="1200" cap="none" spc="-30" normalizeH="0" baseline="0" noProof="0" dirty="0">
                <a:ln>
                  <a:noFill/>
                </a:ln>
                <a:solidFill>
                  <a:prstClr val="black"/>
                </a:solidFill>
                <a:effectLst/>
                <a:uLnTx/>
                <a:uFillTx/>
                <a:cs typeface="Century Gothic"/>
              </a:rPr>
              <a:t> </a:t>
            </a:r>
            <a:r>
              <a:rPr kumimoji="0" lang="el-GR" sz="2200" b="1" u="none" strike="noStrike" kern="1200" cap="none" spc="-5" normalizeH="0" baseline="0" noProof="0" dirty="0">
                <a:ln>
                  <a:noFill/>
                </a:ln>
                <a:solidFill>
                  <a:prstClr val="black"/>
                </a:solidFill>
                <a:effectLst/>
                <a:uLnTx/>
                <a:uFillTx/>
                <a:cs typeface="Century Gothic"/>
              </a:rPr>
              <a:t>Ψυχολογίας, </a:t>
            </a:r>
            <a:r>
              <a:rPr kumimoji="0" lang="el-GR" sz="2200" b="1" u="none" strike="noStrike" kern="1200" cap="none" spc="-10" normalizeH="0" baseline="0" noProof="0" dirty="0" err="1">
                <a:ln>
                  <a:noFill/>
                </a:ln>
                <a:solidFill>
                  <a:prstClr val="black"/>
                </a:solidFill>
                <a:effectLst/>
                <a:uLnTx/>
                <a:uFillTx/>
                <a:cs typeface="Century Gothic"/>
              </a:rPr>
              <a:t>Πάντειο</a:t>
            </a:r>
            <a:r>
              <a:rPr kumimoji="0" lang="el-GR" sz="2200" b="1" u="none" strike="noStrike" kern="1200" cap="none" spc="10" normalizeH="0" baseline="0" noProof="0" dirty="0">
                <a:ln>
                  <a:noFill/>
                </a:ln>
                <a:solidFill>
                  <a:prstClr val="black"/>
                </a:solidFill>
                <a:effectLst/>
                <a:uLnTx/>
                <a:uFillTx/>
                <a:cs typeface="Century Gothic"/>
              </a:rPr>
              <a:t> </a:t>
            </a:r>
            <a:r>
              <a:rPr kumimoji="0" lang="el-GR" sz="2200" b="1" u="none" strike="noStrike" kern="1200" cap="none" spc="-5" normalizeH="0" baseline="0" noProof="0" dirty="0">
                <a:ln>
                  <a:noFill/>
                </a:ln>
                <a:solidFill>
                  <a:prstClr val="black"/>
                </a:solidFill>
                <a:effectLst/>
                <a:uLnTx/>
                <a:uFillTx/>
                <a:cs typeface="Century Gothic"/>
              </a:rPr>
              <a:t>Πανεπιστήμιο</a:t>
            </a:r>
            <a:endParaRPr lang="en-US" sz="2200" dirty="0">
              <a:solidFill>
                <a:prstClr val="black"/>
              </a:solidFill>
              <a:cs typeface="Century Gothic"/>
            </a:endParaRPr>
          </a:p>
          <a:p>
            <a:pPr marL="0" marR="33020" lvl="0" indent="0" defTabSz="914400" rtl="0" eaLnBrk="1" fontAlgn="auto" latinLnBrk="0" hangingPunct="1">
              <a:lnSpc>
                <a:spcPct val="100000"/>
              </a:lnSpc>
              <a:spcBef>
                <a:spcPts val="535"/>
              </a:spcBef>
              <a:spcAft>
                <a:spcPts val="0"/>
              </a:spcAft>
              <a:buClrTx/>
              <a:buSzTx/>
              <a:buFontTx/>
              <a:buNone/>
              <a:tabLst/>
              <a:defRPr/>
            </a:pPr>
            <a:r>
              <a:rPr kumimoji="0" lang="el-GR" sz="2200" b="1" u="none" strike="noStrike" kern="1200" cap="none" spc="-10" normalizeH="0" baseline="0" noProof="0" dirty="0">
                <a:ln>
                  <a:noFill/>
                </a:ln>
                <a:solidFill>
                  <a:prstClr val="black"/>
                </a:solidFill>
                <a:effectLst/>
                <a:uLnTx/>
                <a:uFillTx/>
                <a:cs typeface="Century Gothic"/>
              </a:rPr>
              <a:t>13/12/2024</a:t>
            </a:r>
            <a:endParaRPr kumimoji="0" lang="el-GR" sz="2200" b="0" u="none" strike="noStrike" kern="1200" cap="none" spc="0" normalizeH="0" baseline="0" noProof="0" dirty="0">
              <a:ln>
                <a:noFill/>
              </a:ln>
              <a:solidFill>
                <a:prstClr val="black"/>
              </a:solidFill>
              <a:effectLst/>
              <a:uLnTx/>
              <a:uFillTx/>
              <a:cs typeface="Century Gothic"/>
            </a:endParaRPr>
          </a:p>
        </p:txBody>
      </p:sp>
      <p:pic>
        <p:nvPicPr>
          <p:cNvPr id="6" name="Εικόνα 5">
            <a:extLst>
              <a:ext uri="{FF2B5EF4-FFF2-40B4-BE49-F238E27FC236}">
                <a16:creationId xmlns:a16="http://schemas.microsoft.com/office/drawing/2014/main" id="{A1B1298C-2CA4-8B1F-C4F3-7A469D0875A8}"/>
              </a:ext>
            </a:extLst>
          </p:cNvPr>
          <p:cNvPicPr>
            <a:picLocks noChangeAspect="1"/>
          </p:cNvPicPr>
          <p:nvPr/>
        </p:nvPicPr>
        <p:blipFill>
          <a:blip r:embed="rId2"/>
          <a:stretch>
            <a:fillRect/>
          </a:stretch>
        </p:blipFill>
        <p:spPr>
          <a:xfrm>
            <a:off x="11046463" y="5384979"/>
            <a:ext cx="1030310" cy="1345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925A-0D31-4254-8F6E-627CA3305167}"/>
              </a:ext>
            </a:extLst>
          </p:cNvPr>
          <p:cNvSpPr txBox="1">
            <a:spLocks noGrp="1"/>
          </p:cNvSpPr>
          <p:nvPr>
            <p:ph type="title"/>
          </p:nvPr>
        </p:nvSpPr>
        <p:spPr>
          <a:xfrm>
            <a:off x="2739736" y="399782"/>
            <a:ext cx="6712527" cy="1083132"/>
          </a:xfrm>
        </p:spPr>
        <p:txBody>
          <a:bodyPr>
            <a:normAutofit/>
          </a:bodyPr>
          <a:lstStyle/>
          <a:p>
            <a:pPr lvl="0" algn="ctr"/>
            <a:r>
              <a:rPr lang="el-GR" dirty="0">
                <a:solidFill>
                  <a:schemeClr val="accent1"/>
                </a:solidFill>
              </a:rPr>
              <a:t>Παρεμβάσεις πρόληψης</a:t>
            </a:r>
            <a:endParaRPr lang="en-GB" dirty="0">
              <a:solidFill>
                <a:schemeClr val="accent1"/>
              </a:solidFill>
            </a:endParaRPr>
          </a:p>
        </p:txBody>
      </p:sp>
      <p:sp>
        <p:nvSpPr>
          <p:cNvPr id="3" name="Content Placeholder 2">
            <a:extLst>
              <a:ext uri="{FF2B5EF4-FFF2-40B4-BE49-F238E27FC236}">
                <a16:creationId xmlns:a16="http://schemas.microsoft.com/office/drawing/2014/main" id="{B02112DC-E52B-470B-AC12-CAC4B270993F}"/>
              </a:ext>
            </a:extLst>
          </p:cNvPr>
          <p:cNvSpPr txBox="1">
            <a:spLocks noGrp="1"/>
          </p:cNvSpPr>
          <p:nvPr>
            <p:ph type="body" idx="1"/>
          </p:nvPr>
        </p:nvSpPr>
        <p:spPr>
          <a:xfrm>
            <a:off x="641869" y="1273858"/>
            <a:ext cx="11370022" cy="5390940"/>
          </a:xfrm>
        </p:spPr>
        <p:txBody>
          <a:bodyPr anchor="ctr">
            <a:noAutofit/>
          </a:bodyPr>
          <a:lstStyle/>
          <a:p>
            <a:pPr lvl="0">
              <a:buFont typeface="Arial" pitchFamily="34"/>
              <a:buChar char="•"/>
            </a:pPr>
            <a:r>
              <a:rPr lang="en-US" b="1" dirty="0">
                <a:latin typeface="Calibri" panose="020F0502020204030204" pitchFamily="34" charset="0"/>
                <a:ea typeface="Calibri" panose="020F0502020204030204" pitchFamily="34" charset="0"/>
                <a:cs typeface="Calibri" panose="020F0502020204030204" pitchFamily="34" charset="0"/>
              </a:rPr>
              <a:t>CBT </a:t>
            </a:r>
            <a:r>
              <a:rPr lang="en-US" dirty="0">
                <a:latin typeface="Calibri" panose="020F0502020204030204" pitchFamily="34" charset="0"/>
                <a:ea typeface="Calibri" panose="020F0502020204030204" pitchFamily="34" charset="0"/>
                <a:cs typeface="Calibri" panose="020F0502020204030204" pitchFamily="34" charset="0"/>
              </a:rPr>
              <a:t>(Compton et. al., 2004. Schmitt et al., 2022)</a:t>
            </a:r>
          </a:p>
          <a:p>
            <a:pPr lvl="0">
              <a:buFont typeface="Arial" pitchFamily="34"/>
              <a:buChar char="•"/>
            </a:pPr>
            <a:endParaRPr lang="el-GR" dirty="0">
              <a:latin typeface="Calibri" panose="020F0502020204030204" pitchFamily="34" charset="0"/>
              <a:ea typeface="Calibri" panose="020F0502020204030204" pitchFamily="34" charset="0"/>
              <a:cs typeface="Calibri" panose="020F0502020204030204" pitchFamily="34" charset="0"/>
            </a:endParaRPr>
          </a:p>
          <a:p>
            <a:pPr lvl="0">
              <a:buFont typeface="Arial" pitchFamily="34"/>
              <a:buChar char="•"/>
            </a:pPr>
            <a:r>
              <a:rPr lang="el-GR" b="1" dirty="0">
                <a:latin typeface="Calibri" panose="020F0502020204030204" pitchFamily="34" charset="0"/>
                <a:ea typeface="Calibri" panose="020F0502020204030204" pitchFamily="34" charset="0"/>
                <a:cs typeface="Calibri" panose="020F0502020204030204" pitchFamily="34" charset="0"/>
              </a:rPr>
              <a:t>Στοχοθέτηση </a:t>
            </a: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MacLeod, Coates &amp; </a:t>
            </a:r>
            <a:r>
              <a:rPr lang="en-US" dirty="0" err="1">
                <a:solidFill>
                  <a:prstClr val="black"/>
                </a:solidFill>
                <a:latin typeface="Calibri" panose="020F0502020204030204" pitchFamily="34" charset="0"/>
                <a:ea typeface="Calibri" panose="020F0502020204030204" pitchFamily="34" charset="0"/>
                <a:cs typeface="Calibri" panose="020F0502020204030204" pitchFamily="34" charset="0"/>
              </a:rPr>
              <a:t>Hetherton</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2008. Sheldon, Kasser, Smith &amp; Share, 2002</a:t>
            </a: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buFont typeface="Arial" pitchFamily="34"/>
              <a:buChar char="•"/>
            </a:pPr>
            <a:endParaRPr lang="en-US"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buFont typeface="Arial" pitchFamily="34"/>
              <a:buChar char="•"/>
            </a:pPr>
            <a:r>
              <a:rPr lang="el-GR" b="1" dirty="0" err="1">
                <a:latin typeface="Calibri" panose="020F0502020204030204" pitchFamily="34" charset="0"/>
                <a:ea typeface="Calibri" panose="020F0502020204030204" pitchFamily="34" charset="0"/>
                <a:cs typeface="Calibri" panose="020F0502020204030204" pitchFamily="34" charset="0"/>
              </a:rPr>
              <a:t>Αυτοσυμπόνια</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(Neff &amp; McGee, 2010. Bluth and Blanton, 2015. Zeller et al., 2015 )</a:t>
            </a:r>
          </a:p>
          <a:p>
            <a:pPr lvl="0">
              <a:buFont typeface="Arial" pitchFamily="34"/>
              <a:buChar char="•"/>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buFont typeface="Arial" pitchFamily="34"/>
              <a:buChar char="•"/>
            </a:pPr>
            <a:r>
              <a:rPr lang="el-GR" b="1" dirty="0">
                <a:latin typeface="Calibri" panose="020F0502020204030204" pitchFamily="34" charset="0"/>
                <a:ea typeface="Calibri" panose="020F0502020204030204" pitchFamily="34" charset="0"/>
                <a:cs typeface="Calibri" panose="020F0502020204030204" pitchFamily="34" charset="0"/>
              </a:rPr>
              <a:t>Υγιεινός τρόπος ζωής </a:t>
            </a: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Morton et al. 2017</a:t>
            </a: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Melnyk et al., 2009)</a:t>
            </a:r>
          </a:p>
          <a:p>
            <a:pPr lvl="0">
              <a:buFont typeface="Arial" pitchFamily="34"/>
              <a:buChar char="•"/>
            </a:pPr>
            <a:endParaRPr lang="el-GR" sz="1300" dirty="0">
              <a:latin typeface="Corbel"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6688F11-6E45-49F9-A8CE-6F1CEC190615}"/>
              </a:ext>
            </a:extLst>
          </p:cNvPr>
          <p:cNvGraphicFramePr>
            <a:graphicFrameLocks noGrp="1"/>
          </p:cNvGraphicFramePr>
          <p:nvPr>
            <p:ph idx="4294967295"/>
            <p:extLst>
              <p:ext uri="{D42A27DB-BD31-4B8C-83A1-F6EECF244321}">
                <p14:modId xmlns:p14="http://schemas.microsoft.com/office/powerpoint/2010/main" val="1128168299"/>
              </p:ext>
            </p:extLst>
          </p:nvPr>
        </p:nvGraphicFramePr>
        <p:xfrm>
          <a:off x="187325" y="1049767"/>
          <a:ext cx="11817350" cy="5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58619B37-5A3D-BA29-FF7C-F55F19DF886A}"/>
              </a:ext>
            </a:extLst>
          </p:cNvPr>
          <p:cNvPicPr>
            <a:picLocks noChangeAspect="1"/>
          </p:cNvPicPr>
          <p:nvPr/>
        </p:nvPicPr>
        <p:blipFill>
          <a:blip r:embed="rId8"/>
          <a:stretch>
            <a:fillRect/>
          </a:stretch>
        </p:blipFill>
        <p:spPr>
          <a:xfrm>
            <a:off x="6255008" y="3562300"/>
            <a:ext cx="1816765" cy="1048603"/>
          </a:xfrm>
          <a:prstGeom prst="rect">
            <a:avLst/>
          </a:prstGeom>
        </p:spPr>
      </p:pic>
      <p:sp>
        <p:nvSpPr>
          <p:cNvPr id="7" name="TextBox 6">
            <a:extLst>
              <a:ext uri="{FF2B5EF4-FFF2-40B4-BE49-F238E27FC236}">
                <a16:creationId xmlns:a16="http://schemas.microsoft.com/office/drawing/2014/main" id="{B55A9846-E375-A8EB-8C4A-209B2519815A}"/>
              </a:ext>
            </a:extLst>
          </p:cNvPr>
          <p:cNvSpPr txBox="1"/>
          <p:nvPr/>
        </p:nvSpPr>
        <p:spPr>
          <a:xfrm>
            <a:off x="4347184" y="3486438"/>
            <a:ext cx="1589809" cy="1200329"/>
          </a:xfrm>
          <a:prstGeom prst="rect">
            <a:avLst/>
          </a:prstGeom>
          <a:noFill/>
        </p:spPr>
        <p:txBody>
          <a:bodyPr wrap="square" rtlCol="0">
            <a:spAutoFit/>
          </a:bodyPr>
          <a:lstStyle/>
          <a:p>
            <a:r>
              <a:rPr lang="el-GR" dirty="0">
                <a:solidFill>
                  <a:schemeClr val="bg1"/>
                </a:solidFill>
              </a:rPr>
              <a:t>Επίλυση προβλήματος και θέσπιση στόχων</a:t>
            </a:r>
          </a:p>
        </p:txBody>
      </p:sp>
      <p:sp>
        <p:nvSpPr>
          <p:cNvPr id="8" name="TextBox 7">
            <a:extLst>
              <a:ext uri="{FF2B5EF4-FFF2-40B4-BE49-F238E27FC236}">
                <a16:creationId xmlns:a16="http://schemas.microsoft.com/office/drawing/2014/main" id="{D405EED2-A344-69FF-DB7F-22BB9EB88E60}"/>
              </a:ext>
            </a:extLst>
          </p:cNvPr>
          <p:cNvSpPr txBox="1"/>
          <p:nvPr/>
        </p:nvSpPr>
        <p:spPr>
          <a:xfrm>
            <a:off x="1021397" y="263197"/>
            <a:ext cx="10467222" cy="615553"/>
          </a:xfrm>
          <a:prstGeom prst="rect">
            <a:avLst/>
          </a:prstGeom>
          <a:noFill/>
        </p:spPr>
        <p:txBody>
          <a:bodyPr wrap="square" rtlCol="0">
            <a:spAutoFit/>
          </a:bodyPr>
          <a:lstStyle/>
          <a:p>
            <a:pPr algn="ctr"/>
            <a:r>
              <a:rPr lang="el-GR" sz="3400" dirty="0"/>
              <a:t>Προσχέδιο ενός </a:t>
            </a:r>
            <a:r>
              <a:rPr lang="el-GR" sz="3400" dirty="0" err="1"/>
              <a:t>πολυεπίπεδου</a:t>
            </a:r>
            <a:r>
              <a:rPr lang="el-GR" sz="3400" dirty="0"/>
              <a:t> προγράμματος πρόληψης</a:t>
            </a:r>
          </a:p>
        </p:txBody>
      </p:sp>
      <p:sp>
        <p:nvSpPr>
          <p:cNvPr id="9" name="TextBox 8">
            <a:extLst>
              <a:ext uri="{FF2B5EF4-FFF2-40B4-BE49-F238E27FC236}">
                <a16:creationId xmlns:a16="http://schemas.microsoft.com/office/drawing/2014/main" id="{8CE52503-E379-3732-FCB0-E9B1DEDE45A0}"/>
              </a:ext>
            </a:extLst>
          </p:cNvPr>
          <p:cNvSpPr txBox="1"/>
          <p:nvPr/>
        </p:nvSpPr>
        <p:spPr>
          <a:xfrm>
            <a:off x="8258376" y="3429000"/>
            <a:ext cx="1717502" cy="1477328"/>
          </a:xfrm>
          <a:prstGeom prst="rect">
            <a:avLst/>
          </a:prstGeom>
          <a:noFill/>
        </p:spPr>
        <p:txBody>
          <a:bodyPr wrap="square" rtlCol="0">
            <a:spAutoFit/>
          </a:bodyPr>
          <a:lstStyle/>
          <a:p>
            <a:r>
              <a:rPr lang="el-GR" dirty="0">
                <a:solidFill>
                  <a:schemeClr val="bg1"/>
                </a:solidFill>
              </a:rPr>
              <a:t>Υγιεινός τρόπος ζωής (φυσική άσκηση, ύπνος, περιβάλλον, διατροφή)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3548B7-B356-581C-FE35-7B5668AC1607}"/>
              </a:ext>
            </a:extLst>
          </p:cNvPr>
          <p:cNvSpPr>
            <a:spLocks noGrp="1"/>
          </p:cNvSpPr>
          <p:nvPr>
            <p:ph type="title"/>
          </p:nvPr>
        </p:nvSpPr>
        <p:spPr>
          <a:xfrm>
            <a:off x="1777830" y="245133"/>
            <a:ext cx="8636339" cy="574040"/>
          </a:xfrm>
        </p:spPr>
        <p:txBody>
          <a:bodyPr/>
          <a:lstStyle/>
          <a:p>
            <a:pPr algn="ctr"/>
            <a:r>
              <a:rPr lang="el-GR" dirty="0"/>
              <a:t>Γνωσιακή αναδόμηση</a:t>
            </a:r>
          </a:p>
        </p:txBody>
      </p:sp>
      <p:pic>
        <p:nvPicPr>
          <p:cNvPr id="5" name="Εικόνα 4">
            <a:extLst>
              <a:ext uri="{FF2B5EF4-FFF2-40B4-BE49-F238E27FC236}">
                <a16:creationId xmlns:a16="http://schemas.microsoft.com/office/drawing/2014/main" id="{BED05908-71E9-F951-199A-A6CBD1EE3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6" y="2213264"/>
            <a:ext cx="3293918" cy="3429000"/>
          </a:xfrm>
          <a:prstGeom prst="rect">
            <a:avLst/>
          </a:prstGeom>
        </p:spPr>
      </p:pic>
      <p:pic>
        <p:nvPicPr>
          <p:cNvPr id="9" name="Εικόνα 8">
            <a:extLst>
              <a:ext uri="{FF2B5EF4-FFF2-40B4-BE49-F238E27FC236}">
                <a16:creationId xmlns:a16="http://schemas.microsoft.com/office/drawing/2014/main" id="{D6B68376-62C2-8CBA-1F45-978D5ACEE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911" y="1659474"/>
            <a:ext cx="6874270" cy="4536579"/>
          </a:xfrm>
          <a:prstGeom prst="rect">
            <a:avLst/>
          </a:prstGeom>
        </p:spPr>
      </p:pic>
    </p:spTree>
    <p:extLst>
      <p:ext uri="{BB962C8B-B14F-4D97-AF65-F5344CB8AC3E}">
        <p14:creationId xmlns:p14="http://schemas.microsoft.com/office/powerpoint/2010/main" val="4413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5B0AD-5CD6-1FB4-786B-5D8710C6CAA8}"/>
              </a:ext>
            </a:extLst>
          </p:cNvPr>
          <p:cNvSpPr>
            <a:spLocks noGrp="1"/>
          </p:cNvSpPr>
          <p:nvPr>
            <p:ph type="title"/>
          </p:nvPr>
        </p:nvSpPr>
        <p:spPr>
          <a:xfrm>
            <a:off x="1904408" y="390606"/>
            <a:ext cx="8636339" cy="574040"/>
          </a:xfrm>
        </p:spPr>
        <p:txBody>
          <a:bodyPr/>
          <a:lstStyle/>
          <a:p>
            <a:pPr algn="ctr"/>
            <a:r>
              <a:rPr lang="el-GR" dirty="0"/>
              <a:t>Δεξιότητες συναισθηματικής ρύθμισης</a:t>
            </a:r>
          </a:p>
        </p:txBody>
      </p:sp>
      <p:pic>
        <p:nvPicPr>
          <p:cNvPr id="5" name="Εικόνα 4">
            <a:extLst>
              <a:ext uri="{FF2B5EF4-FFF2-40B4-BE49-F238E27FC236}">
                <a16:creationId xmlns:a16="http://schemas.microsoft.com/office/drawing/2014/main" id="{42509D46-048F-8EA1-E52B-807EFCAA8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74" y="2367395"/>
            <a:ext cx="5006253" cy="2819399"/>
          </a:xfrm>
          <a:prstGeom prst="rect">
            <a:avLst/>
          </a:prstGeom>
        </p:spPr>
      </p:pic>
      <p:pic>
        <p:nvPicPr>
          <p:cNvPr id="7" name="Εικόνα 6">
            <a:extLst>
              <a:ext uri="{FF2B5EF4-FFF2-40B4-BE49-F238E27FC236}">
                <a16:creationId xmlns:a16="http://schemas.microsoft.com/office/drawing/2014/main" id="{E9B3C7C4-8A73-E9C4-71E3-B5367F506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072" y="2367395"/>
            <a:ext cx="5006254" cy="2819399"/>
          </a:xfrm>
          <a:prstGeom prst="rect">
            <a:avLst/>
          </a:prstGeom>
        </p:spPr>
      </p:pic>
    </p:spTree>
    <p:extLst>
      <p:ext uri="{BB962C8B-B14F-4D97-AF65-F5344CB8AC3E}">
        <p14:creationId xmlns:p14="http://schemas.microsoft.com/office/powerpoint/2010/main" val="375411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B6A3A-D04F-9920-39FB-404BFF0721BB}"/>
              </a:ext>
            </a:extLst>
          </p:cNvPr>
          <p:cNvSpPr>
            <a:spLocks noGrp="1"/>
          </p:cNvSpPr>
          <p:nvPr>
            <p:ph type="title"/>
          </p:nvPr>
        </p:nvSpPr>
        <p:spPr>
          <a:xfrm>
            <a:off x="1777830" y="276306"/>
            <a:ext cx="8636339" cy="574040"/>
          </a:xfrm>
        </p:spPr>
        <p:txBody>
          <a:bodyPr/>
          <a:lstStyle/>
          <a:p>
            <a:pPr algn="ctr"/>
            <a:r>
              <a:rPr lang="el-GR" dirty="0"/>
              <a:t>Επίλυση προβλήματος ή </a:t>
            </a:r>
            <a:r>
              <a:rPr lang="el-GR" dirty="0" err="1"/>
              <a:t>επίτεξη</a:t>
            </a:r>
            <a:r>
              <a:rPr lang="el-GR" dirty="0"/>
              <a:t> στόχου</a:t>
            </a:r>
          </a:p>
        </p:txBody>
      </p:sp>
      <p:pic>
        <p:nvPicPr>
          <p:cNvPr id="7" name="Εικόνα 6">
            <a:extLst>
              <a:ext uri="{FF2B5EF4-FFF2-40B4-BE49-F238E27FC236}">
                <a16:creationId xmlns:a16="http://schemas.microsoft.com/office/drawing/2014/main" id="{A750FC1D-EC0C-36B2-003B-77A08C4E6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2" y="1413163"/>
            <a:ext cx="5252397" cy="5008419"/>
          </a:xfrm>
          <a:prstGeom prst="rect">
            <a:avLst/>
          </a:prstGeom>
        </p:spPr>
      </p:pic>
      <p:pic>
        <p:nvPicPr>
          <p:cNvPr id="9" name="Εικόνα 8">
            <a:extLst>
              <a:ext uri="{FF2B5EF4-FFF2-40B4-BE49-F238E27FC236}">
                <a16:creationId xmlns:a16="http://schemas.microsoft.com/office/drawing/2014/main" id="{65D1BEEE-E151-2F49-608B-51D07CBA2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1413163"/>
            <a:ext cx="5252397" cy="4971165"/>
          </a:xfrm>
          <a:prstGeom prst="rect">
            <a:avLst/>
          </a:prstGeom>
        </p:spPr>
      </p:pic>
    </p:spTree>
    <p:extLst>
      <p:ext uri="{BB962C8B-B14F-4D97-AF65-F5344CB8AC3E}">
        <p14:creationId xmlns:p14="http://schemas.microsoft.com/office/powerpoint/2010/main" val="174558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9">
            <a:extLst>
              <a:ext uri="{FF2B5EF4-FFF2-40B4-BE49-F238E27FC236}">
                <a16:creationId xmlns:a16="http://schemas.microsoft.com/office/drawing/2014/main" id="{935DD5F0-B488-48C1-8F15-B3415D207218}"/>
              </a:ext>
            </a:extLst>
          </p:cNvPr>
          <p:cNvSpPr>
            <a:spLocks noChangeArrowheads="1"/>
          </p:cNvSpPr>
          <p:nvPr/>
        </p:nvSpPr>
        <p:spPr bwMode="auto">
          <a:xfrm>
            <a:off x="1602580" y="2721241"/>
            <a:ext cx="2139950" cy="1062038"/>
          </a:xfrm>
          <a:prstGeom prst="roundRect">
            <a:avLst>
              <a:gd name="adj" fmla="val 16667"/>
            </a:avLst>
          </a:prstGeom>
          <a:solidFill>
            <a:schemeClr val="accent2">
              <a:lumMod val="60000"/>
              <a:lumOff val="40000"/>
            </a:schemeClr>
          </a:solidFill>
          <a:ln>
            <a:noFill/>
          </a:ln>
          <a:effectLst>
            <a:outerShdw blurRad="50800" dist="38100" dir="5400000" algn="t" rotWithShape="0">
              <a:srgbClr val="808080">
                <a:alpha val="39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kern="0" dirty="0">
                <a:solidFill>
                  <a:srgbClr val="FFFFFF"/>
                </a:solidFill>
                <a:latin typeface="Garamond" panose="02020404030301010803" pitchFamily="18" charset="0"/>
                <a:cs typeface="Calibri" panose="020F0502020204030204" pitchFamily="34" charset="0"/>
              </a:rPr>
              <a:t>Καλοσύνη απέναντι στον εαυτό</a:t>
            </a:r>
          </a:p>
        </p:txBody>
      </p:sp>
      <p:sp>
        <p:nvSpPr>
          <p:cNvPr id="6" name="Rounded Rectangle 30">
            <a:extLst>
              <a:ext uri="{FF2B5EF4-FFF2-40B4-BE49-F238E27FC236}">
                <a16:creationId xmlns:a16="http://schemas.microsoft.com/office/drawing/2014/main" id="{F28C8EAF-60DE-4DEB-A91F-D2BDA8BAB839}"/>
              </a:ext>
            </a:extLst>
          </p:cNvPr>
          <p:cNvSpPr>
            <a:spLocks noChangeArrowheads="1"/>
          </p:cNvSpPr>
          <p:nvPr/>
        </p:nvSpPr>
        <p:spPr bwMode="auto">
          <a:xfrm>
            <a:off x="4916089" y="2721241"/>
            <a:ext cx="2358234" cy="1062037"/>
          </a:xfrm>
          <a:prstGeom prst="roundRect">
            <a:avLst>
              <a:gd name="adj" fmla="val 16667"/>
            </a:avLst>
          </a:prstGeom>
          <a:solidFill>
            <a:schemeClr val="accent2">
              <a:lumMod val="60000"/>
              <a:lumOff val="40000"/>
            </a:schemeClr>
          </a:solidFill>
          <a:ln>
            <a:noFill/>
          </a:ln>
          <a:effectLst>
            <a:outerShdw blurRad="50800" dist="38100" dir="5400000" algn="t" rotWithShape="0">
              <a:srgbClr val="808080">
                <a:alpha val="39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kern="0" dirty="0">
                <a:solidFill>
                  <a:srgbClr val="FFFFFF"/>
                </a:solidFill>
                <a:latin typeface="Garamond" panose="02020404030301010803" pitchFamily="18" charset="0"/>
                <a:cs typeface="Calibri" panose="020F0502020204030204" pitchFamily="34" charset="0"/>
              </a:rPr>
              <a:t>Οικουμενικότητα</a:t>
            </a:r>
          </a:p>
        </p:txBody>
      </p:sp>
      <p:sp>
        <p:nvSpPr>
          <p:cNvPr id="7" name="Rounded Rectangle 31">
            <a:extLst>
              <a:ext uri="{FF2B5EF4-FFF2-40B4-BE49-F238E27FC236}">
                <a16:creationId xmlns:a16="http://schemas.microsoft.com/office/drawing/2014/main" id="{7DAE5CB2-1E68-47E1-8B82-C64B10B3FBB1}"/>
              </a:ext>
            </a:extLst>
          </p:cNvPr>
          <p:cNvSpPr>
            <a:spLocks noChangeArrowheads="1"/>
          </p:cNvSpPr>
          <p:nvPr/>
        </p:nvSpPr>
        <p:spPr bwMode="auto">
          <a:xfrm>
            <a:off x="8229601" y="2721240"/>
            <a:ext cx="2358234" cy="1062038"/>
          </a:xfrm>
          <a:prstGeom prst="roundRect">
            <a:avLst>
              <a:gd name="adj" fmla="val 16667"/>
            </a:avLst>
          </a:prstGeom>
          <a:solidFill>
            <a:schemeClr val="accent2">
              <a:lumMod val="60000"/>
              <a:lumOff val="40000"/>
            </a:schemeClr>
          </a:solidFill>
          <a:ln>
            <a:noFill/>
          </a:ln>
          <a:effectLst>
            <a:outerShdw blurRad="50800" dist="38100" dir="5400000" algn="t" rotWithShape="0">
              <a:srgbClr val="808080">
                <a:alpha val="39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kern="0" dirty="0" err="1">
                <a:solidFill>
                  <a:srgbClr val="FFFFFF"/>
                </a:solidFill>
                <a:latin typeface="Garamond" panose="02020404030301010803" pitchFamily="18" charset="0"/>
                <a:cs typeface="Calibri" panose="020F0502020204030204" pitchFamily="34" charset="0"/>
              </a:rPr>
              <a:t>Ενσυνειδητότητα</a:t>
            </a:r>
            <a:endParaRPr lang="el-GR" altLang="el-GR" kern="0" dirty="0">
              <a:solidFill>
                <a:srgbClr val="FFFFFF"/>
              </a:solidFill>
              <a:latin typeface="Garamond" panose="02020404030301010803" pitchFamily="18" charset="0"/>
              <a:cs typeface="Calibri" panose="020F0502020204030204" pitchFamily="34" charset="0"/>
            </a:endParaRPr>
          </a:p>
        </p:txBody>
      </p:sp>
      <p:sp>
        <p:nvSpPr>
          <p:cNvPr id="8" name="Rounded Rectangle 32">
            <a:extLst>
              <a:ext uri="{FF2B5EF4-FFF2-40B4-BE49-F238E27FC236}">
                <a16:creationId xmlns:a16="http://schemas.microsoft.com/office/drawing/2014/main" id="{10B9D663-EA48-41F6-936D-C51B216091FC}"/>
              </a:ext>
            </a:extLst>
          </p:cNvPr>
          <p:cNvSpPr>
            <a:spLocks noChangeArrowheads="1"/>
          </p:cNvSpPr>
          <p:nvPr/>
        </p:nvSpPr>
        <p:spPr bwMode="auto">
          <a:xfrm>
            <a:off x="1602579" y="4478868"/>
            <a:ext cx="2139949" cy="1081088"/>
          </a:xfrm>
          <a:prstGeom prst="roundRect">
            <a:avLst>
              <a:gd name="adj" fmla="val 16667"/>
            </a:avLst>
          </a:prstGeom>
          <a:solidFill>
            <a:schemeClr val="accent4"/>
          </a:solidFill>
          <a:ln>
            <a:noFill/>
          </a:ln>
          <a:effectLst>
            <a:outerShdw blurRad="50800" dist="38100" dir="5400000" algn="t" rotWithShape="0">
              <a:srgbClr val="808080">
                <a:alpha val="39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dirty="0">
                <a:solidFill>
                  <a:srgbClr val="FFFFFF"/>
                </a:solidFill>
                <a:latin typeface="Garamond" panose="02020404030301010803"/>
                <a:cs typeface="Calibri" panose="020F0502020204030204" pitchFamily="34" charset="0"/>
              </a:rPr>
              <a:t>Επικριτική στάση</a:t>
            </a:r>
            <a:endParaRPr lang="en-US" altLang="el-GR" dirty="0">
              <a:solidFill>
                <a:srgbClr val="FFFFFF"/>
              </a:solidFill>
              <a:latin typeface="Garamond" panose="02020404030301010803"/>
              <a:cs typeface="Calibri" panose="020F0502020204030204" pitchFamily="34" charset="0"/>
            </a:endParaRPr>
          </a:p>
        </p:txBody>
      </p:sp>
      <p:sp>
        <p:nvSpPr>
          <p:cNvPr id="9" name="Rounded Rectangle 33">
            <a:extLst>
              <a:ext uri="{FF2B5EF4-FFF2-40B4-BE49-F238E27FC236}">
                <a16:creationId xmlns:a16="http://schemas.microsoft.com/office/drawing/2014/main" id="{ED099EAE-1B6E-4FA2-BA02-D2BFA61B535E}"/>
              </a:ext>
            </a:extLst>
          </p:cNvPr>
          <p:cNvSpPr>
            <a:spLocks noChangeArrowheads="1"/>
          </p:cNvSpPr>
          <p:nvPr/>
        </p:nvSpPr>
        <p:spPr bwMode="auto">
          <a:xfrm>
            <a:off x="5025233" y="4478868"/>
            <a:ext cx="2139949" cy="1079500"/>
          </a:xfrm>
          <a:prstGeom prst="roundRect">
            <a:avLst>
              <a:gd name="adj" fmla="val 16667"/>
            </a:avLst>
          </a:prstGeom>
          <a:solidFill>
            <a:schemeClr val="accent4"/>
          </a:solidFill>
          <a:ln>
            <a:noFill/>
          </a:ln>
          <a:effectLst>
            <a:outerShdw blurRad="50800" dist="38100" dir="5400000" algn="t" rotWithShape="0">
              <a:srgbClr val="808080">
                <a:alpha val="39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dirty="0">
                <a:solidFill>
                  <a:srgbClr val="FFFFFF"/>
                </a:solidFill>
                <a:latin typeface="Garamond" panose="02020404030301010803"/>
                <a:cs typeface="Calibri" panose="020F0502020204030204" pitchFamily="34" charset="0"/>
              </a:rPr>
              <a:t>Απομόνωση</a:t>
            </a:r>
            <a:endParaRPr lang="en-US" altLang="el-GR" dirty="0">
              <a:solidFill>
                <a:srgbClr val="FFFFFF"/>
              </a:solidFill>
              <a:latin typeface="Garamond" panose="02020404030301010803"/>
              <a:cs typeface="Calibri" panose="020F0502020204030204" pitchFamily="34" charset="0"/>
            </a:endParaRPr>
          </a:p>
        </p:txBody>
      </p:sp>
      <p:sp>
        <p:nvSpPr>
          <p:cNvPr id="10" name="Rounded Rectangle 34">
            <a:extLst>
              <a:ext uri="{FF2B5EF4-FFF2-40B4-BE49-F238E27FC236}">
                <a16:creationId xmlns:a16="http://schemas.microsoft.com/office/drawing/2014/main" id="{D1FD9BE6-74FE-48C4-A3DC-B6080A2F9F44}"/>
              </a:ext>
            </a:extLst>
          </p:cNvPr>
          <p:cNvSpPr>
            <a:spLocks noChangeArrowheads="1"/>
          </p:cNvSpPr>
          <p:nvPr/>
        </p:nvSpPr>
        <p:spPr bwMode="auto">
          <a:xfrm>
            <a:off x="8229601" y="4465111"/>
            <a:ext cx="2358233" cy="1079500"/>
          </a:xfrm>
          <a:prstGeom prst="roundRect">
            <a:avLst>
              <a:gd name="adj" fmla="val 16667"/>
            </a:avLst>
          </a:prstGeom>
          <a:solidFill>
            <a:schemeClr val="accent4"/>
          </a:solidFill>
          <a:ln>
            <a:noFill/>
          </a:ln>
          <a:effectLst>
            <a:outerShdw blurRad="50800" dist="38100" dir="5400000" algn="t" rotWithShape="0">
              <a:srgbClr val="808080">
                <a:alpha val="39998"/>
              </a:srgbClr>
            </a:outerShdw>
          </a:effectLst>
        </p:spPr>
        <p:txBody>
          <a:bodyPr lIns="36000" rIns="3600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el-GR" altLang="el-GR" dirty="0">
                <a:solidFill>
                  <a:srgbClr val="FFFFFF"/>
                </a:solidFill>
                <a:latin typeface="Garamond" panose="02020404030301010803"/>
                <a:cs typeface="Calibri" panose="020F0502020204030204" pitchFamily="34" charset="0"/>
              </a:rPr>
              <a:t>Υπερβολική ταύτιση ή αποφυγή</a:t>
            </a:r>
            <a:endParaRPr lang="en-US" altLang="el-GR" dirty="0">
              <a:solidFill>
                <a:srgbClr val="FFFFFF"/>
              </a:solidFill>
              <a:latin typeface="Garamond" panose="02020404030301010803"/>
              <a:cs typeface="Calibri" panose="020F0502020204030204" pitchFamily="34" charset="0"/>
            </a:endParaRPr>
          </a:p>
        </p:txBody>
      </p:sp>
      <p:sp>
        <p:nvSpPr>
          <p:cNvPr id="2" name="TextBox 1">
            <a:extLst>
              <a:ext uri="{FF2B5EF4-FFF2-40B4-BE49-F238E27FC236}">
                <a16:creationId xmlns:a16="http://schemas.microsoft.com/office/drawing/2014/main" id="{73AD7771-7051-5CE6-4A34-DAECFA2B0AEB}"/>
              </a:ext>
            </a:extLst>
          </p:cNvPr>
          <p:cNvSpPr txBox="1"/>
          <p:nvPr/>
        </p:nvSpPr>
        <p:spPr>
          <a:xfrm>
            <a:off x="685799" y="1509469"/>
            <a:ext cx="11191009" cy="769441"/>
          </a:xfrm>
          <a:prstGeom prst="rect">
            <a:avLst/>
          </a:prstGeom>
          <a:noFill/>
        </p:spPr>
        <p:txBody>
          <a:bodyPr wrap="square" rtlCol="0">
            <a:spAutoFit/>
          </a:bodyPr>
          <a:lstStyle/>
          <a:p>
            <a:pPr marL="342900" indent="-342900">
              <a:buFont typeface="Wingdings" panose="05000000000000000000" pitchFamily="2" charset="2"/>
              <a:buChar char="Ø"/>
            </a:pPr>
            <a:r>
              <a:rPr lang="el-GR" sz="2200" dirty="0"/>
              <a:t>Μια στάση ζεστασιάς και αποδοχής απέναντι στον εαυτό, σε στιγμές όπου βιώνουμε μια κρίση, πόνο ή αποτυχία. </a:t>
            </a:r>
          </a:p>
        </p:txBody>
      </p:sp>
      <p:sp>
        <p:nvSpPr>
          <p:cNvPr id="3" name="TextBox 2">
            <a:extLst>
              <a:ext uri="{FF2B5EF4-FFF2-40B4-BE49-F238E27FC236}">
                <a16:creationId xmlns:a16="http://schemas.microsoft.com/office/drawing/2014/main" id="{AC724B01-ADA0-209F-FDD7-608480F89BF2}"/>
              </a:ext>
            </a:extLst>
          </p:cNvPr>
          <p:cNvSpPr txBox="1"/>
          <p:nvPr/>
        </p:nvSpPr>
        <p:spPr>
          <a:xfrm>
            <a:off x="3050670" y="320263"/>
            <a:ext cx="6089073" cy="646331"/>
          </a:xfrm>
          <a:prstGeom prst="rect">
            <a:avLst/>
          </a:prstGeom>
          <a:noFill/>
        </p:spPr>
        <p:txBody>
          <a:bodyPr wrap="square" rtlCol="0">
            <a:spAutoFit/>
          </a:bodyPr>
          <a:lstStyle/>
          <a:p>
            <a:pPr algn="ctr"/>
            <a:r>
              <a:rPr lang="el-GR" sz="3600" dirty="0"/>
              <a:t>ΘΨ - </a:t>
            </a:r>
            <a:r>
              <a:rPr lang="el-GR" sz="3600" dirty="0" err="1"/>
              <a:t>Αυτοσυμπόνια</a:t>
            </a:r>
            <a:endParaRPr lang="el-GR" sz="3600" dirty="0"/>
          </a:p>
        </p:txBody>
      </p:sp>
    </p:spTree>
    <p:extLst>
      <p:ext uri="{BB962C8B-B14F-4D97-AF65-F5344CB8AC3E}">
        <p14:creationId xmlns:p14="http://schemas.microsoft.com/office/powerpoint/2010/main" val="375961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A78DC0-4008-2B63-EDE7-E11E9879F5B0}"/>
              </a:ext>
            </a:extLst>
          </p:cNvPr>
          <p:cNvSpPr>
            <a:spLocks noGrp="1"/>
          </p:cNvSpPr>
          <p:nvPr>
            <p:ph type="title"/>
          </p:nvPr>
        </p:nvSpPr>
        <p:spPr>
          <a:xfrm>
            <a:off x="1777830" y="307478"/>
            <a:ext cx="8636339" cy="574040"/>
          </a:xfrm>
        </p:spPr>
        <p:txBody>
          <a:bodyPr/>
          <a:lstStyle/>
          <a:p>
            <a:pPr algn="ctr"/>
            <a:r>
              <a:rPr lang="el-GR" dirty="0"/>
              <a:t>Υγιεινός τρόπος ζωής</a:t>
            </a:r>
          </a:p>
        </p:txBody>
      </p:sp>
      <p:pic>
        <p:nvPicPr>
          <p:cNvPr id="5" name="Εικόνα 4">
            <a:extLst>
              <a:ext uri="{FF2B5EF4-FFF2-40B4-BE49-F238E27FC236}">
                <a16:creationId xmlns:a16="http://schemas.microsoft.com/office/drawing/2014/main" id="{98823C97-AC54-966F-06CF-D082E4DC1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82" y="1662545"/>
            <a:ext cx="11446236" cy="4603174"/>
          </a:xfrm>
          <a:prstGeom prst="rect">
            <a:avLst/>
          </a:prstGeom>
        </p:spPr>
      </p:pic>
    </p:spTree>
    <p:extLst>
      <p:ext uri="{BB962C8B-B14F-4D97-AF65-F5344CB8AC3E}">
        <p14:creationId xmlns:p14="http://schemas.microsoft.com/office/powerpoint/2010/main" val="73997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B7281A-A8D6-410F-8630-46134D09A211}"/>
              </a:ext>
            </a:extLst>
          </p:cNvPr>
          <p:cNvSpPr txBox="1"/>
          <p:nvPr/>
        </p:nvSpPr>
        <p:spPr>
          <a:xfrm>
            <a:off x="3106882" y="-242708"/>
            <a:ext cx="5978236" cy="1768932"/>
          </a:xfrm>
          <a:prstGeom prst="rect">
            <a:avLst/>
          </a:prstGeom>
        </p:spPr>
        <p:txBody>
          <a:bodyPr vert="horz" lIns="91440" tIns="45720" rIns="91440" bIns="45720" rtlCol="0" anchor="ctr" anchorCtr="0" compatLnSpc="1">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sz="1800" b="0" i="0" u="none" strike="noStrike" kern="0" cap="none" spc="0" baseline="0">
                <a:solidFill>
                  <a:srgbClr val="000000"/>
                </a:solidFill>
                <a:uFillTx/>
              </a:defRPr>
            </a:pPr>
            <a:r>
              <a:rPr kumimoji="0" lang="en-US" sz="4400" b="0" i="0" u="none" strike="noStrike" kern="1200" cap="none" spc="-60" normalizeH="0" baseline="0" noProof="0" dirty="0" err="1">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Ψυχομετρικά</a:t>
            </a:r>
            <a:r>
              <a:rPr kumimoji="0" lang="en-US" sz="4400" b="0" i="0" u="none" strike="noStrike" kern="1200" cap="none" spc="-6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60" normalizeH="0" baseline="0" noProof="0" dirty="0" err="1">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Εργ</a:t>
            </a:r>
            <a:r>
              <a:rPr kumimoji="0" lang="en-US" sz="4400" b="0" i="0" u="none" strike="noStrike" kern="1200" cap="none" spc="-6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αλεία</a:t>
            </a:r>
          </a:p>
        </p:txBody>
      </p:sp>
      <p:sp>
        <p:nvSpPr>
          <p:cNvPr id="3" name="Content Placeholder 11">
            <a:extLst>
              <a:ext uri="{FF2B5EF4-FFF2-40B4-BE49-F238E27FC236}">
                <a16:creationId xmlns:a16="http://schemas.microsoft.com/office/drawing/2014/main" id="{78B95014-8ABC-4FD2-88F8-3569EC6B5989}"/>
              </a:ext>
            </a:extLst>
          </p:cNvPr>
          <p:cNvSpPr txBox="1">
            <a:spLocks noGrp="1"/>
          </p:cNvSpPr>
          <p:nvPr>
            <p:ph type="body" idx="1"/>
          </p:nvPr>
        </p:nvSpPr>
        <p:spPr>
          <a:xfrm>
            <a:off x="1026968" y="1399126"/>
            <a:ext cx="10138064" cy="5108060"/>
          </a:xfrm>
        </p:spPr>
        <p:txBody>
          <a:bodyPr vert="horz" lIns="91440" tIns="45720" rIns="91440" bIns="45720" rtlCol="0" anchor="ctr">
            <a:normAutofit fontScale="92500" lnSpcReduction="10000"/>
          </a:bodyPr>
          <a:lstStyle/>
          <a:p>
            <a:pPr lvl="0" indent="-228600">
              <a:buFont typeface="Arial" panose="020B0604020202020204" pitchFamily="34" charset="0"/>
              <a:buChar char="•"/>
            </a:pPr>
            <a:r>
              <a:rPr lang="en-US" sz="2200" b="1" dirty="0">
                <a:solidFill>
                  <a:schemeClr val="tx1"/>
                </a:solidFill>
                <a:latin typeface="+mn-lt"/>
                <a:ea typeface="+mn-ea"/>
                <a:cs typeface="+mn-cs"/>
              </a:rPr>
              <a:t>Healthy </a:t>
            </a:r>
            <a:r>
              <a:rPr lang="en-US" sz="2200" b="1" dirty="0">
                <a:latin typeface="+mn-lt"/>
                <a:cs typeface="+mn-cs"/>
              </a:rPr>
              <a:t>L</a:t>
            </a:r>
            <a:r>
              <a:rPr lang="en-US" sz="2200" b="1" dirty="0">
                <a:solidFill>
                  <a:schemeClr val="tx1"/>
                </a:solidFill>
                <a:latin typeface="+mn-lt"/>
                <a:ea typeface="+mn-ea"/>
                <a:cs typeface="+mn-cs"/>
              </a:rPr>
              <a:t>ifestyle Beliefs Scale </a:t>
            </a:r>
            <a:r>
              <a:rPr lang="en-US" sz="1800" dirty="0">
                <a:solidFill>
                  <a:schemeClr val="tx1"/>
                </a:solidFill>
                <a:latin typeface="+mn-lt"/>
                <a:ea typeface="+mn-ea"/>
                <a:cs typeface="+mn-cs"/>
              </a:rPr>
              <a:t>(Melnyk et al., 2009)</a:t>
            </a:r>
          </a:p>
          <a:p>
            <a:pPr lvl="1" indent="-228600">
              <a:buFont typeface="Arial" panose="020B0604020202020204" pitchFamily="34" charset="0"/>
              <a:buChar char="•"/>
            </a:pPr>
            <a:r>
              <a:rPr lang="en-US" sz="1700" dirty="0">
                <a:solidFill>
                  <a:schemeClr val="tx1"/>
                </a:solidFill>
                <a:latin typeface="+mn-lt"/>
                <a:ea typeface="+mn-ea"/>
                <a:cs typeface="+mn-cs"/>
              </a:rPr>
              <a:t>4-β</a:t>
            </a:r>
            <a:r>
              <a:rPr lang="en-US" sz="1700" dirty="0" err="1">
                <a:solidFill>
                  <a:schemeClr val="tx1"/>
                </a:solidFill>
                <a:latin typeface="+mn-lt"/>
                <a:ea typeface="+mn-ea"/>
                <a:cs typeface="+mn-cs"/>
              </a:rPr>
              <a:t>άθμι</a:t>
            </a:r>
            <a:r>
              <a:rPr lang="en-US" sz="1700" dirty="0">
                <a:solidFill>
                  <a:schemeClr val="tx1"/>
                </a:solidFill>
                <a:latin typeface="+mn-lt"/>
                <a:ea typeface="+mn-ea"/>
                <a:cs typeface="+mn-cs"/>
              </a:rPr>
              <a:t>α κλίμακα τύπου Likert</a:t>
            </a:r>
          </a:p>
          <a:p>
            <a:pPr lvl="2" indent="-228600">
              <a:buFont typeface="Arial" panose="020B0604020202020204" pitchFamily="34" charset="0"/>
              <a:buChar char="•"/>
            </a:pPr>
            <a:r>
              <a:rPr lang="en-US" sz="1500" dirty="0">
                <a:solidFill>
                  <a:schemeClr val="tx1"/>
                </a:solidFill>
              </a:rPr>
              <a:t>9</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ερωτήσεις</a:t>
            </a:r>
            <a:r>
              <a:rPr lang="en-US" sz="1500" dirty="0">
                <a:solidFill>
                  <a:schemeClr val="tx1"/>
                </a:solidFill>
              </a:rPr>
              <a:t> </a:t>
            </a:r>
            <a:r>
              <a:rPr lang="el-GR" sz="1500" dirty="0">
                <a:solidFill>
                  <a:schemeClr val="tx1"/>
                </a:solidFill>
              </a:rPr>
              <a:t>που αφορούν πεποιθήσεις σχετικά με συμπεριφορές (σωματική υγεία)</a:t>
            </a:r>
            <a:endParaRPr lang="en-US" sz="1500" dirty="0">
              <a:solidFill>
                <a:schemeClr val="tx1"/>
              </a:solidFill>
              <a:latin typeface="+mn-lt"/>
              <a:ea typeface="+mn-ea"/>
              <a:cs typeface="+mn-cs"/>
            </a:endParaRPr>
          </a:p>
          <a:p>
            <a:pPr lvl="2" indent="-228600">
              <a:buFont typeface="Arial" panose="020B0604020202020204" pitchFamily="34" charset="0"/>
              <a:buChar char="•"/>
            </a:pPr>
            <a:r>
              <a:rPr lang="en-US" sz="1500" dirty="0">
                <a:solidFill>
                  <a:schemeClr val="tx1"/>
                </a:solidFill>
                <a:latin typeface="+mn-lt"/>
                <a:ea typeface="+mn-ea"/>
                <a:cs typeface="+mn-cs"/>
              </a:rPr>
              <a:t>7 </a:t>
            </a:r>
            <a:r>
              <a:rPr lang="en-US" sz="1500" dirty="0" err="1">
                <a:solidFill>
                  <a:schemeClr val="tx1"/>
                </a:solidFill>
                <a:latin typeface="+mn-lt"/>
                <a:ea typeface="+mn-ea"/>
                <a:cs typeface="+mn-cs"/>
              </a:rPr>
              <a:t>ερωτήσεις</a:t>
            </a:r>
            <a:r>
              <a:rPr lang="en-US" sz="1500" dirty="0">
                <a:solidFill>
                  <a:schemeClr val="tx1"/>
                </a:solidFill>
                <a:latin typeface="+mn-lt"/>
                <a:ea typeface="+mn-ea"/>
                <a:cs typeface="+mn-cs"/>
              </a:rPr>
              <a:t> </a:t>
            </a:r>
            <a:r>
              <a:rPr lang="el-GR" sz="1500" dirty="0">
                <a:solidFill>
                  <a:schemeClr val="tx1"/>
                </a:solidFill>
                <a:latin typeface="+mn-lt"/>
                <a:ea typeface="+mn-ea"/>
                <a:cs typeface="+mn-cs"/>
              </a:rPr>
              <a:t>που αφορούν πεποιθήσεις σχετικά με την αίσθηση </a:t>
            </a:r>
            <a:r>
              <a:rPr lang="el-GR" sz="1500" dirty="0" err="1">
                <a:solidFill>
                  <a:schemeClr val="tx1"/>
                </a:solidFill>
                <a:latin typeface="+mn-lt"/>
                <a:ea typeface="+mn-ea"/>
                <a:cs typeface="+mn-cs"/>
              </a:rPr>
              <a:t>αυτοαποτελεσματικότητας</a:t>
            </a:r>
            <a:r>
              <a:rPr lang="el-GR" sz="1500" dirty="0">
                <a:solidFill>
                  <a:schemeClr val="tx1"/>
                </a:solidFill>
                <a:latin typeface="+mn-lt"/>
                <a:ea typeface="+mn-ea"/>
                <a:cs typeface="+mn-cs"/>
              </a:rPr>
              <a:t> και την οικογενειακή στήριξη (ψυχική υγεία)</a:t>
            </a:r>
            <a:endParaRPr lang="en-US" sz="1500" dirty="0">
              <a:solidFill>
                <a:schemeClr val="tx1"/>
              </a:solidFill>
              <a:latin typeface="+mn-lt"/>
              <a:ea typeface="+mn-ea"/>
              <a:cs typeface="+mn-cs"/>
            </a:endParaRPr>
          </a:p>
          <a:p>
            <a:pPr lvl="0" indent="-228600">
              <a:buFont typeface="Arial" panose="020B0604020202020204" pitchFamily="34" charset="0"/>
              <a:buChar char="•"/>
            </a:pPr>
            <a:r>
              <a:rPr lang="en-US" sz="2200" b="1" dirty="0">
                <a:solidFill>
                  <a:schemeClr val="tx1"/>
                </a:solidFill>
                <a:latin typeface="+mn-lt"/>
                <a:ea typeface="+mn-ea"/>
                <a:cs typeface="+mn-cs"/>
              </a:rPr>
              <a:t>Depression Anxiety Stress Scale-21</a:t>
            </a:r>
            <a:r>
              <a:rPr lang="en-US" sz="1700" dirty="0">
                <a:solidFill>
                  <a:schemeClr val="tx1"/>
                </a:solidFill>
                <a:latin typeface="+mn-lt"/>
                <a:ea typeface="+mn-ea"/>
                <a:cs typeface="+mn-cs"/>
              </a:rPr>
              <a:t> </a:t>
            </a:r>
            <a:r>
              <a:rPr lang="el-GR" sz="1700" dirty="0">
                <a:solidFill>
                  <a:schemeClr val="tx1"/>
                </a:solidFill>
                <a:latin typeface="+mn-lt"/>
                <a:ea typeface="+mn-ea"/>
                <a:cs typeface="+mn-cs"/>
              </a:rPr>
              <a:t>(</a:t>
            </a:r>
            <a:r>
              <a:rPr lang="en-US" sz="1700" dirty="0">
                <a:solidFill>
                  <a:schemeClr val="tx1"/>
                </a:solidFill>
                <a:latin typeface="+mn-lt"/>
                <a:ea typeface="+mn-ea"/>
                <a:cs typeface="+mn-cs"/>
              </a:rPr>
              <a:t>Lovibond &amp; Lovibond</a:t>
            </a:r>
            <a:r>
              <a:rPr lang="el-GR" sz="1700" dirty="0">
                <a:solidFill>
                  <a:schemeClr val="tx1"/>
                </a:solidFill>
                <a:latin typeface="+mn-lt"/>
                <a:ea typeface="+mn-ea"/>
                <a:cs typeface="+mn-cs"/>
              </a:rPr>
              <a:t>, </a:t>
            </a:r>
            <a:r>
              <a:rPr lang="en-US" sz="1700" dirty="0">
                <a:solidFill>
                  <a:schemeClr val="tx1"/>
                </a:solidFill>
                <a:latin typeface="+mn-lt"/>
                <a:ea typeface="+mn-ea"/>
                <a:cs typeface="+mn-cs"/>
              </a:rPr>
              <a:t>1995)</a:t>
            </a:r>
          </a:p>
          <a:p>
            <a:pPr lvl="1" indent="-228600">
              <a:buFont typeface="Arial" panose="020B0604020202020204" pitchFamily="34" charset="0"/>
              <a:buChar char="•"/>
            </a:pPr>
            <a:r>
              <a:rPr lang="en-US" sz="1700" dirty="0">
                <a:solidFill>
                  <a:schemeClr val="tx1"/>
                </a:solidFill>
                <a:latin typeface="+mn-lt"/>
                <a:ea typeface="+mn-ea"/>
                <a:cs typeface="+mn-cs"/>
              </a:rPr>
              <a:t>4-β</a:t>
            </a:r>
            <a:r>
              <a:rPr lang="en-US" sz="1700" dirty="0" err="1">
                <a:solidFill>
                  <a:schemeClr val="tx1"/>
                </a:solidFill>
                <a:latin typeface="+mn-lt"/>
                <a:ea typeface="+mn-ea"/>
                <a:cs typeface="+mn-cs"/>
              </a:rPr>
              <a:t>άθμι</a:t>
            </a:r>
            <a:r>
              <a:rPr lang="en-US" sz="1700" dirty="0">
                <a:solidFill>
                  <a:schemeClr val="tx1"/>
                </a:solidFill>
                <a:latin typeface="+mn-lt"/>
                <a:ea typeface="+mn-ea"/>
                <a:cs typeface="+mn-cs"/>
              </a:rPr>
              <a:t>α κλίμακα τύπου Likert</a:t>
            </a:r>
          </a:p>
          <a:p>
            <a:pPr lvl="2" indent="-228600">
              <a:buFont typeface="Arial" panose="020B0604020202020204" pitchFamily="34" charset="0"/>
              <a:buChar char="•"/>
            </a:pPr>
            <a:r>
              <a:rPr lang="en-US" sz="1500" dirty="0">
                <a:solidFill>
                  <a:schemeClr val="tx1"/>
                </a:solidFill>
                <a:latin typeface="+mn-lt"/>
                <a:ea typeface="+mn-ea"/>
                <a:cs typeface="+mn-cs"/>
              </a:rPr>
              <a:t>7 </a:t>
            </a:r>
            <a:r>
              <a:rPr lang="en-US" sz="1500" dirty="0" err="1">
                <a:solidFill>
                  <a:schemeClr val="tx1"/>
                </a:solidFill>
                <a:latin typeface="+mn-lt"/>
                <a:ea typeface="+mn-ea"/>
                <a:cs typeface="+mn-cs"/>
              </a:rPr>
              <a:t>ερωτήσεις</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γι</a:t>
            </a:r>
            <a:r>
              <a:rPr lang="en-US" sz="1500" dirty="0">
                <a:solidFill>
                  <a:schemeClr val="tx1"/>
                </a:solidFill>
                <a:latin typeface="+mn-lt"/>
                <a:ea typeface="+mn-ea"/>
                <a:cs typeface="+mn-cs"/>
              </a:rPr>
              <a:t>α  συμπτώματα κατάθλιψης</a:t>
            </a:r>
          </a:p>
          <a:p>
            <a:pPr lvl="2" indent="-228600">
              <a:buFont typeface="Arial" panose="020B0604020202020204" pitchFamily="34" charset="0"/>
              <a:buChar char="•"/>
            </a:pPr>
            <a:r>
              <a:rPr lang="en-US" sz="1500" dirty="0">
                <a:solidFill>
                  <a:schemeClr val="tx1"/>
                </a:solidFill>
                <a:latin typeface="+mn-lt"/>
                <a:ea typeface="+mn-ea"/>
                <a:cs typeface="+mn-cs"/>
              </a:rPr>
              <a:t>7 </a:t>
            </a:r>
            <a:r>
              <a:rPr lang="en-US" sz="1500" dirty="0" err="1">
                <a:solidFill>
                  <a:schemeClr val="tx1"/>
                </a:solidFill>
                <a:latin typeface="+mn-lt"/>
                <a:ea typeface="+mn-ea"/>
                <a:cs typeface="+mn-cs"/>
              </a:rPr>
              <a:t>ερωτήσεις</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γι</a:t>
            </a:r>
            <a:r>
              <a:rPr lang="en-US" sz="1500" dirty="0">
                <a:solidFill>
                  <a:schemeClr val="tx1"/>
                </a:solidFill>
                <a:latin typeface="+mn-lt"/>
                <a:ea typeface="+mn-ea"/>
                <a:cs typeface="+mn-cs"/>
              </a:rPr>
              <a:t>α  συμπτώματα άγχους</a:t>
            </a:r>
          </a:p>
          <a:p>
            <a:pPr lvl="2" indent="-228600">
              <a:buFont typeface="Arial" panose="020B0604020202020204" pitchFamily="34" charset="0"/>
              <a:buChar char="•"/>
            </a:pPr>
            <a:r>
              <a:rPr lang="en-US" sz="1500" dirty="0">
                <a:solidFill>
                  <a:schemeClr val="tx1"/>
                </a:solidFill>
                <a:latin typeface="+mn-lt"/>
                <a:ea typeface="+mn-ea"/>
                <a:cs typeface="+mn-cs"/>
              </a:rPr>
              <a:t>7 </a:t>
            </a:r>
            <a:r>
              <a:rPr lang="en-US" sz="1500" dirty="0" err="1">
                <a:solidFill>
                  <a:schemeClr val="tx1"/>
                </a:solidFill>
                <a:latin typeface="+mn-lt"/>
                <a:ea typeface="+mn-ea"/>
                <a:cs typeface="+mn-cs"/>
              </a:rPr>
              <a:t>ερωτήσεις</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γι</a:t>
            </a:r>
            <a:r>
              <a:rPr lang="en-US" sz="1500" dirty="0">
                <a:solidFill>
                  <a:schemeClr val="tx1"/>
                </a:solidFill>
                <a:latin typeface="+mn-lt"/>
                <a:ea typeface="+mn-ea"/>
                <a:cs typeface="+mn-cs"/>
              </a:rPr>
              <a:t>α  συμπτώματα στρες</a:t>
            </a:r>
          </a:p>
          <a:p>
            <a:pPr lvl="0" indent="-228600">
              <a:buFont typeface="Arial" panose="020B0604020202020204" pitchFamily="34" charset="0"/>
              <a:buChar char="•"/>
            </a:pPr>
            <a:r>
              <a:rPr lang="en-US" sz="2200" b="1" dirty="0">
                <a:solidFill>
                  <a:schemeClr val="tx1"/>
                </a:solidFill>
                <a:latin typeface="+mn-lt"/>
                <a:ea typeface="+mn-ea"/>
                <a:cs typeface="+mn-cs"/>
              </a:rPr>
              <a:t>Self Compassion Scale-Youth Version </a:t>
            </a:r>
            <a:r>
              <a:rPr lang="en-US" sz="1700" dirty="0">
                <a:latin typeface="+mn-lt"/>
                <a:cs typeface="+mn-cs"/>
              </a:rPr>
              <a:t>(Neff et al., 2020. </a:t>
            </a:r>
            <a:r>
              <a:rPr lang="en-US" sz="1700" dirty="0" err="1">
                <a:latin typeface="+mn-lt"/>
                <a:cs typeface="+mn-cs"/>
              </a:rPr>
              <a:t>Karakasidou</a:t>
            </a:r>
            <a:r>
              <a:rPr lang="en-US" sz="1700" dirty="0">
                <a:latin typeface="+mn-lt"/>
                <a:cs typeface="+mn-cs"/>
              </a:rPr>
              <a:t> et al., 2021)</a:t>
            </a:r>
            <a:r>
              <a:rPr lang="en-US" sz="1700" dirty="0">
                <a:solidFill>
                  <a:schemeClr val="tx1"/>
                </a:solidFill>
                <a:latin typeface="+mn-lt"/>
                <a:ea typeface="+mn-ea"/>
                <a:cs typeface="+mn-cs"/>
              </a:rPr>
              <a:t> </a:t>
            </a:r>
          </a:p>
          <a:p>
            <a:pPr lvl="0" indent="-228600">
              <a:buFont typeface="Arial" panose="020B0604020202020204" pitchFamily="34" charset="0"/>
              <a:buChar char="•"/>
            </a:pPr>
            <a:r>
              <a:rPr lang="en-US" sz="1700" dirty="0">
                <a:solidFill>
                  <a:schemeClr val="tx1"/>
                </a:solidFill>
                <a:latin typeface="+mn-lt"/>
                <a:ea typeface="+mn-ea"/>
                <a:cs typeface="+mn-cs"/>
              </a:rPr>
              <a:t>5-β</a:t>
            </a:r>
            <a:r>
              <a:rPr lang="en-US" sz="1700" dirty="0" err="1">
                <a:solidFill>
                  <a:schemeClr val="tx1"/>
                </a:solidFill>
                <a:latin typeface="+mn-lt"/>
                <a:ea typeface="+mn-ea"/>
                <a:cs typeface="+mn-cs"/>
              </a:rPr>
              <a:t>άθμι</a:t>
            </a:r>
            <a:r>
              <a:rPr lang="en-US" sz="1700" dirty="0">
                <a:solidFill>
                  <a:schemeClr val="tx1"/>
                </a:solidFill>
                <a:latin typeface="+mn-lt"/>
                <a:ea typeface="+mn-ea"/>
                <a:cs typeface="+mn-cs"/>
              </a:rPr>
              <a:t>α κλίμακα τύπου Likert</a:t>
            </a:r>
          </a:p>
          <a:p>
            <a:pPr lvl="2" indent="-228600">
              <a:buFont typeface="Arial" panose="020B0604020202020204" pitchFamily="34" charset="0"/>
              <a:buChar char="•"/>
            </a:pPr>
            <a:r>
              <a:rPr lang="en-US" sz="1500" dirty="0">
                <a:solidFill>
                  <a:schemeClr val="tx1"/>
                </a:solidFill>
              </a:rPr>
              <a:t>3 </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ερωτήσεις</a:t>
            </a:r>
            <a:r>
              <a:rPr lang="en-US" sz="1500" dirty="0">
                <a:solidFill>
                  <a:schemeClr val="tx1"/>
                </a:solidFill>
                <a:latin typeface="+mn-lt"/>
                <a:ea typeface="+mn-ea"/>
                <a:cs typeface="+mn-cs"/>
              </a:rPr>
              <a:t> </a:t>
            </a:r>
            <a:r>
              <a:rPr lang="en-US" sz="1500" dirty="0" err="1">
                <a:solidFill>
                  <a:schemeClr val="tx1"/>
                </a:solidFill>
                <a:latin typeface="+mn-lt"/>
                <a:ea typeface="+mn-ea"/>
                <a:cs typeface="+mn-cs"/>
              </a:rPr>
              <a:t>εστι</a:t>
            </a:r>
            <a:r>
              <a:rPr lang="en-US" sz="1500" dirty="0">
                <a:solidFill>
                  <a:schemeClr val="tx1"/>
                </a:solidFill>
                <a:latin typeface="+mn-lt"/>
                <a:ea typeface="+mn-ea"/>
                <a:cs typeface="+mn-cs"/>
              </a:rPr>
              <a:t>ασμένες στην </a:t>
            </a:r>
            <a:r>
              <a:rPr lang="el-GR" sz="1500" dirty="0">
                <a:solidFill>
                  <a:schemeClr val="tx1"/>
                </a:solidFill>
                <a:latin typeface="+mn-lt"/>
                <a:ea typeface="+mn-ea"/>
                <a:cs typeface="+mn-cs"/>
              </a:rPr>
              <a:t>καλοσύνη απέναντι στον εαυτό</a:t>
            </a:r>
          </a:p>
          <a:p>
            <a:pPr lvl="2" indent="-228600">
              <a:buFont typeface="Arial" panose="020B0604020202020204" pitchFamily="34" charset="0"/>
              <a:buChar char="•"/>
            </a:pPr>
            <a:r>
              <a:rPr lang="el-GR" sz="1500" dirty="0">
                <a:solidFill>
                  <a:schemeClr val="tx1"/>
                </a:solidFill>
              </a:rPr>
              <a:t>3 ερωτήσεις εστιασμένες στην κριτική απέναντι στον εαυτό</a:t>
            </a:r>
          </a:p>
          <a:p>
            <a:pPr lvl="2" indent="-228600">
              <a:buFont typeface="Arial" panose="020B0604020202020204" pitchFamily="34" charset="0"/>
              <a:buChar char="•"/>
            </a:pPr>
            <a:r>
              <a:rPr lang="el-GR" sz="1500" dirty="0">
                <a:solidFill>
                  <a:schemeClr val="tx1"/>
                </a:solidFill>
                <a:latin typeface="+mn-lt"/>
                <a:ea typeface="+mn-ea"/>
                <a:cs typeface="+mn-cs"/>
              </a:rPr>
              <a:t>3 ερωτήσεις εστιασμένες στην οικουμενικότητα</a:t>
            </a:r>
          </a:p>
          <a:p>
            <a:pPr lvl="2" indent="-228600">
              <a:buFont typeface="Arial" panose="020B0604020202020204" pitchFamily="34" charset="0"/>
              <a:buChar char="•"/>
            </a:pPr>
            <a:r>
              <a:rPr lang="el-GR" sz="1500" dirty="0">
                <a:solidFill>
                  <a:schemeClr val="tx1"/>
                </a:solidFill>
              </a:rPr>
              <a:t>3 ερωτήσεις εστιασμένες στην απομόνωση</a:t>
            </a:r>
          </a:p>
          <a:p>
            <a:pPr lvl="2" indent="-228600">
              <a:buFont typeface="Arial" panose="020B0604020202020204" pitchFamily="34" charset="0"/>
              <a:buChar char="•"/>
            </a:pPr>
            <a:r>
              <a:rPr lang="el-GR" sz="1500" dirty="0">
                <a:solidFill>
                  <a:schemeClr val="tx1"/>
                </a:solidFill>
                <a:latin typeface="+mn-lt"/>
                <a:ea typeface="+mn-ea"/>
                <a:cs typeface="+mn-cs"/>
              </a:rPr>
              <a:t>3 ερωτήσεις εστιασμένες στην </a:t>
            </a:r>
            <a:r>
              <a:rPr lang="el-GR" sz="1500" dirty="0" err="1">
                <a:solidFill>
                  <a:schemeClr val="tx1"/>
                </a:solidFill>
                <a:latin typeface="+mn-lt"/>
                <a:ea typeface="+mn-ea"/>
                <a:cs typeface="+mn-cs"/>
              </a:rPr>
              <a:t>ενσυνειδητότητα</a:t>
            </a:r>
            <a:endParaRPr lang="el-GR" sz="1500" dirty="0">
              <a:solidFill>
                <a:schemeClr val="tx1"/>
              </a:solidFill>
              <a:latin typeface="+mn-lt"/>
              <a:ea typeface="+mn-ea"/>
              <a:cs typeface="+mn-cs"/>
            </a:endParaRPr>
          </a:p>
          <a:p>
            <a:pPr lvl="2" indent="-228600">
              <a:buFont typeface="Arial" panose="020B0604020202020204" pitchFamily="34" charset="0"/>
              <a:buChar char="•"/>
            </a:pPr>
            <a:r>
              <a:rPr lang="el-GR" sz="1500" dirty="0">
                <a:solidFill>
                  <a:schemeClr val="tx1"/>
                </a:solidFill>
              </a:rPr>
              <a:t>2 ερωτήσεις εστιασμένες στην ταύτιση</a:t>
            </a:r>
            <a:endParaRPr lang="en-US" sz="2200" dirty="0">
              <a:solidFill>
                <a:schemeClr val="tx1"/>
              </a:solidFill>
              <a:latin typeface="+mn-lt"/>
              <a:ea typeface="+mn-ea"/>
              <a:cs typeface="+mn-cs"/>
            </a:endParaRPr>
          </a:p>
          <a:p>
            <a:pPr lvl="0" indent="-228600">
              <a:buFont typeface="Arial" panose="020B0604020202020204" pitchFamily="34" charset="0"/>
              <a:buChar char="•"/>
            </a:pPr>
            <a:r>
              <a:rPr lang="en-US" sz="2200" b="1" dirty="0">
                <a:solidFill>
                  <a:schemeClr val="tx1"/>
                </a:solidFill>
                <a:latin typeface="+mn-lt"/>
                <a:ea typeface="+mn-ea"/>
                <a:cs typeface="+mn-cs"/>
              </a:rPr>
              <a:t>Scale of Positive and Negative Experience </a:t>
            </a:r>
            <a:r>
              <a:rPr lang="el-GR" sz="1800" dirty="0">
                <a:solidFill>
                  <a:schemeClr val="tx1"/>
                </a:solidFill>
                <a:latin typeface="+mn-lt"/>
                <a:ea typeface="+mn-ea"/>
                <a:cs typeface="+mn-cs"/>
              </a:rPr>
              <a:t>(</a:t>
            </a:r>
            <a:r>
              <a:rPr lang="en-US" sz="1800" dirty="0">
                <a:solidFill>
                  <a:schemeClr val="tx1"/>
                </a:solidFill>
                <a:latin typeface="+mn-lt"/>
                <a:ea typeface="+mn-ea"/>
                <a:cs typeface="+mn-cs"/>
              </a:rPr>
              <a:t>Diener &amp; Biswas-Diener</a:t>
            </a:r>
            <a:r>
              <a:rPr lang="el-GR" sz="1800" dirty="0">
                <a:solidFill>
                  <a:schemeClr val="tx1"/>
                </a:solidFill>
                <a:latin typeface="+mn-lt"/>
                <a:ea typeface="+mn-ea"/>
                <a:cs typeface="+mn-cs"/>
              </a:rPr>
              <a:t>, </a:t>
            </a:r>
            <a:r>
              <a:rPr lang="en-US" sz="1800" dirty="0">
                <a:solidFill>
                  <a:schemeClr val="tx1"/>
                </a:solidFill>
                <a:latin typeface="+mn-lt"/>
                <a:ea typeface="+mn-ea"/>
                <a:cs typeface="+mn-cs"/>
              </a:rPr>
              <a:t>2009)</a:t>
            </a:r>
          </a:p>
          <a:p>
            <a:pPr lvl="0" indent="-228600">
              <a:buFont typeface="Arial" panose="020B0604020202020204" pitchFamily="34" charset="0"/>
              <a:buChar char="•"/>
            </a:pPr>
            <a:r>
              <a:rPr lang="en-US" sz="1700" dirty="0">
                <a:solidFill>
                  <a:schemeClr val="tx1"/>
                </a:solidFill>
                <a:latin typeface="+mn-lt"/>
                <a:ea typeface="+mn-ea"/>
                <a:cs typeface="+mn-cs"/>
              </a:rPr>
              <a:t>5-</a:t>
            </a:r>
            <a:r>
              <a:rPr lang="el-GR" sz="1700" dirty="0" err="1">
                <a:solidFill>
                  <a:schemeClr val="tx1"/>
                </a:solidFill>
                <a:latin typeface="+mn-lt"/>
                <a:ea typeface="+mn-ea"/>
                <a:cs typeface="+mn-cs"/>
              </a:rPr>
              <a:t>βάθμια</a:t>
            </a:r>
            <a:r>
              <a:rPr lang="el-GR" sz="1700" dirty="0">
                <a:solidFill>
                  <a:schemeClr val="tx1"/>
                </a:solidFill>
                <a:latin typeface="+mn-lt"/>
                <a:ea typeface="+mn-ea"/>
                <a:cs typeface="+mn-cs"/>
              </a:rPr>
              <a:t> κλίμακα</a:t>
            </a:r>
          </a:p>
          <a:p>
            <a:pPr marL="285750" lvl="0" indent="-285750">
              <a:buFont typeface="Arial" panose="020B0604020202020204" pitchFamily="34" charset="0"/>
              <a:buChar char="•"/>
            </a:pPr>
            <a:r>
              <a:rPr lang="el-GR" sz="1800" dirty="0">
                <a:solidFill>
                  <a:schemeClr val="tx1"/>
                </a:solidFill>
                <a:latin typeface="+mn-lt"/>
                <a:ea typeface="+mn-ea"/>
                <a:cs typeface="+mn-cs"/>
              </a:rPr>
              <a:t>	</a:t>
            </a:r>
            <a:r>
              <a:rPr lang="el-GR" sz="1500" dirty="0">
                <a:solidFill>
                  <a:schemeClr val="tx1"/>
                </a:solidFill>
                <a:latin typeface="+mn-lt"/>
                <a:ea typeface="+mn-ea"/>
                <a:cs typeface="+mn-cs"/>
              </a:rPr>
              <a:t>6 Θετικά συναισθήματα</a:t>
            </a:r>
          </a:p>
          <a:p>
            <a:pPr lvl="0" indent="-228600">
              <a:buFont typeface="Arial" panose="020B0604020202020204" pitchFamily="34" charset="0"/>
              <a:buChar char="•"/>
            </a:pPr>
            <a:r>
              <a:rPr lang="el-GR" sz="1500" dirty="0">
                <a:solidFill>
                  <a:schemeClr val="tx1"/>
                </a:solidFill>
                <a:latin typeface="+mn-lt"/>
                <a:ea typeface="+mn-ea"/>
                <a:cs typeface="+mn-cs"/>
              </a:rPr>
              <a:t>	6 Αρνητικά Συναισθήματα</a:t>
            </a:r>
          </a:p>
          <a:p>
            <a:pPr lvl="0" indent="-228600">
              <a:buFont typeface="Arial" panose="020B0604020202020204" pitchFamily="34" charset="0"/>
              <a:buChar char="•"/>
            </a:pPr>
            <a:r>
              <a:rPr lang="el-GR" sz="1500" dirty="0">
                <a:solidFill>
                  <a:schemeClr val="tx1"/>
                </a:solidFill>
                <a:latin typeface="+mn-lt"/>
                <a:ea typeface="+mn-ea"/>
                <a:cs typeface="+mn-cs"/>
              </a:rPr>
              <a:t>	Υπολογίζεται η διαφορά «Θετικά – Αρνητικά Συναισθήματα»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54C0-E845-489E-887D-47609CED614A}"/>
              </a:ext>
            </a:extLst>
          </p:cNvPr>
          <p:cNvSpPr txBox="1">
            <a:spLocks noGrp="1"/>
          </p:cNvSpPr>
          <p:nvPr>
            <p:ph type="title"/>
          </p:nvPr>
        </p:nvSpPr>
        <p:spPr>
          <a:xfrm>
            <a:off x="4261419" y="422143"/>
            <a:ext cx="3669161" cy="1053241"/>
          </a:xfrm>
        </p:spPr>
        <p:txBody>
          <a:bodyPr>
            <a:normAutofit/>
          </a:bodyPr>
          <a:lstStyle/>
          <a:p>
            <a:pPr lvl="0"/>
            <a:r>
              <a:rPr lang="el-GR" dirty="0"/>
              <a:t>Επόμενα βήματα</a:t>
            </a:r>
            <a:endParaRPr lang="en-GB" dirty="0"/>
          </a:p>
        </p:txBody>
      </p:sp>
      <p:sp>
        <p:nvSpPr>
          <p:cNvPr id="3" name="Content Placeholder 2">
            <a:extLst>
              <a:ext uri="{FF2B5EF4-FFF2-40B4-BE49-F238E27FC236}">
                <a16:creationId xmlns:a16="http://schemas.microsoft.com/office/drawing/2014/main" id="{5E015E8F-C7A3-46FE-B4E3-C37342731A10}"/>
              </a:ext>
            </a:extLst>
          </p:cNvPr>
          <p:cNvSpPr txBox="1">
            <a:spLocks noGrp="1"/>
          </p:cNvSpPr>
          <p:nvPr>
            <p:ph type="body" idx="1"/>
          </p:nvPr>
        </p:nvSpPr>
        <p:spPr>
          <a:xfrm>
            <a:off x="427529" y="813683"/>
            <a:ext cx="9869862" cy="5230634"/>
          </a:xfrm>
        </p:spPr>
        <p:txBody>
          <a:bodyPr anchor="ctr">
            <a:normAutofit/>
          </a:bodyPr>
          <a:lstStyle/>
          <a:p>
            <a:pPr marL="342900" lvl="0" indent="-342900">
              <a:buFont typeface="Arial" panose="020B0604020202020204" pitchFamily="34" charset="0"/>
              <a:buChar char="•"/>
            </a:pPr>
            <a:r>
              <a:rPr lang="el-GR" sz="2600" dirty="0">
                <a:solidFill>
                  <a:srgbClr val="000000"/>
                </a:solidFill>
                <a:latin typeface="Calibri" panose="020F0502020204030204" pitchFamily="34" charset="0"/>
                <a:ea typeface="Calibri" panose="020F0502020204030204" pitchFamily="34" charset="0"/>
                <a:cs typeface="Calibri" panose="020F0502020204030204" pitchFamily="34" charset="0"/>
              </a:rPr>
              <a:t>Βελτίωση θεραπευτικού πρωτόκολλου</a:t>
            </a:r>
          </a:p>
          <a:p>
            <a:pPr lvl="0"/>
            <a:endParaRPr lang="el-GR"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l-GR" sz="2600" dirty="0">
                <a:solidFill>
                  <a:srgbClr val="000000"/>
                </a:solidFill>
                <a:latin typeface="Calibri" panose="020F0502020204030204" pitchFamily="34" charset="0"/>
                <a:ea typeface="Calibri" panose="020F0502020204030204" pitchFamily="34" charset="0"/>
                <a:cs typeface="Calibri" panose="020F0502020204030204" pitchFamily="34" charset="0"/>
              </a:rPr>
              <a:t>Πιλοτική έρευνα</a:t>
            </a:r>
            <a:endParaRPr lang="el-GR" sz="2600" dirty="0">
              <a:latin typeface="Calibri" panose="020F0502020204030204" pitchFamily="34" charset="0"/>
              <a:ea typeface="Calibri" panose="020F0502020204030204" pitchFamily="34" charset="0"/>
              <a:cs typeface="Calibri" panose="020F0502020204030204" pitchFamily="34" charset="0"/>
            </a:endParaRPr>
          </a:p>
          <a:p>
            <a:pPr lvl="0"/>
            <a:endParaRPr lang="el-GR"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l-GR" sz="2600" dirty="0">
                <a:solidFill>
                  <a:srgbClr val="000000"/>
                </a:solidFill>
                <a:latin typeface="Calibri" panose="020F0502020204030204" pitchFamily="34" charset="0"/>
                <a:ea typeface="Calibri" panose="020F0502020204030204" pitchFamily="34" charset="0"/>
                <a:cs typeface="Calibri" panose="020F0502020204030204" pitchFamily="34" charset="0"/>
              </a:rPr>
              <a:t>Εφαρμογή σε εφήβους (12-18) με συμπτώματα άγχους/ κατάθλιψης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B473830-79F9-CED2-36B4-56F5633F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09" y="1797627"/>
            <a:ext cx="6878781" cy="3990109"/>
          </a:xfrm>
          <a:prstGeom prst="rect">
            <a:avLst/>
          </a:prstGeom>
        </p:spPr>
      </p:pic>
    </p:spTree>
    <p:extLst>
      <p:ext uri="{BB962C8B-B14F-4D97-AF65-F5344CB8AC3E}">
        <p14:creationId xmlns:p14="http://schemas.microsoft.com/office/powerpoint/2010/main" val="356814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A7A075-771C-9AF6-E016-4B3FB1769E74}"/>
              </a:ext>
            </a:extLst>
          </p:cNvPr>
          <p:cNvSpPr>
            <a:spLocks noGrp="1"/>
          </p:cNvSpPr>
          <p:nvPr>
            <p:ph type="title"/>
          </p:nvPr>
        </p:nvSpPr>
        <p:spPr>
          <a:xfrm>
            <a:off x="1777830" y="338652"/>
            <a:ext cx="8636339" cy="574040"/>
          </a:xfrm>
        </p:spPr>
        <p:txBody>
          <a:bodyPr/>
          <a:lstStyle/>
          <a:p>
            <a:pPr algn="ctr"/>
            <a:r>
              <a:rPr lang="el-GR" dirty="0">
                <a:latin typeface="+mj-lt"/>
              </a:rPr>
              <a:t>Η σημερινή παρουσίαση</a:t>
            </a:r>
          </a:p>
        </p:txBody>
      </p:sp>
      <p:sp>
        <p:nvSpPr>
          <p:cNvPr id="3" name="TextBox 2">
            <a:extLst>
              <a:ext uri="{FF2B5EF4-FFF2-40B4-BE49-F238E27FC236}">
                <a16:creationId xmlns:a16="http://schemas.microsoft.com/office/drawing/2014/main" id="{48B07E3E-0185-ACEE-DCF0-B58AB5993AB2}"/>
              </a:ext>
            </a:extLst>
          </p:cNvPr>
          <p:cNvSpPr txBox="1"/>
          <p:nvPr/>
        </p:nvSpPr>
        <p:spPr>
          <a:xfrm>
            <a:off x="1356852" y="2231923"/>
            <a:ext cx="8636339" cy="3108543"/>
          </a:xfrm>
          <a:prstGeom prst="rect">
            <a:avLst/>
          </a:prstGeom>
          <a:noFill/>
        </p:spPr>
        <p:txBody>
          <a:bodyPr wrap="square" rtlCol="0">
            <a:spAutoFit/>
          </a:bodyPr>
          <a:lstStyle/>
          <a:p>
            <a:pPr marL="285750" indent="-285750">
              <a:buFont typeface="Wingdings" panose="05000000000000000000" pitchFamily="2" charset="2"/>
              <a:buChar char="Ø"/>
            </a:pPr>
            <a:r>
              <a:rPr lang="el-GR" sz="2800" dirty="0"/>
              <a:t>Θεωρητικό πλαίσιο-Ερευνητικά δεδομένα</a:t>
            </a:r>
          </a:p>
          <a:p>
            <a:pPr marL="285750" indent="-285750">
              <a:buFont typeface="Wingdings" panose="05000000000000000000" pitchFamily="2" charset="2"/>
              <a:buChar char="§"/>
            </a:pPr>
            <a:endParaRPr lang="el-GR" sz="28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800" dirty="0">
                <a:solidFill>
                  <a:prstClr val="black"/>
                </a:solidFill>
                <a:latin typeface="Calibri"/>
              </a:rPr>
              <a:t>Μεθοδολογία</a:t>
            </a: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a:p>
            <a:endParaRPr lang="el-GR" sz="2800" dirty="0"/>
          </a:p>
          <a:p>
            <a:pPr marL="285750" indent="-285750">
              <a:buFont typeface="Wingdings" panose="05000000000000000000" pitchFamily="2" charset="2"/>
              <a:buChar char="Ø"/>
            </a:pPr>
            <a:r>
              <a:rPr lang="el-GR" sz="2800" dirty="0"/>
              <a:t>Αποτελέσματα-Συμπεράσματα</a:t>
            </a:r>
          </a:p>
          <a:p>
            <a:pPr marL="285750" indent="-285750">
              <a:buFont typeface="Wingdings" panose="05000000000000000000" pitchFamily="2" charset="2"/>
              <a:buChar char="Ø"/>
            </a:pPr>
            <a:endParaRPr lang="el-GR" sz="2800" dirty="0"/>
          </a:p>
          <a:p>
            <a:pPr marL="285750" indent="-285750">
              <a:buFont typeface="Wingdings" panose="05000000000000000000" pitchFamily="2" charset="2"/>
              <a:buChar char="Ø"/>
            </a:pPr>
            <a:r>
              <a:rPr lang="el-GR" sz="2800" dirty="0"/>
              <a:t>Επόμενα βήματα</a:t>
            </a:r>
          </a:p>
        </p:txBody>
      </p:sp>
    </p:spTree>
    <p:extLst>
      <p:ext uri="{BB962C8B-B14F-4D97-AF65-F5344CB8AC3E}">
        <p14:creationId xmlns:p14="http://schemas.microsoft.com/office/powerpoint/2010/main" val="310632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20D70F-3CDA-1341-6ADA-D013BA59049F}"/>
              </a:ext>
            </a:extLst>
          </p:cNvPr>
          <p:cNvSpPr>
            <a:spLocks noGrp="1"/>
          </p:cNvSpPr>
          <p:nvPr>
            <p:ph type="title"/>
          </p:nvPr>
        </p:nvSpPr>
        <p:spPr>
          <a:xfrm>
            <a:off x="1777830" y="276306"/>
            <a:ext cx="8636339" cy="574040"/>
          </a:xfrm>
        </p:spPr>
        <p:txBody>
          <a:bodyPr/>
          <a:lstStyle/>
          <a:p>
            <a:pPr algn="ctr"/>
            <a:r>
              <a:rPr lang="el-GR" dirty="0"/>
              <a:t>Μελέτη περίπτωσης</a:t>
            </a:r>
          </a:p>
        </p:txBody>
      </p:sp>
      <p:sp>
        <p:nvSpPr>
          <p:cNvPr id="3" name="Θέση κειμένου 2">
            <a:extLst>
              <a:ext uri="{FF2B5EF4-FFF2-40B4-BE49-F238E27FC236}">
                <a16:creationId xmlns:a16="http://schemas.microsoft.com/office/drawing/2014/main" id="{D59AFECF-0923-A084-625B-6CBCD2463023}"/>
              </a:ext>
            </a:extLst>
          </p:cNvPr>
          <p:cNvSpPr>
            <a:spLocks noGrp="1"/>
          </p:cNvSpPr>
          <p:nvPr>
            <p:ph type="body" idx="1"/>
          </p:nvPr>
        </p:nvSpPr>
        <p:spPr>
          <a:xfrm>
            <a:off x="554491" y="1627264"/>
            <a:ext cx="7934881" cy="5126596"/>
          </a:xfrm>
        </p:spPr>
        <p:txBody>
          <a:bodyPr/>
          <a:lstStyle/>
          <a:p>
            <a:pPr>
              <a:lnSpc>
                <a:spcPct val="107000"/>
              </a:lnSpc>
              <a:spcAft>
                <a:spcPts val="800"/>
              </a:spcAft>
            </a:pPr>
            <a:r>
              <a:rPr lang="el-GR" b="1" kern="100" dirty="0">
                <a:effectLst/>
                <a:latin typeface="Calibri" panose="020F0502020204030204" pitchFamily="34" charset="0"/>
                <a:ea typeface="Calibri" panose="020F0502020204030204" pitchFamily="34" charset="0"/>
                <a:cs typeface="Times New Roman" panose="02020603050405020304" pitchFamily="18" charset="0"/>
              </a:rPr>
              <a:t>Άγχος εξετάσεων</a:t>
            </a:r>
          </a:p>
          <a:p>
            <a:pPr marL="285750" indent="-285750">
              <a:lnSpc>
                <a:spcPct val="107000"/>
              </a:lnSpc>
              <a:spcAft>
                <a:spcPts val="800"/>
              </a:spcAft>
              <a:buFont typeface="Arial" panose="020B0604020202020204" pitchFamily="34" charset="0"/>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Η Άννα, 15 ετών, </a:t>
            </a:r>
            <a:r>
              <a:rPr lang="el-GR" kern="100" dirty="0">
                <a:latin typeface="Calibri" panose="020F0502020204030204" pitchFamily="34" charset="0"/>
                <a:ea typeface="Calibri" panose="020F0502020204030204" pitchFamily="34" charset="0"/>
                <a:cs typeface="Times New Roman" panose="02020603050405020304" pitchFamily="18" charset="0"/>
              </a:rPr>
              <a:t>π</a:t>
            </a:r>
            <a:r>
              <a:rPr lang="el-GR" sz="2400" dirty="0">
                <a:effectLst/>
                <a:latin typeface="Calibri" panose="020F0502020204030204" pitchFamily="34" charset="0"/>
                <a:ea typeface="Calibri" panose="020F0502020204030204" pitchFamily="34" charset="0"/>
                <a:cs typeface="Times New Roman" panose="02020603050405020304" pitchFamily="18" charset="0"/>
              </a:rPr>
              <a:t>αρουσιάζει έντονο άγχος για τις εξετάσεις και δυσκολεύεται να ανταποκριθεί στις απαιτήσεις του σχολείου</a:t>
            </a:r>
            <a:r>
              <a:rPr lang="el-GR" sz="2400"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effectLst/>
                <a:latin typeface="Calibri" panose="020F0502020204030204" pitchFamily="34" charset="0"/>
                <a:ea typeface="Calibri" panose="020F0502020204030204" pitchFamily="34" charset="0"/>
                <a:cs typeface="Times New Roman" panose="02020603050405020304" pitchFamily="18" charset="0"/>
              </a:rPr>
              <a:t>Δεν μπορεί να συγκεντρωθεί και έχει αρχίσει να αποφεύγει τα μαθήματα. Η</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kern="100" dirty="0">
                <a:effectLst/>
                <a:latin typeface="Calibri" panose="020F0502020204030204" pitchFamily="34" charset="0"/>
                <a:ea typeface="Calibri" panose="020F0502020204030204" pitchFamily="34" charset="0"/>
                <a:cs typeface="Times New Roman" panose="02020603050405020304" pitchFamily="18" charset="0"/>
              </a:rPr>
              <a:t>σχολική της απόδοση έχει πέσει, και εκφράζει φόβους ότι δεν θα καταφέρει να περάσει τη χρονιά.</a:t>
            </a:r>
          </a:p>
          <a:p>
            <a:pPr marL="285750" indent="-285750">
              <a:lnSpc>
                <a:spcPct val="107000"/>
              </a:lnSpc>
              <a:spcAft>
                <a:spcPts val="800"/>
              </a:spcAft>
              <a:buFont typeface="Arial" panose="020B0604020202020204" pitchFamily="34" charset="0"/>
              <a:buChar char="•"/>
            </a:pP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Ποιες τεχνικές θα χρησιμοποιούσες για να την βοηθήσεις όσον αφορά τη δυσκολία διαχείρισης άγχους της και την ανάκτηση της αυτοπεποίθησής της;</a:t>
            </a:r>
          </a:p>
          <a:p>
            <a:endParaRPr lang="el-GR" dirty="0"/>
          </a:p>
        </p:txBody>
      </p:sp>
    </p:spTree>
    <p:extLst>
      <p:ext uri="{BB962C8B-B14F-4D97-AF65-F5344CB8AC3E}">
        <p14:creationId xmlns:p14="http://schemas.microsoft.com/office/powerpoint/2010/main" val="230875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8E2D75-E0CE-438E-958A-F5DC77053743}"/>
              </a:ext>
            </a:extLst>
          </p:cNvPr>
          <p:cNvSpPr>
            <a:spLocks noGrp="1"/>
          </p:cNvSpPr>
          <p:nvPr>
            <p:ph type="title"/>
          </p:nvPr>
        </p:nvSpPr>
        <p:spPr>
          <a:xfrm>
            <a:off x="1777830" y="265915"/>
            <a:ext cx="8636339" cy="574040"/>
          </a:xfrm>
        </p:spPr>
        <p:txBody>
          <a:bodyPr/>
          <a:lstStyle/>
          <a:p>
            <a:pPr algn="ctr"/>
            <a:r>
              <a:rPr lang="el-GR" dirty="0"/>
              <a:t>Μελέτη περίπτωσης</a:t>
            </a:r>
          </a:p>
        </p:txBody>
      </p:sp>
      <p:sp>
        <p:nvSpPr>
          <p:cNvPr id="3" name="Θέση κειμένου 2">
            <a:extLst>
              <a:ext uri="{FF2B5EF4-FFF2-40B4-BE49-F238E27FC236}">
                <a16:creationId xmlns:a16="http://schemas.microsoft.com/office/drawing/2014/main" id="{1E5C09FF-22C9-D429-6880-F930425AB5D3}"/>
              </a:ext>
            </a:extLst>
          </p:cNvPr>
          <p:cNvSpPr>
            <a:spLocks noGrp="1"/>
          </p:cNvSpPr>
          <p:nvPr>
            <p:ph type="body" idx="1"/>
          </p:nvPr>
        </p:nvSpPr>
        <p:spPr>
          <a:xfrm>
            <a:off x="450584" y="1533746"/>
            <a:ext cx="6563280" cy="4431983"/>
          </a:xfrm>
        </p:spPr>
        <p:txBody>
          <a:bodyPr/>
          <a:lstStyle/>
          <a:p>
            <a:r>
              <a:rPr lang="el-GR" b="1" dirty="0">
                <a:latin typeface="Calibri" panose="020F0502020204030204" pitchFamily="34" charset="0"/>
                <a:ea typeface="Calibri" panose="020F0502020204030204" pitchFamily="34" charset="0"/>
                <a:cs typeface="Times New Roman" panose="02020603050405020304" pitchFamily="18" charset="0"/>
              </a:rPr>
              <a:t>Χαμηλή</a:t>
            </a:r>
            <a:r>
              <a:rPr lang="el-GR" b="1" dirty="0">
                <a:effectLst/>
                <a:latin typeface="Calibri" panose="020F0502020204030204" pitchFamily="34" charset="0"/>
                <a:ea typeface="Calibri" panose="020F0502020204030204" pitchFamily="34" charset="0"/>
                <a:cs typeface="Times New Roman" panose="02020603050405020304" pitchFamily="18" charset="0"/>
              </a:rPr>
              <a:t> αυτοεκτίμηση</a:t>
            </a:r>
          </a:p>
          <a:p>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sz="2200" dirty="0">
                <a:effectLst/>
                <a:latin typeface="Calibri" panose="020F0502020204030204" pitchFamily="34" charset="0"/>
                <a:ea typeface="Calibri" panose="020F0502020204030204" pitchFamily="34" charset="0"/>
                <a:cs typeface="Times New Roman" panose="02020603050405020304" pitchFamily="18" charset="0"/>
              </a:rPr>
              <a:t>Η Ελένη, 16 ετών, προσπαθεί να ελέγξει το βάρος της με τρόπους που βλάπτουν την υγεία της. Αν και έχει καλή ακαδημαϊκή επίδοση, βιώνει απογοήτευση για την εικόνα του σώματός της και ανησυχία για την αντίληψη που έχουν οι άλλοι για αυτήν.</a:t>
            </a:r>
          </a:p>
          <a:p>
            <a:pPr marL="285750" indent="-285750">
              <a:buFont typeface="Arial" panose="020B0604020202020204" pitchFamily="34" charset="0"/>
              <a:buChar char="•"/>
            </a:pPr>
            <a:endParaRPr lang="el-GR"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sz="2200" dirty="0">
                <a:latin typeface="Calibri" panose="020F0502020204030204" pitchFamily="34" charset="0"/>
                <a:ea typeface="Calibri" panose="020F0502020204030204" pitchFamily="34" charset="0"/>
                <a:cs typeface="Times New Roman" panose="02020603050405020304" pitchFamily="18" charset="0"/>
              </a:rPr>
              <a:t>Ποιες τεχνικές θα μπορούσαν να χρησιμοποιηθούν ώστε </a:t>
            </a:r>
            <a:r>
              <a:rPr lang="el-GR" sz="2200" dirty="0">
                <a:effectLst/>
                <a:latin typeface="Calibri" panose="020F0502020204030204" pitchFamily="34" charset="0"/>
                <a:ea typeface="Calibri" panose="020F0502020204030204" pitchFamily="34" charset="0"/>
                <a:cs typeface="Times New Roman" panose="02020603050405020304" pitchFamily="18" charset="0"/>
              </a:rPr>
              <a:t>να αναγνωρίσει και να αμφισβητήσει τις αρνητικές σκέψεις για την εικόνα του σώματός της, και να βελτιώσει την σχέση με τον εαυτό της;</a:t>
            </a:r>
            <a:r>
              <a:rPr lang="el-GR" sz="22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l-GR"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45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A72BBCD-BFAC-ECFC-CB16-B1F02C97B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336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5BCC2A-912E-47D5-84BC-673EA01E0860}"/>
              </a:ext>
            </a:extLst>
          </p:cNvPr>
          <p:cNvSpPr>
            <a:spLocks noGrp="1"/>
          </p:cNvSpPr>
          <p:nvPr>
            <p:ph type="title"/>
          </p:nvPr>
        </p:nvSpPr>
        <p:spPr>
          <a:xfrm>
            <a:off x="1777830" y="317869"/>
            <a:ext cx="8636339" cy="574040"/>
          </a:xfrm>
        </p:spPr>
        <p:txBody>
          <a:bodyPr/>
          <a:lstStyle/>
          <a:p>
            <a:pPr algn="ctr"/>
            <a:r>
              <a:rPr lang="el-GR" dirty="0"/>
              <a:t>Ψυχική υγεία των εφήβων</a:t>
            </a:r>
          </a:p>
        </p:txBody>
      </p:sp>
      <p:sp>
        <p:nvSpPr>
          <p:cNvPr id="3" name="TextBox 2">
            <a:extLst>
              <a:ext uri="{FF2B5EF4-FFF2-40B4-BE49-F238E27FC236}">
                <a16:creationId xmlns:a16="http://schemas.microsoft.com/office/drawing/2014/main" id="{49E12DF2-5743-FEEC-4AFA-05171E6261E3}"/>
              </a:ext>
            </a:extLst>
          </p:cNvPr>
          <p:cNvSpPr txBox="1"/>
          <p:nvPr/>
        </p:nvSpPr>
        <p:spPr>
          <a:xfrm>
            <a:off x="604683" y="1974385"/>
            <a:ext cx="10982632" cy="4154984"/>
          </a:xfrm>
          <a:prstGeom prst="rect">
            <a:avLst/>
          </a:prstGeom>
          <a:noFill/>
        </p:spPr>
        <p:txBody>
          <a:bodyPr wrap="square" rtlCol="0">
            <a:spAutoFit/>
          </a:bodyPr>
          <a:lstStyle/>
          <a:p>
            <a:pPr marL="342900" indent="-342900">
              <a:buFont typeface="Arial" panose="020B0604020202020204" pitchFamily="34" charset="0"/>
              <a:buChar char="•"/>
            </a:pPr>
            <a:r>
              <a:rPr lang="el-GR" sz="2400" dirty="0">
                <a:effectLst/>
                <a:ea typeface="Calibri" panose="020F0502020204030204" pitchFamily="34" charset="0"/>
              </a:rPr>
              <a:t>20% των εφήβων πάσχουν από ψυχικές διαταραχές (</a:t>
            </a:r>
            <a:r>
              <a:rPr lang="en-US" sz="2400" dirty="0">
                <a:effectLst/>
                <a:ea typeface="Calibri" panose="020F0502020204030204" pitchFamily="34" charset="0"/>
              </a:rPr>
              <a:t>Belfer, 2008)</a:t>
            </a:r>
            <a:endParaRPr lang="el-GR" sz="2400" dirty="0">
              <a:effectLst/>
              <a:ea typeface="Calibri" panose="020F0502020204030204" pitchFamily="34" charset="0"/>
            </a:endParaRPr>
          </a:p>
          <a:p>
            <a:pPr marL="342900" indent="-342900">
              <a:buFont typeface="Arial" panose="020B0604020202020204" pitchFamily="34" charset="0"/>
              <a:buChar char="•"/>
            </a:pPr>
            <a:endParaRPr lang="el-GR" sz="2400" dirty="0">
              <a:effectLst/>
              <a:ea typeface="Calibri" panose="020F0502020204030204" pitchFamily="34" charset="0"/>
            </a:endParaRPr>
          </a:p>
          <a:p>
            <a:pPr marL="342900" indent="-342900">
              <a:buFont typeface="Arial" panose="020B0604020202020204" pitchFamily="34" charset="0"/>
              <a:buChar char="•"/>
            </a:pPr>
            <a:r>
              <a:rPr lang="el-GR" sz="2400" dirty="0"/>
              <a:t>Αγχώδεις διαταραχές: 31,9%</a:t>
            </a:r>
            <a:r>
              <a:rPr lang="en-US" sz="2400" dirty="0"/>
              <a:t> (</a:t>
            </a:r>
            <a:r>
              <a:rPr lang="en-US" sz="2400" dirty="0" err="1"/>
              <a:t>Merikangas</a:t>
            </a:r>
            <a:r>
              <a:rPr lang="en-US" sz="2400" dirty="0"/>
              <a:t> et al., 2011)</a:t>
            </a: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Καταθλιπτική συμπτωματολογία: 28,2%</a:t>
            </a:r>
            <a:r>
              <a:rPr lang="en-US" sz="2400" dirty="0"/>
              <a:t> (</a:t>
            </a:r>
            <a:r>
              <a:rPr lang="el-GR" sz="2400" dirty="0" err="1"/>
              <a:t>Κοκκέβη</a:t>
            </a:r>
            <a:r>
              <a:rPr lang="el-GR" sz="2400" dirty="0"/>
              <a:t> και συν., 2019)</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50% ψυχικών διαταραχών πριν από την ηλικία των 14 ετών</a:t>
            </a:r>
            <a:r>
              <a:rPr lang="en-US" sz="2400" dirty="0"/>
              <a:t> </a:t>
            </a:r>
            <a:r>
              <a:rPr lang="el-GR" sz="2400" dirty="0"/>
              <a:t>και 75% πριν από την ηλικία των 24 ετών (</a:t>
            </a:r>
            <a:r>
              <a:rPr lang="en-US" sz="2400" dirty="0"/>
              <a:t>Kessler et al., 2007)</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Διπλασιασμός συμπτωμάτων άγχους και κατάθλιψης μετά την πανδημία COVID-19 (</a:t>
            </a:r>
            <a:r>
              <a:rPr lang="el-GR" sz="2400" dirty="0" err="1"/>
              <a:t>Racine</a:t>
            </a:r>
            <a:r>
              <a:rPr lang="el-GR" sz="2400" dirty="0"/>
              <a:t> </a:t>
            </a:r>
            <a:r>
              <a:rPr lang="el-GR" sz="2400" dirty="0" err="1"/>
              <a:t>et</a:t>
            </a:r>
            <a:r>
              <a:rPr lang="el-GR" sz="2400" dirty="0"/>
              <a:t> </a:t>
            </a:r>
            <a:r>
              <a:rPr lang="el-GR" sz="2400" dirty="0" err="1"/>
              <a:t>al</a:t>
            </a:r>
            <a:r>
              <a:rPr lang="el-GR" sz="2400" dirty="0"/>
              <a:t>., 2021)</a:t>
            </a:r>
          </a:p>
        </p:txBody>
      </p:sp>
    </p:spTree>
    <p:extLst>
      <p:ext uri="{BB962C8B-B14F-4D97-AF65-F5344CB8AC3E}">
        <p14:creationId xmlns:p14="http://schemas.microsoft.com/office/powerpoint/2010/main" val="378879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2D68F8-F483-504B-29C3-9FB296179F53}"/>
              </a:ext>
            </a:extLst>
          </p:cNvPr>
          <p:cNvSpPr>
            <a:spLocks noGrp="1"/>
          </p:cNvSpPr>
          <p:nvPr>
            <p:ph type="title"/>
          </p:nvPr>
        </p:nvSpPr>
        <p:spPr>
          <a:xfrm>
            <a:off x="1777830" y="317869"/>
            <a:ext cx="8636339" cy="574040"/>
          </a:xfrm>
        </p:spPr>
        <p:txBody>
          <a:bodyPr/>
          <a:lstStyle/>
          <a:p>
            <a:pPr algn="ctr"/>
            <a:r>
              <a:rPr lang="el-GR" dirty="0"/>
              <a:t>Επιπτώσεις</a:t>
            </a:r>
            <a:r>
              <a:rPr lang="en-US" dirty="0"/>
              <a:t> </a:t>
            </a:r>
            <a:r>
              <a:rPr lang="el-GR" dirty="0"/>
              <a:t>ψυχικών δυσκολιών</a:t>
            </a:r>
          </a:p>
        </p:txBody>
      </p:sp>
      <p:sp>
        <p:nvSpPr>
          <p:cNvPr id="3" name="TextBox 2">
            <a:extLst>
              <a:ext uri="{FF2B5EF4-FFF2-40B4-BE49-F238E27FC236}">
                <a16:creationId xmlns:a16="http://schemas.microsoft.com/office/drawing/2014/main" id="{4197564A-F9EA-0D61-F035-6DBB0FF69C30}"/>
              </a:ext>
            </a:extLst>
          </p:cNvPr>
          <p:cNvSpPr txBox="1"/>
          <p:nvPr/>
        </p:nvSpPr>
        <p:spPr>
          <a:xfrm>
            <a:off x="883227" y="1870363"/>
            <a:ext cx="10224655" cy="3785652"/>
          </a:xfrm>
          <a:prstGeom prst="rect">
            <a:avLst/>
          </a:prstGeom>
          <a:noFill/>
        </p:spPr>
        <p:txBody>
          <a:bodyPr wrap="square" rtlCol="0">
            <a:spAutoFit/>
          </a:bodyPr>
          <a:lstStyle/>
          <a:p>
            <a:pPr marL="342900" indent="-342900">
              <a:buFont typeface="Wingdings" panose="05000000000000000000" pitchFamily="2" charset="2"/>
              <a:buChar char="Ø"/>
            </a:pPr>
            <a:r>
              <a:rPr lang="el-GR" sz="2400" dirty="0"/>
              <a:t>Το άγχος και η κατάθλιψη κατά την εφηβεία συνδέονται με:</a:t>
            </a:r>
          </a:p>
          <a:p>
            <a:pPr marL="342900" indent="-342900">
              <a:buFont typeface="Arial" panose="020B0604020202020204" pitchFamily="34" charset="0"/>
              <a:buChar char="•"/>
            </a:pPr>
            <a:r>
              <a:rPr lang="el-GR" sz="2400" dirty="0"/>
              <a:t>Αρνητικές συνέπειες στον ψυχοκοινωνικό τομέα</a:t>
            </a:r>
          </a:p>
          <a:p>
            <a:pPr marL="342900" indent="-342900">
              <a:buFont typeface="Arial" panose="020B0604020202020204" pitchFamily="34" charset="0"/>
              <a:buChar char="•"/>
            </a:pPr>
            <a:r>
              <a:rPr lang="el-GR" sz="2400" dirty="0"/>
              <a:t>Προβλήματα στις οικογενειακές σχέσεις</a:t>
            </a:r>
          </a:p>
          <a:p>
            <a:pPr marL="342900" indent="-342900">
              <a:buFont typeface="Arial" panose="020B0604020202020204" pitchFamily="34" charset="0"/>
              <a:buChar char="•"/>
            </a:pPr>
            <a:r>
              <a:rPr lang="el-GR" sz="2400" dirty="0"/>
              <a:t>Δυσκολίες στην σχολική επίδοση</a:t>
            </a:r>
            <a:endParaRPr lang="en-US" sz="2400" dirty="0"/>
          </a:p>
          <a:p>
            <a:pPr marL="342900" indent="-342900">
              <a:buFont typeface="Arial" panose="020B0604020202020204" pitchFamily="34" charset="0"/>
              <a:buChar char="•"/>
            </a:pPr>
            <a:r>
              <a:rPr lang="el-GR" sz="2400" dirty="0"/>
              <a:t>Επιπτώσεις στην σωματική υγεία (</a:t>
            </a:r>
            <a:r>
              <a:rPr lang="en-US" sz="2400" dirty="0"/>
              <a:t>Garcia Lopez et al., 2023)</a:t>
            </a:r>
            <a:endParaRPr lang="el-GR" sz="2400" dirty="0"/>
          </a:p>
          <a:p>
            <a:pPr marL="342900" indent="-342900">
              <a:buFont typeface="Arial" panose="020B0604020202020204" pitchFamily="34" charset="0"/>
              <a:buChar char="•"/>
            </a:pPr>
            <a:endParaRPr lang="el-GR" sz="2400" dirty="0"/>
          </a:p>
          <a:p>
            <a:pPr marL="342900" indent="-342900">
              <a:buFont typeface="Wingdings" panose="05000000000000000000" pitchFamily="2" charset="2"/>
              <a:buChar char="Ø"/>
            </a:pPr>
            <a:r>
              <a:rPr lang="el-GR" sz="2400" dirty="0"/>
              <a:t>Επέκταση έως την ενηλικίωση (</a:t>
            </a:r>
            <a:r>
              <a:rPr lang="el-GR" sz="2400" dirty="0" err="1"/>
              <a:t>Jones</a:t>
            </a:r>
            <a:r>
              <a:rPr lang="el-GR" sz="2400" dirty="0"/>
              <a:t>, 2013)</a:t>
            </a:r>
          </a:p>
          <a:p>
            <a:pPr marL="342900" indent="-342900">
              <a:buFont typeface="Wingdings" panose="05000000000000000000" pitchFamily="2" charset="2"/>
              <a:buChar char="Ø"/>
            </a:pPr>
            <a:endParaRPr lang="el-GR" sz="2400" dirty="0"/>
          </a:p>
          <a:p>
            <a:pPr marL="342900" indent="-342900">
              <a:buFont typeface="Wingdings" panose="05000000000000000000" pitchFamily="2" charset="2"/>
              <a:buChar char="Ø"/>
            </a:pPr>
            <a:r>
              <a:rPr lang="el-GR" sz="2400" dirty="0" err="1"/>
              <a:t>Υποκλινικά</a:t>
            </a:r>
            <a:r>
              <a:rPr lang="el-GR" sz="2400" dirty="0"/>
              <a:t> συμπτώματα άγχους και κατάθλιψης        ισχυρός προγνωστικός παράγοντας μελλοντικής έναρξης ψυχικής διαταραχής (</a:t>
            </a:r>
            <a:r>
              <a:rPr lang="el-GR" sz="2400" dirty="0" err="1"/>
              <a:t>Haller</a:t>
            </a:r>
            <a:r>
              <a:rPr lang="en-US" sz="2400" dirty="0"/>
              <a:t> et al.</a:t>
            </a:r>
            <a:r>
              <a:rPr lang="el-GR" sz="2400" dirty="0"/>
              <a:t>, 2014)</a:t>
            </a:r>
          </a:p>
        </p:txBody>
      </p:sp>
      <p:sp>
        <p:nvSpPr>
          <p:cNvPr id="4" name="Βέλος: Δεξιό 3">
            <a:extLst>
              <a:ext uri="{FF2B5EF4-FFF2-40B4-BE49-F238E27FC236}">
                <a16:creationId xmlns:a16="http://schemas.microsoft.com/office/drawing/2014/main" id="{5697DBE7-28C8-750C-1387-25CF5D8EEE71}"/>
              </a:ext>
            </a:extLst>
          </p:cNvPr>
          <p:cNvSpPr/>
          <p:nvPr/>
        </p:nvSpPr>
        <p:spPr>
          <a:xfrm>
            <a:off x="7450282" y="4977245"/>
            <a:ext cx="332509" cy="166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692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F2D84F-9589-D013-0C71-3CA1474EB934}"/>
              </a:ext>
            </a:extLst>
          </p:cNvPr>
          <p:cNvSpPr>
            <a:spLocks noGrp="1"/>
          </p:cNvSpPr>
          <p:nvPr>
            <p:ph type="title"/>
          </p:nvPr>
        </p:nvSpPr>
        <p:spPr>
          <a:xfrm>
            <a:off x="1777830" y="307478"/>
            <a:ext cx="8636339" cy="574040"/>
          </a:xfrm>
        </p:spPr>
        <p:txBody>
          <a:bodyPr/>
          <a:lstStyle/>
          <a:p>
            <a:pPr algn="ctr"/>
            <a:r>
              <a:rPr lang="el-GR" dirty="0"/>
              <a:t>Σημασία έγκαιρης παρέμβασης</a:t>
            </a:r>
          </a:p>
        </p:txBody>
      </p:sp>
      <p:sp>
        <p:nvSpPr>
          <p:cNvPr id="3" name="TextBox 2">
            <a:extLst>
              <a:ext uri="{FF2B5EF4-FFF2-40B4-BE49-F238E27FC236}">
                <a16:creationId xmlns:a16="http://schemas.microsoft.com/office/drawing/2014/main" id="{BAE80494-AB37-2CAD-1285-521614E9DAD8}"/>
              </a:ext>
            </a:extLst>
          </p:cNvPr>
          <p:cNvSpPr txBox="1"/>
          <p:nvPr/>
        </p:nvSpPr>
        <p:spPr>
          <a:xfrm>
            <a:off x="916130" y="2119745"/>
            <a:ext cx="10359737" cy="3046988"/>
          </a:xfrm>
          <a:prstGeom prst="rect">
            <a:avLst/>
          </a:prstGeom>
          <a:noFill/>
        </p:spPr>
        <p:txBody>
          <a:bodyPr wrap="square" rtlCol="0">
            <a:spAutoFit/>
          </a:bodyPr>
          <a:lstStyle/>
          <a:p>
            <a:pPr marL="342900" indent="-342900">
              <a:buFont typeface="Wingdings" panose="05000000000000000000" pitchFamily="2" charset="2"/>
              <a:buChar char="Ø"/>
            </a:pPr>
            <a:r>
              <a:rPr lang="el-GR" sz="2400" dirty="0"/>
              <a:t>Η έγκαιρη παρέμβαση μπορεί να αποτρέψει την επανεμφάνιση και να μειώσει τον </a:t>
            </a:r>
            <a:r>
              <a:rPr lang="el-GR" sz="2400" dirty="0" err="1"/>
              <a:t>επιπολασμό</a:t>
            </a:r>
            <a:r>
              <a:rPr lang="el-GR" sz="2400" dirty="0"/>
              <a:t> των ψυχικών δυσκολιών στην ενήλικη ζωή (</a:t>
            </a:r>
            <a:r>
              <a:rPr lang="el-GR" sz="2400" dirty="0" err="1"/>
              <a:t>Bockting</a:t>
            </a:r>
            <a:r>
              <a:rPr lang="el-GR" sz="2400" dirty="0"/>
              <a:t>, </a:t>
            </a:r>
            <a:r>
              <a:rPr lang="el-GR" sz="2400" dirty="0" err="1"/>
              <a:t>Hollon</a:t>
            </a:r>
            <a:r>
              <a:rPr lang="el-GR" sz="2400" dirty="0"/>
              <a:t>, </a:t>
            </a:r>
            <a:r>
              <a:rPr lang="el-GR" sz="2400" dirty="0" err="1"/>
              <a:t>Jarrett</a:t>
            </a:r>
            <a:r>
              <a:rPr lang="el-GR" sz="2400" dirty="0"/>
              <a:t>, </a:t>
            </a:r>
            <a:r>
              <a:rPr lang="el-GR" sz="2400" dirty="0" err="1"/>
              <a:t>Kuyken</a:t>
            </a:r>
            <a:r>
              <a:rPr lang="el-GR" sz="2400" dirty="0"/>
              <a:t>, &amp; </a:t>
            </a:r>
            <a:r>
              <a:rPr lang="el-GR" sz="2400" dirty="0" err="1"/>
              <a:t>Dobson</a:t>
            </a:r>
            <a:r>
              <a:rPr lang="el-GR" sz="2400" dirty="0"/>
              <a:t>, 2015</a:t>
            </a:r>
            <a:r>
              <a:rPr lang="en-US" sz="2400" dirty="0"/>
              <a:t>.</a:t>
            </a:r>
            <a:r>
              <a:rPr lang="el-GR" sz="2400" dirty="0"/>
              <a:t> </a:t>
            </a:r>
            <a:r>
              <a:rPr lang="el-GR" sz="2400" dirty="0" err="1"/>
              <a:t>Neufeld</a:t>
            </a:r>
            <a:r>
              <a:rPr lang="el-GR" sz="2400" dirty="0"/>
              <a:t>, </a:t>
            </a:r>
            <a:r>
              <a:rPr lang="el-GR" sz="2400" dirty="0" err="1"/>
              <a:t>Dunn</a:t>
            </a:r>
            <a:r>
              <a:rPr lang="el-GR" sz="2400" dirty="0"/>
              <a:t>, </a:t>
            </a:r>
            <a:r>
              <a:rPr lang="el-GR" sz="2400" dirty="0" err="1"/>
              <a:t>Jones</a:t>
            </a:r>
            <a:r>
              <a:rPr lang="el-GR" sz="2400" dirty="0"/>
              <a:t>, </a:t>
            </a:r>
            <a:r>
              <a:rPr lang="el-GR" sz="2400" dirty="0" err="1"/>
              <a:t>Croudace</a:t>
            </a:r>
            <a:r>
              <a:rPr lang="el-GR" sz="2400" dirty="0"/>
              <a:t>, &amp; </a:t>
            </a:r>
            <a:r>
              <a:rPr lang="el-GR" sz="2400" dirty="0" err="1"/>
              <a:t>Goodyer</a:t>
            </a:r>
            <a:r>
              <a:rPr lang="el-GR" sz="2400" dirty="0"/>
              <a:t>, 2017</a:t>
            </a:r>
            <a:r>
              <a:rPr lang="en-US" sz="2400" dirty="0"/>
              <a:t>. Wykes et al., 2023</a:t>
            </a:r>
            <a:r>
              <a:rPr lang="el-GR" sz="2400" dirty="0"/>
              <a:t>)</a:t>
            </a:r>
          </a:p>
          <a:p>
            <a:endParaRPr lang="el-GR" sz="2400" dirty="0"/>
          </a:p>
          <a:p>
            <a:pPr marL="342900" indent="-342900">
              <a:buFont typeface="Wingdings" panose="05000000000000000000" pitchFamily="2" charset="2"/>
              <a:buChar char="Ø"/>
            </a:pPr>
            <a:r>
              <a:rPr lang="el-GR" sz="2400" dirty="0"/>
              <a:t>Σημαντική η έγκαιρη αναγνώριση και παροχή επιστημονικά τεκμηριωμένων προγραμμάτων πρόληψης</a:t>
            </a:r>
            <a:r>
              <a:rPr lang="en-US" sz="2400" dirty="0"/>
              <a:t> </a:t>
            </a:r>
            <a:r>
              <a:rPr lang="el-GR" sz="2400" dirty="0"/>
              <a:t>για την μείωση της </a:t>
            </a:r>
            <a:r>
              <a:rPr lang="el-GR" sz="2400" dirty="0" err="1"/>
              <a:t>αναπηροποίησης</a:t>
            </a:r>
            <a:r>
              <a:rPr lang="el-GR" sz="2400" dirty="0"/>
              <a:t> και της δυσφορίας (</a:t>
            </a:r>
            <a:r>
              <a:rPr lang="en-US" sz="2400" dirty="0"/>
              <a:t>Gee et al., 2020)</a:t>
            </a:r>
            <a:endParaRPr lang="el-GR" sz="2400" dirty="0"/>
          </a:p>
        </p:txBody>
      </p:sp>
    </p:spTree>
    <p:extLst>
      <p:ext uri="{BB962C8B-B14F-4D97-AF65-F5344CB8AC3E}">
        <p14:creationId xmlns:p14="http://schemas.microsoft.com/office/powerpoint/2010/main" val="322697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EF0EB6-1170-545B-959F-B74896BE755E}"/>
              </a:ext>
            </a:extLst>
          </p:cNvPr>
          <p:cNvSpPr>
            <a:spLocks noGrp="1"/>
          </p:cNvSpPr>
          <p:nvPr>
            <p:ph type="title"/>
          </p:nvPr>
        </p:nvSpPr>
        <p:spPr>
          <a:xfrm>
            <a:off x="1777830" y="336975"/>
            <a:ext cx="8636339" cy="574040"/>
          </a:xfrm>
        </p:spPr>
        <p:txBody>
          <a:bodyPr/>
          <a:lstStyle/>
          <a:p>
            <a:pPr algn="ctr"/>
            <a:r>
              <a:rPr lang="el-GR" dirty="0"/>
              <a:t>Εμπόδια πρόσβασης σε θεραπεία</a:t>
            </a:r>
          </a:p>
        </p:txBody>
      </p:sp>
      <p:sp>
        <p:nvSpPr>
          <p:cNvPr id="3" name="TextBox 2">
            <a:extLst>
              <a:ext uri="{FF2B5EF4-FFF2-40B4-BE49-F238E27FC236}">
                <a16:creationId xmlns:a16="http://schemas.microsoft.com/office/drawing/2014/main" id="{8D5D1817-B261-9EFB-3CA4-35BBF82407D3}"/>
              </a:ext>
            </a:extLst>
          </p:cNvPr>
          <p:cNvSpPr txBox="1"/>
          <p:nvPr/>
        </p:nvSpPr>
        <p:spPr>
          <a:xfrm>
            <a:off x="716971" y="1412381"/>
            <a:ext cx="10758056" cy="5539978"/>
          </a:xfrm>
          <a:prstGeom prst="rect">
            <a:avLst/>
          </a:prstGeom>
          <a:noFill/>
        </p:spPr>
        <p:txBody>
          <a:bodyPr wrap="square" rtlCol="0">
            <a:spAutoFit/>
          </a:bodyPr>
          <a:lstStyle/>
          <a:p>
            <a:pPr marL="342900" indent="-342900">
              <a:buFont typeface="Wingdings" panose="05000000000000000000" pitchFamily="2" charset="2"/>
              <a:buChar char="Ø"/>
            </a:pPr>
            <a:r>
              <a:rPr lang="el-GR" sz="2200" dirty="0"/>
              <a:t>Πολλές εμπειρικά τεκμηριωμένες παρεμβάσεις,</a:t>
            </a:r>
          </a:p>
          <a:p>
            <a:pPr marL="342900" indent="-342900">
              <a:buFont typeface="Wingdings" panose="05000000000000000000" pitchFamily="2" charset="2"/>
              <a:buChar char="Ø"/>
            </a:pPr>
            <a:endParaRPr lang="el-GR" sz="2200" dirty="0"/>
          </a:p>
          <a:p>
            <a:r>
              <a:rPr lang="el-GR" sz="2200" dirty="0"/>
              <a:t>Ωστόσο:</a:t>
            </a:r>
          </a:p>
          <a:p>
            <a:pPr marL="342900" indent="-342900">
              <a:buFont typeface="Wingdings" panose="05000000000000000000" pitchFamily="2" charset="2"/>
              <a:buChar char="Ø"/>
            </a:pPr>
            <a:r>
              <a:rPr lang="el-GR" sz="2200" dirty="0"/>
              <a:t>Μικρό ποσοστό αναζήτησης βοήθειας:</a:t>
            </a:r>
          </a:p>
          <a:p>
            <a:pPr marL="342900" indent="-342900">
              <a:buFont typeface="Arial" panose="020B0604020202020204" pitchFamily="34" charset="0"/>
              <a:buChar char="•"/>
            </a:pPr>
            <a:r>
              <a:rPr lang="el-GR" sz="2200" dirty="0"/>
              <a:t>Στίγμα (</a:t>
            </a:r>
            <a:r>
              <a:rPr lang="en-US" sz="2200" dirty="0"/>
              <a:t>Langer et al.,2015</a:t>
            </a:r>
            <a:r>
              <a:rPr lang="el-GR" sz="2200" dirty="0"/>
              <a:t>)</a:t>
            </a:r>
          </a:p>
          <a:p>
            <a:pPr marL="342900" indent="-342900">
              <a:buFont typeface="Arial" panose="020B0604020202020204" pitchFamily="34" charset="0"/>
              <a:buChar char="•"/>
            </a:pPr>
            <a:r>
              <a:rPr lang="el-GR" sz="2200" dirty="0"/>
              <a:t>Σπάνια επαφή με υπηρεσίες υγείας (</a:t>
            </a:r>
            <a:r>
              <a:rPr lang="en-US" sz="2200" dirty="0"/>
              <a:t>Plaistow et al., 2013</a:t>
            </a:r>
            <a:r>
              <a:rPr lang="el-GR" sz="2200" dirty="0"/>
              <a:t>)</a:t>
            </a:r>
          </a:p>
          <a:p>
            <a:pPr marL="342900" indent="-342900">
              <a:buFont typeface="Arial" panose="020B0604020202020204" pitchFamily="34" charset="0"/>
              <a:buChar char="•"/>
            </a:pPr>
            <a:r>
              <a:rPr lang="el-GR" sz="2200" dirty="0"/>
              <a:t>Έλλειψη γνώσης για την ψυχική υγεία (</a:t>
            </a:r>
            <a:r>
              <a:rPr lang="el-GR" sz="2200" dirty="0" err="1"/>
              <a:t>Reardon</a:t>
            </a:r>
            <a:r>
              <a:rPr lang="el-GR" sz="2200" dirty="0"/>
              <a:t> </a:t>
            </a:r>
            <a:r>
              <a:rPr lang="el-GR" sz="2200" dirty="0" err="1"/>
              <a:t>et</a:t>
            </a:r>
            <a:r>
              <a:rPr lang="el-GR" sz="2200" dirty="0"/>
              <a:t> </a:t>
            </a:r>
            <a:r>
              <a:rPr lang="el-GR" sz="2200" dirty="0" err="1"/>
              <a:t>al</a:t>
            </a:r>
            <a:r>
              <a:rPr lang="el-GR" sz="2200" dirty="0"/>
              <a:t>., 2017)</a:t>
            </a:r>
          </a:p>
          <a:p>
            <a:pPr marL="342900" indent="-342900">
              <a:buFont typeface="Arial" panose="020B0604020202020204" pitchFamily="34" charset="0"/>
              <a:buChar char="•"/>
            </a:pPr>
            <a:r>
              <a:rPr lang="el-GR" sz="2200" dirty="0"/>
              <a:t>Επαγγελματίες πρωτοβάθμιας περίθαλψης συχνά δεν</a:t>
            </a:r>
            <a:r>
              <a:rPr lang="en-US" sz="2200" dirty="0"/>
              <a:t> </a:t>
            </a:r>
            <a:r>
              <a:rPr lang="el-GR" sz="2200" dirty="0"/>
              <a:t>παραπέμπουν σε εξειδικευμένες υπηρεσίες (</a:t>
            </a:r>
            <a:r>
              <a:rPr lang="el-GR" sz="2200" dirty="0" err="1"/>
              <a:t>O'Brien</a:t>
            </a:r>
            <a:r>
              <a:rPr lang="el-GR" sz="2200" dirty="0"/>
              <a:t> </a:t>
            </a:r>
            <a:r>
              <a:rPr lang="en-US" sz="2200" dirty="0"/>
              <a:t>et al., </a:t>
            </a:r>
            <a:r>
              <a:rPr lang="el-GR" sz="2200" dirty="0"/>
              <a:t>2016)</a:t>
            </a:r>
          </a:p>
          <a:p>
            <a:pPr marL="342900" indent="-342900">
              <a:buFont typeface="Arial" panose="020B0604020202020204" pitchFamily="34" charset="0"/>
              <a:buChar char="•"/>
            </a:pPr>
            <a:r>
              <a:rPr lang="el-GR" sz="2200" dirty="0"/>
              <a:t>Η θεραπεία δεν είναι </a:t>
            </a:r>
            <a:r>
              <a:rPr lang="el-GR" sz="2200" dirty="0" err="1"/>
              <a:t>προσβάσιμη</a:t>
            </a:r>
            <a:r>
              <a:rPr lang="el-GR" sz="2200" dirty="0"/>
              <a:t> σε όλους τους εφήβους </a:t>
            </a:r>
            <a:r>
              <a:rPr lang="en-US" sz="2200" dirty="0"/>
              <a:t>(Department of Health, 2015. </a:t>
            </a:r>
            <a:r>
              <a:rPr lang="en-US" sz="2200" dirty="0" err="1"/>
              <a:t>Radez</a:t>
            </a:r>
            <a:r>
              <a:rPr lang="en-US" sz="2200" dirty="0"/>
              <a:t> et al., 2021)</a:t>
            </a:r>
            <a:endParaRPr lang="el-GR" sz="2200" dirty="0"/>
          </a:p>
          <a:p>
            <a:pPr marL="342900" indent="-342900">
              <a:buFont typeface="Arial" panose="020B0604020202020204" pitchFamily="34" charset="0"/>
              <a:buChar char="•"/>
            </a:pPr>
            <a:r>
              <a:rPr lang="el-GR" sz="2200" dirty="0"/>
              <a:t>Μεγάλοι χρόνοι αναμονής για όσους αποκτούν πρόσβαση (</a:t>
            </a:r>
            <a:r>
              <a:rPr lang="el-GR" sz="2200" dirty="0" err="1"/>
              <a:t>Fargas-Malet</a:t>
            </a:r>
            <a:r>
              <a:rPr lang="el-GR" sz="2200" dirty="0"/>
              <a:t> &amp; </a:t>
            </a:r>
            <a:r>
              <a:rPr lang="el-GR" sz="2200" dirty="0" err="1"/>
              <a:t>McSherry</a:t>
            </a:r>
            <a:r>
              <a:rPr lang="el-GR" sz="2200" dirty="0"/>
              <a:t>, 2018</a:t>
            </a:r>
            <a:r>
              <a:rPr lang="en-US" sz="2200" dirty="0"/>
              <a:t>.</a:t>
            </a:r>
            <a:r>
              <a:rPr lang="el-GR" sz="2200" dirty="0"/>
              <a:t> Department of Health, 2015)</a:t>
            </a:r>
          </a:p>
          <a:p>
            <a:pPr marL="342900" indent="-342900">
              <a:buFont typeface="Arial" panose="020B0604020202020204" pitchFamily="34" charset="0"/>
              <a:buChar char="•"/>
            </a:pPr>
            <a:r>
              <a:rPr lang="el-GR" sz="2200" dirty="0"/>
              <a:t>Πολλοί δεν πληρούν τα υψηλά κλινικά κριτήρια για θεραπεία (</a:t>
            </a:r>
            <a:r>
              <a:rPr lang="el-GR" sz="2200" dirty="0" err="1"/>
              <a:t>Crenna-Jennings</a:t>
            </a:r>
            <a:r>
              <a:rPr lang="el-GR" sz="2200" dirty="0"/>
              <a:t> &amp; </a:t>
            </a:r>
            <a:r>
              <a:rPr lang="el-GR" sz="2200" dirty="0" err="1"/>
              <a:t>Hutchinson</a:t>
            </a:r>
            <a:r>
              <a:rPr lang="el-GR" sz="2200" dirty="0"/>
              <a:t>, 2018)</a:t>
            </a:r>
          </a:p>
          <a:p>
            <a:pPr marL="342900" indent="-342900">
              <a:buFont typeface="Arial" panose="020B0604020202020204" pitchFamily="34" charset="0"/>
              <a:buChar char="•"/>
            </a:pPr>
            <a:endParaRPr lang="el-GR" sz="2400" dirty="0"/>
          </a:p>
        </p:txBody>
      </p:sp>
    </p:spTree>
    <p:extLst>
      <p:ext uri="{BB962C8B-B14F-4D97-AF65-F5344CB8AC3E}">
        <p14:creationId xmlns:p14="http://schemas.microsoft.com/office/powerpoint/2010/main" val="41760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9FA04-24CE-2218-0107-2D38BECCA961}"/>
              </a:ext>
            </a:extLst>
          </p:cNvPr>
          <p:cNvSpPr>
            <a:spLocks noGrp="1"/>
          </p:cNvSpPr>
          <p:nvPr>
            <p:ph type="title"/>
          </p:nvPr>
        </p:nvSpPr>
        <p:spPr>
          <a:xfrm>
            <a:off x="-200892" y="300227"/>
            <a:ext cx="12593781" cy="553998"/>
          </a:xfrm>
        </p:spPr>
        <p:txBody>
          <a:bodyPr/>
          <a:lstStyle/>
          <a:p>
            <a:pPr algn="ctr"/>
            <a:r>
              <a:rPr lang="el-GR" dirty="0"/>
              <a:t>Συμβολή σχολικού πλαισίου</a:t>
            </a:r>
          </a:p>
        </p:txBody>
      </p:sp>
      <p:sp>
        <p:nvSpPr>
          <p:cNvPr id="3" name="TextBox 2">
            <a:extLst>
              <a:ext uri="{FF2B5EF4-FFF2-40B4-BE49-F238E27FC236}">
                <a16:creationId xmlns:a16="http://schemas.microsoft.com/office/drawing/2014/main" id="{DC14BC96-F2D3-C590-E6AA-E0A1D09973C9}"/>
              </a:ext>
            </a:extLst>
          </p:cNvPr>
          <p:cNvSpPr txBox="1"/>
          <p:nvPr/>
        </p:nvSpPr>
        <p:spPr>
          <a:xfrm>
            <a:off x="921326" y="1787236"/>
            <a:ext cx="10349346" cy="4493538"/>
          </a:xfrm>
          <a:prstGeom prst="rect">
            <a:avLst/>
          </a:prstGeom>
          <a:noFill/>
        </p:spPr>
        <p:txBody>
          <a:bodyPr wrap="square" rtlCol="0">
            <a:spAutoFit/>
          </a:bodyPr>
          <a:lstStyle/>
          <a:p>
            <a:r>
              <a:rPr lang="el-GR" sz="2200" dirty="0"/>
              <a:t>Το σχολείο μπορεί να θεωρηθεί ως ένας «θετικός θεσμός» με στόχο την προώθηση της προσωπικής και κοινωνικής ανάπτυξης (</a:t>
            </a:r>
            <a:r>
              <a:rPr lang="el-GR" sz="2200" dirty="0" err="1"/>
              <a:t>Seligman</a:t>
            </a:r>
            <a:r>
              <a:rPr lang="el-GR" sz="2200" dirty="0"/>
              <a:t> &amp; </a:t>
            </a:r>
            <a:r>
              <a:rPr lang="el-GR" sz="2200" dirty="0" err="1"/>
              <a:t>Csikszentmihalyi</a:t>
            </a:r>
            <a:r>
              <a:rPr lang="el-GR" sz="2200" dirty="0"/>
              <a:t>, 2000)</a:t>
            </a:r>
          </a:p>
          <a:p>
            <a:endParaRPr lang="el-GR" sz="2200" dirty="0"/>
          </a:p>
          <a:p>
            <a:r>
              <a:rPr lang="el-GR" sz="2200" dirty="0"/>
              <a:t>Ιδανικό μέρος για:</a:t>
            </a:r>
            <a:endParaRPr lang="en-US" sz="2200" dirty="0"/>
          </a:p>
          <a:p>
            <a:pPr marL="342900" indent="-342900">
              <a:buFont typeface="Arial" panose="020B0604020202020204" pitchFamily="34" charset="0"/>
              <a:buChar char="•"/>
            </a:pPr>
            <a:r>
              <a:rPr lang="el-GR" sz="2200" dirty="0"/>
              <a:t>ανίχνευση εφήβων με συναισθηματικά προβλήματα (</a:t>
            </a:r>
            <a:r>
              <a:rPr lang="el-GR" sz="2200" dirty="0" err="1"/>
              <a:t>Patel</a:t>
            </a:r>
            <a:r>
              <a:rPr lang="el-GR" sz="2200" dirty="0"/>
              <a:t> </a:t>
            </a:r>
            <a:r>
              <a:rPr lang="el-GR" sz="2200" dirty="0" err="1"/>
              <a:t>et</a:t>
            </a:r>
            <a:r>
              <a:rPr lang="el-GR" sz="2200" dirty="0"/>
              <a:t> </a:t>
            </a:r>
            <a:r>
              <a:rPr lang="el-GR" sz="2200" dirty="0" err="1"/>
              <a:t>al</a:t>
            </a:r>
            <a:r>
              <a:rPr lang="el-GR" sz="2200"/>
              <a:t>., 2018. </a:t>
            </a:r>
            <a:r>
              <a:rPr lang="el-GR" sz="2200" dirty="0" err="1"/>
              <a:t>Public</a:t>
            </a:r>
            <a:r>
              <a:rPr lang="el-GR" sz="2200" dirty="0"/>
              <a:t> Health, </a:t>
            </a:r>
            <a:r>
              <a:rPr lang="el-GR" sz="2200" dirty="0" err="1"/>
              <a:t>England</a:t>
            </a:r>
            <a:r>
              <a:rPr lang="el-GR" sz="2200" dirty="0"/>
              <a:t>, 2015)</a:t>
            </a:r>
          </a:p>
          <a:p>
            <a:endParaRPr lang="el-GR" sz="2200" dirty="0"/>
          </a:p>
          <a:p>
            <a:pPr marL="342900" indent="-342900">
              <a:buFont typeface="Arial" panose="020B0604020202020204" pitchFamily="34" charset="0"/>
              <a:buChar char="•"/>
            </a:pPr>
            <a:r>
              <a:rPr lang="el-GR" sz="2200" dirty="0"/>
              <a:t>παροχή άμεσης και έγκαιρης παρέμβασης για θέματα ψυχικής υγείας (</a:t>
            </a:r>
            <a:r>
              <a:rPr lang="el-GR" sz="2200" dirty="0" err="1"/>
              <a:t>Kern</a:t>
            </a:r>
            <a:r>
              <a:rPr lang="el-GR" sz="2200" dirty="0"/>
              <a:t> </a:t>
            </a:r>
            <a:r>
              <a:rPr lang="el-GR" sz="2200" dirty="0" err="1"/>
              <a:t>et</a:t>
            </a:r>
            <a:r>
              <a:rPr lang="el-GR" sz="2200" dirty="0"/>
              <a:t> </a:t>
            </a:r>
            <a:r>
              <a:rPr lang="el-GR" sz="2200" dirty="0" err="1"/>
              <a:t>al</a:t>
            </a:r>
            <a:r>
              <a:rPr lang="el-GR" sz="2200" dirty="0"/>
              <a:t>., 2017)</a:t>
            </a:r>
          </a:p>
          <a:p>
            <a:endParaRPr lang="el-GR" sz="2200" dirty="0"/>
          </a:p>
          <a:p>
            <a:r>
              <a:rPr lang="el-GR" sz="2200" dirty="0"/>
              <a:t>Πρόσφατες πολιτικές υποστηρίζουν την αύξηση του ρόλου των σχολείων στην παροχή υπηρεσιών ψυχικής υγείας (</a:t>
            </a:r>
            <a:r>
              <a:rPr lang="en-US" sz="2200" dirty="0"/>
              <a:t>Department of Health &amp; Department for Education, 2017. Department of Health &amp; Social Care, 2019)</a:t>
            </a:r>
            <a:endParaRPr lang="el-GR" sz="2200" dirty="0"/>
          </a:p>
        </p:txBody>
      </p:sp>
    </p:spTree>
    <p:extLst>
      <p:ext uri="{BB962C8B-B14F-4D97-AF65-F5344CB8AC3E}">
        <p14:creationId xmlns:p14="http://schemas.microsoft.com/office/powerpoint/2010/main" val="11256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BF4D85-3F8C-0EA0-6992-D22B8B6A3195}"/>
              </a:ext>
            </a:extLst>
          </p:cNvPr>
          <p:cNvSpPr>
            <a:spLocks noGrp="1"/>
          </p:cNvSpPr>
          <p:nvPr>
            <p:ph type="title"/>
          </p:nvPr>
        </p:nvSpPr>
        <p:spPr>
          <a:xfrm>
            <a:off x="1777830" y="297087"/>
            <a:ext cx="8636339" cy="615553"/>
          </a:xfrm>
        </p:spPr>
        <p:txBody>
          <a:bodyPr/>
          <a:lstStyle/>
          <a:p>
            <a:pPr algn="ctr"/>
            <a:r>
              <a:rPr lang="el-GR" sz="4000" dirty="0">
                <a:solidFill>
                  <a:schemeClr val="accent5"/>
                </a:solidFill>
              </a:rPr>
              <a:t>Σκοπός Έρευνας</a:t>
            </a:r>
          </a:p>
        </p:txBody>
      </p:sp>
      <p:sp>
        <p:nvSpPr>
          <p:cNvPr id="3" name="TextBox 2">
            <a:extLst>
              <a:ext uri="{FF2B5EF4-FFF2-40B4-BE49-F238E27FC236}">
                <a16:creationId xmlns:a16="http://schemas.microsoft.com/office/drawing/2014/main" id="{36A03196-0D71-F7B1-B162-CCC3C4F2F9E0}"/>
              </a:ext>
            </a:extLst>
          </p:cNvPr>
          <p:cNvSpPr txBox="1"/>
          <p:nvPr/>
        </p:nvSpPr>
        <p:spPr>
          <a:xfrm>
            <a:off x="277090" y="2336393"/>
            <a:ext cx="11637818" cy="2185214"/>
          </a:xfrm>
          <a:prstGeom prst="rect">
            <a:avLst/>
          </a:prstGeom>
          <a:noFill/>
        </p:spPr>
        <p:txBody>
          <a:bodyPr wrap="square" rtlCol="0">
            <a:spAutoFit/>
          </a:bodyPr>
          <a:lstStyle/>
          <a:p>
            <a:endParaRPr lang="el-GR" sz="3400" dirty="0"/>
          </a:p>
          <a:p>
            <a:pPr marL="457200" indent="-457200" algn="just">
              <a:buFont typeface="Wingdings" panose="05000000000000000000" pitchFamily="2" charset="2"/>
              <a:buChar char="Ø"/>
            </a:pPr>
            <a:r>
              <a:rPr lang="el-GR" sz="3400" dirty="0">
                <a:effectLst/>
                <a:latin typeface="Calibri" panose="020F0502020204030204" pitchFamily="34" charset="0"/>
                <a:ea typeface="Calibri" panose="020F0502020204030204" pitchFamily="34" charset="0"/>
                <a:cs typeface="Times New Roman" panose="02020603050405020304" pitchFamily="18" charset="0"/>
              </a:rPr>
              <a:t>Σχεδιασμός και αξιολόγηση ενός </a:t>
            </a:r>
            <a:r>
              <a:rPr lang="el-GR" sz="3400" dirty="0" err="1">
                <a:effectLst/>
                <a:latin typeface="Calibri" panose="020F0502020204030204" pitchFamily="34" charset="0"/>
                <a:ea typeface="Calibri" panose="020F0502020204030204" pitchFamily="34" charset="0"/>
                <a:cs typeface="Times New Roman" panose="02020603050405020304" pitchFamily="18" charset="0"/>
              </a:rPr>
              <a:t>πολυεπίπεδου</a:t>
            </a:r>
            <a:r>
              <a:rPr lang="el-GR" sz="3400" dirty="0">
                <a:effectLst/>
                <a:latin typeface="Calibri" panose="020F0502020204030204" pitchFamily="34" charset="0"/>
                <a:ea typeface="Calibri" panose="020F0502020204030204" pitchFamily="34" charset="0"/>
                <a:cs typeface="Times New Roman" panose="02020603050405020304" pitchFamily="18" charset="0"/>
              </a:rPr>
              <a:t> προγράμματος πρόληψης για εφήβους με συμπτώματα άγχους και κατάθλιψης. </a:t>
            </a:r>
            <a:endParaRPr lang="el-GR" sz="3400" dirty="0"/>
          </a:p>
        </p:txBody>
      </p:sp>
    </p:spTree>
    <p:extLst>
      <p:ext uri="{BB962C8B-B14F-4D97-AF65-F5344CB8AC3E}">
        <p14:creationId xmlns:p14="http://schemas.microsoft.com/office/powerpoint/2010/main" val="150660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E4ECAD-8245-4CDF-BF4A-0329D4EE5FB2}"/>
              </a:ext>
            </a:extLst>
          </p:cNvPr>
          <p:cNvSpPr>
            <a:spLocks noGrp="1"/>
          </p:cNvSpPr>
          <p:nvPr>
            <p:ph type="title"/>
          </p:nvPr>
        </p:nvSpPr>
        <p:spPr>
          <a:xfrm>
            <a:off x="1036637" y="379871"/>
            <a:ext cx="9833548" cy="1325563"/>
          </a:xfrm>
        </p:spPr>
        <p:txBody>
          <a:bodyPr>
            <a:normAutofit/>
          </a:bodyPr>
          <a:lstStyle/>
          <a:p>
            <a:pPr algn="ctr"/>
            <a:r>
              <a:rPr lang="el-GR" sz="4000" dirty="0"/>
              <a:t>Ανασκόπηση βιβλιογραφίας</a:t>
            </a:r>
          </a:p>
        </p:txBody>
      </p:sp>
      <p:graphicFrame>
        <p:nvGraphicFramePr>
          <p:cNvPr id="5" name="Θέση περιεχομένου 2">
            <a:extLst>
              <a:ext uri="{FF2B5EF4-FFF2-40B4-BE49-F238E27FC236}">
                <a16:creationId xmlns:a16="http://schemas.microsoft.com/office/drawing/2014/main" id="{4E123825-EA29-45D6-BB26-6951F39AC5E7}"/>
              </a:ext>
            </a:extLst>
          </p:cNvPr>
          <p:cNvGraphicFramePr>
            <a:graphicFrameLocks noGrp="1"/>
          </p:cNvGraphicFramePr>
          <p:nvPr>
            <p:ph idx="4294967295"/>
            <p:extLst>
              <p:ext uri="{D42A27DB-BD31-4B8C-83A1-F6EECF244321}">
                <p14:modId xmlns:p14="http://schemas.microsoft.com/office/powerpoint/2010/main" val="2327686461"/>
              </p:ext>
            </p:extLst>
          </p:nvPr>
        </p:nvGraphicFramePr>
        <p:xfrm>
          <a:off x="0" y="3003550"/>
          <a:ext cx="10118725"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262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1160</TotalTime>
  <Words>1074</Words>
  <Application>Microsoft Office PowerPoint</Application>
  <PresentationFormat>Ευρεία οθόνη</PresentationFormat>
  <Paragraphs>140</Paragraphs>
  <Slides>22</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22</vt:i4>
      </vt:variant>
    </vt:vector>
  </HeadingPairs>
  <TitlesOfParts>
    <vt:vector size="30" baseType="lpstr">
      <vt:lpstr>Arial</vt:lpstr>
      <vt:lpstr>Calibri</vt:lpstr>
      <vt:lpstr>Century Gothic</vt:lpstr>
      <vt:lpstr>Corbel</vt:lpstr>
      <vt:lpstr>Garamond</vt:lpstr>
      <vt:lpstr>Georgia</vt:lpstr>
      <vt:lpstr>Wingdings</vt:lpstr>
      <vt:lpstr>Office Theme</vt:lpstr>
      <vt:lpstr>ΠΡΟΓΡΑΜΜΑΤΑ ΠΡΟΛΗΨΗΣ ΣΕ ΕΦΗΒΟΥΣ ΜΕ ΣΥΜΠΤΩΜΑΤΑ ΑΓΧΟΥΣ ΚΑΙ ΚΑΤΑΘΛΙΨΗΣ</vt:lpstr>
      <vt:lpstr>Η σημερινή παρουσίαση</vt:lpstr>
      <vt:lpstr>Ψυχική υγεία των εφήβων</vt:lpstr>
      <vt:lpstr>Επιπτώσεις ψυχικών δυσκολιών</vt:lpstr>
      <vt:lpstr>Σημασία έγκαιρης παρέμβασης</vt:lpstr>
      <vt:lpstr>Εμπόδια πρόσβασης σε θεραπεία</vt:lpstr>
      <vt:lpstr>Συμβολή σχολικού πλαισίου</vt:lpstr>
      <vt:lpstr>Σκοπός Έρευνας</vt:lpstr>
      <vt:lpstr>Ανασκόπηση βιβλιογραφίας</vt:lpstr>
      <vt:lpstr>Παρεμβάσεις πρόληψης</vt:lpstr>
      <vt:lpstr>Παρουσίαση του PowerPoint</vt:lpstr>
      <vt:lpstr>Γνωσιακή αναδόμηση</vt:lpstr>
      <vt:lpstr>Δεξιότητες συναισθηματικής ρύθμισης</vt:lpstr>
      <vt:lpstr>Επίλυση προβλήματος ή επίτεξη στόχου</vt:lpstr>
      <vt:lpstr>Παρουσίαση του PowerPoint</vt:lpstr>
      <vt:lpstr>Υγιεινός τρόπος ζωής</vt:lpstr>
      <vt:lpstr>Παρουσίαση του PowerPoint</vt:lpstr>
      <vt:lpstr>Επόμενα βήματα</vt:lpstr>
      <vt:lpstr>Παρουσίαση του PowerPoint</vt:lpstr>
      <vt:lpstr>Μελέτη περίπτωσης</vt:lpstr>
      <vt:lpstr>Μελέτη περίπτωσης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Alexiou</dc:creator>
  <cp:lastModifiedBy>Eva Alexiou</cp:lastModifiedBy>
  <cp:revision>50</cp:revision>
  <dcterms:created xsi:type="dcterms:W3CDTF">2024-12-05T11:50:57Z</dcterms:created>
  <dcterms:modified xsi:type="dcterms:W3CDTF">2024-12-16T16:56:03Z</dcterms:modified>
</cp:coreProperties>
</file>