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8" r:id="rId3"/>
    <p:sldId id="259" r:id="rId4"/>
    <p:sldId id="257" r:id="rId5"/>
    <p:sldId id="260" r:id="rId6"/>
    <p:sldId id="262" r:id="rId7"/>
    <p:sldId id="263" r:id="rId8"/>
    <p:sldId id="264" r:id="rId9"/>
    <p:sldId id="265" r:id="rId10"/>
    <p:sldId id="266" r:id="rId11"/>
    <p:sldId id="267" r:id="rId12"/>
    <p:sldId id="304" r:id="rId13"/>
    <p:sldId id="303" r:id="rId14"/>
    <p:sldId id="268" r:id="rId15"/>
    <p:sldId id="269" r:id="rId16"/>
    <p:sldId id="270" r:id="rId17"/>
    <p:sldId id="271" r:id="rId18"/>
    <p:sldId id="272" r:id="rId19"/>
    <p:sldId id="273" r:id="rId20"/>
    <p:sldId id="274" r:id="rId21"/>
    <p:sldId id="290" r:id="rId22"/>
    <p:sldId id="296" r:id="rId23"/>
    <p:sldId id="277" r:id="rId24"/>
    <p:sldId id="276" r:id="rId25"/>
    <p:sldId id="278" r:id="rId26"/>
    <p:sldId id="280" r:id="rId27"/>
    <p:sldId id="281" r:id="rId28"/>
    <p:sldId id="306" r:id="rId29"/>
    <p:sldId id="305" r:id="rId30"/>
    <p:sldId id="285" r:id="rId31"/>
    <p:sldId id="284" r:id="rId32"/>
    <p:sldId id="286" r:id="rId33"/>
    <p:sldId id="288" r:id="rId34"/>
    <p:sldId id="287" r:id="rId35"/>
    <p:sldId id="289" r:id="rId36"/>
    <p:sldId id="291" r:id="rId37"/>
    <p:sldId id="292" r:id="rId38"/>
    <p:sldId id="293" r:id="rId39"/>
    <p:sldId id="294" r:id="rId40"/>
    <p:sldId id="295" r:id="rId41"/>
    <p:sldId id="297" r:id="rId42"/>
    <p:sldId id="299" r:id="rId43"/>
    <p:sldId id="298" r:id="rId44"/>
    <p:sldId id="300" r:id="rId45"/>
    <p:sldId id="302" r:id="rId46"/>
  </p:sldIdLst>
  <p:sldSz cx="12192000" cy="6858000"/>
  <p:notesSz cx="6784975" cy="9918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FC7B6E-6A7D-4A2A-8BB4-70C2F57791D3}">
          <p14:sldIdLst>
            <p14:sldId id="256"/>
            <p14:sldId id="258"/>
            <p14:sldId id="259"/>
            <p14:sldId id="257"/>
            <p14:sldId id="260"/>
            <p14:sldId id="262"/>
            <p14:sldId id="263"/>
            <p14:sldId id="264"/>
            <p14:sldId id="265"/>
            <p14:sldId id="266"/>
            <p14:sldId id="267"/>
            <p14:sldId id="304"/>
            <p14:sldId id="303"/>
          </p14:sldIdLst>
        </p14:section>
        <p14:section name="Untitled Section" id="{6369192E-1466-4A00-B06D-6B2AC5E6977A}">
          <p14:sldIdLst>
            <p14:sldId id="268"/>
            <p14:sldId id="269"/>
            <p14:sldId id="270"/>
            <p14:sldId id="271"/>
            <p14:sldId id="272"/>
            <p14:sldId id="273"/>
            <p14:sldId id="274"/>
            <p14:sldId id="290"/>
            <p14:sldId id="296"/>
            <p14:sldId id="277"/>
            <p14:sldId id="276"/>
            <p14:sldId id="278"/>
            <p14:sldId id="280"/>
            <p14:sldId id="281"/>
            <p14:sldId id="306"/>
            <p14:sldId id="305"/>
            <p14:sldId id="285"/>
            <p14:sldId id="284"/>
            <p14:sldId id="286"/>
            <p14:sldId id="288"/>
            <p14:sldId id="287"/>
            <p14:sldId id="289"/>
            <p14:sldId id="291"/>
            <p14:sldId id="292"/>
            <p14:sldId id="293"/>
            <p14:sldId id="294"/>
            <p14:sldId id="295"/>
            <p14:sldId id="297"/>
            <p14:sldId id="299"/>
            <p14:sldId id="298"/>
            <p14:sldId id="300"/>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A74"/>
    <a:srgbClr val="B5BF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08" autoAdjust="0"/>
  </p:normalViewPr>
  <p:slideViewPr>
    <p:cSldViewPr snapToGrid="0">
      <p:cViewPr varScale="1">
        <p:scale>
          <a:sx n="79" d="100"/>
          <a:sy n="79" d="100"/>
        </p:scale>
        <p:origin x="17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66B73-51A6-00E1-9F4A-00105D61FAA1}"/>
              </a:ext>
            </a:extLst>
          </p:cNvPr>
          <p:cNvSpPr>
            <a:spLocks noGrp="1"/>
          </p:cNvSpPr>
          <p:nvPr>
            <p:ph type="hdr" sz="quarter"/>
          </p:nvPr>
        </p:nvSpPr>
        <p:spPr>
          <a:xfrm>
            <a:off x="0" y="0"/>
            <a:ext cx="2940156" cy="49765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47F132-EFB3-1210-EE7A-EA3601947166}"/>
              </a:ext>
            </a:extLst>
          </p:cNvPr>
          <p:cNvSpPr>
            <a:spLocks noGrp="1"/>
          </p:cNvSpPr>
          <p:nvPr>
            <p:ph type="dt" sz="quarter" idx="1"/>
          </p:nvPr>
        </p:nvSpPr>
        <p:spPr>
          <a:xfrm>
            <a:off x="3843249" y="0"/>
            <a:ext cx="2940156" cy="497658"/>
          </a:xfrm>
          <a:prstGeom prst="rect">
            <a:avLst/>
          </a:prstGeom>
        </p:spPr>
        <p:txBody>
          <a:bodyPr vert="horz" lIns="91440" tIns="45720" rIns="91440" bIns="45720" rtlCol="0"/>
          <a:lstStyle>
            <a:lvl1pPr algn="r">
              <a:defRPr sz="1200"/>
            </a:lvl1pPr>
          </a:lstStyle>
          <a:p>
            <a:fld id="{1D3207DA-1B8A-4B5D-A063-68997DCF7F84}" type="datetimeFigureOut">
              <a:rPr lang="en-US" smtClean="0"/>
              <a:t>12/19/2025</a:t>
            </a:fld>
            <a:endParaRPr lang="en-US"/>
          </a:p>
        </p:txBody>
      </p:sp>
      <p:sp>
        <p:nvSpPr>
          <p:cNvPr id="4" name="Footer Placeholder 3">
            <a:extLst>
              <a:ext uri="{FF2B5EF4-FFF2-40B4-BE49-F238E27FC236}">
                <a16:creationId xmlns:a16="http://schemas.microsoft.com/office/drawing/2014/main" id="{D2E1212B-F8A7-17D3-2E94-C170C441CD51}"/>
              </a:ext>
            </a:extLst>
          </p:cNvPr>
          <p:cNvSpPr>
            <a:spLocks noGrp="1"/>
          </p:cNvSpPr>
          <p:nvPr>
            <p:ph type="ftr" sz="quarter" idx="2"/>
          </p:nvPr>
        </p:nvSpPr>
        <p:spPr>
          <a:xfrm>
            <a:off x="0" y="9421044"/>
            <a:ext cx="2940156" cy="4976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4F2F4D-BC00-48E3-9BDE-032A489B05DF}"/>
              </a:ext>
            </a:extLst>
          </p:cNvPr>
          <p:cNvSpPr>
            <a:spLocks noGrp="1"/>
          </p:cNvSpPr>
          <p:nvPr>
            <p:ph type="sldNum" sz="quarter" idx="3"/>
          </p:nvPr>
        </p:nvSpPr>
        <p:spPr>
          <a:xfrm>
            <a:off x="3843249" y="9421044"/>
            <a:ext cx="2940156" cy="497656"/>
          </a:xfrm>
          <a:prstGeom prst="rect">
            <a:avLst/>
          </a:prstGeom>
        </p:spPr>
        <p:txBody>
          <a:bodyPr vert="horz" lIns="91440" tIns="45720" rIns="91440" bIns="45720" rtlCol="0" anchor="b"/>
          <a:lstStyle>
            <a:lvl1pPr algn="r">
              <a:defRPr sz="1200"/>
            </a:lvl1pPr>
          </a:lstStyle>
          <a:p>
            <a:fld id="{1812D7F2-440D-4548-A4F1-087EDB4616EF}" type="slidenum">
              <a:rPr lang="en-US" smtClean="0"/>
              <a:t>‹#›</a:t>
            </a:fld>
            <a:endParaRPr lang="en-US"/>
          </a:p>
        </p:txBody>
      </p:sp>
    </p:spTree>
    <p:extLst>
      <p:ext uri="{BB962C8B-B14F-4D97-AF65-F5344CB8AC3E}">
        <p14:creationId xmlns:p14="http://schemas.microsoft.com/office/powerpoint/2010/main" val="29955506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56" cy="49765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3249" y="0"/>
            <a:ext cx="2940156" cy="497658"/>
          </a:xfrm>
          <a:prstGeom prst="rect">
            <a:avLst/>
          </a:prstGeom>
        </p:spPr>
        <p:txBody>
          <a:bodyPr vert="horz" lIns="91440" tIns="45720" rIns="91440" bIns="45720" rtlCol="0"/>
          <a:lstStyle>
            <a:lvl1pPr algn="r">
              <a:defRPr sz="1200"/>
            </a:lvl1pPr>
          </a:lstStyle>
          <a:p>
            <a:fld id="{68EE138E-BFC0-4C43-9872-D870ABEFC1CC}" type="datetimeFigureOut">
              <a:rPr lang="en-US" smtClean="0"/>
              <a:t>12/19/2025</a:t>
            </a:fld>
            <a:endParaRPr lang="en-US"/>
          </a:p>
        </p:txBody>
      </p:sp>
      <p:sp>
        <p:nvSpPr>
          <p:cNvPr id="4" name="Slide Image Placeholder 3"/>
          <p:cNvSpPr>
            <a:spLocks noGrp="1" noRot="1" noChangeAspect="1"/>
          </p:cNvSpPr>
          <p:nvPr>
            <p:ph type="sldImg" idx="2"/>
          </p:nvPr>
        </p:nvSpPr>
        <p:spPr>
          <a:xfrm>
            <a:off x="417513" y="1239838"/>
            <a:ext cx="5949950" cy="33480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8498" y="4773374"/>
            <a:ext cx="5427980" cy="3905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1044"/>
            <a:ext cx="2940156" cy="4976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3249" y="9421044"/>
            <a:ext cx="2940156" cy="497656"/>
          </a:xfrm>
          <a:prstGeom prst="rect">
            <a:avLst/>
          </a:prstGeom>
        </p:spPr>
        <p:txBody>
          <a:bodyPr vert="horz" lIns="91440" tIns="45720" rIns="91440" bIns="45720" rtlCol="0" anchor="b"/>
          <a:lstStyle>
            <a:lvl1pPr algn="r">
              <a:defRPr sz="1200"/>
            </a:lvl1pPr>
          </a:lstStyle>
          <a:p>
            <a:fld id="{1B7957F8-740A-4605-ADC7-96B8634031FF}" type="slidenum">
              <a:rPr lang="en-US" smtClean="0"/>
              <a:t>‹#›</a:t>
            </a:fld>
            <a:endParaRPr lang="en-US"/>
          </a:p>
        </p:txBody>
      </p:sp>
    </p:spTree>
    <p:extLst>
      <p:ext uri="{BB962C8B-B14F-4D97-AF65-F5344CB8AC3E}">
        <p14:creationId xmlns:p14="http://schemas.microsoft.com/office/powerpoint/2010/main" val="31581917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251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EF8B0-72D3-3E2E-C724-3CCF04639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AA85A-9D88-927B-E139-7C0DB123FB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46FD24A-2661-62D4-0815-A6854B5166F5}"/>
              </a:ext>
            </a:extLst>
          </p:cNvPr>
          <p:cNvSpPr>
            <a:spLocks noGrp="1"/>
          </p:cNvSpPr>
          <p:nvPr>
            <p:ph type="body" idx="1"/>
          </p:nvPr>
        </p:nvSpPr>
        <p:spPr/>
        <p:txBody>
          <a:bodyPr/>
          <a:lstStyle/>
          <a:p>
            <a:endParaRPr lang="el-GR" dirty="0"/>
          </a:p>
          <a:p>
            <a:endParaRPr lang="el-GR" dirty="0"/>
          </a:p>
        </p:txBody>
      </p:sp>
    </p:spTree>
    <p:extLst>
      <p:ext uri="{BB962C8B-B14F-4D97-AF65-F5344CB8AC3E}">
        <p14:creationId xmlns:p14="http://schemas.microsoft.com/office/powerpoint/2010/main" val="449628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8064-8900-C87D-FE5B-DB76F2753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64E9B-AF39-90BF-CAC0-B48E349FC85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0409D0-1096-242E-97CC-E81D555CA6D8}"/>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187764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3FB9C-C0BD-0F23-E814-D2B01D08D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472FC-DF3A-BB37-C3A4-0D7B096C7ED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1CA455-9E6F-E96A-13C0-C992C8E262CC}"/>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654552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AA4AB-6E08-E02B-CB95-723D18BB3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D8D6A-EB4E-8FDA-5E2C-A1424EAAE11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7B29796-6EB3-E717-503E-88433B308519}"/>
              </a:ext>
            </a:extLst>
          </p:cNvPr>
          <p:cNvSpPr>
            <a:spLocks noGrp="1"/>
          </p:cNvSpPr>
          <p:nvPr>
            <p:ph type="body" idx="1"/>
          </p:nvPr>
        </p:nvSpPr>
        <p:spPr/>
        <p:txBody>
          <a:bodyPr/>
          <a:lstStyle/>
          <a:p>
            <a:endParaRPr lang="el-GR" dirty="0"/>
          </a:p>
          <a:p>
            <a:endParaRPr lang="el-GR" dirty="0"/>
          </a:p>
        </p:txBody>
      </p:sp>
    </p:spTree>
    <p:extLst>
      <p:ext uri="{BB962C8B-B14F-4D97-AF65-F5344CB8AC3E}">
        <p14:creationId xmlns:p14="http://schemas.microsoft.com/office/powerpoint/2010/main" val="71546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D086D-48A0-1EF5-EA3D-9F5008229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6255E-CF28-53F5-6EAE-29BC1777C31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01E043C-1337-92F2-6E92-872DB25C58CD}"/>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2366003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6B6C6-3ABF-9A6B-9699-E9655A542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2EC94-5F3D-DAD1-D55A-5F796EAF00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8662180-2999-1EE0-D960-11B0229BEE81}"/>
              </a:ext>
            </a:extLst>
          </p:cNvPr>
          <p:cNvSpPr>
            <a:spLocks noGrp="1"/>
          </p:cNvSpPr>
          <p:nvPr>
            <p:ph type="body" idx="1"/>
          </p:nvPr>
        </p:nvSpPr>
        <p:spPr/>
        <p:txBody>
          <a:bodyPr/>
          <a:lstStyle/>
          <a:p>
            <a:r>
              <a:rPr lang="el-GR" dirty="0"/>
              <a:t> </a:t>
            </a:r>
          </a:p>
        </p:txBody>
      </p:sp>
    </p:spTree>
    <p:extLst>
      <p:ext uri="{BB962C8B-B14F-4D97-AF65-F5344CB8AC3E}">
        <p14:creationId xmlns:p14="http://schemas.microsoft.com/office/powerpoint/2010/main" val="107328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1D10-92B0-C274-F9C0-C51D248A4A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2B55A-250D-BA8A-7694-39DF1324A9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DA58FF1-6C51-8719-6B2D-0902992BCFE3}"/>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7025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1BDC4-E2BD-AC4C-206E-05CB016EB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1D5119-CF85-0110-09F4-52A4107963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B55BD5-20E5-B15A-E2B2-B9237855023D}"/>
              </a:ext>
            </a:extLst>
          </p:cNvPr>
          <p:cNvSpPr>
            <a:spLocks noGrp="1"/>
          </p:cNvSpPr>
          <p:nvPr>
            <p:ph type="body" idx="1"/>
          </p:nvPr>
        </p:nvSpPr>
        <p:spPr/>
        <p:txBody>
          <a:bodyPr/>
          <a:lstStyle/>
          <a:p>
            <a:endParaRPr lang="el-GR" dirty="0"/>
          </a:p>
          <a:p>
            <a:endParaRPr lang="el-GR" dirty="0"/>
          </a:p>
        </p:txBody>
      </p:sp>
    </p:spTree>
    <p:extLst>
      <p:ext uri="{BB962C8B-B14F-4D97-AF65-F5344CB8AC3E}">
        <p14:creationId xmlns:p14="http://schemas.microsoft.com/office/powerpoint/2010/main" val="1739263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D5B4B-58E2-B115-4D43-36CC22CBE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549C4-D95C-CCD5-4D49-F3F03D6D9AA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6E04E0-85A5-42C9-D2C5-795E560252CA}"/>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702739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03AED-45B5-1FE6-CFB7-667E0D87B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29349-2D8A-2EBE-D019-2F26E49636D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285571-42D1-AA4F-AD31-D8161DD8FCEB}"/>
              </a:ext>
            </a:extLst>
          </p:cNvPr>
          <p:cNvSpPr>
            <a:spLocks noGrp="1"/>
          </p:cNvSpPr>
          <p:nvPr>
            <p:ph type="body" idx="1"/>
          </p:nvPr>
        </p:nvSpPr>
        <p:spPr/>
        <p:txBody>
          <a:bodyPr/>
          <a:lstStyle/>
          <a:p>
            <a:endParaRPr lang="el-GR" dirty="0"/>
          </a:p>
          <a:p>
            <a:endParaRPr lang="el-GR" dirty="0"/>
          </a:p>
        </p:txBody>
      </p:sp>
    </p:spTree>
    <p:extLst>
      <p:ext uri="{BB962C8B-B14F-4D97-AF65-F5344CB8AC3E}">
        <p14:creationId xmlns:p14="http://schemas.microsoft.com/office/powerpoint/2010/main" val="88443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2457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96F71-A580-FAAE-0CF8-D5F340018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97DB3-0994-3B2A-4EA6-26067603FC9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FC8D9D7-0EEE-9030-023A-39DDA9EDD975}"/>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243460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F324D-8825-BDB8-EAF0-37BB08873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0D6E1-03E9-F308-E5F3-6DAB512B6D8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C9DDB02-F16B-0B50-3FD6-BDC9C346F841}"/>
              </a:ext>
            </a:extLst>
          </p:cNvPr>
          <p:cNvSpPr>
            <a:spLocks noGrp="1"/>
          </p:cNvSpPr>
          <p:nvPr>
            <p:ph type="body" idx="1"/>
          </p:nvPr>
        </p:nvSpPr>
        <p:spPr/>
        <p:txBody>
          <a:bodyPr/>
          <a:lstStyle/>
          <a:p>
            <a:pPr marL="0" indent="0">
              <a:buNone/>
            </a:pPr>
            <a:endParaRPr lang="el-GR" dirty="0"/>
          </a:p>
        </p:txBody>
      </p:sp>
    </p:spTree>
    <p:extLst>
      <p:ext uri="{BB962C8B-B14F-4D97-AF65-F5344CB8AC3E}">
        <p14:creationId xmlns:p14="http://schemas.microsoft.com/office/powerpoint/2010/main" val="183377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F56B9-F257-7EF9-57DF-4002421C5E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192D54-91F6-3C80-C7D9-2643549A0DE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EFAD718-D14C-CB39-7C68-3A34A4640F96}"/>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604315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D693-6819-3794-1685-0F94549C2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899F5B-F8B5-4289-8E89-588204D9DAE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34F4013-112F-CD2F-6225-3136AFC98D5B}"/>
              </a:ext>
            </a:extLst>
          </p:cNvPr>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322894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1B18D-42F7-3479-B436-E09542B4B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913B6-6D3A-ED17-766E-799B45BA88D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774233-DCDA-8FB1-A3EE-1691AD64723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8845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B4F03-A27B-2247-D8D3-D64F2DBE51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3D5D0-41C3-BDA5-9009-1418A2E1BB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4F0401-785E-AEEB-900F-5B1FD51A000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2224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66686-2E65-3EC5-FB1F-61C6762D9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FE9243-04F0-A2BC-6203-AEDBFEFFC4A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7CA2C37-BD46-039C-6972-E2EB790878B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1606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7728E-36A1-A340-B29E-6BF0A6FC2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F4641-EB0C-9FBC-2A05-817D605DF07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DCD5C7D-7265-1A9C-5BAB-281CEA43797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0802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82500-7AE5-5B23-E1A4-96320BE83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81E8EA-D316-D396-EF06-B3C96C9043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5E8C595-2E37-786E-4D8D-2612728D656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5199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CD90-E9AE-4129-FC8B-9D3D02EF8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59D8F-B3B0-307D-74CB-97271D0352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785CCD3-45D7-9E54-0176-CE4C7F3A420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257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l-GR" dirty="0"/>
          </a:p>
          <a:p>
            <a:endParaRPr lang="en-US" dirty="0"/>
          </a:p>
        </p:txBody>
      </p:sp>
    </p:spTree>
    <p:extLst>
      <p:ext uri="{BB962C8B-B14F-4D97-AF65-F5344CB8AC3E}">
        <p14:creationId xmlns:p14="http://schemas.microsoft.com/office/powerpoint/2010/main" val="3593020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4C41-1E0F-8F00-BDB1-47FD8814B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D9BB5-43DD-E204-2568-46FD7CA4262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BA4EE98-36DA-6648-1FA8-8F5BED3E12F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74615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3CF43-F28D-1252-ABB8-B7ABEAE84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BA227-1E28-007B-7DC1-284021931D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FA8FEAE-F1B0-ECC0-09F6-BB0457F9FC3C}"/>
              </a:ext>
            </a:extLst>
          </p:cNvPr>
          <p:cNvSpPr>
            <a:spLocks noGrp="1"/>
          </p:cNvSpPr>
          <p:nvPr>
            <p:ph type="body" idx="1"/>
          </p:nvPr>
        </p:nvSpPr>
        <p:spPr/>
        <p:txBody>
          <a:bodyPr/>
          <a:lstStyle/>
          <a:p>
            <a:endParaRPr lang="el-G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69797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85B6A-E848-660A-278D-0AE36E2ABD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F23C79-F952-67D9-5901-543B355CEDE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3A1D615-B42B-06ED-DF67-DB9360CB69A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558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97F93-ED28-729B-6AFB-7E55CA703E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BF4B3-7C3B-84E8-92D8-F479E336771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C0E16E9-96EC-9FFA-080D-19F8C421313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7074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9384-3D8D-ACF8-48E5-46F1F2C17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C74E36-6EC9-ED44-92EC-65C35E99AC3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B5A5B4C-3CD7-9144-BAD5-E5EB46DAD6E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0341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D9149-9EFF-41E8-55D8-20FB861F2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ABD23-1CDF-FA9A-9700-0F6F48EB194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86D077-4396-8343-633E-28BC19FAFCC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751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78EC-472D-7082-8C7F-75BAB396F4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1C22A-7B92-7D9B-E362-0429DF5F6C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1EFB4B-7C7D-A01A-37D5-DCC609E7FD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4196701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8D1EF-9F37-A765-0F57-B695F8692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4690D-5097-DA8F-0896-E0A8535C9C1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FCADEE-FF8E-6435-5C63-B0B7AC153D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1548030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ED0A4-D667-227D-F5D0-7780FC516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63AF6-FE36-6F97-FAD9-93BE7EB7730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6EC48A2-C34F-14D5-F9A5-A2E5956173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139142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D5E5-E1B7-DB6E-B1B3-36E9BC648A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6DBED-943C-EBE4-ACAD-A8542933C90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885D144-048A-C101-9B9A-2227D9010C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281368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4745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857C7-1DD8-6C51-6BF8-AAB33A32F3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655C4-006E-C435-756F-93AE0D0962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B547B8B-11CB-0B34-B877-7E7BA6AFC3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36573764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52AC5-B4D1-D270-5235-C147033A98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C3ACD0-8316-A509-81FF-66F64D7C7D9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40F544-C578-F49A-5862-053D6FB25D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39820160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B7E71-8D76-85CA-6EB7-AB35284EB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3766B-EF1D-6E63-DFF2-44CBBB39F01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4895894-7102-59C1-AAF4-3211CC4568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3671517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012D-0465-96FE-B807-64E37EBDA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598419-718C-51C4-5AA8-0674AE37F0E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C768AC1-1141-1F5B-BA86-9F6CE1CC9D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7939215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A14F-CD5A-47B3-B812-3AB221126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BBB09-39B2-9831-96AD-34CC2E583FC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CA0E8F4-3F03-D06D-8796-487A057C782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12318006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53228-B9B0-2A94-A06A-5926750C29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84A525-14F8-50C6-C884-3B26ABB23DD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83F4BA9-312C-004A-86D5-ADE45C9877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solidFill>
                <a:srgbClr val="002060"/>
              </a:solidFill>
            </a:endParaRPr>
          </a:p>
        </p:txBody>
      </p:sp>
    </p:spTree>
    <p:extLst>
      <p:ext uri="{BB962C8B-B14F-4D97-AF65-F5344CB8AC3E}">
        <p14:creationId xmlns:p14="http://schemas.microsoft.com/office/powerpoint/2010/main" val="1614143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4430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9223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34017-F8AA-E5CA-BB7B-59193C605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DE504-BA9D-E0C4-D6A4-19A0C486C7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879544-0CA2-6845-02EC-C8EA77C0463C}"/>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569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33BB2-3761-131F-FACD-2D9E92D7B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C59A3-E11A-533C-8504-7DBD859753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1CA483-28A3-C2DF-8727-4E5FE8D8ED4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616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333E5-7718-B01D-BEE3-7EFC9B3B2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0D9A2-C148-E8CF-6D5A-48773BDD91C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B7A2A66-C7FD-4DE8-C3C5-19E4265E8BB8}"/>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77487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E6142-BF89-42D6-9CF0-ACDB4462C6CB}"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906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6142-BF89-42D6-9CF0-ACDB4462C6CB}"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258968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6142-BF89-42D6-9CF0-ACDB4462C6CB}"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13928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E6142-BF89-42D6-9CF0-ACDB4462C6CB}"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348769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7E6142-BF89-42D6-9CF0-ACDB4462C6CB}" type="datetimeFigureOut">
              <a:rPr lang="en-US" smtClean="0"/>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C0808-695D-4467-9505-B9FECA8112C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6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7E6142-BF89-42D6-9CF0-ACDB4462C6CB}"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168226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7E6142-BF89-42D6-9CF0-ACDB4462C6CB}" type="datetimeFigureOut">
              <a:rPr lang="en-US" smtClean="0"/>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37442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7E6142-BF89-42D6-9CF0-ACDB4462C6CB}" type="datetimeFigureOut">
              <a:rPr lang="en-US" smtClean="0"/>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414261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4B7E6142-BF89-42D6-9CF0-ACDB4462C6CB}" type="datetimeFigureOut">
              <a:rPr lang="en-US" smtClean="0"/>
              <a:t>12/19/2025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26599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7E6142-BF89-42D6-9CF0-ACDB4462C6CB}" type="datetimeFigureOut">
              <a:rPr lang="en-US" smtClean="0"/>
              <a:t>12/19/2025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CC0808-695D-4467-9505-B9FECA8112C2}" type="slidenum">
              <a:rPr lang="en-US" smtClean="0"/>
              <a:t>‹#›</a:t>
            </a:fld>
            <a:endParaRPr lang="en-US"/>
          </a:p>
        </p:txBody>
      </p:sp>
    </p:spTree>
    <p:extLst>
      <p:ext uri="{BB962C8B-B14F-4D97-AF65-F5344CB8AC3E}">
        <p14:creationId xmlns:p14="http://schemas.microsoft.com/office/powerpoint/2010/main" val="4279185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7E6142-BF89-42D6-9CF0-ACDB4462C6CB}" type="datetimeFigureOut">
              <a:rPr lang="en-US" smtClean="0"/>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C0808-695D-4467-9505-B9FECA8112C2}" type="slidenum">
              <a:rPr lang="en-US" smtClean="0"/>
              <a:t>‹#›</a:t>
            </a:fld>
            <a:endParaRPr lang="en-US"/>
          </a:p>
        </p:txBody>
      </p:sp>
    </p:spTree>
    <p:extLst>
      <p:ext uri="{BB962C8B-B14F-4D97-AF65-F5344CB8AC3E}">
        <p14:creationId xmlns:p14="http://schemas.microsoft.com/office/powerpoint/2010/main" val="191718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7E6142-BF89-42D6-9CF0-ACDB4462C6CB}" type="datetimeFigureOut">
              <a:rPr lang="en-US" smtClean="0"/>
              <a:t>12/19/2025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CC0808-695D-4467-9505-B9FECA8112C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502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TsewNrHUH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915;&#959;&#957;&#949;&#953;&#954;&#972;&#964;&#951;&#964;&#945;_&#916;&#953;&#940;&#955;&#949;&#958;&#951;_29.10.25.ppt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HIhkM1cAv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doi.org/10.4324/9781315098203"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BF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74F2-5780-206D-2069-B8EE97B7B7F3}"/>
              </a:ext>
            </a:extLst>
          </p:cNvPr>
          <p:cNvSpPr>
            <a:spLocks noGrp="1"/>
          </p:cNvSpPr>
          <p:nvPr>
            <p:ph type="ctrTitle"/>
          </p:nvPr>
        </p:nvSpPr>
        <p:spPr>
          <a:xfrm>
            <a:off x="0" y="-133350"/>
            <a:ext cx="10058400" cy="3566160"/>
          </a:xfrm>
        </p:spPr>
        <p:txBody>
          <a:bodyPr>
            <a:normAutofit/>
          </a:bodyPr>
          <a:lstStyle/>
          <a:p>
            <a:r>
              <a:rPr lang="el-GR" sz="4800" dirty="0"/>
              <a:t> </a:t>
            </a:r>
            <a:endParaRPr lang="en-US" sz="4800" dirty="0"/>
          </a:p>
        </p:txBody>
      </p:sp>
      <p:pic>
        <p:nvPicPr>
          <p:cNvPr id="1026" name="Picture 2">
            <a:extLst>
              <a:ext uri="{FF2B5EF4-FFF2-40B4-BE49-F238E27FC236}">
                <a16:creationId xmlns:a16="http://schemas.microsoft.com/office/drawing/2014/main" id="{A444B0D1-30C9-EF88-4880-55C1FB777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878" y="-131445"/>
            <a:ext cx="3419279" cy="35821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C98CC8-B154-4FAD-52AD-D8E6E1C4BDC7}"/>
              </a:ext>
            </a:extLst>
          </p:cNvPr>
          <p:cNvSpPr txBox="1"/>
          <p:nvPr/>
        </p:nvSpPr>
        <p:spPr>
          <a:xfrm>
            <a:off x="1184635" y="3163810"/>
            <a:ext cx="10878532" cy="2831544"/>
          </a:xfrm>
          <a:prstGeom prst="rect">
            <a:avLst/>
          </a:prstGeom>
          <a:noFill/>
        </p:spPr>
        <p:txBody>
          <a:bodyPr wrap="square">
            <a:spAutoFit/>
          </a:bodyPr>
          <a:lstStyle/>
          <a:p>
            <a:r>
              <a:rPr lang="el-GR" sz="6600" dirty="0">
                <a:solidFill>
                  <a:srgbClr val="002060"/>
                </a:solidFill>
              </a:rPr>
              <a:t>Θεωρίες Γονεϊκότητας</a:t>
            </a:r>
            <a:endParaRPr lang="en-US" sz="6600" dirty="0">
              <a:solidFill>
                <a:srgbClr val="002060"/>
              </a:solidFill>
            </a:endParaRPr>
          </a:p>
          <a:p>
            <a:endParaRPr lang="en-US" sz="6600" dirty="0">
              <a:solidFill>
                <a:srgbClr val="002060"/>
              </a:solidFill>
            </a:endParaRPr>
          </a:p>
          <a:p>
            <a:pPr algn="r"/>
            <a:r>
              <a:rPr lang="en-US" sz="1400" dirty="0">
                <a:solidFill>
                  <a:srgbClr val="002060"/>
                </a:solidFill>
              </a:rPr>
              <a:t>																	</a:t>
            </a:r>
            <a:r>
              <a:rPr lang="el-GR" sz="1400" dirty="0">
                <a:solidFill>
                  <a:srgbClr val="002060"/>
                </a:solidFill>
              </a:rPr>
              <a:t>Κατερίνα Χοτζόγλου, ΜΑ, </a:t>
            </a:r>
            <a:r>
              <a:rPr lang="en-US" sz="1400" dirty="0">
                <a:solidFill>
                  <a:srgbClr val="002060"/>
                </a:solidFill>
              </a:rPr>
              <a:t>MSc, </a:t>
            </a:r>
            <a:r>
              <a:rPr lang="en-US" sz="1400" dirty="0" err="1">
                <a:solidFill>
                  <a:srgbClr val="002060"/>
                </a:solidFill>
              </a:rPr>
              <a:t>PhDc</a:t>
            </a:r>
            <a:endParaRPr lang="en-US" sz="1400" dirty="0">
              <a:solidFill>
                <a:srgbClr val="002060"/>
              </a:solidFill>
            </a:endParaRPr>
          </a:p>
          <a:p>
            <a:pPr algn="r"/>
            <a:r>
              <a:rPr lang="en-US" sz="1400" dirty="0">
                <a:solidFill>
                  <a:srgbClr val="002060"/>
                </a:solidFill>
              </a:rPr>
              <a:t>																		Katerina.chotzoglou@gmail.com</a:t>
            </a:r>
            <a:r>
              <a:rPr lang="el-GR" sz="2800" dirty="0">
                <a:solidFill>
                  <a:srgbClr val="002060"/>
                </a:solidFill>
              </a:rPr>
              <a:t> </a:t>
            </a:r>
            <a:endParaRPr lang="en-US" sz="2800" dirty="0">
              <a:solidFill>
                <a:srgbClr val="002060"/>
              </a:solidFill>
            </a:endParaRPr>
          </a:p>
        </p:txBody>
      </p:sp>
    </p:spTree>
    <p:extLst>
      <p:ext uri="{BB962C8B-B14F-4D97-AF65-F5344CB8AC3E}">
        <p14:creationId xmlns:p14="http://schemas.microsoft.com/office/powerpoint/2010/main" val="129097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2BF6191C-DF8A-41ED-9DCC-12EBF9437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FE24D-89E5-6A31-0368-A5E01470B444}"/>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Η Ψυχαναλυτική Θεωρία – Σχηματικά </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D70DEF65-0FCA-9DC9-87E5-F2ABA69DF067}"/>
              </a:ext>
            </a:extLst>
          </p:cNvPr>
          <p:cNvSpPr>
            <a:spLocks noGrp="1"/>
          </p:cNvSpPr>
          <p:nvPr>
            <p:ph idx="1"/>
          </p:nvPr>
        </p:nvSpPr>
        <p:spPr>
          <a:xfrm>
            <a:off x="460673" y="1915182"/>
            <a:ext cx="10837054" cy="4023360"/>
          </a:xfrm>
        </p:spPr>
        <p:txBody>
          <a:bodyPr>
            <a:normAutofit/>
          </a:bodyPr>
          <a:lstStyle/>
          <a:p>
            <a:br>
              <a:rPr lang="el-GR" sz="1400" dirty="0"/>
            </a:br>
            <a:endParaRPr lang="el-GR" sz="1800" b="1" dirty="0">
              <a:solidFill>
                <a:srgbClr val="002060"/>
              </a:solidFill>
            </a:endParaRPr>
          </a:p>
          <a:p>
            <a:endParaRPr lang="el-GR" sz="1400" dirty="0"/>
          </a:p>
        </p:txBody>
      </p:sp>
      <p:sp>
        <p:nvSpPr>
          <p:cNvPr id="10" name="TextBox 9">
            <a:extLst>
              <a:ext uri="{FF2B5EF4-FFF2-40B4-BE49-F238E27FC236}">
                <a16:creationId xmlns:a16="http://schemas.microsoft.com/office/drawing/2014/main" id="{C1787E99-D5B3-62F5-CD8D-BC2E57FBF72B}"/>
              </a:ext>
            </a:extLst>
          </p:cNvPr>
          <p:cNvSpPr txBox="1"/>
          <p:nvPr/>
        </p:nvSpPr>
        <p:spPr>
          <a:xfrm>
            <a:off x="460673" y="2095486"/>
            <a:ext cx="1375205" cy="861774"/>
          </a:xfrm>
          <a:prstGeom prst="rect">
            <a:avLst/>
          </a:prstGeom>
          <a:noFill/>
        </p:spPr>
        <p:txBody>
          <a:bodyPr wrap="square">
            <a:spAutoFit/>
          </a:bodyPr>
          <a:lstStyle/>
          <a:p>
            <a:r>
              <a:rPr lang="el-GR" b="1" dirty="0">
                <a:solidFill>
                  <a:srgbClr val="002060"/>
                </a:solidFill>
              </a:rPr>
              <a:t>Klein </a:t>
            </a:r>
            <a:r>
              <a:rPr lang="el-GR" sz="1400" b="1" dirty="0">
                <a:solidFill>
                  <a:srgbClr val="002060"/>
                </a:solidFill>
              </a:rPr>
              <a:t>: </a:t>
            </a:r>
            <a:r>
              <a:rPr lang="el-GR" sz="1600" dirty="0">
                <a:solidFill>
                  <a:srgbClr val="002060"/>
                </a:solidFill>
              </a:rPr>
              <a:t>Ενδοψυχική μητέρα</a:t>
            </a:r>
            <a:endParaRPr lang="en-US" sz="1600" dirty="0">
              <a:solidFill>
                <a:srgbClr val="002060"/>
              </a:solidFill>
            </a:endParaRPr>
          </a:p>
        </p:txBody>
      </p:sp>
      <p:sp>
        <p:nvSpPr>
          <p:cNvPr id="11" name="Arrow: Right 10">
            <a:extLst>
              <a:ext uri="{FF2B5EF4-FFF2-40B4-BE49-F238E27FC236}">
                <a16:creationId xmlns:a16="http://schemas.microsoft.com/office/drawing/2014/main" id="{F92E2295-42CC-F71D-3643-915F0B39EB28}"/>
              </a:ext>
            </a:extLst>
          </p:cNvPr>
          <p:cNvSpPr/>
          <p:nvPr/>
        </p:nvSpPr>
        <p:spPr>
          <a:xfrm>
            <a:off x="2106592" y="2453833"/>
            <a:ext cx="763930" cy="277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1F05A3E-66E8-5EC2-900B-B674461854C1}"/>
              </a:ext>
            </a:extLst>
          </p:cNvPr>
          <p:cNvSpPr txBox="1"/>
          <p:nvPr/>
        </p:nvSpPr>
        <p:spPr>
          <a:xfrm>
            <a:off x="3198723" y="2095486"/>
            <a:ext cx="1645919" cy="861774"/>
          </a:xfrm>
          <a:prstGeom prst="rect">
            <a:avLst/>
          </a:prstGeom>
          <a:noFill/>
        </p:spPr>
        <p:txBody>
          <a:bodyPr wrap="square">
            <a:spAutoFit/>
          </a:bodyPr>
          <a:lstStyle/>
          <a:p>
            <a:r>
              <a:rPr lang="en-US" b="1" dirty="0">
                <a:solidFill>
                  <a:srgbClr val="002060"/>
                </a:solidFill>
              </a:rPr>
              <a:t>Bion:</a:t>
            </a:r>
            <a:r>
              <a:rPr lang="el-GR" b="1" dirty="0">
                <a:solidFill>
                  <a:srgbClr val="002060"/>
                </a:solidFill>
              </a:rPr>
              <a:t> </a:t>
            </a:r>
            <a:r>
              <a:rPr lang="el-GR" sz="1600" dirty="0">
                <a:solidFill>
                  <a:srgbClr val="002060"/>
                </a:solidFill>
              </a:rPr>
              <a:t>Λειτουργική μητέρα</a:t>
            </a:r>
            <a:endParaRPr lang="en-US" sz="1400" dirty="0">
              <a:solidFill>
                <a:srgbClr val="002060"/>
              </a:solidFill>
            </a:endParaRPr>
          </a:p>
        </p:txBody>
      </p:sp>
      <p:sp>
        <p:nvSpPr>
          <p:cNvPr id="14" name="Arrow: Right 13">
            <a:extLst>
              <a:ext uri="{FF2B5EF4-FFF2-40B4-BE49-F238E27FC236}">
                <a16:creationId xmlns:a16="http://schemas.microsoft.com/office/drawing/2014/main" id="{AD366D71-D195-356A-EC42-910015EC145B}"/>
              </a:ext>
            </a:extLst>
          </p:cNvPr>
          <p:cNvSpPr/>
          <p:nvPr/>
        </p:nvSpPr>
        <p:spPr>
          <a:xfrm>
            <a:off x="4844643" y="2495595"/>
            <a:ext cx="763930" cy="277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6536524-A978-081C-0ADA-3689B4B15D44}"/>
              </a:ext>
            </a:extLst>
          </p:cNvPr>
          <p:cNvSpPr txBox="1"/>
          <p:nvPr/>
        </p:nvSpPr>
        <p:spPr>
          <a:xfrm>
            <a:off x="5984271" y="2095486"/>
            <a:ext cx="1645919" cy="923330"/>
          </a:xfrm>
          <a:prstGeom prst="rect">
            <a:avLst/>
          </a:prstGeom>
          <a:noFill/>
        </p:spPr>
        <p:txBody>
          <a:bodyPr wrap="square">
            <a:spAutoFit/>
          </a:bodyPr>
          <a:lstStyle/>
          <a:p>
            <a:r>
              <a:rPr lang="en-US" b="1" dirty="0">
                <a:solidFill>
                  <a:srgbClr val="002060"/>
                </a:solidFill>
              </a:rPr>
              <a:t>Winnicott:</a:t>
            </a:r>
            <a:r>
              <a:rPr lang="el-GR" b="1" dirty="0">
                <a:solidFill>
                  <a:srgbClr val="002060"/>
                </a:solidFill>
              </a:rPr>
              <a:t> </a:t>
            </a:r>
            <a:r>
              <a:rPr lang="el-GR" dirty="0">
                <a:solidFill>
                  <a:srgbClr val="002060"/>
                </a:solidFill>
              </a:rPr>
              <a:t>Σχεσιακή μητέρα</a:t>
            </a:r>
            <a:endParaRPr lang="en-US" sz="1400" dirty="0">
              <a:solidFill>
                <a:srgbClr val="002060"/>
              </a:solidFill>
            </a:endParaRPr>
          </a:p>
        </p:txBody>
      </p:sp>
      <p:sp>
        <p:nvSpPr>
          <p:cNvPr id="16" name="Arrow: Right 15">
            <a:extLst>
              <a:ext uri="{FF2B5EF4-FFF2-40B4-BE49-F238E27FC236}">
                <a16:creationId xmlns:a16="http://schemas.microsoft.com/office/drawing/2014/main" id="{52406E5D-AD09-97E4-AE63-FABCE887D38B}"/>
              </a:ext>
            </a:extLst>
          </p:cNvPr>
          <p:cNvSpPr/>
          <p:nvPr/>
        </p:nvSpPr>
        <p:spPr>
          <a:xfrm>
            <a:off x="7582692" y="2536890"/>
            <a:ext cx="763930" cy="2777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C07F41E-F0AA-495C-FC3E-06EC8A71F8C3}"/>
              </a:ext>
            </a:extLst>
          </p:cNvPr>
          <p:cNvSpPr txBox="1"/>
          <p:nvPr/>
        </p:nvSpPr>
        <p:spPr>
          <a:xfrm>
            <a:off x="8640999" y="2095486"/>
            <a:ext cx="2308652" cy="2062103"/>
          </a:xfrm>
          <a:prstGeom prst="rect">
            <a:avLst/>
          </a:prstGeom>
          <a:noFill/>
        </p:spPr>
        <p:txBody>
          <a:bodyPr wrap="square">
            <a:spAutoFit/>
          </a:bodyPr>
          <a:lstStyle/>
          <a:p>
            <a:r>
              <a:rPr lang="en-US" sz="3200" b="1" dirty="0">
                <a:solidFill>
                  <a:srgbClr val="002060"/>
                </a:solidFill>
              </a:rPr>
              <a:t>Bowlby:</a:t>
            </a:r>
            <a:r>
              <a:rPr lang="el-GR" sz="3200" b="1" dirty="0">
                <a:solidFill>
                  <a:srgbClr val="002060"/>
                </a:solidFill>
              </a:rPr>
              <a:t> </a:t>
            </a:r>
            <a:r>
              <a:rPr lang="el-GR" sz="3200" dirty="0">
                <a:solidFill>
                  <a:srgbClr val="002060"/>
                </a:solidFill>
              </a:rPr>
              <a:t>Πραγματικά φροντιστική μητέρα</a:t>
            </a:r>
            <a:endParaRPr lang="en-US" sz="2400" dirty="0">
              <a:solidFill>
                <a:srgbClr val="002060"/>
              </a:solidFill>
            </a:endParaRPr>
          </a:p>
        </p:txBody>
      </p:sp>
    </p:spTree>
    <p:extLst>
      <p:ext uri="{BB962C8B-B14F-4D97-AF65-F5344CB8AC3E}">
        <p14:creationId xmlns:p14="http://schemas.microsoft.com/office/powerpoint/2010/main" val="2098178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9E499A99-13EF-F08B-C751-30909F7FC9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63E86-1035-EB71-0BA0-4AE25944AF5C}"/>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Βινιέτα</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85F3E05-F45D-7F34-DEE3-B3854C844EA6}"/>
              </a:ext>
            </a:extLst>
          </p:cNvPr>
          <p:cNvSpPr>
            <a:spLocks noGrp="1"/>
          </p:cNvSpPr>
          <p:nvPr>
            <p:ph idx="1"/>
          </p:nvPr>
        </p:nvSpPr>
        <p:spPr>
          <a:xfrm>
            <a:off x="460673" y="1915182"/>
            <a:ext cx="10837054" cy="4023360"/>
          </a:xfrm>
        </p:spPr>
        <p:txBody>
          <a:bodyPr>
            <a:normAutofit/>
          </a:bodyPr>
          <a:lstStyle/>
          <a:p>
            <a:br>
              <a:rPr lang="el-GR" sz="1700" dirty="0"/>
            </a:br>
            <a:endParaRPr lang="el-GR" sz="2100" b="1" dirty="0">
              <a:solidFill>
                <a:srgbClr val="002060"/>
              </a:solidFill>
            </a:endParaRPr>
          </a:p>
          <a:p>
            <a:endParaRPr lang="el-GR" sz="1800" dirty="0"/>
          </a:p>
          <a:p>
            <a:endParaRPr lang="el-GR" sz="1800" dirty="0"/>
          </a:p>
        </p:txBody>
      </p:sp>
      <p:sp>
        <p:nvSpPr>
          <p:cNvPr id="5" name="TextBox 4">
            <a:extLst>
              <a:ext uri="{FF2B5EF4-FFF2-40B4-BE49-F238E27FC236}">
                <a16:creationId xmlns:a16="http://schemas.microsoft.com/office/drawing/2014/main" id="{289C2143-E453-53A2-F81B-DB9A2D24B50D}"/>
              </a:ext>
            </a:extLst>
          </p:cNvPr>
          <p:cNvSpPr txBox="1"/>
          <p:nvPr/>
        </p:nvSpPr>
        <p:spPr>
          <a:xfrm>
            <a:off x="460673" y="1862754"/>
            <a:ext cx="11270654" cy="1815882"/>
          </a:xfrm>
          <a:prstGeom prst="rect">
            <a:avLst/>
          </a:prstGeom>
          <a:noFill/>
        </p:spPr>
        <p:txBody>
          <a:bodyPr wrap="square">
            <a:spAutoFit/>
          </a:bodyPr>
          <a:lstStyle/>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endParaRPr lang="en-US" sz="1600" dirty="0">
              <a:solidFill>
                <a:srgbClr val="002060"/>
              </a:solidFill>
            </a:endParaRPr>
          </a:p>
          <a:p>
            <a:r>
              <a:rPr lang="el-GR" sz="1600" dirty="0">
                <a:solidFill>
                  <a:srgbClr val="002060"/>
                </a:solidFill>
              </a:rPr>
              <a:t>Η Αλεξάνδρα είναι ένα 18μηνο μωρό που ξυπνά στις 3 το πρωί κλαίγοντας. Η μητέρα της, εξαντλημένη, με δυσκολία  πηγαίνει στο δωμάτιο της μικρής.</a:t>
            </a:r>
          </a:p>
        </p:txBody>
      </p:sp>
    </p:spTree>
    <p:extLst>
      <p:ext uri="{BB962C8B-B14F-4D97-AF65-F5344CB8AC3E}">
        <p14:creationId xmlns:p14="http://schemas.microsoft.com/office/powerpoint/2010/main" val="2726005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7DF00FF1-3EAE-432E-7A4E-5136CD3FB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905B5-E6AC-0C55-BD8F-A5CB3A88E3ED}"/>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Βινιέτα</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A0CA3BC-0788-7BA2-9ABE-3A315E811E88}"/>
              </a:ext>
            </a:extLst>
          </p:cNvPr>
          <p:cNvSpPr>
            <a:spLocks noGrp="1"/>
          </p:cNvSpPr>
          <p:nvPr>
            <p:ph idx="1"/>
          </p:nvPr>
        </p:nvSpPr>
        <p:spPr>
          <a:xfrm>
            <a:off x="460673" y="1915182"/>
            <a:ext cx="10837054" cy="4023360"/>
          </a:xfrm>
        </p:spPr>
        <p:txBody>
          <a:bodyPr>
            <a:normAutofit/>
          </a:bodyPr>
          <a:lstStyle/>
          <a:p>
            <a:br>
              <a:rPr lang="el-GR" sz="1700" dirty="0"/>
            </a:br>
            <a:endParaRPr lang="el-GR" sz="2100" b="1" dirty="0">
              <a:solidFill>
                <a:srgbClr val="002060"/>
              </a:solidFill>
            </a:endParaRPr>
          </a:p>
          <a:p>
            <a:endParaRPr lang="el-GR" sz="1800" dirty="0"/>
          </a:p>
          <a:p>
            <a:endParaRPr lang="el-GR" sz="1800" dirty="0"/>
          </a:p>
        </p:txBody>
      </p:sp>
      <p:sp>
        <p:nvSpPr>
          <p:cNvPr id="5" name="TextBox 4">
            <a:extLst>
              <a:ext uri="{FF2B5EF4-FFF2-40B4-BE49-F238E27FC236}">
                <a16:creationId xmlns:a16="http://schemas.microsoft.com/office/drawing/2014/main" id="{5D59D6D5-658E-5F1E-16D1-E0F6D9963FBB}"/>
              </a:ext>
            </a:extLst>
          </p:cNvPr>
          <p:cNvSpPr txBox="1"/>
          <p:nvPr/>
        </p:nvSpPr>
        <p:spPr>
          <a:xfrm>
            <a:off x="460673" y="1862754"/>
            <a:ext cx="11270654" cy="584775"/>
          </a:xfrm>
          <a:prstGeom prst="rect">
            <a:avLst/>
          </a:prstGeom>
          <a:noFill/>
        </p:spPr>
        <p:txBody>
          <a:bodyPr wrap="square">
            <a:spAutoFit/>
          </a:bodyPr>
          <a:lstStyle/>
          <a:p>
            <a:r>
              <a:rPr lang="el-GR" sz="1600" dirty="0">
                <a:solidFill>
                  <a:srgbClr val="002060"/>
                </a:solidFill>
              </a:rPr>
              <a:t>Η Αλεξάνδρα είναι ένα 18μηνο μωρό που ξυπνά στις 3 το πρωί κλαίγοντας. Η μητέρα της, εξαντλημένη, με δυσκολία  πηγαίνει στο δωμάτιο της μικρής.</a:t>
            </a:r>
          </a:p>
        </p:txBody>
      </p:sp>
      <p:sp>
        <p:nvSpPr>
          <p:cNvPr id="8" name="TextBox 7">
            <a:extLst>
              <a:ext uri="{FF2B5EF4-FFF2-40B4-BE49-F238E27FC236}">
                <a16:creationId xmlns:a16="http://schemas.microsoft.com/office/drawing/2014/main" id="{63BB3D37-D98F-7846-7E93-90AC6D1E5B67}"/>
              </a:ext>
            </a:extLst>
          </p:cNvPr>
          <p:cNvSpPr txBox="1"/>
          <p:nvPr/>
        </p:nvSpPr>
        <p:spPr>
          <a:xfrm>
            <a:off x="460673" y="2601123"/>
            <a:ext cx="11270654" cy="769441"/>
          </a:xfrm>
          <a:prstGeom prst="rect">
            <a:avLst/>
          </a:prstGeom>
          <a:noFill/>
        </p:spPr>
        <p:txBody>
          <a:bodyPr wrap="square">
            <a:spAutoFit/>
          </a:bodyPr>
          <a:lstStyle/>
          <a:p>
            <a:r>
              <a:rPr lang="el-GR" sz="1600" b="1" dirty="0">
                <a:solidFill>
                  <a:srgbClr val="002060"/>
                </a:solidFill>
              </a:rPr>
              <a:t>Ψυχανάλυση</a:t>
            </a:r>
          </a:p>
          <a:p>
            <a:r>
              <a:rPr lang="el-GR" sz="1400" dirty="0">
                <a:solidFill>
                  <a:srgbClr val="002060"/>
                </a:solidFill>
              </a:rPr>
              <a:t>κλάμα =έκφραση πρωτογενών αναγκών (πείνα, ασφάλεια, επαφή). Η ικανότητα της μητέρας να ανταποκριθεί επηρεάζει την ανάπτυξη βασικής εμπιστοσύνης.</a:t>
            </a:r>
          </a:p>
        </p:txBody>
      </p:sp>
      <p:sp>
        <p:nvSpPr>
          <p:cNvPr id="9" name="TextBox 8">
            <a:extLst>
              <a:ext uri="{FF2B5EF4-FFF2-40B4-BE49-F238E27FC236}">
                <a16:creationId xmlns:a16="http://schemas.microsoft.com/office/drawing/2014/main" id="{747A9FA8-0BAA-3CA8-E027-F6B54775BBB3}"/>
              </a:ext>
            </a:extLst>
          </p:cNvPr>
          <p:cNvSpPr txBox="1"/>
          <p:nvPr/>
        </p:nvSpPr>
        <p:spPr>
          <a:xfrm>
            <a:off x="460673" y="3429000"/>
            <a:ext cx="11270654" cy="769441"/>
          </a:xfrm>
          <a:prstGeom prst="rect">
            <a:avLst/>
          </a:prstGeom>
          <a:noFill/>
        </p:spPr>
        <p:txBody>
          <a:bodyPr wrap="square">
            <a:spAutoFit/>
          </a:bodyPr>
          <a:lstStyle/>
          <a:p>
            <a:r>
              <a:rPr lang="el-GR" sz="1600" b="1" dirty="0">
                <a:solidFill>
                  <a:srgbClr val="002060"/>
                </a:solidFill>
              </a:rPr>
              <a:t>Αντικειμενότροπες σχέσεις</a:t>
            </a:r>
          </a:p>
          <a:p>
            <a:r>
              <a:rPr lang="el-GR" sz="1400" dirty="0">
                <a:solidFill>
                  <a:srgbClr val="002060"/>
                </a:solidFill>
              </a:rPr>
              <a:t>Η μικρή αν δεν μπορεί να αντέξει την δυσφορία → κακό αντικείμενο, μπορεί να παραμείνει στη παρανοειδή / σχιζοειδή θέση με έντονη διχοτόμηση. Η ικανότητά της να ανταποκριθεί με αγάπη παρά την κούραση της βοηθά την ολοκλήρωση προς τη καταθλιπτική θέση</a:t>
            </a:r>
          </a:p>
        </p:txBody>
      </p:sp>
      <p:sp>
        <p:nvSpPr>
          <p:cNvPr id="10" name="TextBox 9">
            <a:extLst>
              <a:ext uri="{FF2B5EF4-FFF2-40B4-BE49-F238E27FC236}">
                <a16:creationId xmlns:a16="http://schemas.microsoft.com/office/drawing/2014/main" id="{4AC55368-DA77-4B05-4762-2ACE2F2EB83B}"/>
              </a:ext>
            </a:extLst>
          </p:cNvPr>
          <p:cNvSpPr txBox="1"/>
          <p:nvPr/>
        </p:nvSpPr>
        <p:spPr>
          <a:xfrm>
            <a:off x="491153" y="4510613"/>
            <a:ext cx="11270654" cy="1015663"/>
          </a:xfrm>
          <a:prstGeom prst="rect">
            <a:avLst/>
          </a:prstGeom>
          <a:noFill/>
        </p:spPr>
        <p:txBody>
          <a:bodyPr wrap="square">
            <a:spAutoFit/>
          </a:bodyPr>
          <a:lstStyle/>
          <a:p>
            <a:r>
              <a:rPr lang="en-US" sz="1600" b="1" dirty="0">
                <a:solidFill>
                  <a:srgbClr val="002060"/>
                </a:solidFill>
              </a:rPr>
              <a:t>Bion </a:t>
            </a:r>
            <a:r>
              <a:rPr lang="el-GR" sz="1600" b="1" dirty="0">
                <a:solidFill>
                  <a:srgbClr val="002060"/>
                </a:solidFill>
              </a:rPr>
              <a:t>Εμπερίεξη</a:t>
            </a:r>
            <a:r>
              <a:rPr lang="en-US" sz="1600" b="1" dirty="0">
                <a:solidFill>
                  <a:srgbClr val="002060"/>
                </a:solidFill>
              </a:rPr>
              <a:t> </a:t>
            </a:r>
          </a:p>
          <a:p>
            <a:r>
              <a:rPr lang="el-GR" sz="1400" dirty="0">
                <a:solidFill>
                  <a:srgbClr val="002060"/>
                </a:solidFill>
              </a:rPr>
              <a:t>Δέχεται το κλάμα (δεν πανικοβάλλεται)Το σκέφτεται: «Μάλλον πεινάει/φοβάται/νιώθει μόνη» Ανταποκρίνεται με τρόπο που το μωρό νιώθει ότι «κάποιος καταλαβαίνει»</a:t>
            </a:r>
          </a:p>
          <a:p>
            <a:endParaRPr lang="el-GR" sz="1600" b="1" dirty="0">
              <a:solidFill>
                <a:srgbClr val="002060"/>
              </a:solidFill>
            </a:endParaRPr>
          </a:p>
        </p:txBody>
      </p:sp>
      <p:sp>
        <p:nvSpPr>
          <p:cNvPr id="11" name="TextBox 10">
            <a:extLst>
              <a:ext uri="{FF2B5EF4-FFF2-40B4-BE49-F238E27FC236}">
                <a16:creationId xmlns:a16="http://schemas.microsoft.com/office/drawing/2014/main" id="{63AC52B6-918E-E407-0638-4BB04150156E}"/>
              </a:ext>
            </a:extLst>
          </p:cNvPr>
          <p:cNvSpPr txBox="1"/>
          <p:nvPr/>
        </p:nvSpPr>
        <p:spPr>
          <a:xfrm>
            <a:off x="506393" y="5529122"/>
            <a:ext cx="11240173" cy="800219"/>
          </a:xfrm>
          <a:prstGeom prst="rect">
            <a:avLst/>
          </a:prstGeom>
          <a:noFill/>
        </p:spPr>
        <p:txBody>
          <a:bodyPr wrap="square">
            <a:spAutoFit/>
          </a:bodyPr>
          <a:lstStyle/>
          <a:p>
            <a:r>
              <a:rPr lang="en-US" sz="1600" b="1" dirty="0">
                <a:solidFill>
                  <a:srgbClr val="002060"/>
                </a:solidFill>
              </a:rPr>
              <a:t>Winnicott</a:t>
            </a:r>
          </a:p>
          <a:p>
            <a:r>
              <a:rPr lang="el-GR" sz="1400" dirty="0">
                <a:solidFill>
                  <a:srgbClr val="002060"/>
                </a:solidFill>
              </a:rPr>
              <a:t>Η ποιότητα της απάντησης—όχι η τελειότητα</a:t>
            </a:r>
            <a:r>
              <a:rPr lang="en-US" sz="1400" dirty="0">
                <a:solidFill>
                  <a:srgbClr val="002060"/>
                </a:solidFill>
              </a:rPr>
              <a:t> </a:t>
            </a:r>
            <a:r>
              <a:rPr lang="el-GR" sz="1400" dirty="0">
                <a:solidFill>
                  <a:srgbClr val="002060"/>
                </a:solidFill>
              </a:rPr>
              <a:t>ή η αμεσότητα της απόκρισης—καθορίζει το αναπτυξιακό αποτέλεσμα.</a:t>
            </a:r>
            <a:endParaRPr lang="el-GR" sz="1400" b="1" dirty="0">
              <a:solidFill>
                <a:srgbClr val="002060"/>
              </a:solidFill>
            </a:endParaRPr>
          </a:p>
          <a:p>
            <a:endParaRPr lang="el-GR" sz="1600" b="1" dirty="0">
              <a:solidFill>
                <a:srgbClr val="002060"/>
              </a:solidFill>
            </a:endParaRPr>
          </a:p>
        </p:txBody>
      </p:sp>
    </p:spTree>
    <p:extLst>
      <p:ext uri="{BB962C8B-B14F-4D97-AF65-F5344CB8AC3E}">
        <p14:creationId xmlns:p14="http://schemas.microsoft.com/office/powerpoint/2010/main" val="1250829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535B550C-63EE-156C-ADBA-AE8F6BFD4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8B943-FF4A-03D6-03ED-3EFD23AD2448}"/>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a:t>
            </a:r>
            <a:r>
              <a:rPr lang="en-US" sz="2000" b="1" dirty="0">
                <a:solidFill>
                  <a:srgbClr val="002060"/>
                </a:solidFill>
              </a:rPr>
              <a:t>John Bowlby) (1)</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5A1BF92-882E-17AF-DD39-5BA1AE289E02}"/>
              </a:ext>
            </a:extLst>
          </p:cNvPr>
          <p:cNvSpPr>
            <a:spLocks noGrp="1"/>
          </p:cNvSpPr>
          <p:nvPr>
            <p:ph idx="1"/>
          </p:nvPr>
        </p:nvSpPr>
        <p:spPr>
          <a:xfrm>
            <a:off x="460673" y="1915182"/>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263BAADF-7D3C-FBF2-ED7D-A18BE2B4CA65}"/>
              </a:ext>
            </a:extLst>
          </p:cNvPr>
          <p:cNvSpPr txBox="1"/>
          <p:nvPr/>
        </p:nvSpPr>
        <p:spPr>
          <a:xfrm>
            <a:off x="460673" y="2176041"/>
            <a:ext cx="11270654" cy="646331"/>
          </a:xfrm>
          <a:prstGeom prst="rect">
            <a:avLst/>
          </a:prstGeom>
          <a:noFill/>
        </p:spPr>
        <p:txBody>
          <a:bodyPr wrap="square">
            <a:spAutoFit/>
          </a:bodyPr>
          <a:lstStyle/>
          <a:p>
            <a:r>
              <a:rPr lang="el-GR" dirty="0"/>
              <a:t> </a:t>
            </a:r>
            <a:r>
              <a:rPr lang="el-GR" dirty="0">
                <a:solidFill>
                  <a:srgbClr val="002060"/>
                </a:solidFill>
              </a:rPr>
              <a:t>«Όλα τα πλάσματα έχουν την τάση να δημιουργούν ισχυρούς συναισθηματικούς δεσμούς με σημαντικούς άλλους από τη γέννηση, στην ενηλικίωση μέχρι το τέλος της ζωής, από την κούνια μέχρι τον τάφο</a:t>
            </a:r>
            <a:r>
              <a:rPr lang="en-US" dirty="0">
                <a:solidFill>
                  <a:srgbClr val="002060"/>
                </a:solidFill>
              </a:rPr>
              <a:t>.</a:t>
            </a:r>
            <a:r>
              <a:rPr lang="el-GR" dirty="0">
                <a:solidFill>
                  <a:srgbClr val="002060"/>
                </a:solidFill>
              </a:rPr>
              <a:t>» (Bowlby,1988).</a:t>
            </a:r>
          </a:p>
        </p:txBody>
      </p:sp>
      <p:sp>
        <p:nvSpPr>
          <p:cNvPr id="7" name="TextBox 6">
            <a:extLst>
              <a:ext uri="{FF2B5EF4-FFF2-40B4-BE49-F238E27FC236}">
                <a16:creationId xmlns:a16="http://schemas.microsoft.com/office/drawing/2014/main" id="{5E15333E-A9B5-A341-5C36-7C339CA98C03}"/>
              </a:ext>
            </a:extLst>
          </p:cNvPr>
          <p:cNvSpPr txBox="1"/>
          <p:nvPr/>
        </p:nvSpPr>
        <p:spPr>
          <a:xfrm>
            <a:off x="558478" y="3060080"/>
            <a:ext cx="11050929" cy="3801041"/>
          </a:xfrm>
          <a:prstGeom prst="rect">
            <a:avLst/>
          </a:prstGeom>
          <a:noFill/>
        </p:spPr>
        <p:txBody>
          <a:bodyPr wrap="square">
            <a:spAutoFit/>
          </a:bodyPr>
          <a:lstStyle/>
          <a:p>
            <a:r>
              <a:rPr lang="el-GR" b="1" dirty="0">
                <a:solidFill>
                  <a:srgbClr val="002060"/>
                </a:solidFill>
              </a:rPr>
              <a:t>Οι 3 προβληματισμοί</a:t>
            </a:r>
            <a:r>
              <a:rPr lang="en-US" b="1" dirty="0">
                <a:solidFill>
                  <a:srgbClr val="002060"/>
                </a:solidFill>
              </a:rPr>
              <a:t> </a:t>
            </a:r>
            <a:r>
              <a:rPr lang="el-GR" b="1" dirty="0">
                <a:solidFill>
                  <a:srgbClr val="002060"/>
                </a:solidFill>
              </a:rPr>
              <a:t>του</a:t>
            </a:r>
            <a:r>
              <a:rPr lang="en-US" b="1" dirty="0">
                <a:solidFill>
                  <a:srgbClr val="002060"/>
                </a:solidFill>
              </a:rPr>
              <a:t> Bowlby</a:t>
            </a:r>
            <a:r>
              <a:rPr lang="el-GR" b="1" dirty="0">
                <a:solidFill>
                  <a:srgbClr val="002060"/>
                </a:solidFill>
              </a:rPr>
              <a:t> :</a:t>
            </a:r>
            <a:endParaRPr lang="en-US" b="1" dirty="0">
              <a:solidFill>
                <a:srgbClr val="002060"/>
              </a:solidFill>
            </a:endParaRPr>
          </a:p>
          <a:p>
            <a:endParaRPr lang="el-GR" b="1" dirty="0">
              <a:solidFill>
                <a:srgbClr val="002060"/>
              </a:solidFill>
            </a:endParaRPr>
          </a:p>
          <a:p>
            <a:r>
              <a:rPr lang="el-GR" dirty="0">
                <a:solidFill>
                  <a:srgbClr val="002060"/>
                </a:solidFill>
              </a:rPr>
              <a:t>1.Προσωπική εργασία με ορφανά πολέμου όπου αναδύθηκε η σημασία μιας σταθερής γονικής σχέσης ως εγγύηση ασφάλειας και ψυχοσυναισθηματικής υγείας του παιδιού</a:t>
            </a:r>
            <a:endParaRPr lang="en-US" dirty="0">
              <a:solidFill>
                <a:srgbClr val="002060"/>
              </a:solidFill>
            </a:endParaRPr>
          </a:p>
          <a:p>
            <a:r>
              <a:rPr lang="el-GR" dirty="0">
                <a:solidFill>
                  <a:srgbClr val="002060"/>
                </a:solidFill>
              </a:rPr>
              <a:t> </a:t>
            </a:r>
          </a:p>
          <a:p>
            <a:r>
              <a:rPr lang="el-GR" dirty="0">
                <a:solidFill>
                  <a:srgbClr val="002060"/>
                </a:solidFill>
              </a:rPr>
              <a:t>2. Μελέτες σε παραβατικούς, φυλακισμένους, νέους μέσα σε ιδρύματα αποστερημένους από τρυφερότητα, μητρική παρουσία, με κακή ή ασυνεπή φροντίδα </a:t>
            </a:r>
            <a:endParaRPr lang="en-US" dirty="0">
              <a:solidFill>
                <a:srgbClr val="002060"/>
              </a:solidFill>
            </a:endParaRPr>
          </a:p>
          <a:p>
            <a:endParaRPr lang="el-GR" dirty="0">
              <a:solidFill>
                <a:srgbClr val="002060"/>
              </a:solidFill>
            </a:endParaRPr>
          </a:p>
          <a:p>
            <a:r>
              <a:rPr lang="el-GR" dirty="0">
                <a:solidFill>
                  <a:srgbClr val="002060"/>
                </a:solidFill>
              </a:rPr>
              <a:t>3. Έρευνες της ηθολογίας (μελέτη της συμπεριφοράς των ζώων - </a:t>
            </a:r>
            <a:r>
              <a:rPr lang="en-US" dirty="0">
                <a:solidFill>
                  <a:srgbClr val="002060"/>
                </a:solidFill>
              </a:rPr>
              <a:t>Lorenz</a:t>
            </a:r>
            <a:r>
              <a:rPr lang="el-GR" dirty="0">
                <a:solidFill>
                  <a:srgbClr val="002060"/>
                </a:solidFill>
              </a:rPr>
              <a:t>) οι οποίες ανέδειξαν την σωματική αλλά και ψυχική οργάνωση μητέρας/παιδιού με στόχο τη διατήρηση της φυσικής εγγύτητας και το αντίστροφο</a:t>
            </a:r>
          </a:p>
          <a:p>
            <a:r>
              <a:rPr lang="en-US" sz="900" dirty="0">
                <a:solidFill>
                  <a:srgbClr val="002060"/>
                </a:solidFill>
              </a:rPr>
              <a:t>.</a:t>
            </a:r>
          </a:p>
          <a:p>
            <a:r>
              <a:rPr lang="el-GR" sz="900" dirty="0">
                <a:solidFill>
                  <a:srgbClr val="002060"/>
                </a:solidFill>
              </a:rPr>
              <a:t>																					</a:t>
            </a:r>
          </a:p>
          <a:p>
            <a:r>
              <a:rPr lang="el-GR" sz="900" dirty="0">
                <a:solidFill>
                  <a:srgbClr val="002060"/>
                </a:solidFill>
              </a:rPr>
              <a:t>																					</a:t>
            </a:r>
            <a:r>
              <a:rPr lang="en-US" sz="900" dirty="0">
                <a:solidFill>
                  <a:srgbClr val="002060"/>
                </a:solidFill>
              </a:rPr>
              <a:t>Bowlby, 1969/1982</a:t>
            </a:r>
          </a:p>
          <a:p>
            <a:endParaRPr lang="el-GR" sz="900" dirty="0">
              <a:solidFill>
                <a:srgbClr val="002060"/>
              </a:solidFill>
            </a:endParaRPr>
          </a:p>
          <a:p>
            <a:endParaRPr lang="el-GR" dirty="0">
              <a:solidFill>
                <a:srgbClr val="002060"/>
              </a:solidFill>
            </a:endParaRPr>
          </a:p>
        </p:txBody>
      </p:sp>
    </p:spTree>
    <p:extLst>
      <p:ext uri="{BB962C8B-B14F-4D97-AF65-F5344CB8AC3E}">
        <p14:creationId xmlns:p14="http://schemas.microsoft.com/office/powerpoint/2010/main" val="216151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ACFD8EE3-834B-4E09-F451-CB41A1CDA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0BE7F9-1EEC-C0DD-4436-3EC0D9A5C907}"/>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(John Bowlby) (2)</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F99C5509-7AB1-8E21-DE63-9F4709DE2896}"/>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743E903A-C5CD-7BFE-08E9-F67C5ED90B5C}"/>
              </a:ext>
            </a:extLst>
          </p:cNvPr>
          <p:cNvSpPr txBox="1"/>
          <p:nvPr/>
        </p:nvSpPr>
        <p:spPr>
          <a:xfrm>
            <a:off x="95621" y="1708501"/>
            <a:ext cx="7014386" cy="584775"/>
          </a:xfrm>
          <a:prstGeom prst="rect">
            <a:avLst/>
          </a:prstGeom>
          <a:noFill/>
        </p:spPr>
        <p:txBody>
          <a:bodyPr wrap="square">
            <a:spAutoFit/>
          </a:bodyPr>
          <a:lstStyle/>
          <a:p>
            <a:r>
              <a:rPr lang="el-GR" sz="1600" b="1" dirty="0">
                <a:solidFill>
                  <a:srgbClr val="002060"/>
                </a:solidFill>
              </a:rPr>
              <a:t>Βασικές Αρχές</a:t>
            </a:r>
          </a:p>
          <a:p>
            <a:endParaRPr lang="el-GR" sz="1600" b="1" dirty="0">
              <a:solidFill>
                <a:srgbClr val="002060"/>
              </a:solidFill>
            </a:endParaRPr>
          </a:p>
        </p:txBody>
      </p:sp>
      <p:sp>
        <p:nvSpPr>
          <p:cNvPr id="6" name="TextBox 5">
            <a:extLst>
              <a:ext uri="{FF2B5EF4-FFF2-40B4-BE49-F238E27FC236}">
                <a16:creationId xmlns:a16="http://schemas.microsoft.com/office/drawing/2014/main" id="{8FAEE497-1384-82B2-962D-9A4555DA0ECA}"/>
              </a:ext>
            </a:extLst>
          </p:cNvPr>
          <p:cNvSpPr txBox="1"/>
          <p:nvPr/>
        </p:nvSpPr>
        <p:spPr>
          <a:xfrm>
            <a:off x="191690" y="2102511"/>
            <a:ext cx="10375996" cy="5078313"/>
          </a:xfrm>
          <a:prstGeom prst="rect">
            <a:avLst/>
          </a:prstGeom>
          <a:noFill/>
        </p:spPr>
        <p:txBody>
          <a:bodyPr wrap="square">
            <a:spAutoFit/>
          </a:bodyPr>
          <a:lstStyle/>
          <a:p>
            <a:pPr marL="285750" indent="-285750">
              <a:buFont typeface="Arial" panose="020B0604020202020204" pitchFamily="34" charset="0"/>
              <a:buChar char="•"/>
            </a:pPr>
            <a:r>
              <a:rPr lang="el-GR" dirty="0">
                <a:solidFill>
                  <a:srgbClr val="002060"/>
                </a:solidFill>
              </a:rPr>
              <a:t>Η ποιότητα της πρώιμης σχέσης επηρεάζει της ενδοατομικές διαδικασίες (την εικόνα εαυτού, την ρύθμιση του συναισθήματος, τις εμπειρίες, την αυτοεκτίμηση) αλλά και τις διαπροσωπικές (την εξερεύνηση του περιβάλλοντος, της σχέσεις με το ευρύτερο κοινωνικό σύνολο) </a:t>
            </a:r>
            <a:endParaRPr lang="en-US" dirty="0">
              <a:solidFill>
                <a:srgbClr val="002060"/>
              </a:solidFill>
            </a:endParaRPr>
          </a:p>
          <a:p>
            <a:endParaRPr lang="el-GR" dirty="0">
              <a:solidFill>
                <a:srgbClr val="002060"/>
              </a:solidFill>
            </a:endParaRPr>
          </a:p>
          <a:p>
            <a:pPr marL="285750" indent="-285750">
              <a:buFont typeface="Arial" panose="020B0604020202020204" pitchFamily="34" charset="0"/>
              <a:buChar char="•"/>
            </a:pPr>
            <a:r>
              <a:rPr lang="el-GR" dirty="0">
                <a:solidFill>
                  <a:srgbClr val="002060"/>
                </a:solidFill>
              </a:rPr>
              <a:t>Η σταθερή επαναλαμβανόμενη θετική εμπειρία είναι το θεμέλιο για την καλή ψυχική υγεία</a:t>
            </a:r>
            <a:endParaRPr lang="en-US" dirty="0">
              <a:solidFill>
                <a:srgbClr val="002060"/>
              </a:solidFill>
            </a:endParaRPr>
          </a:p>
          <a:p>
            <a:endParaRPr lang="en-US" dirty="0">
              <a:solidFill>
                <a:srgbClr val="002060"/>
              </a:solidFill>
            </a:endParaRPr>
          </a:p>
          <a:p>
            <a:pPr marL="285750" indent="-285750">
              <a:buFont typeface="Arial" panose="020B0604020202020204" pitchFamily="34" charset="0"/>
              <a:buChar char="•"/>
            </a:pPr>
            <a:r>
              <a:rPr lang="el-GR" dirty="0">
                <a:solidFill>
                  <a:srgbClr val="002060"/>
                </a:solidFill>
              </a:rPr>
              <a:t>Η προσκόλληση είναι θεμελιώδης για την επιβίωση</a:t>
            </a:r>
            <a:endParaRPr lang="en-US" dirty="0">
              <a:solidFill>
                <a:srgbClr val="002060"/>
              </a:solidFill>
            </a:endParaRPr>
          </a:p>
          <a:p>
            <a:endParaRPr lang="el-GR" dirty="0">
              <a:solidFill>
                <a:srgbClr val="002060"/>
              </a:solidFill>
            </a:endParaRPr>
          </a:p>
          <a:p>
            <a:pPr marL="285750" indent="-285750">
              <a:buFont typeface="Arial" panose="020B0604020202020204" pitchFamily="34" charset="0"/>
              <a:buChar char="•"/>
            </a:pPr>
            <a:r>
              <a:rPr lang="el-GR" dirty="0">
                <a:solidFill>
                  <a:srgbClr val="002060"/>
                </a:solidFill>
              </a:rPr>
              <a:t>Ο γονέας αποτελεί «ασφαλή βάση» για εξερεύνηση του κόσμου και καταφύγιο σε στιγμές στρες</a:t>
            </a:r>
          </a:p>
          <a:p>
            <a:endParaRPr lang="en-US" dirty="0">
              <a:solidFill>
                <a:srgbClr val="002060"/>
              </a:solidFill>
            </a:endParaRPr>
          </a:p>
          <a:p>
            <a:pPr marL="285750" indent="-285750">
              <a:buFont typeface="Arial" panose="020B0604020202020204" pitchFamily="34" charset="0"/>
              <a:buChar char="•"/>
            </a:pPr>
            <a:r>
              <a:rPr lang="el-GR" dirty="0">
                <a:solidFill>
                  <a:srgbClr val="002060"/>
                </a:solidFill>
              </a:rPr>
              <a:t>Η πρώιμη σχέση καθορίζει το εσωτερικό μοντέλο λειτουργίας (</a:t>
            </a:r>
            <a:r>
              <a:rPr lang="el-GR" dirty="0" err="1">
                <a:solidFill>
                  <a:srgbClr val="002060"/>
                </a:solidFill>
              </a:rPr>
              <a:t>internal</a:t>
            </a:r>
            <a:r>
              <a:rPr lang="el-GR" dirty="0">
                <a:solidFill>
                  <a:srgbClr val="002060"/>
                </a:solidFill>
              </a:rPr>
              <a:t> </a:t>
            </a:r>
            <a:r>
              <a:rPr lang="el-GR" dirty="0" err="1">
                <a:solidFill>
                  <a:srgbClr val="002060"/>
                </a:solidFill>
              </a:rPr>
              <a:t>working</a:t>
            </a:r>
            <a:r>
              <a:rPr lang="el-GR" dirty="0">
                <a:solidFill>
                  <a:srgbClr val="002060"/>
                </a:solidFill>
              </a:rPr>
              <a:t> </a:t>
            </a:r>
            <a:r>
              <a:rPr lang="el-GR" dirty="0" err="1">
                <a:solidFill>
                  <a:srgbClr val="002060"/>
                </a:solidFill>
              </a:rPr>
              <a:t>model</a:t>
            </a:r>
            <a:r>
              <a:rPr lang="el-GR" dirty="0">
                <a:solidFill>
                  <a:srgbClr val="002060"/>
                </a:solidFill>
              </a:rPr>
              <a:t>)</a:t>
            </a:r>
          </a:p>
          <a:p>
            <a:endParaRPr lang="el-GR" dirty="0">
              <a:solidFill>
                <a:srgbClr val="002060"/>
              </a:solidFill>
            </a:endParaRPr>
          </a:p>
          <a:p>
            <a:pPr marL="285750" indent="-285750">
              <a:buFont typeface="Arial" panose="020B0604020202020204" pitchFamily="34" charset="0"/>
              <a:buChar char="•"/>
            </a:pPr>
            <a:r>
              <a:rPr lang="el-GR" dirty="0">
                <a:solidFill>
                  <a:srgbClr val="002060"/>
                </a:solidFill>
              </a:rPr>
              <a:t>Η έλλειψη ή η μη σταθερότητα στην διαθεσιμότητα της συναισθηματικής ασφάλειας δημιουργεί ανασφάλεια, αρνητικά μοντέλα εαυτού, δυσκολία στην αυτορρύθμιση, αίσθηση ότι ο κόσμος είναι επικίνδυνος και απρόβλεπτος</a:t>
            </a:r>
            <a:endParaRPr lang="en-US" dirty="0">
              <a:solidFill>
                <a:srgbClr val="002060"/>
              </a:solidFill>
            </a:endParaRPr>
          </a:p>
          <a:p>
            <a:endParaRPr lang="en-US" dirty="0">
              <a:solidFill>
                <a:srgbClr val="002060"/>
              </a:solidFill>
            </a:endParaRPr>
          </a:p>
          <a:p>
            <a:endParaRPr lang="en-US" dirty="0">
              <a:solidFill>
                <a:srgbClr val="002060"/>
              </a:solidFill>
            </a:endParaRPr>
          </a:p>
          <a:p>
            <a:endParaRPr lang="el-GR" dirty="0">
              <a:solidFill>
                <a:srgbClr val="002060"/>
              </a:solidFill>
            </a:endParaRPr>
          </a:p>
        </p:txBody>
      </p:sp>
    </p:spTree>
    <p:extLst>
      <p:ext uri="{BB962C8B-B14F-4D97-AF65-F5344CB8AC3E}">
        <p14:creationId xmlns:p14="http://schemas.microsoft.com/office/powerpoint/2010/main" val="5575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89946742-CE04-F93A-5B8F-B0392B8706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360FF-AEE0-D0A6-0F1A-CA18A43845BC}"/>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a:t>
            </a:r>
            <a:r>
              <a:rPr lang="en-US" sz="2000" b="1" dirty="0">
                <a:solidFill>
                  <a:srgbClr val="002060"/>
                </a:solidFill>
              </a:rPr>
              <a:t>Mary Ainsworth </a:t>
            </a:r>
            <a:r>
              <a:rPr lang="el-GR" sz="2000" b="1" dirty="0">
                <a:solidFill>
                  <a:srgbClr val="002060"/>
                </a:solidFill>
              </a:rPr>
              <a:t>(2)</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645692F0-B99B-B790-AB02-1FB4307CBAFA}"/>
              </a:ext>
            </a:extLst>
          </p:cNvPr>
          <p:cNvSpPr>
            <a:spLocks noGrp="1"/>
          </p:cNvSpPr>
          <p:nvPr>
            <p:ph idx="1"/>
          </p:nvPr>
        </p:nvSpPr>
        <p:spPr>
          <a:xfrm>
            <a:off x="1097280" y="1695263"/>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6" name="TextBox 5">
            <a:extLst>
              <a:ext uri="{FF2B5EF4-FFF2-40B4-BE49-F238E27FC236}">
                <a16:creationId xmlns:a16="http://schemas.microsoft.com/office/drawing/2014/main" id="{37545DB4-AE64-E174-E776-97244D77049F}"/>
              </a:ext>
            </a:extLst>
          </p:cNvPr>
          <p:cNvSpPr txBox="1"/>
          <p:nvPr/>
        </p:nvSpPr>
        <p:spPr>
          <a:xfrm>
            <a:off x="191690" y="2102511"/>
            <a:ext cx="11464016" cy="4555093"/>
          </a:xfrm>
          <a:prstGeom prst="rect">
            <a:avLst/>
          </a:prstGeom>
          <a:noFill/>
        </p:spPr>
        <p:txBody>
          <a:bodyPr wrap="square">
            <a:spAutoFit/>
          </a:bodyPr>
          <a:lstStyle/>
          <a:p>
            <a:r>
              <a:rPr lang="en-US" b="1" dirty="0">
                <a:solidFill>
                  <a:srgbClr val="002060"/>
                </a:solidFill>
              </a:rPr>
              <a:t>Strange Situation</a:t>
            </a:r>
            <a:r>
              <a:rPr lang="el-GR" b="1" dirty="0">
                <a:solidFill>
                  <a:srgbClr val="002060"/>
                </a:solidFill>
              </a:rPr>
              <a:t> </a:t>
            </a:r>
            <a:r>
              <a:rPr lang="el-GR" dirty="0">
                <a:solidFill>
                  <a:srgbClr val="002060"/>
                </a:solidFill>
                <a:sym typeface="Wingdings" panose="05000000000000000000" pitchFamily="2" charset="2"/>
              </a:rPr>
              <a:t> </a:t>
            </a:r>
            <a:r>
              <a:rPr lang="el-GR" dirty="0">
                <a:solidFill>
                  <a:srgbClr val="002060"/>
                </a:solidFill>
              </a:rPr>
              <a:t>Μελέτη της ποιότητας του δεσμού βρέφους-μητέρας μέσα από την παρατήρηση της συμπεριφοράς του παιδιού σε συνθήκες ήπιας ψυχολογικής πίεσης (stress).</a:t>
            </a:r>
          </a:p>
          <a:p>
            <a:endParaRPr lang="el-GR" dirty="0">
              <a:solidFill>
                <a:srgbClr val="002060"/>
              </a:solidFill>
            </a:endParaRPr>
          </a:p>
          <a:p>
            <a:r>
              <a:rPr lang="en-US" dirty="0">
                <a:solidFill>
                  <a:srgbClr val="002060"/>
                </a:solidFill>
                <a:hlinkClick r:id="rId3"/>
              </a:rPr>
              <a:t>https://www.youtube.com/watch?v=QTsewNrHUHU</a:t>
            </a:r>
            <a:endParaRPr lang="el-GR" dirty="0">
              <a:solidFill>
                <a:srgbClr val="002060"/>
              </a:solidFill>
              <a:hlinkClick r:id="rId4" action="ppaction://hlinkpres?slideindex=1&amp;slidetitle="/>
            </a:endParaRPr>
          </a:p>
          <a:p>
            <a:endParaRPr lang="el-GR" dirty="0">
              <a:solidFill>
                <a:srgbClr val="002060"/>
              </a:solidFill>
              <a:hlinkClick r:id="rId4" action="ppaction://hlinkpres?slideindex=1&amp;slidetitle="/>
            </a:endParaRPr>
          </a:p>
          <a:p>
            <a:r>
              <a:rPr lang="el-GR" b="1" dirty="0">
                <a:solidFill>
                  <a:srgbClr val="002060"/>
                </a:solidFill>
              </a:rPr>
              <a:t>Κατηγορίες δεσμού</a:t>
            </a:r>
            <a:r>
              <a:rPr lang="en-US" b="1" dirty="0">
                <a:solidFill>
                  <a:srgbClr val="002060"/>
                </a:solidFill>
              </a:rPr>
              <a:t> </a:t>
            </a:r>
            <a:endParaRPr lang="el-GR" b="1" dirty="0">
              <a:solidFill>
                <a:srgbClr val="002060"/>
              </a:solidFill>
            </a:endParaRPr>
          </a:p>
          <a:p>
            <a:endParaRPr lang="el-GR" b="1" dirty="0">
              <a:solidFill>
                <a:srgbClr val="002060"/>
              </a:solidFill>
            </a:endParaRPr>
          </a:p>
          <a:p>
            <a:r>
              <a:rPr lang="el-GR" dirty="0">
                <a:solidFill>
                  <a:srgbClr val="002060"/>
                </a:solidFill>
              </a:rPr>
              <a:t>Ασφαλής δεσμός (Secure)</a:t>
            </a:r>
          </a:p>
          <a:p>
            <a:r>
              <a:rPr lang="el-GR" dirty="0">
                <a:solidFill>
                  <a:srgbClr val="002060"/>
                </a:solidFill>
              </a:rPr>
              <a:t>Ανασφαλής-</a:t>
            </a:r>
            <a:r>
              <a:rPr lang="el-GR" dirty="0" err="1">
                <a:solidFill>
                  <a:srgbClr val="002060"/>
                </a:solidFill>
              </a:rPr>
              <a:t>αποφευκτικός</a:t>
            </a:r>
            <a:r>
              <a:rPr lang="el-GR" dirty="0">
                <a:solidFill>
                  <a:srgbClr val="002060"/>
                </a:solidFill>
              </a:rPr>
              <a:t> (Avoidant)</a:t>
            </a:r>
          </a:p>
          <a:p>
            <a:r>
              <a:rPr lang="el-GR" dirty="0">
                <a:solidFill>
                  <a:srgbClr val="002060"/>
                </a:solidFill>
              </a:rPr>
              <a:t>Ανασφαλής-αμφιθυμικός ή αγχώδης (Ambivalent/Resistant)</a:t>
            </a:r>
          </a:p>
          <a:p>
            <a:endParaRPr lang="el-GR" dirty="0">
              <a:solidFill>
                <a:srgbClr val="002060"/>
              </a:solidFill>
            </a:endParaRPr>
          </a:p>
          <a:p>
            <a:endParaRPr lang="el-GR" dirty="0">
              <a:solidFill>
                <a:srgbClr val="002060"/>
              </a:solidFill>
            </a:endParaRPr>
          </a:p>
          <a:p>
            <a:r>
              <a:rPr lang="el-GR" dirty="0">
                <a:solidFill>
                  <a:srgbClr val="002060"/>
                </a:solidFill>
              </a:rPr>
              <a:t>Αποδιοργανωμένος δεσμός (Disorganized, </a:t>
            </a:r>
            <a:r>
              <a:rPr lang="el-GR" dirty="0" err="1">
                <a:solidFill>
                  <a:srgbClr val="002060"/>
                </a:solidFill>
              </a:rPr>
              <a:t>Main</a:t>
            </a:r>
            <a:r>
              <a:rPr lang="el-GR" dirty="0">
                <a:solidFill>
                  <a:srgbClr val="002060"/>
                </a:solidFill>
              </a:rPr>
              <a:t> &amp; </a:t>
            </a:r>
            <a:r>
              <a:rPr lang="el-GR" dirty="0" err="1">
                <a:solidFill>
                  <a:srgbClr val="002060"/>
                </a:solidFill>
              </a:rPr>
              <a:t>Solomon</a:t>
            </a:r>
            <a:r>
              <a:rPr lang="el-GR" dirty="0">
                <a:solidFill>
                  <a:srgbClr val="002060"/>
                </a:solidFill>
              </a:rPr>
              <a:t>, 1990)</a:t>
            </a:r>
          </a:p>
          <a:p>
            <a:endParaRPr lang="el-GR" dirty="0">
              <a:solidFill>
                <a:srgbClr val="002060"/>
              </a:solidFill>
            </a:endParaRPr>
          </a:p>
          <a:p>
            <a:r>
              <a:rPr lang="en-US" sz="1000" dirty="0">
                <a:solidFill>
                  <a:srgbClr val="002060"/>
                </a:solidFill>
              </a:rPr>
              <a:t>																						Ainsworth, et al., 1978</a:t>
            </a:r>
          </a:p>
          <a:p>
            <a:r>
              <a:rPr lang="en-US" sz="1000" dirty="0">
                <a:solidFill>
                  <a:srgbClr val="002060"/>
                </a:solidFill>
              </a:rPr>
              <a:t>																						Main  &amp; Solomon, 1990</a:t>
            </a:r>
          </a:p>
          <a:p>
            <a:endParaRPr lang="el-GR" b="1" dirty="0">
              <a:solidFill>
                <a:srgbClr val="002060"/>
              </a:solidFill>
            </a:endParaRPr>
          </a:p>
        </p:txBody>
      </p:sp>
    </p:spTree>
    <p:extLst>
      <p:ext uri="{BB962C8B-B14F-4D97-AF65-F5344CB8AC3E}">
        <p14:creationId xmlns:p14="http://schemas.microsoft.com/office/powerpoint/2010/main" val="142078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44CEE0D5-15AE-DCF4-AE4F-5571F7AAC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189E4-CD83-B006-FD52-81DC7FF135C2}"/>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a:t>
            </a:r>
            <a:r>
              <a:rPr lang="en-US" sz="2000" b="1" dirty="0">
                <a:solidFill>
                  <a:srgbClr val="002060"/>
                </a:solidFill>
              </a:rPr>
              <a:t>Mary Ainsworth </a:t>
            </a:r>
            <a:r>
              <a:rPr lang="el-GR" sz="2000" b="1" dirty="0">
                <a:solidFill>
                  <a:srgbClr val="002060"/>
                </a:solidFill>
              </a:rPr>
              <a:t>) (</a:t>
            </a:r>
            <a:r>
              <a:rPr lang="en-US" sz="2000" b="1" dirty="0">
                <a:solidFill>
                  <a:srgbClr val="002060"/>
                </a:solidFill>
              </a:rPr>
              <a:t>3</a:t>
            </a:r>
            <a:r>
              <a:rPr lang="el-GR" sz="2000" b="1" dirty="0">
                <a:solidFill>
                  <a:srgbClr val="002060"/>
                </a:solidFill>
              </a:rPr>
              <a:t>)</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CA4D5085-877E-138B-B057-80C205EEA397}"/>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6" name="TextBox 5">
            <a:extLst>
              <a:ext uri="{FF2B5EF4-FFF2-40B4-BE49-F238E27FC236}">
                <a16:creationId xmlns:a16="http://schemas.microsoft.com/office/drawing/2014/main" id="{A4C1B278-C85B-C752-E001-99C1EC8ACD8D}"/>
              </a:ext>
            </a:extLst>
          </p:cNvPr>
          <p:cNvSpPr txBox="1"/>
          <p:nvPr/>
        </p:nvSpPr>
        <p:spPr>
          <a:xfrm>
            <a:off x="191690" y="2102511"/>
            <a:ext cx="4704401" cy="3046988"/>
          </a:xfrm>
          <a:prstGeom prst="rect">
            <a:avLst/>
          </a:prstGeom>
          <a:noFill/>
        </p:spPr>
        <p:txBody>
          <a:bodyPr wrap="square">
            <a:spAutoFit/>
          </a:bodyPr>
          <a:lstStyle/>
          <a:p>
            <a:r>
              <a:rPr lang="en-US" sz="1600" b="1" dirty="0">
                <a:solidFill>
                  <a:srgbClr val="002060"/>
                </a:solidFill>
              </a:rPr>
              <a:t>Ασφαλής δεσμός (Secure attachment)</a:t>
            </a:r>
          </a:p>
          <a:p>
            <a:endParaRPr lang="en-US" sz="1600" dirty="0">
              <a:solidFill>
                <a:srgbClr val="002060"/>
              </a:solidFill>
            </a:endParaRPr>
          </a:p>
          <a:p>
            <a:r>
              <a:rPr lang="el-GR" sz="1600" dirty="0">
                <a:solidFill>
                  <a:srgbClr val="002060"/>
                </a:solidFill>
              </a:rPr>
              <a:t>→</a:t>
            </a:r>
            <a:r>
              <a:rPr lang="en-US" sz="1600" dirty="0">
                <a:solidFill>
                  <a:srgbClr val="002060"/>
                </a:solidFill>
              </a:rPr>
              <a:t> </a:t>
            </a:r>
            <a:r>
              <a:rPr lang="el-GR" sz="1600" dirty="0">
                <a:solidFill>
                  <a:srgbClr val="002060"/>
                </a:solidFill>
              </a:rPr>
              <a:t>Το παιδί εξερευνά ελεύθερα όταν η μητέρα είναι παρούσα, αναστατώνεται με την αποχώρησή της, αλλά ανακουφίζεται γρήγορα με την επιστροφή της</a:t>
            </a:r>
            <a:endParaRPr lang="en-US" sz="1600" dirty="0">
              <a:solidFill>
                <a:srgbClr val="002060"/>
              </a:solidFill>
            </a:endParaRPr>
          </a:p>
          <a:p>
            <a:endParaRPr lang="el-GR" sz="1600" dirty="0">
              <a:solidFill>
                <a:srgbClr val="002060"/>
              </a:solidFill>
            </a:endParaRPr>
          </a:p>
          <a:p>
            <a:r>
              <a:rPr lang="el-GR" sz="1600" dirty="0">
                <a:solidFill>
                  <a:srgbClr val="002060"/>
                </a:solidFill>
              </a:rPr>
              <a:t>→ Η μητέρα λειτουργεί ως “ασφαλής βάση”</a:t>
            </a:r>
            <a:endParaRPr lang="en-US" sz="1600" dirty="0">
              <a:solidFill>
                <a:srgbClr val="002060"/>
              </a:solidFill>
            </a:endParaRPr>
          </a:p>
          <a:p>
            <a:endParaRPr lang="el-GR" sz="1600" dirty="0">
              <a:solidFill>
                <a:srgbClr val="002060"/>
              </a:solidFill>
            </a:endParaRPr>
          </a:p>
          <a:p>
            <a:r>
              <a:rPr lang="el-GR" sz="1600" dirty="0">
                <a:solidFill>
                  <a:srgbClr val="002060"/>
                </a:solidFill>
              </a:rPr>
              <a:t>→ Το παιδί συνδέεται με την συναισθηματική διαθεσιμότητα και ευαισθησία της μητέρας</a:t>
            </a:r>
          </a:p>
          <a:p>
            <a:endParaRPr lang="en-US" sz="1600" dirty="0">
              <a:solidFill>
                <a:srgbClr val="002060"/>
              </a:solidFill>
            </a:endParaRPr>
          </a:p>
          <a:p>
            <a:endParaRPr lang="en-US" sz="1600" dirty="0">
              <a:solidFill>
                <a:srgbClr val="002060"/>
              </a:solidFill>
            </a:endParaRPr>
          </a:p>
        </p:txBody>
      </p:sp>
      <p:sp>
        <p:nvSpPr>
          <p:cNvPr id="5" name="TextBox 4">
            <a:extLst>
              <a:ext uri="{FF2B5EF4-FFF2-40B4-BE49-F238E27FC236}">
                <a16:creationId xmlns:a16="http://schemas.microsoft.com/office/drawing/2014/main" id="{D8D0CEDC-3193-25FE-7C70-BE08B95B5CC3}"/>
              </a:ext>
            </a:extLst>
          </p:cNvPr>
          <p:cNvSpPr txBox="1"/>
          <p:nvPr/>
        </p:nvSpPr>
        <p:spPr>
          <a:xfrm>
            <a:off x="6270328" y="2102511"/>
            <a:ext cx="4704401" cy="2800767"/>
          </a:xfrm>
          <a:prstGeom prst="rect">
            <a:avLst/>
          </a:prstGeom>
          <a:noFill/>
        </p:spPr>
        <p:txBody>
          <a:bodyPr wrap="square">
            <a:spAutoFit/>
          </a:bodyPr>
          <a:lstStyle/>
          <a:p>
            <a:r>
              <a:rPr lang="en-US" sz="1600" b="1" dirty="0">
                <a:solidFill>
                  <a:srgbClr val="002060"/>
                </a:solidFill>
              </a:rPr>
              <a:t>Α</a:t>
            </a:r>
            <a:r>
              <a:rPr lang="el-GR" sz="1600" b="1" dirty="0">
                <a:solidFill>
                  <a:srgbClr val="002060"/>
                </a:solidFill>
              </a:rPr>
              <a:t>να</a:t>
            </a:r>
            <a:r>
              <a:rPr lang="en-US" sz="1600" b="1" dirty="0">
                <a:solidFill>
                  <a:srgbClr val="002060"/>
                </a:solidFill>
              </a:rPr>
              <a:t>σφαλής </a:t>
            </a:r>
            <a:r>
              <a:rPr lang="el-GR" sz="1600" b="1" dirty="0">
                <a:solidFill>
                  <a:srgbClr val="002060"/>
                </a:solidFill>
              </a:rPr>
              <a:t>/Αποφευκτικός </a:t>
            </a:r>
            <a:r>
              <a:rPr lang="en-US" sz="1600" b="1" dirty="0">
                <a:solidFill>
                  <a:srgbClr val="002060"/>
                </a:solidFill>
              </a:rPr>
              <a:t>δεσμός (Insecure/Avoidant attachment)</a:t>
            </a:r>
          </a:p>
          <a:p>
            <a:endParaRPr lang="en-US" sz="1600" dirty="0">
              <a:solidFill>
                <a:srgbClr val="002060"/>
              </a:solidFill>
            </a:endParaRPr>
          </a:p>
          <a:p>
            <a:r>
              <a:rPr lang="el-GR" sz="1600" dirty="0">
                <a:solidFill>
                  <a:srgbClr val="002060"/>
                </a:solidFill>
              </a:rPr>
              <a:t>→Το παιδί δείχνει μικρό ενδιαφέρον για τη μητέρα, δεν αναζητά εγγύτητα και αποφεύγει την επαφή κατά την επιστροφή της</a:t>
            </a:r>
            <a:endParaRPr lang="en-US" sz="1600" dirty="0">
              <a:solidFill>
                <a:srgbClr val="002060"/>
              </a:solidFill>
            </a:endParaRPr>
          </a:p>
          <a:p>
            <a:endParaRPr lang="el-GR" sz="1600" dirty="0">
              <a:solidFill>
                <a:srgbClr val="002060"/>
              </a:solidFill>
            </a:endParaRPr>
          </a:p>
          <a:p>
            <a:r>
              <a:rPr lang="el-GR" sz="1600" dirty="0">
                <a:solidFill>
                  <a:srgbClr val="002060"/>
                </a:solidFill>
              </a:rPr>
              <a:t>→ Συνδέεται με απόρριψη ή συναισθηματική ψυχρότητα του φροντιστή</a:t>
            </a:r>
          </a:p>
          <a:p>
            <a:endParaRPr lang="en-US" sz="1600" dirty="0">
              <a:solidFill>
                <a:srgbClr val="002060"/>
              </a:solidFill>
            </a:endParaRPr>
          </a:p>
          <a:p>
            <a:endParaRPr lang="en-US" sz="1600" dirty="0">
              <a:solidFill>
                <a:srgbClr val="002060"/>
              </a:solidFill>
            </a:endParaRPr>
          </a:p>
        </p:txBody>
      </p:sp>
    </p:spTree>
    <p:extLst>
      <p:ext uri="{BB962C8B-B14F-4D97-AF65-F5344CB8AC3E}">
        <p14:creationId xmlns:p14="http://schemas.microsoft.com/office/powerpoint/2010/main" val="269914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3E8CC59-1E66-ECC4-444F-9356C3B8A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318940-9378-3009-E54F-011117394A6C}"/>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2.2 Η Θεωρία του Δεσμού (</a:t>
            </a:r>
            <a:r>
              <a:rPr lang="en-US" sz="2000" b="1" dirty="0">
                <a:solidFill>
                  <a:srgbClr val="002060"/>
                </a:solidFill>
              </a:rPr>
              <a:t>Mary Ainsworth </a:t>
            </a:r>
            <a:r>
              <a:rPr lang="el-GR" sz="2000" b="1" dirty="0">
                <a:solidFill>
                  <a:srgbClr val="002060"/>
                </a:solidFill>
              </a:rPr>
              <a:t>) (</a:t>
            </a:r>
            <a:r>
              <a:rPr lang="en-US" sz="2000" b="1" dirty="0">
                <a:solidFill>
                  <a:srgbClr val="002060"/>
                </a:solidFill>
              </a:rPr>
              <a:t>4</a:t>
            </a:r>
            <a:r>
              <a:rPr lang="el-GR" sz="2000" b="1" dirty="0">
                <a:solidFill>
                  <a:srgbClr val="002060"/>
                </a:solidFill>
              </a:rPr>
              <a:t>)</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1D4885F2-3E30-EC06-A074-16F1F20BD338}"/>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n-US" sz="1800" dirty="0"/>
          </a:p>
          <a:p>
            <a:endParaRPr lang="en-US" sz="1800" dirty="0"/>
          </a:p>
          <a:p>
            <a:endParaRPr lang="en-US" sz="1800" dirty="0"/>
          </a:p>
          <a:p>
            <a:endParaRPr lang="en-US" sz="1800" dirty="0"/>
          </a:p>
          <a:p>
            <a:endParaRPr lang="en-US" sz="1800" dirty="0"/>
          </a:p>
          <a:p>
            <a:endParaRPr lang="en-US" sz="1800" dirty="0"/>
          </a:p>
          <a:p>
            <a:r>
              <a:rPr lang="el-GR" sz="1800" b="1" dirty="0">
                <a:solidFill>
                  <a:srgbClr val="0070C0"/>
                </a:solidFill>
              </a:rPr>
              <a:t>Ο τύπος δεσμού καθορίζει και τον τρόπο που σχετιζόμαστε στο θεραπευτικό δωμάτιο</a:t>
            </a:r>
          </a:p>
        </p:txBody>
      </p:sp>
      <p:sp>
        <p:nvSpPr>
          <p:cNvPr id="6" name="TextBox 5">
            <a:extLst>
              <a:ext uri="{FF2B5EF4-FFF2-40B4-BE49-F238E27FC236}">
                <a16:creationId xmlns:a16="http://schemas.microsoft.com/office/drawing/2014/main" id="{7536724E-94E1-AAC4-A572-A97564F7248C}"/>
              </a:ext>
            </a:extLst>
          </p:cNvPr>
          <p:cNvSpPr txBox="1"/>
          <p:nvPr/>
        </p:nvSpPr>
        <p:spPr>
          <a:xfrm>
            <a:off x="191690" y="2102511"/>
            <a:ext cx="4704401" cy="2800767"/>
          </a:xfrm>
          <a:prstGeom prst="rect">
            <a:avLst/>
          </a:prstGeom>
          <a:noFill/>
        </p:spPr>
        <p:txBody>
          <a:bodyPr wrap="square">
            <a:spAutoFit/>
          </a:bodyPr>
          <a:lstStyle/>
          <a:p>
            <a:r>
              <a:rPr lang="en-US" sz="1600" b="1" dirty="0">
                <a:solidFill>
                  <a:srgbClr val="002060"/>
                </a:solidFill>
              </a:rPr>
              <a:t>Α</a:t>
            </a:r>
            <a:r>
              <a:rPr lang="el-GR" sz="1600" b="1" dirty="0">
                <a:solidFill>
                  <a:srgbClr val="002060"/>
                </a:solidFill>
              </a:rPr>
              <a:t>να</a:t>
            </a:r>
            <a:r>
              <a:rPr lang="en-US" sz="1600" b="1" dirty="0">
                <a:solidFill>
                  <a:srgbClr val="002060"/>
                </a:solidFill>
              </a:rPr>
              <a:t>σφα</a:t>
            </a:r>
            <a:r>
              <a:rPr lang="en-US" sz="1600" b="1" dirty="0" err="1">
                <a:solidFill>
                  <a:srgbClr val="002060"/>
                </a:solidFill>
              </a:rPr>
              <a:t>λής</a:t>
            </a:r>
            <a:r>
              <a:rPr lang="en-US" sz="1600" b="1" dirty="0">
                <a:solidFill>
                  <a:srgbClr val="002060"/>
                </a:solidFill>
              </a:rPr>
              <a:t> </a:t>
            </a:r>
            <a:r>
              <a:rPr lang="el-GR" sz="1600" b="1" dirty="0">
                <a:solidFill>
                  <a:srgbClr val="002060"/>
                </a:solidFill>
              </a:rPr>
              <a:t>/ Αμφιθυμικός ή Αγχώδης δεσμός </a:t>
            </a:r>
            <a:r>
              <a:rPr lang="en-US" sz="1600" b="1" dirty="0">
                <a:solidFill>
                  <a:srgbClr val="002060"/>
                </a:solidFill>
              </a:rPr>
              <a:t>(Ambivalent / Resistant attachment)</a:t>
            </a:r>
          </a:p>
          <a:p>
            <a:endParaRPr lang="en-US" sz="1600" dirty="0">
              <a:solidFill>
                <a:srgbClr val="002060"/>
              </a:solidFill>
            </a:endParaRPr>
          </a:p>
          <a:p>
            <a:r>
              <a:rPr lang="el-GR" sz="1600" dirty="0">
                <a:solidFill>
                  <a:srgbClr val="002060"/>
                </a:solidFill>
              </a:rPr>
              <a:t>→Το παιδί είναι υπερβολικά προσκολλημένο, πολύ ανήσυχο κατά τον αποχωρισμό και δύσκολα ανακουφίζεται μετά την επιστροφή</a:t>
            </a:r>
            <a:endParaRPr lang="en-US" sz="1600" dirty="0">
              <a:solidFill>
                <a:srgbClr val="002060"/>
              </a:solidFill>
            </a:endParaRPr>
          </a:p>
          <a:p>
            <a:endParaRPr lang="el-GR" sz="1600" dirty="0">
              <a:solidFill>
                <a:srgbClr val="002060"/>
              </a:solidFill>
            </a:endParaRPr>
          </a:p>
          <a:p>
            <a:r>
              <a:rPr lang="el-GR" sz="1600" dirty="0">
                <a:solidFill>
                  <a:srgbClr val="002060"/>
                </a:solidFill>
              </a:rPr>
              <a:t>→ Ο φροντιστή δείχνει ασυνεπή και απρόβλεπτη ανταπόκριση </a:t>
            </a:r>
          </a:p>
          <a:p>
            <a:endParaRPr lang="en-US" sz="1600" dirty="0">
              <a:solidFill>
                <a:srgbClr val="002060"/>
              </a:solidFill>
            </a:endParaRPr>
          </a:p>
          <a:p>
            <a:endParaRPr lang="en-US" sz="1600" dirty="0">
              <a:solidFill>
                <a:srgbClr val="002060"/>
              </a:solidFill>
            </a:endParaRPr>
          </a:p>
        </p:txBody>
      </p:sp>
      <p:sp>
        <p:nvSpPr>
          <p:cNvPr id="5" name="TextBox 4">
            <a:extLst>
              <a:ext uri="{FF2B5EF4-FFF2-40B4-BE49-F238E27FC236}">
                <a16:creationId xmlns:a16="http://schemas.microsoft.com/office/drawing/2014/main" id="{746C0A4F-5BD9-A311-BA34-B1BE722D3E81}"/>
              </a:ext>
            </a:extLst>
          </p:cNvPr>
          <p:cNvSpPr txBox="1"/>
          <p:nvPr/>
        </p:nvSpPr>
        <p:spPr>
          <a:xfrm>
            <a:off x="6270328" y="2102511"/>
            <a:ext cx="4704401" cy="2062103"/>
          </a:xfrm>
          <a:prstGeom prst="rect">
            <a:avLst/>
          </a:prstGeom>
          <a:noFill/>
        </p:spPr>
        <p:txBody>
          <a:bodyPr wrap="square">
            <a:spAutoFit/>
          </a:bodyPr>
          <a:lstStyle/>
          <a:p>
            <a:r>
              <a:rPr lang="el-GR" sz="1600" b="1" dirty="0">
                <a:solidFill>
                  <a:srgbClr val="002060"/>
                </a:solidFill>
              </a:rPr>
              <a:t>Αποδιοργανωμένος δεσμός (Disorganized </a:t>
            </a:r>
            <a:r>
              <a:rPr lang="en-US" sz="1600" b="1" dirty="0">
                <a:solidFill>
                  <a:srgbClr val="002060"/>
                </a:solidFill>
              </a:rPr>
              <a:t>attachment - </a:t>
            </a:r>
            <a:r>
              <a:rPr lang="el-GR" sz="1600" b="1" dirty="0" err="1">
                <a:solidFill>
                  <a:srgbClr val="002060"/>
                </a:solidFill>
              </a:rPr>
              <a:t>Main</a:t>
            </a:r>
            <a:r>
              <a:rPr lang="el-GR" sz="1600" b="1" dirty="0">
                <a:solidFill>
                  <a:srgbClr val="002060"/>
                </a:solidFill>
              </a:rPr>
              <a:t> &amp; </a:t>
            </a:r>
            <a:r>
              <a:rPr lang="el-GR" sz="1600" b="1" dirty="0" err="1">
                <a:solidFill>
                  <a:srgbClr val="002060"/>
                </a:solidFill>
              </a:rPr>
              <a:t>Solomon</a:t>
            </a:r>
            <a:r>
              <a:rPr lang="el-GR" sz="1600" b="1" dirty="0">
                <a:solidFill>
                  <a:srgbClr val="002060"/>
                </a:solidFill>
              </a:rPr>
              <a:t>, 1990)</a:t>
            </a:r>
          </a:p>
          <a:p>
            <a:endParaRPr lang="en-US" sz="1600" dirty="0">
              <a:solidFill>
                <a:srgbClr val="002060"/>
              </a:solidFill>
            </a:endParaRPr>
          </a:p>
          <a:p>
            <a:r>
              <a:rPr lang="el-GR" sz="1600" dirty="0">
                <a:solidFill>
                  <a:srgbClr val="002060"/>
                </a:solidFill>
              </a:rPr>
              <a:t>→Συνδυάζει αντιφατικές ή παράδοξες αντιδράσεις (π.χ. πλησιάζει τη μητέρα αλλά με αποστροφή)</a:t>
            </a:r>
            <a:endParaRPr lang="en-US" sz="1600" dirty="0">
              <a:solidFill>
                <a:srgbClr val="002060"/>
              </a:solidFill>
            </a:endParaRPr>
          </a:p>
          <a:p>
            <a:endParaRPr lang="el-GR" sz="1600" dirty="0">
              <a:solidFill>
                <a:srgbClr val="002060"/>
              </a:solidFill>
            </a:endParaRPr>
          </a:p>
          <a:p>
            <a:r>
              <a:rPr lang="el-GR" sz="1600" dirty="0">
                <a:solidFill>
                  <a:srgbClr val="002060"/>
                </a:solidFill>
              </a:rPr>
              <a:t>→ Συχνά παρατηρείται σε παιδιά που έχουν βιώσει κακοποίηση, παραμέληση ή τραυματική απώλεια.</a:t>
            </a:r>
          </a:p>
        </p:txBody>
      </p:sp>
    </p:spTree>
    <p:extLst>
      <p:ext uri="{BB962C8B-B14F-4D97-AF65-F5344CB8AC3E}">
        <p14:creationId xmlns:p14="http://schemas.microsoft.com/office/powerpoint/2010/main" val="68604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52969FC3-6A17-1FA2-CE7E-65659AC36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0450C-7CC9-DD42-67BA-6975CB011BB9}"/>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2.3 Ο Συμπεριφορισμός (</a:t>
            </a:r>
            <a:r>
              <a:rPr lang="el-GR" sz="2000" b="1" dirty="0" err="1">
                <a:solidFill>
                  <a:srgbClr val="002060"/>
                </a:solidFill>
              </a:rPr>
              <a:t>Watson</a:t>
            </a:r>
            <a:r>
              <a:rPr lang="el-GR" sz="2000" b="1" dirty="0">
                <a:solidFill>
                  <a:srgbClr val="002060"/>
                </a:solidFill>
              </a:rPr>
              <a:t>, </a:t>
            </a:r>
            <a:r>
              <a:rPr lang="el-GR" sz="2000" b="1" dirty="0" err="1">
                <a:solidFill>
                  <a:srgbClr val="002060"/>
                </a:solidFill>
              </a:rPr>
              <a:t>Skinner</a:t>
            </a:r>
            <a:r>
              <a:rPr lang="el-GR" sz="2000" b="1" dirty="0">
                <a:solidFill>
                  <a:srgbClr val="002060"/>
                </a:solidFill>
              </a:rPr>
              <a:t>) </a:t>
            </a:r>
            <a:r>
              <a:rPr lang="en-US" sz="2000" b="1" dirty="0">
                <a:solidFill>
                  <a:srgbClr val="002060"/>
                </a:solidFill>
              </a:rPr>
              <a:t>(1)</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9617BFAB-AECB-F1B8-45BC-311820ACADB1}"/>
              </a:ext>
            </a:extLst>
          </p:cNvPr>
          <p:cNvSpPr>
            <a:spLocks noGrp="1"/>
          </p:cNvSpPr>
          <p:nvPr>
            <p:ph idx="1"/>
          </p:nvPr>
        </p:nvSpPr>
        <p:spPr>
          <a:xfrm>
            <a:off x="460673" y="1915182"/>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1FD44E2D-5A65-3591-FE3C-5AB3FB09D243}"/>
              </a:ext>
            </a:extLst>
          </p:cNvPr>
          <p:cNvSpPr txBox="1"/>
          <p:nvPr/>
        </p:nvSpPr>
        <p:spPr>
          <a:xfrm>
            <a:off x="460673" y="2013995"/>
            <a:ext cx="11270654" cy="5355312"/>
          </a:xfrm>
          <a:prstGeom prst="rect">
            <a:avLst/>
          </a:prstGeom>
          <a:noFill/>
        </p:spPr>
        <p:txBody>
          <a:bodyPr wrap="square">
            <a:spAutoFit/>
          </a:bodyPr>
          <a:lstStyle/>
          <a:p>
            <a:r>
              <a:rPr lang="el-GR" b="1" dirty="0">
                <a:solidFill>
                  <a:srgbClr val="002060"/>
                </a:solidFill>
              </a:rPr>
              <a:t>Βασικές Αρχές στο πεδίο της γονεϊκότητας </a:t>
            </a:r>
          </a:p>
          <a:p>
            <a:endParaRPr lang="el-GR" dirty="0">
              <a:solidFill>
                <a:srgbClr val="002060"/>
              </a:solidFill>
            </a:endParaRPr>
          </a:p>
          <a:p>
            <a:r>
              <a:rPr lang="el-GR" b="1" dirty="0">
                <a:solidFill>
                  <a:srgbClr val="002060"/>
                </a:solidFill>
              </a:rPr>
              <a:t>1</a:t>
            </a:r>
            <a:r>
              <a:rPr lang="el-GR" dirty="0">
                <a:solidFill>
                  <a:srgbClr val="002060"/>
                </a:solidFill>
              </a:rPr>
              <a:t>.	</a:t>
            </a:r>
            <a:r>
              <a:rPr lang="el-GR" b="1" dirty="0">
                <a:solidFill>
                  <a:srgbClr val="002060"/>
                </a:solidFill>
              </a:rPr>
              <a:t>Μάθηση μέσω Ενίσχυσης και Τιμωρίας </a:t>
            </a:r>
            <a:r>
              <a:rPr lang="el-GR" dirty="0">
                <a:solidFill>
                  <a:srgbClr val="002060"/>
                </a:solidFill>
              </a:rPr>
              <a:t>- Η συμπεριφορά του παιδιού είναι μαθημένη και τροποποιείται ανάλογα με τις συνέπειες που επιφέρει (Η θετική ενίσχυση</a:t>
            </a:r>
            <a:r>
              <a:rPr lang="en-US" dirty="0">
                <a:solidFill>
                  <a:srgbClr val="002060"/>
                </a:solidFill>
              </a:rPr>
              <a:t>, </a:t>
            </a:r>
            <a:r>
              <a:rPr lang="el-GR" dirty="0">
                <a:solidFill>
                  <a:srgbClr val="002060"/>
                </a:solidFill>
              </a:rPr>
              <a:t>π.χ. επιβράβευση, έπαινοι, ενισχύει την πιθανότητα επανάληψης μιας επιθυμητής συμπεριφοράς, ενώ η αρνητική ενίσχυση ή η τιμωρία μειώνουν ανεπιθύμητες συμπεριφορές)</a:t>
            </a:r>
          </a:p>
          <a:p>
            <a:endParaRPr lang="el-GR" dirty="0">
              <a:solidFill>
                <a:srgbClr val="002060"/>
              </a:solidFill>
            </a:endParaRPr>
          </a:p>
          <a:p>
            <a:r>
              <a:rPr lang="el-GR" b="1" dirty="0">
                <a:solidFill>
                  <a:srgbClr val="002060"/>
                </a:solidFill>
              </a:rPr>
              <a:t>2</a:t>
            </a:r>
            <a:r>
              <a:rPr lang="el-GR" dirty="0">
                <a:solidFill>
                  <a:srgbClr val="002060"/>
                </a:solidFill>
              </a:rPr>
              <a:t>.	</a:t>
            </a:r>
            <a:r>
              <a:rPr lang="el-GR" b="1" dirty="0">
                <a:solidFill>
                  <a:srgbClr val="002060"/>
                </a:solidFill>
              </a:rPr>
              <a:t>Συνέπεια και Προβλεψιμότητα -</a:t>
            </a:r>
            <a:r>
              <a:rPr lang="el-GR" dirty="0">
                <a:solidFill>
                  <a:srgbClr val="002060"/>
                </a:solidFill>
              </a:rPr>
              <a:t> Η αποτελεσματική γονεϊκή συμπεριφορά βασίζεται στην συνέπεια στην εφαρμογή κανόνων και ορίων, ώστε τα παιδιά να αισθάνονται ασφάλεια και να κατανοούν τις συνέπειες των πράξεων τους</a:t>
            </a:r>
          </a:p>
          <a:p>
            <a:endParaRPr lang="el-GR" dirty="0">
              <a:solidFill>
                <a:srgbClr val="002060"/>
              </a:solidFill>
            </a:endParaRPr>
          </a:p>
          <a:p>
            <a:pPr marL="342900" indent="-342900">
              <a:buAutoNum type="arabicPeriod" startAt="3"/>
            </a:pPr>
            <a:r>
              <a:rPr lang="el-GR" b="1" dirty="0">
                <a:solidFill>
                  <a:srgbClr val="002060"/>
                </a:solidFill>
              </a:rPr>
              <a:t>Παρατήρηση και Μίμηση / </a:t>
            </a:r>
            <a:r>
              <a:rPr lang="el-GR" b="1" dirty="0" err="1">
                <a:solidFill>
                  <a:srgbClr val="002060"/>
                </a:solidFill>
              </a:rPr>
              <a:t>Μοντελοποίηση</a:t>
            </a:r>
            <a:r>
              <a:rPr lang="el-GR" dirty="0">
                <a:solidFill>
                  <a:srgbClr val="002060"/>
                </a:solidFill>
              </a:rPr>
              <a:t>- Η συμπεριφορά των γονέων λειτουργεί συχνά ως πρότυπο</a:t>
            </a:r>
          </a:p>
          <a:p>
            <a:pPr marL="342900" indent="-342900">
              <a:buAutoNum type="arabicPeriod" startAt="3"/>
            </a:pPr>
            <a:endParaRPr lang="el-GR" dirty="0">
              <a:solidFill>
                <a:srgbClr val="002060"/>
              </a:solidFill>
            </a:endParaRPr>
          </a:p>
          <a:p>
            <a:pPr marL="342900" indent="-342900">
              <a:buAutoNum type="arabicPeriod" startAt="3"/>
            </a:pPr>
            <a:r>
              <a:rPr lang="el-GR" b="1" dirty="0">
                <a:solidFill>
                  <a:srgbClr val="002060"/>
                </a:solidFill>
              </a:rPr>
              <a:t>Διαχείριση Συμπεριφοράς με Σύντομες Οδηγίες και Καθοδήγηση</a:t>
            </a:r>
            <a:r>
              <a:rPr lang="en-US" b="1" dirty="0">
                <a:solidFill>
                  <a:srgbClr val="002060"/>
                </a:solidFill>
              </a:rPr>
              <a:t> - </a:t>
            </a:r>
            <a:r>
              <a:rPr lang="el-GR" dirty="0">
                <a:solidFill>
                  <a:srgbClr val="002060"/>
                </a:solidFill>
              </a:rPr>
              <a:t>Χρήση απλών, σαφών οδηγιών που δίνουν σταθερές προσδοκίες και διευκολύνουν τις επιθυμητές συμπεριφορές</a:t>
            </a:r>
          </a:p>
          <a:p>
            <a:endParaRPr lang="el-GR" dirty="0">
              <a:solidFill>
                <a:srgbClr val="002060"/>
              </a:solidFill>
            </a:endParaRPr>
          </a:p>
          <a:p>
            <a:endParaRPr lang="el-GR" dirty="0">
              <a:solidFill>
                <a:srgbClr val="002060"/>
              </a:solidFill>
            </a:endParaRPr>
          </a:p>
          <a:p>
            <a:endParaRPr lang="el-GR" dirty="0">
              <a:solidFill>
                <a:srgbClr val="002060"/>
              </a:solidFill>
            </a:endParaRPr>
          </a:p>
          <a:p>
            <a:endParaRPr lang="el-GR" dirty="0">
              <a:solidFill>
                <a:srgbClr val="002060"/>
              </a:solidFill>
            </a:endParaRPr>
          </a:p>
        </p:txBody>
      </p:sp>
    </p:spTree>
    <p:extLst>
      <p:ext uri="{BB962C8B-B14F-4D97-AF65-F5344CB8AC3E}">
        <p14:creationId xmlns:p14="http://schemas.microsoft.com/office/powerpoint/2010/main" val="232332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781FF2AC-60D4-FC1A-C9FE-23A6B31045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4B9BE0-7C81-2FA7-2CCB-464139D6146E}"/>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2.3 Ο Συμπεριφορισμός (</a:t>
            </a:r>
            <a:r>
              <a:rPr lang="el-GR" sz="2000" b="1" dirty="0" err="1">
                <a:solidFill>
                  <a:srgbClr val="002060"/>
                </a:solidFill>
              </a:rPr>
              <a:t>Watson</a:t>
            </a:r>
            <a:r>
              <a:rPr lang="el-GR" sz="2000" b="1" dirty="0">
                <a:solidFill>
                  <a:srgbClr val="002060"/>
                </a:solidFill>
              </a:rPr>
              <a:t>, </a:t>
            </a:r>
            <a:r>
              <a:rPr lang="el-GR" sz="2000" b="1" dirty="0" err="1">
                <a:solidFill>
                  <a:srgbClr val="002060"/>
                </a:solidFill>
              </a:rPr>
              <a:t>Skinner</a:t>
            </a:r>
            <a:r>
              <a:rPr lang="el-GR" sz="2000" b="1" dirty="0">
                <a:solidFill>
                  <a:srgbClr val="002060"/>
                </a:solidFill>
              </a:rPr>
              <a:t>) </a:t>
            </a:r>
            <a:r>
              <a:rPr lang="en-US" sz="2000" b="1" dirty="0">
                <a:solidFill>
                  <a:srgbClr val="002060"/>
                </a:solidFill>
              </a:rPr>
              <a:t>(</a:t>
            </a:r>
            <a:r>
              <a:rPr lang="el-GR" sz="2000" b="1" dirty="0">
                <a:solidFill>
                  <a:srgbClr val="002060"/>
                </a:solidFill>
              </a:rPr>
              <a:t>2</a:t>
            </a:r>
            <a:r>
              <a:rPr lang="en-US" sz="2000" b="1" dirty="0">
                <a:solidFill>
                  <a:srgbClr val="002060"/>
                </a:solidFill>
              </a:rPr>
              <a:t>)</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0D70D254-F77B-3A4B-DCA6-BBA395F260A8}"/>
              </a:ext>
            </a:extLst>
          </p:cNvPr>
          <p:cNvSpPr>
            <a:spLocks noGrp="1"/>
          </p:cNvSpPr>
          <p:nvPr>
            <p:ph idx="1"/>
          </p:nvPr>
        </p:nvSpPr>
        <p:spPr>
          <a:xfrm>
            <a:off x="460673" y="1915182"/>
            <a:ext cx="11270654" cy="4023360"/>
          </a:xfrm>
        </p:spPr>
        <p:txBody>
          <a:bodyPr>
            <a:normAutofit/>
          </a:bodyPr>
          <a:lstStyle/>
          <a:p>
            <a:br>
              <a:rPr lang="el-GR" sz="1700" dirty="0"/>
            </a:br>
            <a:endParaRPr lang="el-GR" sz="2100" b="1" dirty="0">
              <a:solidFill>
                <a:srgbClr val="002060"/>
              </a:solidFill>
            </a:endParaRPr>
          </a:p>
          <a:p>
            <a:endParaRPr lang="el-GR" sz="1400" dirty="0"/>
          </a:p>
        </p:txBody>
      </p:sp>
      <p:sp>
        <p:nvSpPr>
          <p:cNvPr id="5" name="TextBox 4">
            <a:extLst>
              <a:ext uri="{FF2B5EF4-FFF2-40B4-BE49-F238E27FC236}">
                <a16:creationId xmlns:a16="http://schemas.microsoft.com/office/drawing/2014/main" id="{A5122B85-A1C7-5B57-59D2-CDA74523F092}"/>
              </a:ext>
            </a:extLst>
          </p:cNvPr>
          <p:cNvSpPr txBox="1"/>
          <p:nvPr/>
        </p:nvSpPr>
        <p:spPr>
          <a:xfrm>
            <a:off x="460673" y="1915182"/>
            <a:ext cx="11270654" cy="3693319"/>
          </a:xfrm>
          <a:prstGeom prst="rect">
            <a:avLst/>
          </a:prstGeom>
          <a:noFill/>
        </p:spPr>
        <p:txBody>
          <a:bodyPr wrap="square">
            <a:spAutoFit/>
          </a:bodyPr>
          <a:lstStyle/>
          <a:p>
            <a:r>
              <a:rPr lang="el-GR" b="1" dirty="0">
                <a:solidFill>
                  <a:srgbClr val="002060"/>
                </a:solidFill>
              </a:rPr>
              <a:t>Παραδείγματα:</a:t>
            </a:r>
          </a:p>
          <a:p>
            <a:endParaRPr lang="el-GR" dirty="0">
              <a:solidFill>
                <a:srgbClr val="002060"/>
              </a:solidFill>
            </a:endParaRPr>
          </a:p>
          <a:p>
            <a:pPr marL="342900" indent="-342900">
              <a:buAutoNum type="arabicPeriod"/>
            </a:pPr>
            <a:r>
              <a:rPr lang="el-GR" dirty="0">
                <a:solidFill>
                  <a:srgbClr val="002060"/>
                </a:solidFill>
              </a:rPr>
              <a:t>Θετική Ενίσχυση (</a:t>
            </a:r>
            <a:r>
              <a:rPr lang="el-GR" dirty="0" err="1">
                <a:solidFill>
                  <a:srgbClr val="002060"/>
                </a:solidFill>
              </a:rPr>
              <a:t>Positive</a:t>
            </a:r>
            <a:r>
              <a:rPr lang="el-GR" dirty="0">
                <a:solidFill>
                  <a:srgbClr val="002060"/>
                </a:solidFill>
              </a:rPr>
              <a:t> </a:t>
            </a:r>
            <a:r>
              <a:rPr lang="el-GR" dirty="0" err="1">
                <a:solidFill>
                  <a:srgbClr val="002060"/>
                </a:solidFill>
              </a:rPr>
              <a:t>Reinforcement</a:t>
            </a:r>
            <a:r>
              <a:rPr lang="el-GR" dirty="0">
                <a:solidFill>
                  <a:srgbClr val="002060"/>
                </a:solidFill>
              </a:rPr>
              <a:t>): όταν ένα παιδί μαζεύει τα παιχνίδια του και οι γονείς το επαινούν ή του δίνουν μια μικρή ανταμοιβή, αυξάνεται η πιθανότητα να επαναλάβει αυτή τη θετική συμπεριφορά</a:t>
            </a:r>
          </a:p>
          <a:p>
            <a:pPr marL="342900" indent="-342900">
              <a:buAutoNum type="arabicPeriod"/>
            </a:pPr>
            <a:endParaRPr lang="el-GR" dirty="0">
              <a:solidFill>
                <a:srgbClr val="002060"/>
              </a:solidFill>
            </a:endParaRPr>
          </a:p>
          <a:p>
            <a:pPr marL="342900" indent="-342900">
              <a:buAutoNum type="arabicPeriod"/>
            </a:pPr>
            <a:r>
              <a:rPr lang="el-GR" dirty="0">
                <a:solidFill>
                  <a:srgbClr val="002060"/>
                </a:solidFill>
              </a:rPr>
              <a:t>Αρνητική Ενίσχυση (</a:t>
            </a:r>
            <a:r>
              <a:rPr lang="el-GR" dirty="0" err="1">
                <a:solidFill>
                  <a:srgbClr val="002060"/>
                </a:solidFill>
              </a:rPr>
              <a:t>Negative</a:t>
            </a:r>
            <a:r>
              <a:rPr lang="el-GR" dirty="0">
                <a:solidFill>
                  <a:srgbClr val="002060"/>
                </a:solidFill>
              </a:rPr>
              <a:t> </a:t>
            </a:r>
            <a:r>
              <a:rPr lang="el-GR" dirty="0" err="1">
                <a:solidFill>
                  <a:srgbClr val="002060"/>
                </a:solidFill>
              </a:rPr>
              <a:t>Reinforcement</a:t>
            </a:r>
            <a:r>
              <a:rPr lang="el-GR" dirty="0">
                <a:solidFill>
                  <a:srgbClr val="002060"/>
                </a:solidFill>
              </a:rPr>
              <a:t>): όταν ένα παιδί κάνει τις εργασίες του στην ώρα του και ως συνέπεια δεν του επιβάλλεται περιορισμός χρόνου τηλεόρασης, τότε το παιδί μάθει να ολοκληρώνει τις εργασίες για να αποφύγει το αρνητικό αυτό ερέθισμα.</a:t>
            </a:r>
          </a:p>
          <a:p>
            <a:pPr marL="342900" indent="-342900">
              <a:buAutoNum type="arabicPeriod"/>
            </a:pPr>
            <a:endParaRPr lang="el-GR" dirty="0">
              <a:solidFill>
                <a:srgbClr val="002060"/>
              </a:solidFill>
            </a:endParaRPr>
          </a:p>
          <a:p>
            <a:pPr marL="342900" indent="-342900">
              <a:buAutoNum type="arabicPeriod"/>
            </a:pPr>
            <a:r>
              <a:rPr lang="el-GR" dirty="0">
                <a:solidFill>
                  <a:srgbClr val="002060"/>
                </a:solidFill>
              </a:rPr>
              <a:t>Απόσβεση: Η αποφυγή της ενίσχυσης: όταν ένα νήπιο κλαίει στον αποχωρισμό πριν το σχολείο και οι γονείς αποφασίζουν να μην το παρηγορούν όπως έκαναν συνήθως.  </a:t>
            </a:r>
            <a:endParaRPr lang="en-US" dirty="0">
              <a:solidFill>
                <a:srgbClr val="002060"/>
              </a:solidFill>
            </a:endParaRPr>
          </a:p>
          <a:p>
            <a:pPr marL="342900" indent="-342900">
              <a:buAutoNum type="arabicPeriod"/>
            </a:pPr>
            <a:endParaRPr lang="el-GR" dirty="0">
              <a:solidFill>
                <a:srgbClr val="002060"/>
              </a:solidFill>
            </a:endParaRPr>
          </a:p>
          <a:p>
            <a:r>
              <a:rPr lang="en-US" dirty="0">
                <a:solidFill>
                  <a:srgbClr val="002060"/>
                </a:solidFill>
              </a:rPr>
              <a:t>																					</a:t>
            </a:r>
            <a:r>
              <a:rPr lang="en-US" sz="1100" dirty="0" err="1">
                <a:solidFill>
                  <a:srgbClr val="002060"/>
                </a:solidFill>
              </a:rPr>
              <a:t>Krasanaki</a:t>
            </a:r>
            <a:r>
              <a:rPr lang="en-US" sz="1100" dirty="0">
                <a:solidFill>
                  <a:srgbClr val="002060"/>
                </a:solidFill>
              </a:rPr>
              <a:t> et al., 2022</a:t>
            </a:r>
            <a:endParaRPr lang="el-GR" dirty="0">
              <a:solidFill>
                <a:srgbClr val="002060"/>
              </a:solidFill>
            </a:endParaRPr>
          </a:p>
        </p:txBody>
      </p:sp>
    </p:spTree>
    <p:extLst>
      <p:ext uri="{BB962C8B-B14F-4D97-AF65-F5344CB8AC3E}">
        <p14:creationId xmlns:p14="http://schemas.microsoft.com/office/powerpoint/2010/main" val="330708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D33186E-3B84-9138-B488-C6D8E201A3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99C4E-987C-7B07-C350-546EDC756234}"/>
              </a:ext>
            </a:extLst>
          </p:cNvPr>
          <p:cNvSpPr>
            <a:spLocks noGrp="1"/>
          </p:cNvSpPr>
          <p:nvPr>
            <p:ph type="title"/>
          </p:nvPr>
        </p:nvSpPr>
        <p:spPr>
          <a:xfrm>
            <a:off x="1097280" y="286603"/>
            <a:ext cx="10058400" cy="835187"/>
          </a:xfrm>
        </p:spPr>
        <p:txBody>
          <a:bodyPr/>
          <a:lstStyle/>
          <a:p>
            <a:r>
              <a:rPr lang="el-GR" b="1" dirty="0">
                <a:solidFill>
                  <a:srgbClr val="002060"/>
                </a:solidFill>
              </a:rPr>
              <a:t>Τι θα συζητήσουμε σήμερα</a:t>
            </a:r>
            <a:endParaRPr lang="en-US" b="1" dirty="0">
              <a:solidFill>
                <a:srgbClr val="002060"/>
              </a:solidFill>
            </a:endParaRPr>
          </a:p>
        </p:txBody>
      </p:sp>
      <p:sp>
        <p:nvSpPr>
          <p:cNvPr id="3" name="Content Placeholder 2">
            <a:extLst>
              <a:ext uri="{FF2B5EF4-FFF2-40B4-BE49-F238E27FC236}">
                <a16:creationId xmlns:a16="http://schemas.microsoft.com/office/drawing/2014/main" id="{72B25310-14D4-CB6C-2026-7CF989298D38}"/>
              </a:ext>
            </a:extLst>
          </p:cNvPr>
          <p:cNvSpPr>
            <a:spLocks noGrp="1"/>
          </p:cNvSpPr>
          <p:nvPr>
            <p:ph idx="1"/>
          </p:nvPr>
        </p:nvSpPr>
        <p:spPr>
          <a:xfrm>
            <a:off x="1097280" y="1845734"/>
            <a:ext cx="10058400" cy="4254124"/>
          </a:xfrm>
        </p:spPr>
        <p:txBody>
          <a:bodyPr>
            <a:normAutofit fontScale="85000" lnSpcReduction="20000"/>
          </a:bodyPr>
          <a:lstStyle/>
          <a:p>
            <a:r>
              <a:rPr lang="en-US" dirty="0">
                <a:solidFill>
                  <a:srgbClr val="002060"/>
                </a:solidFill>
              </a:rPr>
              <a:t>1</a:t>
            </a:r>
            <a:r>
              <a:rPr lang="en-US" sz="1700" dirty="0">
                <a:solidFill>
                  <a:srgbClr val="002060"/>
                </a:solidFill>
              </a:rPr>
              <a:t>. </a:t>
            </a:r>
            <a:r>
              <a:rPr lang="el-GR" sz="1700" b="1" dirty="0">
                <a:solidFill>
                  <a:srgbClr val="002060"/>
                </a:solidFill>
              </a:rPr>
              <a:t>Τι είναι γονεϊκότητα</a:t>
            </a:r>
            <a:r>
              <a:rPr lang="el-GR" sz="1700" dirty="0">
                <a:solidFill>
                  <a:srgbClr val="002060"/>
                </a:solidFill>
              </a:rPr>
              <a:t>; </a:t>
            </a:r>
          </a:p>
          <a:p>
            <a:pPr lvl="1"/>
            <a:r>
              <a:rPr lang="el-GR" sz="1700" dirty="0">
                <a:solidFill>
                  <a:srgbClr val="002060"/>
                </a:solidFill>
              </a:rPr>
              <a:t>1.1 Διαστάσεις και βασικά χαρακτηριστικά</a:t>
            </a:r>
          </a:p>
          <a:p>
            <a:r>
              <a:rPr lang="en-US" sz="1700" dirty="0">
                <a:solidFill>
                  <a:srgbClr val="002060"/>
                </a:solidFill>
              </a:rPr>
              <a:t>2. </a:t>
            </a:r>
            <a:r>
              <a:rPr lang="el-GR" sz="1700" b="1" dirty="0">
                <a:solidFill>
                  <a:srgbClr val="002060"/>
                </a:solidFill>
              </a:rPr>
              <a:t>Οι κλασικές Θεωρίες </a:t>
            </a:r>
          </a:p>
          <a:p>
            <a:pPr lvl="1"/>
            <a:r>
              <a:rPr lang="el-GR" sz="1700" dirty="0">
                <a:solidFill>
                  <a:srgbClr val="002060"/>
                </a:solidFill>
              </a:rPr>
              <a:t>2.1 Η Ψυχαναλυτική Θεωρία (</a:t>
            </a:r>
            <a:r>
              <a:rPr lang="en-US" sz="1700" dirty="0">
                <a:solidFill>
                  <a:srgbClr val="002060"/>
                </a:solidFill>
              </a:rPr>
              <a:t>Freud, Klein, Bion, Winnicott)</a:t>
            </a:r>
            <a:endParaRPr lang="el-GR" sz="1700" dirty="0">
              <a:solidFill>
                <a:srgbClr val="002060"/>
              </a:solidFill>
            </a:endParaRPr>
          </a:p>
          <a:p>
            <a:pPr lvl="1"/>
            <a:r>
              <a:rPr lang="el-GR" sz="1700" dirty="0">
                <a:solidFill>
                  <a:srgbClr val="002060"/>
                </a:solidFill>
              </a:rPr>
              <a:t>2.2 Η Θεωρία του Δεσμού</a:t>
            </a:r>
            <a:r>
              <a:rPr lang="en-US" sz="1700" dirty="0">
                <a:solidFill>
                  <a:srgbClr val="002060"/>
                </a:solidFill>
              </a:rPr>
              <a:t> (Bowlby, Ainsworth)</a:t>
            </a:r>
            <a:endParaRPr lang="el-GR" sz="1700" dirty="0">
              <a:solidFill>
                <a:srgbClr val="002060"/>
              </a:solidFill>
            </a:endParaRPr>
          </a:p>
          <a:p>
            <a:pPr lvl="1"/>
            <a:r>
              <a:rPr lang="el-GR" sz="1700" dirty="0">
                <a:solidFill>
                  <a:srgbClr val="002060"/>
                </a:solidFill>
              </a:rPr>
              <a:t>2.3 Ο Συμπεριφορισμός</a:t>
            </a:r>
            <a:r>
              <a:rPr lang="en-US" sz="1700" dirty="0">
                <a:solidFill>
                  <a:srgbClr val="002060"/>
                </a:solidFill>
              </a:rPr>
              <a:t> (Watson, Skinner)</a:t>
            </a:r>
            <a:endParaRPr lang="el-GR" sz="1700" dirty="0">
              <a:solidFill>
                <a:srgbClr val="002060"/>
              </a:solidFill>
            </a:endParaRPr>
          </a:p>
          <a:p>
            <a:pPr lvl="1"/>
            <a:r>
              <a:rPr lang="el-GR" sz="1700" dirty="0">
                <a:solidFill>
                  <a:srgbClr val="002060"/>
                </a:solidFill>
              </a:rPr>
              <a:t>2.4 Η Γνωσιακή-Συμπεριφορική Θεωρία </a:t>
            </a:r>
          </a:p>
          <a:p>
            <a:r>
              <a:rPr lang="en-US" sz="1700" dirty="0">
                <a:solidFill>
                  <a:srgbClr val="002060"/>
                </a:solidFill>
              </a:rPr>
              <a:t>3. </a:t>
            </a:r>
            <a:r>
              <a:rPr lang="el-GR" sz="1700" b="1" dirty="0">
                <a:solidFill>
                  <a:srgbClr val="002060"/>
                </a:solidFill>
              </a:rPr>
              <a:t>Η Θεωρία της Κοινωνικής Μάθησης </a:t>
            </a:r>
            <a:r>
              <a:rPr lang="en-US" sz="1700" dirty="0">
                <a:solidFill>
                  <a:srgbClr val="002060"/>
                </a:solidFill>
              </a:rPr>
              <a:t>(Bandura)</a:t>
            </a:r>
          </a:p>
          <a:p>
            <a:r>
              <a:rPr lang="en-US" sz="1700" dirty="0">
                <a:solidFill>
                  <a:srgbClr val="002060"/>
                </a:solidFill>
              </a:rPr>
              <a:t>4. </a:t>
            </a:r>
            <a:r>
              <a:rPr lang="en-US" sz="1700" b="1" dirty="0">
                <a:solidFill>
                  <a:srgbClr val="002060"/>
                </a:solidFill>
              </a:rPr>
              <a:t>H </a:t>
            </a:r>
            <a:r>
              <a:rPr lang="el-GR" sz="1700" b="1" dirty="0">
                <a:solidFill>
                  <a:srgbClr val="002060"/>
                </a:solidFill>
              </a:rPr>
              <a:t>Κοινωνικοπολιτισμική Θεωρία</a:t>
            </a:r>
            <a:r>
              <a:rPr lang="en-US" sz="1700" b="1" dirty="0">
                <a:solidFill>
                  <a:srgbClr val="002060"/>
                </a:solidFill>
              </a:rPr>
              <a:t> </a:t>
            </a:r>
            <a:r>
              <a:rPr lang="en-US" sz="1700" dirty="0">
                <a:solidFill>
                  <a:srgbClr val="002060"/>
                </a:solidFill>
              </a:rPr>
              <a:t>(Vygotsky</a:t>
            </a:r>
            <a:r>
              <a:rPr lang="el-GR" sz="1700" dirty="0">
                <a:solidFill>
                  <a:srgbClr val="002060"/>
                </a:solidFill>
              </a:rPr>
              <a:t>)</a:t>
            </a:r>
          </a:p>
          <a:p>
            <a:r>
              <a:rPr lang="el-GR" sz="1700" dirty="0">
                <a:solidFill>
                  <a:srgbClr val="002060"/>
                </a:solidFill>
              </a:rPr>
              <a:t>5</a:t>
            </a:r>
            <a:r>
              <a:rPr lang="en-US" sz="1700" dirty="0">
                <a:solidFill>
                  <a:srgbClr val="002060"/>
                </a:solidFill>
              </a:rPr>
              <a:t>.</a:t>
            </a:r>
            <a:r>
              <a:rPr lang="el-GR" sz="1700" dirty="0">
                <a:solidFill>
                  <a:srgbClr val="002060"/>
                </a:solidFill>
              </a:rPr>
              <a:t> </a:t>
            </a:r>
            <a:r>
              <a:rPr lang="en-US" sz="1700" dirty="0">
                <a:solidFill>
                  <a:srgbClr val="002060"/>
                </a:solidFill>
              </a:rPr>
              <a:t> </a:t>
            </a:r>
            <a:r>
              <a:rPr lang="el-GR" sz="1700" b="1" dirty="0">
                <a:solidFill>
                  <a:srgbClr val="002060"/>
                </a:solidFill>
              </a:rPr>
              <a:t>Τυπολογία</a:t>
            </a:r>
            <a:r>
              <a:rPr lang="el-GR" sz="1700" dirty="0">
                <a:solidFill>
                  <a:srgbClr val="002060"/>
                </a:solidFill>
              </a:rPr>
              <a:t> - </a:t>
            </a:r>
            <a:r>
              <a:rPr lang="el-GR" sz="1700" b="1" dirty="0">
                <a:solidFill>
                  <a:srgbClr val="002060"/>
                </a:solidFill>
              </a:rPr>
              <a:t>Στυλ Γονεϊκότητας</a:t>
            </a:r>
            <a:r>
              <a:rPr lang="en-US" sz="1700" b="1" dirty="0">
                <a:solidFill>
                  <a:srgbClr val="002060"/>
                </a:solidFill>
              </a:rPr>
              <a:t> </a:t>
            </a:r>
            <a:r>
              <a:rPr lang="en-US" sz="1700" dirty="0">
                <a:solidFill>
                  <a:srgbClr val="002060"/>
                </a:solidFill>
              </a:rPr>
              <a:t>(Baumrind)</a:t>
            </a:r>
            <a:endParaRPr lang="el-GR" sz="1700" dirty="0">
              <a:solidFill>
                <a:srgbClr val="002060"/>
              </a:solidFill>
            </a:endParaRPr>
          </a:p>
          <a:p>
            <a:r>
              <a:rPr lang="el-GR" sz="1700" dirty="0">
                <a:solidFill>
                  <a:srgbClr val="002060"/>
                </a:solidFill>
              </a:rPr>
              <a:t>6</a:t>
            </a:r>
            <a:r>
              <a:rPr lang="en-US" sz="1700" dirty="0">
                <a:solidFill>
                  <a:srgbClr val="002060"/>
                </a:solidFill>
              </a:rPr>
              <a:t>. </a:t>
            </a:r>
            <a:r>
              <a:rPr lang="el-GR" sz="1700" b="1" dirty="0">
                <a:solidFill>
                  <a:srgbClr val="002060"/>
                </a:solidFill>
              </a:rPr>
              <a:t>Βιολογία, Γενετική και Περιβάλλον </a:t>
            </a:r>
          </a:p>
          <a:p>
            <a:pPr lvl="1"/>
            <a:r>
              <a:rPr lang="el-GR" sz="1700" dirty="0">
                <a:solidFill>
                  <a:srgbClr val="002060"/>
                </a:solidFill>
              </a:rPr>
              <a:t>6.1 Η Οικοσυστημική Θεωρία (</a:t>
            </a:r>
            <a:r>
              <a:rPr lang="en-US" sz="1700" dirty="0">
                <a:solidFill>
                  <a:srgbClr val="002060"/>
                </a:solidFill>
              </a:rPr>
              <a:t>Bronfenbrenner</a:t>
            </a:r>
            <a:r>
              <a:rPr lang="el-GR" sz="1700" dirty="0">
                <a:solidFill>
                  <a:srgbClr val="002060"/>
                </a:solidFill>
              </a:rPr>
              <a:t>)</a:t>
            </a:r>
            <a:endParaRPr lang="en-US" sz="1700" dirty="0">
              <a:solidFill>
                <a:srgbClr val="002060"/>
              </a:solidFill>
            </a:endParaRPr>
          </a:p>
          <a:p>
            <a:pPr lvl="1"/>
            <a:r>
              <a:rPr lang="el-GR" sz="1700" dirty="0">
                <a:solidFill>
                  <a:srgbClr val="002060"/>
                </a:solidFill>
              </a:rPr>
              <a:t>6.2 Η Θεωρία των Οικογενειακών Σχημάτων (</a:t>
            </a:r>
            <a:r>
              <a:rPr lang="en-US" sz="1700" dirty="0">
                <a:solidFill>
                  <a:srgbClr val="002060"/>
                </a:solidFill>
              </a:rPr>
              <a:t>Bowen</a:t>
            </a:r>
            <a:r>
              <a:rPr lang="el-GR" sz="1700" dirty="0">
                <a:solidFill>
                  <a:srgbClr val="002060"/>
                </a:solidFill>
              </a:rPr>
              <a:t>)</a:t>
            </a:r>
            <a:r>
              <a:rPr lang="en-US" sz="1700" dirty="0">
                <a:solidFill>
                  <a:srgbClr val="002060"/>
                </a:solidFill>
              </a:rPr>
              <a:t> </a:t>
            </a:r>
            <a:endParaRPr lang="el-GR" sz="1700" dirty="0">
              <a:solidFill>
                <a:srgbClr val="002060"/>
              </a:solidFill>
            </a:endParaRPr>
          </a:p>
          <a:p>
            <a:pPr lvl="1"/>
            <a:r>
              <a:rPr lang="el-GR" sz="1700" dirty="0">
                <a:solidFill>
                  <a:srgbClr val="002060"/>
                </a:solidFill>
              </a:rPr>
              <a:t>6.</a:t>
            </a:r>
            <a:r>
              <a:rPr lang="en-US" sz="1700" dirty="0">
                <a:solidFill>
                  <a:srgbClr val="002060"/>
                </a:solidFill>
              </a:rPr>
              <a:t>3</a:t>
            </a:r>
            <a:r>
              <a:rPr lang="el-GR" sz="1700" dirty="0">
                <a:solidFill>
                  <a:srgbClr val="002060"/>
                </a:solidFill>
              </a:rPr>
              <a:t> Η Νευροεπιστημονική Προσέγγιση (</a:t>
            </a:r>
            <a:r>
              <a:rPr lang="en-US" sz="1700" dirty="0">
                <a:solidFill>
                  <a:srgbClr val="002060"/>
                </a:solidFill>
              </a:rPr>
              <a:t>Schore)</a:t>
            </a:r>
            <a:endParaRPr lang="el-GR" sz="1700" dirty="0">
              <a:solidFill>
                <a:srgbClr val="002060"/>
              </a:solidFill>
            </a:endParaRPr>
          </a:p>
          <a:p>
            <a:r>
              <a:rPr lang="el-GR" sz="1700" b="1" dirty="0">
                <a:solidFill>
                  <a:srgbClr val="002060"/>
                </a:solidFill>
              </a:rPr>
              <a:t>7</a:t>
            </a:r>
            <a:r>
              <a:rPr lang="en-US" sz="1700" b="1" dirty="0">
                <a:solidFill>
                  <a:srgbClr val="002060"/>
                </a:solidFill>
              </a:rPr>
              <a:t>. </a:t>
            </a:r>
            <a:r>
              <a:rPr lang="el-GR" sz="1700" b="1" dirty="0">
                <a:solidFill>
                  <a:srgbClr val="002060"/>
                </a:solidFill>
              </a:rPr>
              <a:t>Η Ενσυνείδητη Γονεϊκότητα </a:t>
            </a:r>
            <a:r>
              <a:rPr lang="el-GR" sz="1700" dirty="0">
                <a:solidFill>
                  <a:srgbClr val="002060"/>
                </a:solidFill>
              </a:rPr>
              <a:t>(</a:t>
            </a:r>
            <a:r>
              <a:rPr lang="en-US" sz="1700" dirty="0">
                <a:solidFill>
                  <a:srgbClr val="002060"/>
                </a:solidFill>
              </a:rPr>
              <a:t>Kabat-Zinn</a:t>
            </a:r>
            <a:r>
              <a:rPr lang="el-GR" sz="1700" dirty="0">
                <a:solidFill>
                  <a:srgbClr val="002060"/>
                </a:solidFill>
              </a:rPr>
              <a:t> και </a:t>
            </a:r>
            <a:r>
              <a:rPr lang="en-US" sz="1700" dirty="0">
                <a:solidFill>
                  <a:srgbClr val="002060"/>
                </a:solidFill>
              </a:rPr>
              <a:t>Bögels</a:t>
            </a:r>
            <a:r>
              <a:rPr lang="el-GR" sz="1700" dirty="0">
                <a:solidFill>
                  <a:srgbClr val="002060"/>
                </a:solidFill>
              </a:rPr>
              <a:t>)</a:t>
            </a:r>
            <a:endParaRPr lang="en-US" dirty="0"/>
          </a:p>
        </p:txBody>
      </p:sp>
      <p:sp>
        <p:nvSpPr>
          <p:cNvPr id="4" name="TextBox 3">
            <a:extLst>
              <a:ext uri="{FF2B5EF4-FFF2-40B4-BE49-F238E27FC236}">
                <a16:creationId xmlns:a16="http://schemas.microsoft.com/office/drawing/2014/main" id="{643429EC-D192-95C9-2A1F-795E2ABB56C2}"/>
              </a:ext>
            </a:extLst>
          </p:cNvPr>
          <p:cNvSpPr txBox="1"/>
          <p:nvPr/>
        </p:nvSpPr>
        <p:spPr>
          <a:xfrm>
            <a:off x="7558268" y="1941669"/>
            <a:ext cx="4662282" cy="3323987"/>
          </a:xfrm>
          <a:prstGeom prst="rect">
            <a:avLst/>
          </a:prstGeom>
          <a:noFill/>
        </p:spPr>
        <p:txBody>
          <a:bodyPr wrap="square">
            <a:spAutoFit/>
          </a:bodyPr>
          <a:lstStyle/>
          <a:p>
            <a:r>
              <a:rPr lang="el-GR" sz="1400" b="1" dirty="0">
                <a:solidFill>
                  <a:srgbClr val="002060"/>
                </a:solidFill>
              </a:rPr>
              <a:t>Μαθησιακοί στόχοι</a:t>
            </a:r>
          </a:p>
          <a:p>
            <a:endParaRPr lang="el-GR" sz="1400" dirty="0"/>
          </a:p>
          <a:p>
            <a:r>
              <a:rPr lang="el-GR" sz="1400" b="1" dirty="0">
                <a:solidFill>
                  <a:srgbClr val="002060"/>
                </a:solidFill>
              </a:rPr>
              <a:t>Να μπορείτε να </a:t>
            </a:r>
          </a:p>
          <a:p>
            <a:endParaRPr lang="el-GR" sz="1400" dirty="0">
              <a:solidFill>
                <a:srgbClr val="002060"/>
              </a:solidFill>
            </a:endParaRPr>
          </a:p>
          <a:p>
            <a:r>
              <a:rPr lang="el-GR" sz="1400" b="1" dirty="0">
                <a:solidFill>
                  <a:srgbClr val="002060"/>
                </a:solidFill>
              </a:rPr>
              <a:t>Ορίσετε</a:t>
            </a:r>
            <a:r>
              <a:rPr lang="el-GR" sz="1400" dirty="0">
                <a:solidFill>
                  <a:srgbClr val="002060"/>
                </a:solidFill>
              </a:rPr>
              <a:t> τη γονεϊκότητα και τις βασικές της διαστάσεις</a:t>
            </a:r>
          </a:p>
          <a:p>
            <a:r>
              <a:rPr lang="el-GR" sz="1400" b="1" dirty="0">
                <a:solidFill>
                  <a:srgbClr val="002060"/>
                </a:solidFill>
              </a:rPr>
              <a:t>Περιγράψετε</a:t>
            </a:r>
            <a:r>
              <a:rPr lang="el-GR" sz="1400" dirty="0">
                <a:solidFill>
                  <a:srgbClr val="002060"/>
                </a:solidFill>
              </a:rPr>
              <a:t> τις βασικές αρχές των κλασικών θεωριών (Ψυχαναλυτική, Δεσμού, Συμπεριφορισμού, CBT)</a:t>
            </a:r>
          </a:p>
          <a:p>
            <a:r>
              <a:rPr lang="el-GR" sz="1400" b="1" dirty="0">
                <a:solidFill>
                  <a:srgbClr val="002060"/>
                </a:solidFill>
              </a:rPr>
              <a:t>Εξηγήσετε</a:t>
            </a:r>
            <a:r>
              <a:rPr lang="el-GR" sz="1400" dirty="0">
                <a:solidFill>
                  <a:srgbClr val="002060"/>
                </a:solidFill>
              </a:rPr>
              <a:t> τη συνεισφορά των σύγχρονων προσεγγίσεων (Κοινωνική Μάθηση, Οικοσυστημική, </a:t>
            </a:r>
            <a:r>
              <a:rPr lang="el-GR" sz="1400" dirty="0" err="1">
                <a:solidFill>
                  <a:srgbClr val="002060"/>
                </a:solidFill>
              </a:rPr>
              <a:t>Νευροεπιστημονική</a:t>
            </a:r>
            <a:r>
              <a:rPr lang="el-GR" sz="1400" dirty="0">
                <a:solidFill>
                  <a:srgbClr val="002060"/>
                </a:solidFill>
              </a:rPr>
              <a:t>)</a:t>
            </a:r>
          </a:p>
          <a:p>
            <a:r>
              <a:rPr lang="el-GR" sz="1400" b="1" dirty="0">
                <a:solidFill>
                  <a:srgbClr val="002060"/>
                </a:solidFill>
              </a:rPr>
              <a:t>Διακρίνετε</a:t>
            </a:r>
            <a:r>
              <a:rPr lang="el-GR" sz="1400" dirty="0">
                <a:solidFill>
                  <a:srgbClr val="002060"/>
                </a:solidFill>
              </a:rPr>
              <a:t> τα τέσσερα στυλ γονεϊκότητας (</a:t>
            </a:r>
            <a:r>
              <a:rPr lang="el-GR" sz="1400" dirty="0" err="1">
                <a:solidFill>
                  <a:srgbClr val="002060"/>
                </a:solidFill>
              </a:rPr>
              <a:t>Baumrind</a:t>
            </a:r>
            <a:r>
              <a:rPr lang="el-GR" sz="1400" dirty="0">
                <a:solidFill>
                  <a:srgbClr val="002060"/>
                </a:solidFill>
              </a:rPr>
              <a:t>)</a:t>
            </a:r>
          </a:p>
          <a:p>
            <a:r>
              <a:rPr lang="el-GR" sz="1400" b="1" dirty="0">
                <a:solidFill>
                  <a:srgbClr val="002060"/>
                </a:solidFill>
              </a:rPr>
              <a:t>Αναλύσετε</a:t>
            </a:r>
            <a:r>
              <a:rPr lang="el-GR" sz="1400" dirty="0">
                <a:solidFill>
                  <a:srgbClr val="002060"/>
                </a:solidFill>
              </a:rPr>
              <a:t> τις αρχές της ενσυνείδητης γονεϊκότητας (</a:t>
            </a:r>
            <a:r>
              <a:rPr lang="el-GR" sz="1400" dirty="0" err="1">
                <a:solidFill>
                  <a:srgbClr val="002060"/>
                </a:solidFill>
              </a:rPr>
              <a:t>Mindful</a:t>
            </a:r>
            <a:r>
              <a:rPr lang="el-GR" sz="1400" dirty="0">
                <a:solidFill>
                  <a:srgbClr val="002060"/>
                </a:solidFill>
              </a:rPr>
              <a:t> </a:t>
            </a:r>
            <a:r>
              <a:rPr lang="el-GR" sz="1400" dirty="0" err="1">
                <a:solidFill>
                  <a:srgbClr val="002060"/>
                </a:solidFill>
              </a:rPr>
              <a:t>Parenting</a:t>
            </a:r>
            <a:r>
              <a:rPr lang="el-GR" sz="1400" dirty="0">
                <a:solidFill>
                  <a:srgbClr val="002060"/>
                </a:solidFill>
              </a:rPr>
              <a:t>)</a:t>
            </a:r>
          </a:p>
          <a:p>
            <a:r>
              <a:rPr lang="el-GR" sz="1400" b="1" dirty="0">
                <a:solidFill>
                  <a:srgbClr val="002060"/>
                </a:solidFill>
              </a:rPr>
              <a:t>Συγκρίνετε</a:t>
            </a:r>
            <a:r>
              <a:rPr lang="el-GR" sz="1400" dirty="0">
                <a:solidFill>
                  <a:srgbClr val="002060"/>
                </a:solidFill>
              </a:rPr>
              <a:t> κριτικά τις θεωρητικές προσεγγίσεις και να τις συνδέσετε με την κλινική πράξη</a:t>
            </a:r>
          </a:p>
          <a:p>
            <a:endParaRPr lang="el-GR" sz="1400" dirty="0"/>
          </a:p>
        </p:txBody>
      </p:sp>
    </p:spTree>
    <p:extLst>
      <p:ext uri="{BB962C8B-B14F-4D97-AF65-F5344CB8AC3E}">
        <p14:creationId xmlns:p14="http://schemas.microsoft.com/office/powerpoint/2010/main" val="157127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EE1C1F09-586C-F6D2-34CC-C402ADABC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5E4E86-FC04-4814-67EE-59631F65411A}"/>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2.3 Ο Συμπεριφορισμός (</a:t>
            </a:r>
            <a:r>
              <a:rPr lang="el-GR" sz="2000" b="1" dirty="0" err="1">
                <a:solidFill>
                  <a:srgbClr val="002060"/>
                </a:solidFill>
              </a:rPr>
              <a:t>Watson</a:t>
            </a:r>
            <a:r>
              <a:rPr lang="el-GR" sz="2000" b="1" dirty="0">
                <a:solidFill>
                  <a:srgbClr val="002060"/>
                </a:solidFill>
              </a:rPr>
              <a:t>, </a:t>
            </a:r>
            <a:r>
              <a:rPr lang="el-GR" sz="2000" b="1" dirty="0" err="1">
                <a:solidFill>
                  <a:srgbClr val="002060"/>
                </a:solidFill>
              </a:rPr>
              <a:t>Skinner</a:t>
            </a:r>
            <a:r>
              <a:rPr lang="el-GR" sz="2000" b="1" dirty="0">
                <a:solidFill>
                  <a:srgbClr val="002060"/>
                </a:solidFill>
              </a:rPr>
              <a:t>) </a:t>
            </a:r>
            <a:r>
              <a:rPr lang="en-US" sz="2000" b="1" dirty="0">
                <a:solidFill>
                  <a:srgbClr val="002060"/>
                </a:solidFill>
              </a:rPr>
              <a:t>(</a:t>
            </a:r>
            <a:r>
              <a:rPr lang="el-GR" sz="2000" b="1" dirty="0">
                <a:solidFill>
                  <a:srgbClr val="002060"/>
                </a:solidFill>
              </a:rPr>
              <a:t>3</a:t>
            </a:r>
            <a:r>
              <a:rPr lang="en-US" sz="2000" b="1" dirty="0">
                <a:solidFill>
                  <a:srgbClr val="002060"/>
                </a:solidFill>
              </a:rPr>
              <a:t>)</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6145B56B-AC77-9D36-ADCB-9576656836D3}"/>
              </a:ext>
            </a:extLst>
          </p:cNvPr>
          <p:cNvSpPr>
            <a:spLocks noGrp="1"/>
          </p:cNvSpPr>
          <p:nvPr>
            <p:ph idx="1"/>
          </p:nvPr>
        </p:nvSpPr>
        <p:spPr>
          <a:xfrm>
            <a:off x="460673" y="1915182"/>
            <a:ext cx="112706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E2A92CCF-D3EB-3A4F-622D-56C94FA761D7}"/>
              </a:ext>
            </a:extLst>
          </p:cNvPr>
          <p:cNvSpPr txBox="1"/>
          <p:nvPr/>
        </p:nvSpPr>
        <p:spPr>
          <a:xfrm>
            <a:off x="460673" y="1915182"/>
            <a:ext cx="11270654" cy="2585323"/>
          </a:xfrm>
          <a:prstGeom prst="rect">
            <a:avLst/>
          </a:prstGeom>
          <a:noFill/>
        </p:spPr>
        <p:txBody>
          <a:bodyPr wrap="square">
            <a:spAutoFit/>
          </a:bodyPr>
          <a:lstStyle/>
          <a:p>
            <a:r>
              <a:rPr lang="el-GR" b="1" dirty="0">
                <a:solidFill>
                  <a:srgbClr val="002060"/>
                </a:solidFill>
              </a:rPr>
              <a:t>Παραδείγματα:</a:t>
            </a:r>
          </a:p>
          <a:p>
            <a:endParaRPr lang="el-GR" dirty="0">
              <a:solidFill>
                <a:srgbClr val="002060"/>
              </a:solidFill>
            </a:endParaRPr>
          </a:p>
          <a:p>
            <a:endParaRPr lang="el-GR" dirty="0">
              <a:solidFill>
                <a:srgbClr val="002060"/>
              </a:solidFill>
            </a:endParaRPr>
          </a:p>
          <a:p>
            <a:r>
              <a:rPr lang="el-GR" dirty="0">
                <a:solidFill>
                  <a:srgbClr val="002060"/>
                </a:solidFill>
              </a:rPr>
              <a:t>4. Θετική Τιμωρία: Όταν ο έφηβος αργεί να επιστρέψει χωρίς ειδοποίηση, οι γονείς του επιβάλουν μια αγγαρεία. </a:t>
            </a:r>
          </a:p>
          <a:p>
            <a:endParaRPr lang="el-GR" dirty="0">
              <a:solidFill>
                <a:srgbClr val="002060"/>
              </a:solidFill>
            </a:endParaRPr>
          </a:p>
          <a:p>
            <a:endParaRPr lang="el-GR" dirty="0">
              <a:solidFill>
                <a:srgbClr val="002060"/>
              </a:solidFill>
            </a:endParaRPr>
          </a:p>
          <a:p>
            <a:r>
              <a:rPr lang="el-GR" dirty="0">
                <a:solidFill>
                  <a:srgbClr val="002060"/>
                </a:solidFill>
              </a:rPr>
              <a:t>5. Αρνητική Τιμωρία: Όταν ο έφηβος αργεί να επιστρέψει, οι γονείς του αφαιρούν προνόμια που απολαμβάνει, όπως την έξοδο με φίλους για την επόμενη εβδομάδα.</a:t>
            </a:r>
          </a:p>
          <a:p>
            <a:pPr marL="342900" indent="-342900">
              <a:buAutoNum type="arabicPeriod"/>
            </a:pPr>
            <a:endParaRPr lang="el-GR" dirty="0">
              <a:solidFill>
                <a:srgbClr val="002060"/>
              </a:solidFill>
            </a:endParaRPr>
          </a:p>
        </p:txBody>
      </p:sp>
    </p:spTree>
    <p:extLst>
      <p:ext uri="{BB962C8B-B14F-4D97-AF65-F5344CB8AC3E}">
        <p14:creationId xmlns:p14="http://schemas.microsoft.com/office/powerpoint/2010/main" val="23797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6F577885-CE4E-98DC-C457-183E4E602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34D36-3393-89D3-276F-3764D184FD29}"/>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2.4 Η Γνωσιακή-Συμπεριφορική Θεωρία </a:t>
            </a:r>
            <a:r>
              <a:rPr lang="en-US" sz="2000" b="1" dirty="0">
                <a:solidFill>
                  <a:srgbClr val="002060"/>
                </a:solidFill>
              </a:rPr>
              <a:t>(1)</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FAEB0EE2-FCA2-EBE3-A9F7-5A84682A12B2}"/>
              </a:ext>
            </a:extLst>
          </p:cNvPr>
          <p:cNvSpPr>
            <a:spLocks noGrp="1"/>
          </p:cNvSpPr>
          <p:nvPr>
            <p:ph idx="1"/>
          </p:nvPr>
        </p:nvSpPr>
        <p:spPr>
          <a:xfrm>
            <a:off x="460673" y="1915182"/>
            <a:ext cx="11270654" cy="4023360"/>
          </a:xfrm>
        </p:spPr>
        <p:txBody>
          <a:bodyPr>
            <a:normAutofit/>
          </a:bodyPr>
          <a:lstStyle/>
          <a:p>
            <a:br>
              <a:rPr lang="el-GR" sz="1700" dirty="0"/>
            </a:br>
            <a:endParaRPr lang="el-GR" sz="2100" b="1" dirty="0">
              <a:solidFill>
                <a:srgbClr val="002060"/>
              </a:solidFill>
            </a:endParaRPr>
          </a:p>
          <a:p>
            <a:endParaRPr lang="el-GR" sz="1800" dirty="0"/>
          </a:p>
          <a:p>
            <a:endParaRPr lang="el-GR" sz="1800" dirty="0"/>
          </a:p>
          <a:p>
            <a:endParaRPr lang="el-GR" sz="1800" dirty="0"/>
          </a:p>
          <a:p>
            <a:pPr marL="0" indent="0">
              <a:buNone/>
            </a:pPr>
            <a:r>
              <a:rPr lang="el-GR" sz="1100" dirty="0">
                <a:solidFill>
                  <a:srgbClr val="002060"/>
                </a:solidFill>
              </a:rPr>
              <a:t>			</a:t>
            </a:r>
          </a:p>
          <a:p>
            <a:pPr marL="0" indent="0">
              <a:buNone/>
            </a:pPr>
            <a:endParaRPr lang="el-GR" sz="1100" dirty="0">
              <a:solidFill>
                <a:srgbClr val="002060"/>
              </a:solidFill>
            </a:endParaRPr>
          </a:p>
          <a:p>
            <a:pPr marL="1471400" lvl="8" indent="0">
              <a:buNone/>
            </a:pPr>
            <a:r>
              <a:rPr lang="el-GR" sz="1100" dirty="0">
                <a:solidFill>
                  <a:srgbClr val="002060"/>
                </a:solidFill>
              </a:rPr>
              <a:t>										</a:t>
            </a:r>
          </a:p>
          <a:p>
            <a:pPr marL="1471400" lvl="8" indent="0">
              <a:buNone/>
            </a:pPr>
            <a:endParaRPr lang="el-GR" sz="1100" dirty="0">
              <a:solidFill>
                <a:srgbClr val="002060"/>
              </a:solidFill>
            </a:endParaRPr>
          </a:p>
          <a:p>
            <a:pPr marL="1471400" lvl="8" indent="0">
              <a:buNone/>
            </a:pPr>
            <a:r>
              <a:rPr lang="el-GR" sz="1100" dirty="0">
                <a:solidFill>
                  <a:srgbClr val="002060"/>
                </a:solidFill>
              </a:rPr>
              <a:t>																					</a:t>
            </a:r>
            <a:r>
              <a:rPr lang="en-US" sz="1050" dirty="0">
                <a:solidFill>
                  <a:srgbClr val="002060"/>
                </a:solidFill>
              </a:rPr>
              <a:t>Beck, 1976</a:t>
            </a:r>
            <a:endParaRPr lang="el-GR" sz="1100" dirty="0">
              <a:solidFill>
                <a:srgbClr val="002060"/>
              </a:solidFill>
            </a:endParaRPr>
          </a:p>
          <a:p>
            <a:endParaRPr lang="el-GR" sz="1100" dirty="0">
              <a:solidFill>
                <a:srgbClr val="002060"/>
              </a:solidFill>
            </a:endParaRPr>
          </a:p>
        </p:txBody>
      </p:sp>
      <p:sp>
        <p:nvSpPr>
          <p:cNvPr id="5" name="TextBox 4">
            <a:extLst>
              <a:ext uri="{FF2B5EF4-FFF2-40B4-BE49-F238E27FC236}">
                <a16:creationId xmlns:a16="http://schemas.microsoft.com/office/drawing/2014/main" id="{B05C0D08-92AA-471D-A168-689A453EA844}"/>
              </a:ext>
            </a:extLst>
          </p:cNvPr>
          <p:cNvSpPr txBox="1"/>
          <p:nvPr/>
        </p:nvSpPr>
        <p:spPr>
          <a:xfrm>
            <a:off x="316162" y="1915182"/>
            <a:ext cx="11583230" cy="4524315"/>
          </a:xfrm>
          <a:prstGeom prst="rect">
            <a:avLst/>
          </a:prstGeom>
          <a:noFill/>
        </p:spPr>
        <p:txBody>
          <a:bodyPr wrap="square">
            <a:spAutoFit/>
          </a:bodyPr>
          <a:lstStyle/>
          <a:p>
            <a:r>
              <a:rPr lang="el-GR" b="1" dirty="0">
                <a:solidFill>
                  <a:srgbClr val="002060"/>
                </a:solidFill>
              </a:rPr>
              <a:t>Βασικές Αρχές </a:t>
            </a:r>
          </a:p>
          <a:p>
            <a:r>
              <a:rPr lang="el-GR" dirty="0">
                <a:solidFill>
                  <a:srgbClr val="002060"/>
                </a:solidFill>
              </a:rPr>
              <a:t>Οι </a:t>
            </a:r>
            <a:r>
              <a:rPr lang="el-GR" dirty="0" err="1">
                <a:solidFill>
                  <a:srgbClr val="002060"/>
                </a:solidFill>
              </a:rPr>
              <a:t>γονεϊκές</a:t>
            </a:r>
            <a:r>
              <a:rPr lang="el-GR" dirty="0">
                <a:solidFill>
                  <a:srgbClr val="002060"/>
                </a:solidFill>
              </a:rPr>
              <a:t> πεποιθήσεις, τα γνωσιακά σχήματα και αυτόματες σκέψεις που ο γονέας έχει σχετικά με τον εαυτό του και τον κόσμο καθορίζουν τη </a:t>
            </a:r>
            <a:r>
              <a:rPr lang="el-GR" dirty="0" err="1">
                <a:solidFill>
                  <a:srgbClr val="002060"/>
                </a:solidFill>
              </a:rPr>
              <a:t>γονεϊκή</a:t>
            </a:r>
            <a:r>
              <a:rPr lang="el-GR" dirty="0">
                <a:solidFill>
                  <a:srgbClr val="002060"/>
                </a:solidFill>
              </a:rPr>
              <a:t> συμπεριφορά και τη σχέση με το παιδί.</a:t>
            </a:r>
          </a:p>
          <a:p>
            <a:endParaRPr lang="el-GR" dirty="0">
              <a:solidFill>
                <a:srgbClr val="002060"/>
              </a:solidFill>
            </a:endParaRPr>
          </a:p>
          <a:p>
            <a:r>
              <a:rPr lang="el-GR" dirty="0">
                <a:solidFill>
                  <a:srgbClr val="002060"/>
                </a:solidFill>
              </a:rPr>
              <a:t>Μια δυσλειτουργική </a:t>
            </a:r>
            <a:r>
              <a:rPr lang="el-GR" dirty="0">
                <a:solidFill>
                  <a:srgbClr val="FF0000"/>
                </a:solidFill>
              </a:rPr>
              <a:t>Σ</a:t>
            </a:r>
            <a:r>
              <a:rPr lang="el-GR" dirty="0">
                <a:solidFill>
                  <a:srgbClr val="002060"/>
                </a:solidFill>
              </a:rPr>
              <a:t>κέψη </a:t>
            </a:r>
            <a:r>
              <a:rPr lang="el-GR" dirty="0">
                <a:solidFill>
                  <a:srgbClr val="002060"/>
                </a:solidFill>
                <a:sym typeface="Wingdings" panose="05000000000000000000" pitchFamily="2" charset="2"/>
              </a:rPr>
              <a:t> </a:t>
            </a:r>
            <a:r>
              <a:rPr lang="el-GR" dirty="0">
                <a:solidFill>
                  <a:srgbClr val="002060"/>
                </a:solidFill>
              </a:rPr>
              <a:t> δυσφορικό </a:t>
            </a:r>
            <a:r>
              <a:rPr lang="el-GR" dirty="0">
                <a:solidFill>
                  <a:srgbClr val="FF0000"/>
                </a:solidFill>
              </a:rPr>
              <a:t>Σ</a:t>
            </a:r>
            <a:r>
              <a:rPr lang="el-GR" dirty="0">
                <a:solidFill>
                  <a:srgbClr val="002060"/>
                </a:solidFill>
              </a:rPr>
              <a:t>υναίσθημα </a:t>
            </a:r>
            <a:r>
              <a:rPr lang="el-GR" dirty="0">
                <a:solidFill>
                  <a:srgbClr val="002060"/>
                </a:solidFill>
                <a:sym typeface="Wingdings" panose="05000000000000000000" pitchFamily="2" charset="2"/>
              </a:rPr>
              <a:t> προβληματική</a:t>
            </a:r>
            <a:r>
              <a:rPr lang="el-GR" dirty="0">
                <a:solidFill>
                  <a:srgbClr val="002060"/>
                </a:solidFill>
              </a:rPr>
              <a:t> </a:t>
            </a:r>
            <a:r>
              <a:rPr lang="el-GR" dirty="0">
                <a:solidFill>
                  <a:srgbClr val="FF0000"/>
                </a:solidFill>
              </a:rPr>
              <a:t>Σ</a:t>
            </a:r>
            <a:r>
              <a:rPr lang="el-GR" dirty="0">
                <a:solidFill>
                  <a:srgbClr val="002060"/>
                </a:solidFill>
              </a:rPr>
              <a:t>υμπεριφορά </a:t>
            </a:r>
          </a:p>
          <a:p>
            <a:endParaRPr lang="el-GR" b="1" dirty="0">
              <a:solidFill>
                <a:srgbClr val="002060"/>
              </a:solidFill>
            </a:endParaRPr>
          </a:p>
          <a:p>
            <a:r>
              <a:rPr lang="el-GR" dirty="0">
                <a:solidFill>
                  <a:srgbClr val="002060"/>
                </a:solidFill>
              </a:rPr>
              <a:t>Το παιδί μου με αγνοεί                              Θυμώνω                           Αντιδρώ βίαια κ άδικα</a:t>
            </a:r>
          </a:p>
          <a:p>
            <a:endParaRPr lang="el-GR" dirty="0">
              <a:solidFill>
                <a:srgbClr val="002060"/>
              </a:solidFill>
            </a:endParaRPr>
          </a:p>
          <a:p>
            <a:r>
              <a:rPr lang="el-GR" dirty="0">
                <a:solidFill>
                  <a:srgbClr val="002060"/>
                </a:solidFill>
              </a:rPr>
              <a:t>Έμφαση στην </a:t>
            </a:r>
            <a:r>
              <a:rPr lang="el-GR" b="1" dirty="0">
                <a:solidFill>
                  <a:srgbClr val="002060"/>
                </a:solidFill>
              </a:rPr>
              <a:t>αναγνώριση</a:t>
            </a:r>
            <a:r>
              <a:rPr lang="el-GR" dirty="0">
                <a:solidFill>
                  <a:srgbClr val="002060"/>
                </a:solidFill>
              </a:rPr>
              <a:t>, </a:t>
            </a:r>
            <a:r>
              <a:rPr lang="el-GR" b="1" dirty="0">
                <a:solidFill>
                  <a:srgbClr val="002060"/>
                </a:solidFill>
              </a:rPr>
              <a:t>αμφισβήτηση</a:t>
            </a:r>
            <a:r>
              <a:rPr lang="el-GR" dirty="0">
                <a:solidFill>
                  <a:srgbClr val="002060"/>
                </a:solidFill>
              </a:rPr>
              <a:t> και </a:t>
            </a:r>
            <a:r>
              <a:rPr lang="el-GR" b="1" dirty="0">
                <a:solidFill>
                  <a:srgbClr val="002060"/>
                </a:solidFill>
              </a:rPr>
              <a:t>τροποποίηση</a:t>
            </a:r>
            <a:r>
              <a:rPr lang="el-GR" dirty="0">
                <a:solidFill>
                  <a:srgbClr val="002060"/>
                </a:solidFill>
              </a:rPr>
              <a:t> των γνωστικών σχημάτων</a:t>
            </a:r>
          </a:p>
          <a:p>
            <a:endParaRPr lang="el-GR" dirty="0">
              <a:solidFill>
                <a:srgbClr val="002060"/>
              </a:solidFill>
            </a:endParaRPr>
          </a:p>
          <a:p>
            <a:r>
              <a:rPr lang="el-GR" b="1" dirty="0">
                <a:solidFill>
                  <a:srgbClr val="002060"/>
                </a:solidFill>
              </a:rPr>
              <a:t>Συμπεριφορικές Τεχνικές – Ο γονέας γίνεται ο «θεραπευτής» του εαυτού του</a:t>
            </a:r>
          </a:p>
          <a:p>
            <a:r>
              <a:rPr lang="el-GR" dirty="0">
                <a:solidFill>
                  <a:srgbClr val="002060"/>
                </a:solidFill>
              </a:rPr>
              <a:t>Αυτοπαρατήρηση, αυτορρύθμιση, διάθεση για αλλαγή, έκθεση στο δύσκολο, εκπαίδευση, ενίσχυση, </a:t>
            </a:r>
            <a:endParaRPr lang="en-US" dirty="0">
              <a:solidFill>
                <a:srgbClr val="002060"/>
              </a:solidFill>
            </a:endParaRPr>
          </a:p>
          <a:p>
            <a:r>
              <a:rPr lang="el-GR" dirty="0">
                <a:solidFill>
                  <a:srgbClr val="002060"/>
                </a:solidFill>
              </a:rPr>
              <a:t>γνωσιακή αναδόμηση, επίλυση προβλήματος</a:t>
            </a:r>
          </a:p>
          <a:p>
            <a:endParaRPr lang="el-GR" dirty="0">
              <a:solidFill>
                <a:srgbClr val="002060"/>
              </a:solidFill>
            </a:endParaRPr>
          </a:p>
          <a:p>
            <a:r>
              <a:rPr lang="el-GR" dirty="0">
                <a:solidFill>
                  <a:srgbClr val="002060"/>
                </a:solidFill>
              </a:rPr>
              <a:t>Ρεαλιστικές προσδοκίες από τον εαυτό και το παιδί </a:t>
            </a:r>
          </a:p>
          <a:p>
            <a:r>
              <a:rPr lang="el-GR" dirty="0">
                <a:solidFill>
                  <a:srgbClr val="002060"/>
                </a:solidFill>
              </a:rPr>
              <a:t>Ενίσχυση της ψυχικής ανθεκτικότητας</a:t>
            </a:r>
          </a:p>
        </p:txBody>
      </p:sp>
      <p:sp>
        <p:nvSpPr>
          <p:cNvPr id="10" name="Arrow: Right 9">
            <a:extLst>
              <a:ext uri="{FF2B5EF4-FFF2-40B4-BE49-F238E27FC236}">
                <a16:creationId xmlns:a16="http://schemas.microsoft.com/office/drawing/2014/main" id="{C935C716-78E1-E719-C1A2-7D337BF1C58E}"/>
              </a:ext>
            </a:extLst>
          </p:cNvPr>
          <p:cNvSpPr/>
          <p:nvPr/>
        </p:nvSpPr>
        <p:spPr>
          <a:xfrm>
            <a:off x="2906000" y="3678091"/>
            <a:ext cx="473336" cy="2178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D1A4C8D-A88C-A3CF-6F58-D645D7EAC88D}"/>
              </a:ext>
            </a:extLst>
          </p:cNvPr>
          <p:cNvSpPr/>
          <p:nvPr/>
        </p:nvSpPr>
        <p:spPr>
          <a:xfrm>
            <a:off x="5478153" y="3678091"/>
            <a:ext cx="473336" cy="2178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88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2F8268EA-A513-CF1C-5B7E-7D8BA51C9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10EF2-335A-090C-B96B-2A8A5CB69B67}"/>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2.4 Η Γνωσιακή-Συμπεριφορική Θεωρία </a:t>
            </a:r>
            <a:r>
              <a:rPr lang="en-US" sz="2000" b="1" dirty="0">
                <a:solidFill>
                  <a:srgbClr val="002060"/>
                </a:solidFill>
              </a:rPr>
              <a:t>(1)</a:t>
            </a:r>
            <a:br>
              <a:rPr lang="el-GR"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01787F7E-76A6-6282-30B9-9DC2AC3B5F61}"/>
              </a:ext>
            </a:extLst>
          </p:cNvPr>
          <p:cNvSpPr>
            <a:spLocks noGrp="1"/>
          </p:cNvSpPr>
          <p:nvPr>
            <p:ph idx="1"/>
          </p:nvPr>
        </p:nvSpPr>
        <p:spPr>
          <a:xfrm>
            <a:off x="460673" y="1915182"/>
            <a:ext cx="112706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CB000398-15BC-6461-05EE-C70CB77A780D}"/>
              </a:ext>
            </a:extLst>
          </p:cNvPr>
          <p:cNvSpPr txBox="1"/>
          <p:nvPr/>
        </p:nvSpPr>
        <p:spPr>
          <a:xfrm>
            <a:off x="460673" y="1915182"/>
            <a:ext cx="11270654" cy="830997"/>
          </a:xfrm>
          <a:prstGeom prst="rect">
            <a:avLst/>
          </a:prstGeom>
          <a:noFill/>
        </p:spPr>
        <p:txBody>
          <a:bodyPr wrap="square">
            <a:spAutoFit/>
          </a:bodyPr>
          <a:lstStyle/>
          <a:p>
            <a:endParaRPr lang="el-GR" sz="1600" dirty="0">
              <a:solidFill>
                <a:srgbClr val="002060"/>
              </a:solidFill>
            </a:endParaRPr>
          </a:p>
          <a:p>
            <a:endParaRPr lang="el-GR" sz="1600" b="1" dirty="0">
              <a:solidFill>
                <a:srgbClr val="002060"/>
              </a:solidFill>
            </a:endParaRPr>
          </a:p>
          <a:p>
            <a:endParaRPr lang="el-GR" sz="1600" dirty="0">
              <a:solidFill>
                <a:srgbClr val="002060"/>
              </a:solidFill>
            </a:endParaRPr>
          </a:p>
        </p:txBody>
      </p:sp>
      <p:pic>
        <p:nvPicPr>
          <p:cNvPr id="8" name="Picture 7">
            <a:extLst>
              <a:ext uri="{FF2B5EF4-FFF2-40B4-BE49-F238E27FC236}">
                <a16:creationId xmlns:a16="http://schemas.microsoft.com/office/drawing/2014/main" id="{49106C5C-067C-7799-FB2D-EABCD6CCB36D}"/>
              </a:ext>
            </a:extLst>
          </p:cNvPr>
          <p:cNvPicPr>
            <a:picLocks noChangeAspect="1"/>
          </p:cNvPicPr>
          <p:nvPr/>
        </p:nvPicPr>
        <p:blipFill>
          <a:blip r:embed="rId3"/>
          <a:stretch>
            <a:fillRect/>
          </a:stretch>
        </p:blipFill>
        <p:spPr>
          <a:xfrm>
            <a:off x="4282120" y="796833"/>
            <a:ext cx="7449207" cy="5486401"/>
          </a:xfrm>
          <a:prstGeom prst="rect">
            <a:avLst/>
          </a:prstGeom>
        </p:spPr>
      </p:pic>
    </p:spTree>
    <p:extLst>
      <p:ext uri="{BB962C8B-B14F-4D97-AF65-F5344CB8AC3E}">
        <p14:creationId xmlns:p14="http://schemas.microsoft.com/office/powerpoint/2010/main" val="1520045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44D17372-0D3A-C6A0-1AA0-6BA764DE7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37EF36-5FDD-F3DF-9E7B-6FF243B76276}"/>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3. Η Θεωρία της Κοινωνικής Μάθησης (</a:t>
            </a:r>
            <a:r>
              <a:rPr lang="en-US" sz="2000" b="1" dirty="0">
                <a:solidFill>
                  <a:srgbClr val="002060"/>
                </a:solidFill>
              </a:rPr>
              <a:t>Albert Bandura) </a:t>
            </a:r>
            <a:r>
              <a:rPr lang="el-GR" sz="2000" b="1" dirty="0">
                <a:solidFill>
                  <a:srgbClr val="002060"/>
                </a:solidFill>
              </a:rPr>
              <a:t>(1)</a:t>
            </a:r>
            <a:br>
              <a:rPr lang="el-GR" sz="2000" b="1" dirty="0">
                <a:solidFill>
                  <a:srgbClr val="002060"/>
                </a:solidFill>
              </a:rPr>
            </a:br>
            <a:r>
              <a:rPr lang="el-GR" sz="2000" b="1" dirty="0">
                <a:solidFill>
                  <a:srgbClr val="002060"/>
                </a:solidFill>
              </a:rPr>
              <a:t>    Η εξέλιξη του Συμπεριφοριστικού Μοντέλου</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A6E2B663-0E42-D305-2128-4760011620DF}"/>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0A64641B-1B29-0B8D-45FD-469921C53EBF}"/>
              </a:ext>
            </a:extLst>
          </p:cNvPr>
          <p:cNvSpPr txBox="1"/>
          <p:nvPr/>
        </p:nvSpPr>
        <p:spPr>
          <a:xfrm>
            <a:off x="257665" y="1845734"/>
            <a:ext cx="11571662" cy="4078039"/>
          </a:xfrm>
          <a:prstGeom prst="rect">
            <a:avLst/>
          </a:prstGeom>
          <a:noFill/>
        </p:spPr>
        <p:txBody>
          <a:bodyPr wrap="square">
            <a:spAutoFit/>
          </a:bodyPr>
          <a:lstStyle/>
          <a:p>
            <a:r>
              <a:rPr lang="el-GR" b="1" dirty="0">
                <a:solidFill>
                  <a:srgbClr val="002060"/>
                </a:solidFill>
              </a:rPr>
              <a:t>Βασικές Αρχές</a:t>
            </a:r>
          </a:p>
          <a:p>
            <a:endParaRPr lang="el-GR" b="1" dirty="0">
              <a:solidFill>
                <a:srgbClr val="002060"/>
              </a:solidFill>
            </a:endParaRPr>
          </a:p>
          <a:p>
            <a:r>
              <a:rPr lang="el-GR" b="1" dirty="0">
                <a:solidFill>
                  <a:srgbClr val="002060"/>
                </a:solidFill>
              </a:rPr>
              <a:t>Μάθηση μέσω της παρατήρησης (</a:t>
            </a:r>
            <a:r>
              <a:rPr lang="en-US" b="1" dirty="0">
                <a:solidFill>
                  <a:srgbClr val="002060"/>
                </a:solidFill>
              </a:rPr>
              <a:t>observational learning</a:t>
            </a:r>
            <a:r>
              <a:rPr lang="el-GR" b="1" dirty="0">
                <a:solidFill>
                  <a:srgbClr val="002060"/>
                </a:solidFill>
              </a:rPr>
              <a:t>)</a:t>
            </a:r>
            <a:r>
              <a:rPr lang="en-US" b="1" dirty="0">
                <a:solidFill>
                  <a:srgbClr val="002060"/>
                </a:solidFill>
              </a:rPr>
              <a:t> – The Bobo Doll Experiment</a:t>
            </a:r>
          </a:p>
          <a:p>
            <a:r>
              <a:rPr lang="en-US" dirty="0">
                <a:solidFill>
                  <a:srgbClr val="002060"/>
                </a:solidFill>
                <a:hlinkClick r:id="rId3"/>
              </a:rPr>
              <a:t>https://www.youtube.com/watch?v=XHIhkM1cAv4</a:t>
            </a:r>
            <a:endParaRPr lang="el-GR" dirty="0">
              <a:solidFill>
                <a:srgbClr val="002060"/>
              </a:solidFill>
            </a:endParaRPr>
          </a:p>
          <a:p>
            <a:endParaRPr lang="el-GR" dirty="0">
              <a:solidFill>
                <a:srgbClr val="002060"/>
              </a:solidFill>
            </a:endParaRPr>
          </a:p>
          <a:p>
            <a:endParaRPr lang="en-US" dirty="0">
              <a:solidFill>
                <a:srgbClr val="002060"/>
              </a:solidFill>
            </a:endParaRPr>
          </a:p>
          <a:p>
            <a:r>
              <a:rPr lang="el-GR" b="1" dirty="0" err="1">
                <a:solidFill>
                  <a:srgbClr val="002060"/>
                </a:solidFill>
              </a:rPr>
              <a:t>Μοντελοποίηση</a:t>
            </a:r>
            <a:r>
              <a:rPr lang="el-GR" b="1" dirty="0">
                <a:solidFill>
                  <a:srgbClr val="002060"/>
                </a:solidFill>
              </a:rPr>
              <a:t> (</a:t>
            </a:r>
            <a:r>
              <a:rPr lang="en-US" b="1" dirty="0">
                <a:solidFill>
                  <a:srgbClr val="002060"/>
                </a:solidFill>
              </a:rPr>
              <a:t>modeling</a:t>
            </a:r>
            <a:r>
              <a:rPr lang="el-GR" b="1" dirty="0">
                <a:solidFill>
                  <a:srgbClr val="002060"/>
                </a:solidFill>
              </a:rPr>
              <a:t>) βασισμένη σε </a:t>
            </a:r>
            <a:r>
              <a:rPr lang="el-GR" dirty="0">
                <a:solidFill>
                  <a:srgbClr val="002060"/>
                </a:solidFill>
              </a:rPr>
              <a:t>4 υποδιεργασίες </a:t>
            </a:r>
            <a:r>
              <a:rPr lang="el-GR" dirty="0">
                <a:solidFill>
                  <a:srgbClr val="002060"/>
                </a:solidFill>
                <a:sym typeface="Wingdings" panose="05000000000000000000" pitchFamily="2" charset="2"/>
              </a:rPr>
              <a:t></a:t>
            </a:r>
            <a:r>
              <a:rPr lang="el-GR" dirty="0">
                <a:solidFill>
                  <a:srgbClr val="002060"/>
                </a:solidFill>
              </a:rPr>
              <a:t> προσοχή, αποθήκευση στη μνήμη, δυνατότητα αναπαραγωγής της πράξης και κίνητρο. </a:t>
            </a:r>
          </a:p>
          <a:p>
            <a:endParaRPr lang="el-GR" dirty="0">
              <a:solidFill>
                <a:srgbClr val="002060"/>
              </a:solidFill>
            </a:endParaRPr>
          </a:p>
          <a:p>
            <a:endParaRPr lang="el-GR" dirty="0">
              <a:solidFill>
                <a:srgbClr val="002060"/>
              </a:solidFill>
            </a:endParaRPr>
          </a:p>
          <a:p>
            <a:r>
              <a:rPr lang="el-GR" b="1" dirty="0">
                <a:solidFill>
                  <a:srgbClr val="002060"/>
                </a:solidFill>
              </a:rPr>
              <a:t>Αμοιβαία αλληλεπίδραση (</a:t>
            </a:r>
            <a:r>
              <a:rPr lang="en-US" b="1" dirty="0">
                <a:solidFill>
                  <a:srgbClr val="002060"/>
                </a:solidFill>
              </a:rPr>
              <a:t>reciprocal determinism</a:t>
            </a:r>
            <a:r>
              <a:rPr lang="el-GR" b="1" dirty="0">
                <a:solidFill>
                  <a:srgbClr val="002060"/>
                </a:solidFill>
              </a:rPr>
              <a:t>)</a:t>
            </a:r>
            <a:r>
              <a:rPr lang="el-GR" dirty="0">
                <a:solidFill>
                  <a:srgbClr val="002060"/>
                </a:solidFill>
              </a:rPr>
              <a:t>: Η συμπεριφορά, τα προσωπικά/γνωστικά χαρακτηριστικά και το περιβάλλον αλληλοεπιδρούν και αλληλοεπηρεάζονται (παιδί ↔ γονέας ↔ περιβάλλον)</a:t>
            </a:r>
          </a:p>
          <a:p>
            <a:endParaRPr lang="el-GR" sz="1600" b="1" dirty="0">
              <a:solidFill>
                <a:srgbClr val="002060"/>
              </a:solidFill>
            </a:endParaRPr>
          </a:p>
          <a:p>
            <a:endParaRPr lang="el-GR" sz="1600" b="1" dirty="0">
              <a:solidFill>
                <a:srgbClr val="002060"/>
              </a:solidFill>
            </a:endParaRPr>
          </a:p>
          <a:p>
            <a:r>
              <a:rPr lang="el-GR" sz="1100" dirty="0">
                <a:solidFill>
                  <a:srgbClr val="002060"/>
                </a:solidFill>
              </a:rPr>
              <a:t>																							</a:t>
            </a:r>
            <a:r>
              <a:rPr lang="en-US" sz="1100" dirty="0">
                <a:solidFill>
                  <a:srgbClr val="002060"/>
                </a:solidFill>
              </a:rPr>
              <a:t>Bandura, 1977</a:t>
            </a:r>
            <a:endParaRPr lang="el-GR" sz="1100" dirty="0">
              <a:solidFill>
                <a:srgbClr val="002060"/>
              </a:solidFill>
            </a:endParaRPr>
          </a:p>
        </p:txBody>
      </p:sp>
    </p:spTree>
    <p:extLst>
      <p:ext uri="{BB962C8B-B14F-4D97-AF65-F5344CB8AC3E}">
        <p14:creationId xmlns:p14="http://schemas.microsoft.com/office/powerpoint/2010/main" val="80105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BA5E4EFC-4D5A-1330-1009-7C865462F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144899-4727-947D-0522-1494A26C9340}"/>
              </a:ext>
            </a:extLst>
          </p:cNvPr>
          <p:cNvSpPr>
            <a:spLocks noGrp="1"/>
          </p:cNvSpPr>
          <p:nvPr>
            <p:ph type="title"/>
          </p:nvPr>
        </p:nvSpPr>
        <p:spPr>
          <a:xfrm>
            <a:off x="1097280" y="286603"/>
            <a:ext cx="10058400" cy="835187"/>
          </a:xfrm>
        </p:spPr>
        <p:txBody>
          <a:bodyPr>
            <a:noAutofit/>
          </a:bodyPr>
          <a:lstStyle/>
          <a:p>
            <a:br>
              <a:rPr lang="el-GR" sz="2000" b="1" dirty="0">
                <a:solidFill>
                  <a:srgbClr val="002060"/>
                </a:solidFill>
              </a:rPr>
            </a:br>
            <a:r>
              <a:rPr lang="el-GR" sz="2000" b="1" dirty="0">
                <a:solidFill>
                  <a:srgbClr val="002060"/>
                </a:solidFill>
              </a:rPr>
              <a:t>4. </a:t>
            </a:r>
            <a:r>
              <a:rPr lang="en-US" sz="2000" b="1" dirty="0">
                <a:solidFill>
                  <a:srgbClr val="002060"/>
                </a:solidFill>
              </a:rPr>
              <a:t>H </a:t>
            </a:r>
            <a:r>
              <a:rPr lang="el-GR" sz="2000" b="1" dirty="0">
                <a:solidFill>
                  <a:srgbClr val="002060"/>
                </a:solidFill>
              </a:rPr>
              <a:t>Κοινωνικοπολιτισμική Θεωρία (</a:t>
            </a:r>
            <a:r>
              <a:rPr lang="en-US" sz="2000" b="1" dirty="0">
                <a:solidFill>
                  <a:srgbClr val="002060"/>
                </a:solidFill>
              </a:rPr>
              <a:t>Lev Vygotsky)</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03D83C58-D3CF-EFFB-8311-1071FF28E3FF}"/>
              </a:ext>
            </a:extLst>
          </p:cNvPr>
          <p:cNvSpPr>
            <a:spLocks noGrp="1"/>
          </p:cNvSpPr>
          <p:nvPr>
            <p:ph idx="1"/>
          </p:nvPr>
        </p:nvSpPr>
        <p:spPr>
          <a:xfrm>
            <a:off x="1097280" y="1638470"/>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14" name="TextBox 13">
            <a:extLst>
              <a:ext uri="{FF2B5EF4-FFF2-40B4-BE49-F238E27FC236}">
                <a16:creationId xmlns:a16="http://schemas.microsoft.com/office/drawing/2014/main" id="{A76042D0-C96E-04F5-E324-E948DADD276E}"/>
              </a:ext>
            </a:extLst>
          </p:cNvPr>
          <p:cNvSpPr txBox="1"/>
          <p:nvPr/>
        </p:nvSpPr>
        <p:spPr>
          <a:xfrm>
            <a:off x="402336" y="1926336"/>
            <a:ext cx="11399520" cy="5002139"/>
          </a:xfrm>
          <a:prstGeom prst="rect">
            <a:avLst/>
          </a:prstGeom>
          <a:noFill/>
        </p:spPr>
        <p:txBody>
          <a:bodyPr wrap="square">
            <a:spAutoFit/>
          </a:bodyPr>
          <a:lstStyle/>
          <a:p>
            <a:pPr marL="0" marR="0">
              <a:lnSpc>
                <a:spcPct val="115000"/>
              </a:lnSpc>
              <a:spcAft>
                <a:spcPts val="800"/>
              </a:spcAft>
              <a:buNone/>
            </a:pPr>
            <a:r>
              <a:rPr lang="el-GR" b="1" kern="0" dirty="0">
                <a:solidFill>
                  <a:srgbClr val="002060"/>
                </a:solidFill>
                <a:ea typeface="Times New Roman" panose="02020603050405020304" pitchFamily="18" charset="0"/>
                <a:cs typeface="Times New Roman" panose="02020603050405020304" pitchFamily="18" charset="0"/>
              </a:rPr>
              <a:t>Βασικές Αρχές</a:t>
            </a:r>
            <a:endParaRPr lang="en-US" b="1" kern="0" dirty="0">
              <a:solidFill>
                <a:srgbClr val="002060"/>
              </a:solidFill>
              <a:ea typeface="Times New Roman" panose="02020603050405020304" pitchFamily="18" charset="0"/>
              <a:cs typeface="Times New Roman" panose="02020603050405020304" pitchFamily="18" charset="0"/>
            </a:endParaRPr>
          </a:p>
          <a:p>
            <a:pPr marL="0" marR="0">
              <a:lnSpc>
                <a:spcPct val="115000"/>
              </a:lnSpc>
              <a:spcAft>
                <a:spcPts val="800"/>
              </a:spcAft>
              <a:buNone/>
            </a:pPr>
            <a:r>
              <a:rPr lang="en-US" kern="0" dirty="0">
                <a:solidFill>
                  <a:srgbClr val="002060"/>
                </a:solidFill>
                <a:ea typeface="Times New Roman" panose="02020603050405020304" pitchFamily="18" charset="0"/>
                <a:cs typeface="Times New Roman" panose="02020603050405020304" pitchFamily="18" charset="0"/>
              </a:rPr>
              <a:t>K</a:t>
            </a:r>
            <a:r>
              <a:rPr lang="el-GR" kern="0" dirty="0">
                <a:solidFill>
                  <a:srgbClr val="002060"/>
                </a:solidFill>
                <a:effectLst/>
                <a:ea typeface="Times New Roman" panose="02020603050405020304" pitchFamily="18" charset="0"/>
                <a:cs typeface="Times New Roman" panose="02020603050405020304" pitchFamily="18" charset="0"/>
              </a:rPr>
              <a:t>άθε άτομο διαθέτει ένα σύνολο ικανοτήτων καθώς και ένα σύνολο δυνητικών ικανοτήτων που μπορούν να επιτευχθούν εάν παρασχεθεί η κατάλληλη καθοδήγηση από άλλους.</a:t>
            </a:r>
            <a:endParaRPr lang="el-GR" kern="0" dirty="0">
              <a:solidFill>
                <a:srgbClr val="002060"/>
              </a:solidFill>
              <a:ea typeface="Calibri" panose="020F0502020204030204" pitchFamily="34" charset="0"/>
              <a:cs typeface="Times New Roman" panose="02020603050405020304" pitchFamily="18" charset="0"/>
            </a:endParaRPr>
          </a:p>
          <a:p>
            <a:pPr marL="0" marR="0">
              <a:lnSpc>
                <a:spcPct val="115000"/>
              </a:lnSpc>
              <a:spcAft>
                <a:spcPts val="800"/>
              </a:spcAft>
              <a:buNone/>
            </a:pPr>
            <a:r>
              <a:rPr lang="el-GR" b="1" kern="0" dirty="0">
                <a:solidFill>
                  <a:srgbClr val="002060"/>
                </a:solidFill>
                <a:ea typeface="Calibri" panose="020F0502020204030204" pitchFamily="34" charset="0"/>
                <a:cs typeface="Times New Roman" panose="02020603050405020304" pitchFamily="18" charset="0"/>
              </a:rPr>
              <a:t>Κοινωνικοπολιτισμική προσέγγιση</a:t>
            </a:r>
            <a:r>
              <a:rPr lang="el-GR" kern="0" dirty="0">
                <a:solidFill>
                  <a:srgbClr val="002060"/>
                </a:solidFill>
                <a:ea typeface="Calibri" panose="020F0502020204030204" pitchFamily="34" charset="0"/>
                <a:cs typeface="Times New Roman" panose="02020603050405020304" pitchFamily="18" charset="0"/>
              </a:rPr>
              <a:t>: Η γνωστική ανάπτυξη προέρχεται πρωταρχικά από κοινωνικές αλληλεπιδράσεις εντός πολιτισμικού πλαισίου, όχι από ατομική ωρίμανση</a:t>
            </a:r>
          </a:p>
          <a:p>
            <a:pPr marL="0" marR="0">
              <a:lnSpc>
                <a:spcPct val="115000"/>
              </a:lnSpc>
              <a:spcAft>
                <a:spcPts val="800"/>
              </a:spcAft>
              <a:buNone/>
            </a:pPr>
            <a:endParaRPr lang="el-GR" kern="0" dirty="0">
              <a:solidFill>
                <a:srgbClr val="002060"/>
              </a:solidFill>
              <a:ea typeface="Calibri" panose="020F0502020204030204" pitchFamily="34" charset="0"/>
              <a:cs typeface="Times New Roman" panose="02020603050405020304" pitchFamily="18" charset="0"/>
            </a:endParaRPr>
          </a:p>
          <a:p>
            <a:pPr marL="0" marR="0">
              <a:lnSpc>
                <a:spcPct val="115000"/>
              </a:lnSpc>
              <a:spcAft>
                <a:spcPts val="800"/>
              </a:spcAft>
              <a:buNone/>
            </a:pPr>
            <a:r>
              <a:rPr lang="el-GR" b="1" kern="0" dirty="0">
                <a:solidFill>
                  <a:srgbClr val="002060"/>
                </a:solidFill>
                <a:ea typeface="Calibri" panose="020F0502020204030204" pitchFamily="34" charset="0"/>
                <a:cs typeface="Times New Roman" panose="02020603050405020304" pitchFamily="18" charset="0"/>
              </a:rPr>
              <a:t>Ζώνη εγγύτερης ανάπτυξης (ZPD)</a:t>
            </a:r>
            <a:r>
              <a:rPr lang="el-GR" kern="0" dirty="0">
                <a:solidFill>
                  <a:srgbClr val="002060"/>
                </a:solidFill>
                <a:ea typeface="Calibri" panose="020F0502020204030204" pitchFamily="34" charset="0"/>
                <a:cs typeface="Times New Roman" panose="02020603050405020304" pitchFamily="18" charset="0"/>
              </a:rPr>
              <a:t>: Η διαφορά μεταξύ αυτού που το παιδί μπορεί να επιτύχει μόνο του και αυτού που μπορεί να επιτύχει με κατάλληλη υποστήριξη (ούτε πολύ εύκολο, ούτε πολύ δύσκολο) </a:t>
            </a:r>
          </a:p>
          <a:p>
            <a:pPr marL="0" marR="0">
              <a:lnSpc>
                <a:spcPct val="115000"/>
              </a:lnSpc>
              <a:spcAft>
                <a:spcPts val="800"/>
              </a:spcAft>
              <a:buNone/>
            </a:pPr>
            <a:endParaRPr lang="el-GR" kern="0" dirty="0">
              <a:solidFill>
                <a:srgbClr val="002060"/>
              </a:solidFill>
              <a:ea typeface="Calibri" panose="020F0502020204030204" pitchFamily="34" charset="0"/>
              <a:cs typeface="Times New Roman" panose="02020603050405020304" pitchFamily="18" charset="0"/>
            </a:endParaRPr>
          </a:p>
          <a:p>
            <a:pPr>
              <a:lnSpc>
                <a:spcPct val="115000"/>
              </a:lnSpc>
              <a:spcAft>
                <a:spcPts val="800"/>
              </a:spcAft>
            </a:pPr>
            <a:r>
              <a:rPr lang="en-US" b="1" kern="0" dirty="0">
                <a:solidFill>
                  <a:srgbClr val="002060"/>
                </a:solidFill>
                <a:ea typeface="Calibri" panose="020F0502020204030204" pitchFamily="34" charset="0"/>
                <a:cs typeface="Times New Roman" panose="02020603050405020304" pitchFamily="18" charset="0"/>
              </a:rPr>
              <a:t>Scaffolding</a:t>
            </a:r>
            <a:r>
              <a:rPr lang="el-GR" b="1" kern="0" dirty="0">
                <a:solidFill>
                  <a:srgbClr val="002060"/>
                </a:solidFill>
                <a:ea typeface="Calibri" panose="020F0502020204030204" pitchFamily="34" charset="0"/>
                <a:cs typeface="Times New Roman" panose="02020603050405020304" pitchFamily="18" charset="0"/>
              </a:rPr>
              <a:t> - Η σκαλωσιά </a:t>
            </a:r>
            <a:r>
              <a:rPr lang="el-GR" kern="0" dirty="0">
                <a:solidFill>
                  <a:srgbClr val="002060"/>
                </a:solidFill>
                <a:ea typeface="Calibri" panose="020F0502020204030204" pitchFamily="34" charset="0"/>
                <a:cs typeface="Times New Roman" panose="02020603050405020304" pitchFamily="18" charset="0"/>
              </a:rPr>
              <a:t>: Η προσωρινή, προσαρμοσμένη υποστήριξη που παρέχει ο γονέας για να βοηθήσει το παιδί να επιτύχει κάτι που δεν μπορεί ακόμη να κάνει μόνο του.</a:t>
            </a:r>
            <a:r>
              <a:rPr lang="en-US" kern="0" dirty="0">
                <a:solidFill>
                  <a:srgbClr val="002060"/>
                </a:solidFill>
                <a:ea typeface="Calibri" panose="020F0502020204030204" pitchFamily="34" charset="0"/>
                <a:cs typeface="Times New Roman" panose="02020603050405020304" pitchFamily="18" charset="0"/>
              </a:rPr>
              <a:t> </a:t>
            </a:r>
          </a:p>
          <a:p>
            <a:pPr>
              <a:lnSpc>
                <a:spcPct val="115000"/>
              </a:lnSpc>
              <a:spcAft>
                <a:spcPts val="800"/>
              </a:spcAft>
            </a:pPr>
            <a:r>
              <a:rPr lang="en-US" kern="0" dirty="0">
                <a:solidFill>
                  <a:srgbClr val="002060"/>
                </a:solidFill>
                <a:ea typeface="Calibri" panose="020F0502020204030204" pitchFamily="34" charset="0"/>
                <a:cs typeface="Times New Roman" panose="02020603050405020304" pitchFamily="18" charset="0"/>
              </a:rPr>
              <a:t>																					</a:t>
            </a:r>
            <a:r>
              <a:rPr lang="en-US" sz="1200" kern="0" dirty="0">
                <a:solidFill>
                  <a:srgbClr val="002060"/>
                </a:solidFill>
                <a:ea typeface="Calibri" panose="020F0502020204030204" pitchFamily="34" charset="0"/>
                <a:cs typeface="Times New Roman" panose="02020603050405020304" pitchFamily="18" charset="0"/>
              </a:rPr>
              <a:t>Veraksa</a:t>
            </a:r>
            <a:r>
              <a:rPr lang="el-GR" sz="1200" kern="0" dirty="0">
                <a:solidFill>
                  <a:srgbClr val="002060"/>
                </a:solidFill>
                <a:ea typeface="Calibri" panose="020F0502020204030204" pitchFamily="34" charset="0"/>
                <a:cs typeface="Times New Roman" panose="02020603050405020304" pitchFamily="18" charset="0"/>
              </a:rPr>
              <a:t> </a:t>
            </a:r>
            <a:r>
              <a:rPr lang="en-US" sz="1200" kern="0" dirty="0">
                <a:solidFill>
                  <a:srgbClr val="002060"/>
                </a:solidFill>
                <a:ea typeface="Calibri" panose="020F0502020204030204" pitchFamily="34" charset="0"/>
                <a:cs typeface="Times New Roman" panose="02020603050405020304" pitchFamily="18" charset="0"/>
              </a:rPr>
              <a:t>et al., 2018</a:t>
            </a:r>
            <a:r>
              <a:rPr lang="el-GR" sz="1200" kern="0" dirty="0">
                <a:solidFill>
                  <a:srgbClr val="002060"/>
                </a:solidFill>
                <a:ea typeface="Calibri" panose="020F0502020204030204" pitchFamily="34" charset="0"/>
                <a:cs typeface="Times New Roman" panose="02020603050405020304" pitchFamily="18" charset="0"/>
              </a:rPr>
              <a:t> </a:t>
            </a:r>
          </a:p>
          <a:p>
            <a:pPr marL="0" marR="0">
              <a:lnSpc>
                <a:spcPct val="115000"/>
              </a:lnSpc>
              <a:spcAft>
                <a:spcPts val="800"/>
              </a:spcAft>
              <a:buNone/>
            </a:pPr>
            <a:endParaRPr lang="en-US" sz="1600" kern="1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100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7434AFF3-4E05-660F-C87E-BB0265122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A924E-707C-9A5C-6AFC-0C4DBD1AD0AF}"/>
              </a:ext>
            </a:extLst>
          </p:cNvPr>
          <p:cNvSpPr>
            <a:spLocks noGrp="1"/>
          </p:cNvSpPr>
          <p:nvPr>
            <p:ph type="title"/>
          </p:nvPr>
        </p:nvSpPr>
        <p:spPr>
          <a:xfrm>
            <a:off x="1066800" y="529623"/>
            <a:ext cx="10058400" cy="835187"/>
          </a:xfrm>
        </p:spPr>
        <p:txBody>
          <a:bodyPr>
            <a:noAutofit/>
          </a:bodyPr>
          <a:lstStyle/>
          <a:p>
            <a:br>
              <a:rPr lang="el-GR" sz="2000" b="1" dirty="0">
                <a:solidFill>
                  <a:srgbClr val="002060"/>
                </a:solidFill>
              </a:rPr>
            </a:br>
            <a:r>
              <a:rPr lang="el-GR" sz="2000" b="1" dirty="0">
                <a:solidFill>
                  <a:srgbClr val="002060"/>
                </a:solidFill>
              </a:rPr>
              <a:t>5.  Τυπολογία - Στυλ Γονεϊκότητας (Baumrind) (1)</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F120BE02-4671-FBE9-E4D2-A2BFBB202513}"/>
              </a:ext>
            </a:extLst>
          </p:cNvPr>
          <p:cNvSpPr>
            <a:spLocks noGrp="1"/>
          </p:cNvSpPr>
          <p:nvPr>
            <p:ph idx="1"/>
          </p:nvPr>
        </p:nvSpPr>
        <p:spPr>
          <a:xfrm>
            <a:off x="1097280" y="1638470"/>
            <a:ext cx="10837054" cy="4201498"/>
          </a:xfrm>
        </p:spPr>
        <p:txBody>
          <a:bodyPr>
            <a:normAutofit fontScale="92500" lnSpcReduction="20000"/>
          </a:bodyPr>
          <a:lstStyle/>
          <a:p>
            <a:br>
              <a:rPr lang="el-GR" sz="1800" dirty="0"/>
            </a:br>
            <a:r>
              <a:rPr lang="el-GR" b="1" dirty="0">
                <a:solidFill>
                  <a:srgbClr val="002060"/>
                </a:solidFill>
              </a:rPr>
              <a:t>Οι</a:t>
            </a:r>
            <a:r>
              <a:rPr lang="el-GR" dirty="0">
                <a:solidFill>
                  <a:srgbClr val="002060"/>
                </a:solidFill>
              </a:rPr>
              <a:t> </a:t>
            </a:r>
            <a:r>
              <a:rPr lang="el-GR" b="1" dirty="0">
                <a:solidFill>
                  <a:srgbClr val="002060"/>
                </a:solidFill>
              </a:rPr>
              <a:t>δύο βασικές διαστάσεις</a:t>
            </a:r>
            <a:r>
              <a:rPr lang="el-GR" dirty="0">
                <a:solidFill>
                  <a:srgbClr val="002060"/>
                </a:solidFill>
              </a:rPr>
              <a:t> της γονεϊκής συμπεριφοράς:</a:t>
            </a:r>
          </a:p>
          <a:p>
            <a:r>
              <a:rPr lang="el-GR" b="1" dirty="0">
                <a:solidFill>
                  <a:srgbClr val="002060"/>
                </a:solidFill>
              </a:rPr>
              <a:t>Demandingness (Απαιτητικότητα/Έλεγχος)</a:t>
            </a:r>
            <a:r>
              <a:rPr lang="el-GR" dirty="0">
                <a:solidFill>
                  <a:srgbClr val="002060"/>
                </a:solidFill>
              </a:rPr>
              <a:t> </a:t>
            </a:r>
          </a:p>
          <a:p>
            <a:endParaRPr lang="el-GR" dirty="0">
              <a:solidFill>
                <a:srgbClr val="002060"/>
              </a:solidFill>
            </a:endParaRPr>
          </a:p>
          <a:p>
            <a:pPr lvl="1"/>
            <a:r>
              <a:rPr lang="el-GR" sz="2000" dirty="0">
                <a:solidFill>
                  <a:srgbClr val="002060"/>
                </a:solidFill>
              </a:rPr>
              <a:t>Ο βαθμός στον οποίο οι γονείς θέτουν κανόνες, όρια και προσδοκίες</a:t>
            </a:r>
          </a:p>
          <a:p>
            <a:pPr lvl="1"/>
            <a:r>
              <a:rPr lang="el-GR" sz="2000" dirty="0">
                <a:solidFill>
                  <a:srgbClr val="002060"/>
                </a:solidFill>
              </a:rPr>
              <a:t>Η εποπτεία και η επιβολή πειθαρχίας</a:t>
            </a:r>
          </a:p>
          <a:p>
            <a:r>
              <a:rPr lang="el-GR" b="1" dirty="0">
                <a:solidFill>
                  <a:srgbClr val="002060"/>
                </a:solidFill>
              </a:rPr>
              <a:t>Responsiveness (Απαντητικότητα/Υποστήριξη-Ζεστασιά)</a:t>
            </a:r>
            <a:r>
              <a:rPr lang="el-GR" dirty="0">
                <a:solidFill>
                  <a:srgbClr val="002060"/>
                </a:solidFill>
              </a:rPr>
              <a:t> </a:t>
            </a:r>
          </a:p>
          <a:p>
            <a:endParaRPr lang="el-GR" dirty="0">
              <a:solidFill>
                <a:srgbClr val="002060"/>
              </a:solidFill>
            </a:endParaRPr>
          </a:p>
          <a:p>
            <a:pPr lvl="1"/>
            <a:r>
              <a:rPr lang="el-GR" sz="2000" dirty="0">
                <a:solidFill>
                  <a:srgbClr val="002060"/>
                </a:solidFill>
              </a:rPr>
              <a:t>Ο βαθμός στον οποίο οι γονείς είναι υποστηρικτικοί, τρυφεροί και ευαίσθητοι στις ανάγκες του παιδιού</a:t>
            </a:r>
          </a:p>
          <a:p>
            <a:pPr lvl="1"/>
            <a:r>
              <a:rPr lang="el-GR" sz="2000" dirty="0">
                <a:solidFill>
                  <a:srgbClr val="002060"/>
                </a:solidFill>
              </a:rPr>
              <a:t>Η συναισθηματική ζεστασιά και αποδοχή</a:t>
            </a:r>
          </a:p>
          <a:p>
            <a:pPr lvl="1"/>
            <a:endParaRPr lang="el-GR" sz="2000" dirty="0">
              <a:solidFill>
                <a:srgbClr val="002060"/>
              </a:solidFill>
            </a:endParaRPr>
          </a:p>
          <a:p>
            <a:pPr lvl="1"/>
            <a:r>
              <a:rPr lang="el-GR" sz="2000" dirty="0">
                <a:solidFill>
                  <a:srgbClr val="002060"/>
                </a:solidFill>
              </a:rPr>
              <a:t>3 και 1 στυλ Γονεϊκότητας (</a:t>
            </a:r>
            <a:r>
              <a:rPr lang="en-US" sz="2000" dirty="0">
                <a:solidFill>
                  <a:srgbClr val="002060"/>
                </a:solidFill>
              </a:rPr>
              <a:t>Diana Baumrind</a:t>
            </a:r>
            <a:r>
              <a:rPr lang="el-GR" sz="2000" dirty="0">
                <a:solidFill>
                  <a:srgbClr val="002060"/>
                </a:solidFill>
              </a:rPr>
              <a:t>, 1971) =&gt; Δημοκρατικό/Κυριαρχικό, Αυταρχικό, Επιτρεπτικό, Αδιάφορο/Παραμελητικό (</a:t>
            </a:r>
            <a:r>
              <a:rPr lang="en-US" sz="2000" dirty="0">
                <a:solidFill>
                  <a:srgbClr val="002060"/>
                </a:solidFill>
              </a:rPr>
              <a:t>Maccoby &amp; Martin</a:t>
            </a:r>
            <a:r>
              <a:rPr lang="el-GR" sz="2000" dirty="0">
                <a:solidFill>
                  <a:srgbClr val="002060"/>
                </a:solidFill>
              </a:rPr>
              <a:t>, 1983)</a:t>
            </a:r>
          </a:p>
          <a:p>
            <a:endParaRPr lang="el-GR" sz="1800" b="1" dirty="0">
              <a:solidFill>
                <a:srgbClr val="002060"/>
              </a:solidFill>
            </a:endParaRPr>
          </a:p>
          <a:p>
            <a:endParaRPr lang="el-GR" sz="1800" dirty="0"/>
          </a:p>
        </p:txBody>
      </p:sp>
    </p:spTree>
    <p:extLst>
      <p:ext uri="{BB962C8B-B14F-4D97-AF65-F5344CB8AC3E}">
        <p14:creationId xmlns:p14="http://schemas.microsoft.com/office/powerpoint/2010/main" val="3516967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39FE66A9-AB2A-5240-04BD-7336B62BE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802721-1E9B-08CB-B97B-C44A4DB99560}"/>
              </a:ext>
            </a:extLst>
          </p:cNvPr>
          <p:cNvSpPr>
            <a:spLocks noGrp="1"/>
          </p:cNvSpPr>
          <p:nvPr>
            <p:ph type="title"/>
          </p:nvPr>
        </p:nvSpPr>
        <p:spPr>
          <a:xfrm>
            <a:off x="1066800" y="529623"/>
            <a:ext cx="10058400" cy="835187"/>
          </a:xfrm>
        </p:spPr>
        <p:txBody>
          <a:bodyPr>
            <a:noAutofit/>
          </a:bodyPr>
          <a:lstStyle/>
          <a:p>
            <a:br>
              <a:rPr lang="el-GR" sz="2000" b="1" dirty="0">
                <a:solidFill>
                  <a:srgbClr val="002060"/>
                </a:solidFill>
              </a:rPr>
            </a:br>
            <a:r>
              <a:rPr lang="el-GR" sz="2000" b="1" dirty="0">
                <a:solidFill>
                  <a:srgbClr val="002060"/>
                </a:solidFill>
              </a:rPr>
              <a:t>5.  Τυπολογία - Στυλ Γονεϊκότητας (Baumrind) (2)</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pic>
        <p:nvPicPr>
          <p:cNvPr id="9" name="Content Placeholder 8">
            <a:extLst>
              <a:ext uri="{FF2B5EF4-FFF2-40B4-BE49-F238E27FC236}">
                <a16:creationId xmlns:a16="http://schemas.microsoft.com/office/drawing/2014/main" id="{70867478-AFAF-1180-B266-C87C32C34BF6}"/>
              </a:ext>
            </a:extLst>
          </p:cNvPr>
          <p:cNvPicPr>
            <a:picLocks noGrp="1" noChangeAspect="1"/>
          </p:cNvPicPr>
          <p:nvPr>
            <p:ph idx="1"/>
          </p:nvPr>
        </p:nvPicPr>
        <p:blipFill>
          <a:blip r:embed="rId3"/>
          <a:stretch>
            <a:fillRect/>
          </a:stretch>
        </p:blipFill>
        <p:spPr>
          <a:xfrm>
            <a:off x="1304544" y="792480"/>
            <a:ext cx="9820656" cy="5961888"/>
          </a:xfrm>
          <a:prstGeom prst="rect">
            <a:avLst/>
          </a:prstGeom>
        </p:spPr>
      </p:pic>
    </p:spTree>
    <p:extLst>
      <p:ext uri="{BB962C8B-B14F-4D97-AF65-F5344CB8AC3E}">
        <p14:creationId xmlns:p14="http://schemas.microsoft.com/office/powerpoint/2010/main" val="256721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DDE6F273-7E9A-C009-3842-4D9A3B3407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278BC-79D9-1581-AF4F-1E3020BB2A34}"/>
              </a:ext>
            </a:extLst>
          </p:cNvPr>
          <p:cNvSpPr>
            <a:spLocks noGrp="1"/>
          </p:cNvSpPr>
          <p:nvPr>
            <p:ph type="title"/>
          </p:nvPr>
        </p:nvSpPr>
        <p:spPr>
          <a:xfrm>
            <a:off x="1066800" y="529623"/>
            <a:ext cx="10058400" cy="835187"/>
          </a:xfrm>
        </p:spPr>
        <p:txBody>
          <a:bodyPr>
            <a:noAutofit/>
          </a:bodyPr>
          <a:lstStyle/>
          <a:p>
            <a:br>
              <a:rPr lang="el-GR" sz="2000" b="1" dirty="0">
                <a:solidFill>
                  <a:srgbClr val="002060"/>
                </a:solidFill>
              </a:rPr>
            </a:br>
            <a:r>
              <a:rPr lang="el-GR" sz="2000" b="1" dirty="0">
                <a:solidFill>
                  <a:srgbClr val="002060"/>
                </a:solidFill>
              </a:rPr>
              <a:t>5.  Τυπολογία - Στυλ Γονεϊκότητας (Baumrind) (3α)</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5" name="Content Placeholder 4">
            <a:extLst>
              <a:ext uri="{FF2B5EF4-FFF2-40B4-BE49-F238E27FC236}">
                <a16:creationId xmlns:a16="http://schemas.microsoft.com/office/drawing/2014/main" id="{A8D2ED12-3959-2AB2-5A1C-9DD77CC235D1}"/>
              </a:ext>
            </a:extLst>
          </p:cNvPr>
          <p:cNvSpPr>
            <a:spLocks noGrp="1"/>
          </p:cNvSpPr>
          <p:nvPr>
            <p:ph idx="1"/>
          </p:nvPr>
        </p:nvSpPr>
        <p:spPr>
          <a:xfrm>
            <a:off x="146304" y="2438400"/>
            <a:ext cx="5340096" cy="3214505"/>
          </a:xfrm>
        </p:spPr>
        <p:txBody>
          <a:bodyPr>
            <a:normAutofit/>
          </a:bodyPr>
          <a:lstStyle/>
          <a:p>
            <a:r>
              <a:rPr lang="el-GR" sz="1800" b="1" dirty="0">
                <a:solidFill>
                  <a:srgbClr val="002060"/>
                </a:solidFill>
              </a:rPr>
              <a:t>1. Δημοκρατικός (</a:t>
            </a:r>
            <a:r>
              <a:rPr lang="el-GR" sz="1800" b="1" dirty="0" err="1">
                <a:solidFill>
                  <a:srgbClr val="002060"/>
                </a:solidFill>
              </a:rPr>
              <a:t>Authoritative</a:t>
            </a:r>
            <a:r>
              <a:rPr lang="el-GR" sz="1800" b="1" dirty="0">
                <a:solidFill>
                  <a:srgbClr val="002060"/>
                </a:solidFill>
              </a:rPr>
              <a:t>)</a:t>
            </a:r>
          </a:p>
          <a:p>
            <a:r>
              <a:rPr lang="el-GR" sz="1800" b="1" dirty="0">
                <a:solidFill>
                  <a:srgbClr val="002060"/>
                </a:solidFill>
              </a:rPr>
              <a:t>Υψηλή απαιτητικότητα + Υψηλή </a:t>
            </a:r>
            <a:r>
              <a:rPr lang="el-GR" sz="1800" b="1" dirty="0" err="1">
                <a:solidFill>
                  <a:srgbClr val="002060"/>
                </a:solidFill>
              </a:rPr>
              <a:t>ανταποκρισιμότητα</a:t>
            </a:r>
            <a:endParaRPr lang="el-GR" sz="1800" dirty="0">
              <a:solidFill>
                <a:srgbClr val="002060"/>
              </a:solidFill>
            </a:endParaRPr>
          </a:p>
          <a:p>
            <a:pPr>
              <a:lnSpc>
                <a:spcPct val="100000"/>
              </a:lnSpc>
            </a:pPr>
            <a:r>
              <a:rPr lang="el-GR" sz="1800" dirty="0">
                <a:solidFill>
                  <a:srgbClr val="002060"/>
                </a:solidFill>
              </a:rPr>
              <a:t>Σαφή όρια και προσδοκίες με θερμό, υποστηρικτικό κλίμα</a:t>
            </a:r>
          </a:p>
          <a:p>
            <a:pPr>
              <a:lnSpc>
                <a:spcPct val="100000"/>
              </a:lnSpc>
            </a:pPr>
            <a:r>
              <a:rPr lang="el-GR" sz="1800" dirty="0">
                <a:solidFill>
                  <a:srgbClr val="002060"/>
                </a:solidFill>
              </a:rPr>
              <a:t>Δημοκρατικός διάλογος και εξηγήσεις για τους κανόνες</a:t>
            </a:r>
          </a:p>
          <a:p>
            <a:pPr>
              <a:lnSpc>
                <a:spcPct val="100000"/>
              </a:lnSpc>
            </a:pPr>
            <a:r>
              <a:rPr lang="el-GR" sz="1800" dirty="0">
                <a:solidFill>
                  <a:srgbClr val="002060"/>
                </a:solidFill>
              </a:rPr>
              <a:t>Ενθάρρυνση αυτονομίας εντός δομημένου πλαισίου</a:t>
            </a:r>
          </a:p>
          <a:p>
            <a:pPr>
              <a:lnSpc>
                <a:spcPct val="100000"/>
              </a:lnSpc>
            </a:pPr>
            <a:r>
              <a:rPr lang="el-GR" sz="1800" dirty="0">
                <a:solidFill>
                  <a:srgbClr val="002060"/>
                </a:solidFill>
              </a:rPr>
              <a:t>Συσχετίζεται με βέλτιστα αναπτυξιακά αποτελέσματα</a:t>
            </a:r>
          </a:p>
          <a:p>
            <a:endParaRPr lang="en-US" dirty="0">
              <a:solidFill>
                <a:srgbClr val="002060"/>
              </a:solidFill>
            </a:endParaRPr>
          </a:p>
        </p:txBody>
      </p:sp>
      <p:sp>
        <p:nvSpPr>
          <p:cNvPr id="7" name="TextBox 6">
            <a:extLst>
              <a:ext uri="{FF2B5EF4-FFF2-40B4-BE49-F238E27FC236}">
                <a16:creationId xmlns:a16="http://schemas.microsoft.com/office/drawing/2014/main" id="{A42606F3-931C-3821-15C2-4FD376FD94E6}"/>
              </a:ext>
            </a:extLst>
          </p:cNvPr>
          <p:cNvSpPr txBox="1"/>
          <p:nvPr/>
        </p:nvSpPr>
        <p:spPr>
          <a:xfrm>
            <a:off x="6595872" y="2296318"/>
            <a:ext cx="6096000" cy="2542363"/>
          </a:xfrm>
          <a:prstGeom prst="rect">
            <a:avLst/>
          </a:prstGeom>
          <a:noFill/>
        </p:spPr>
        <p:txBody>
          <a:bodyPr wrap="square">
            <a:spAutoFit/>
          </a:bodyPr>
          <a:lstStyle/>
          <a:p>
            <a:pPr>
              <a:buNone/>
            </a:pPr>
            <a:r>
              <a:rPr lang="el-GR" b="1" dirty="0">
                <a:solidFill>
                  <a:srgbClr val="002060"/>
                </a:solidFill>
              </a:rPr>
              <a:t>2. Αυταρχικός (</a:t>
            </a:r>
            <a:r>
              <a:rPr lang="el-GR" b="1" dirty="0" err="1">
                <a:solidFill>
                  <a:srgbClr val="002060"/>
                </a:solidFill>
              </a:rPr>
              <a:t>Authoritarian</a:t>
            </a:r>
            <a:r>
              <a:rPr lang="el-GR" b="1" dirty="0">
                <a:solidFill>
                  <a:srgbClr val="002060"/>
                </a:solidFill>
              </a:rPr>
              <a:t>)</a:t>
            </a:r>
          </a:p>
          <a:p>
            <a:pPr>
              <a:buNone/>
            </a:pPr>
            <a:endParaRPr lang="el-GR" b="1" dirty="0">
              <a:solidFill>
                <a:srgbClr val="002060"/>
              </a:solidFill>
            </a:endParaRPr>
          </a:p>
          <a:p>
            <a:pPr>
              <a:buNone/>
            </a:pPr>
            <a:r>
              <a:rPr lang="el-GR" b="1" dirty="0">
                <a:solidFill>
                  <a:srgbClr val="002060"/>
                </a:solidFill>
              </a:rPr>
              <a:t>Υψηλή απαιτητικότητα + Χαμηλή </a:t>
            </a:r>
            <a:r>
              <a:rPr lang="el-GR" b="1" dirty="0" err="1">
                <a:solidFill>
                  <a:srgbClr val="002060"/>
                </a:solidFill>
              </a:rPr>
              <a:t>ανταποκρισιμότητα</a:t>
            </a:r>
            <a:endParaRPr lang="el-GR" dirty="0">
              <a:solidFill>
                <a:srgbClr val="002060"/>
              </a:solidFill>
            </a:endParaRPr>
          </a:p>
          <a:p>
            <a:pPr>
              <a:lnSpc>
                <a:spcPct val="150000"/>
              </a:lnSpc>
            </a:pPr>
            <a:r>
              <a:rPr lang="el-GR" dirty="0">
                <a:solidFill>
                  <a:srgbClr val="002060"/>
                </a:solidFill>
              </a:rPr>
              <a:t>Αυστηροί κανόνες χωρίς διαπραγμάτευση</a:t>
            </a:r>
          </a:p>
          <a:p>
            <a:pPr>
              <a:lnSpc>
                <a:spcPct val="150000"/>
              </a:lnSpc>
            </a:pPr>
            <a:r>
              <a:rPr lang="el-GR" dirty="0">
                <a:solidFill>
                  <a:srgbClr val="002060"/>
                </a:solidFill>
              </a:rPr>
              <a:t>Έμφαση στην υπακοή και τον έλεγχο</a:t>
            </a:r>
          </a:p>
          <a:p>
            <a:pPr>
              <a:lnSpc>
                <a:spcPct val="150000"/>
              </a:lnSpc>
            </a:pPr>
            <a:r>
              <a:rPr lang="el-GR" dirty="0">
                <a:solidFill>
                  <a:srgbClr val="002060"/>
                </a:solidFill>
              </a:rPr>
              <a:t>Περιορισμένη συναισθηματική θερμότητα και επικοινωνία</a:t>
            </a:r>
          </a:p>
          <a:p>
            <a:pPr>
              <a:lnSpc>
                <a:spcPct val="150000"/>
              </a:lnSpc>
            </a:pPr>
            <a:r>
              <a:rPr lang="el-GR" dirty="0">
                <a:solidFill>
                  <a:srgbClr val="002060"/>
                </a:solidFill>
              </a:rPr>
              <a:t>Τιμωρητική προσέγγιση</a:t>
            </a:r>
          </a:p>
        </p:txBody>
      </p:sp>
    </p:spTree>
    <p:extLst>
      <p:ext uri="{BB962C8B-B14F-4D97-AF65-F5344CB8AC3E}">
        <p14:creationId xmlns:p14="http://schemas.microsoft.com/office/powerpoint/2010/main" val="1503021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18128B5-224A-9C15-E8FE-B48977A7C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D0BB93-EA0D-FDA7-5690-E22F4CC99DF7}"/>
              </a:ext>
            </a:extLst>
          </p:cNvPr>
          <p:cNvSpPr>
            <a:spLocks noGrp="1"/>
          </p:cNvSpPr>
          <p:nvPr>
            <p:ph type="title"/>
          </p:nvPr>
        </p:nvSpPr>
        <p:spPr>
          <a:xfrm>
            <a:off x="1066800" y="529623"/>
            <a:ext cx="10058400" cy="835187"/>
          </a:xfrm>
        </p:spPr>
        <p:txBody>
          <a:bodyPr>
            <a:noAutofit/>
          </a:bodyPr>
          <a:lstStyle/>
          <a:p>
            <a:br>
              <a:rPr lang="el-GR" sz="2000" b="1" dirty="0">
                <a:solidFill>
                  <a:srgbClr val="002060"/>
                </a:solidFill>
              </a:rPr>
            </a:br>
            <a:r>
              <a:rPr lang="el-GR" sz="2000" b="1" dirty="0">
                <a:solidFill>
                  <a:srgbClr val="002060"/>
                </a:solidFill>
              </a:rPr>
              <a:t>5.  Τυπολογία - Στυλ Γονεϊκότητας (Baumrind) (3β)</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9" name="TextBox 8">
            <a:extLst>
              <a:ext uri="{FF2B5EF4-FFF2-40B4-BE49-F238E27FC236}">
                <a16:creationId xmlns:a16="http://schemas.microsoft.com/office/drawing/2014/main" id="{CA6D943B-1AD0-0EDB-6D6C-1BDE6E293F1A}"/>
              </a:ext>
            </a:extLst>
          </p:cNvPr>
          <p:cNvSpPr txBox="1"/>
          <p:nvPr/>
        </p:nvSpPr>
        <p:spPr>
          <a:xfrm>
            <a:off x="134112" y="2296318"/>
            <a:ext cx="6096000" cy="2542363"/>
          </a:xfrm>
          <a:prstGeom prst="rect">
            <a:avLst/>
          </a:prstGeom>
          <a:noFill/>
        </p:spPr>
        <p:txBody>
          <a:bodyPr wrap="square">
            <a:spAutoFit/>
          </a:bodyPr>
          <a:lstStyle/>
          <a:p>
            <a:r>
              <a:rPr lang="el-GR" b="1" dirty="0">
                <a:solidFill>
                  <a:srgbClr val="002060"/>
                </a:solidFill>
              </a:rPr>
              <a:t>3. Επιτρεπτικός (</a:t>
            </a:r>
            <a:r>
              <a:rPr lang="el-GR" b="1" dirty="0" err="1">
                <a:solidFill>
                  <a:srgbClr val="002060"/>
                </a:solidFill>
              </a:rPr>
              <a:t>Permissive</a:t>
            </a:r>
            <a:r>
              <a:rPr lang="el-GR" b="1" dirty="0">
                <a:solidFill>
                  <a:srgbClr val="002060"/>
                </a:solidFill>
              </a:rPr>
              <a:t>/</a:t>
            </a:r>
            <a:r>
              <a:rPr lang="el-GR" b="1" dirty="0" err="1">
                <a:solidFill>
                  <a:srgbClr val="002060"/>
                </a:solidFill>
              </a:rPr>
              <a:t>Indulgent</a:t>
            </a:r>
            <a:r>
              <a:rPr lang="el-GR" b="1" dirty="0">
                <a:solidFill>
                  <a:srgbClr val="002060"/>
                </a:solidFill>
              </a:rPr>
              <a:t>)</a:t>
            </a:r>
          </a:p>
          <a:p>
            <a:endParaRPr lang="el-GR" b="1" dirty="0">
              <a:solidFill>
                <a:srgbClr val="002060"/>
              </a:solidFill>
            </a:endParaRPr>
          </a:p>
          <a:p>
            <a:r>
              <a:rPr lang="el-GR" b="1" dirty="0">
                <a:solidFill>
                  <a:srgbClr val="002060"/>
                </a:solidFill>
              </a:rPr>
              <a:t>Χαμηλή απαιτητικότητα + Υψηλή </a:t>
            </a:r>
            <a:r>
              <a:rPr lang="el-GR" b="1" dirty="0" err="1">
                <a:solidFill>
                  <a:srgbClr val="002060"/>
                </a:solidFill>
              </a:rPr>
              <a:t>ανταποκρισιμότητα</a:t>
            </a:r>
            <a:endParaRPr lang="el-GR" b="1" dirty="0">
              <a:solidFill>
                <a:srgbClr val="002060"/>
              </a:solidFill>
            </a:endParaRPr>
          </a:p>
          <a:p>
            <a:pPr>
              <a:lnSpc>
                <a:spcPct val="150000"/>
              </a:lnSpc>
            </a:pPr>
            <a:r>
              <a:rPr lang="el-GR" dirty="0">
                <a:solidFill>
                  <a:srgbClr val="002060"/>
                </a:solidFill>
              </a:rPr>
              <a:t>Λίγοι κανόνες και περιορισμοί</a:t>
            </a:r>
          </a:p>
          <a:p>
            <a:pPr>
              <a:lnSpc>
                <a:spcPct val="150000"/>
              </a:lnSpc>
            </a:pPr>
            <a:r>
              <a:rPr lang="el-GR" dirty="0">
                <a:solidFill>
                  <a:srgbClr val="002060"/>
                </a:solidFill>
              </a:rPr>
              <a:t>Θερμότητα και αποδοχή χωρίς σταθερά όρια</a:t>
            </a:r>
          </a:p>
          <a:p>
            <a:pPr>
              <a:lnSpc>
                <a:spcPct val="150000"/>
              </a:lnSpc>
            </a:pPr>
            <a:r>
              <a:rPr lang="el-GR" dirty="0">
                <a:solidFill>
                  <a:srgbClr val="002060"/>
                </a:solidFill>
              </a:rPr>
              <a:t>Αποφυγή σύγκρουσης και αντιπαράθεσης</a:t>
            </a:r>
          </a:p>
          <a:p>
            <a:pPr>
              <a:lnSpc>
                <a:spcPct val="150000"/>
              </a:lnSpc>
            </a:pPr>
            <a:r>
              <a:rPr lang="el-GR" dirty="0">
                <a:solidFill>
                  <a:srgbClr val="002060"/>
                </a:solidFill>
              </a:rPr>
              <a:t>Ανεκτικότητα απαιτήσεων του παιδιού</a:t>
            </a:r>
            <a:endParaRPr lang="en-US" dirty="0">
              <a:solidFill>
                <a:srgbClr val="002060"/>
              </a:solidFill>
            </a:endParaRPr>
          </a:p>
        </p:txBody>
      </p:sp>
      <p:sp>
        <p:nvSpPr>
          <p:cNvPr id="11" name="TextBox 10">
            <a:extLst>
              <a:ext uri="{FF2B5EF4-FFF2-40B4-BE49-F238E27FC236}">
                <a16:creationId xmlns:a16="http://schemas.microsoft.com/office/drawing/2014/main" id="{90AF85CA-1E5D-2F5D-C14B-5C92D9BDBDE2}"/>
              </a:ext>
            </a:extLst>
          </p:cNvPr>
          <p:cNvSpPr txBox="1"/>
          <p:nvPr/>
        </p:nvSpPr>
        <p:spPr>
          <a:xfrm>
            <a:off x="6230112" y="2296318"/>
            <a:ext cx="6096000" cy="3788858"/>
          </a:xfrm>
          <a:prstGeom prst="rect">
            <a:avLst/>
          </a:prstGeom>
          <a:noFill/>
        </p:spPr>
        <p:txBody>
          <a:bodyPr wrap="square">
            <a:spAutoFit/>
          </a:bodyPr>
          <a:lstStyle/>
          <a:p>
            <a:pPr>
              <a:buNone/>
            </a:pPr>
            <a:r>
              <a:rPr lang="el-GR" b="1" dirty="0">
                <a:solidFill>
                  <a:srgbClr val="002060"/>
                </a:solidFill>
              </a:rPr>
              <a:t>4. Αδιάφορος /</a:t>
            </a:r>
            <a:r>
              <a:rPr lang="el-GR" b="1" dirty="0" err="1">
                <a:solidFill>
                  <a:srgbClr val="002060"/>
                </a:solidFill>
              </a:rPr>
              <a:t>Αποστασιοποιημένος</a:t>
            </a:r>
            <a:r>
              <a:rPr lang="el-GR" b="1" dirty="0">
                <a:solidFill>
                  <a:srgbClr val="002060"/>
                </a:solidFill>
              </a:rPr>
              <a:t> (</a:t>
            </a:r>
            <a:r>
              <a:rPr lang="el-GR" b="1" dirty="0" err="1">
                <a:solidFill>
                  <a:srgbClr val="002060"/>
                </a:solidFill>
              </a:rPr>
              <a:t>Neglectful</a:t>
            </a:r>
            <a:r>
              <a:rPr lang="el-GR" b="1" dirty="0">
                <a:solidFill>
                  <a:srgbClr val="002060"/>
                </a:solidFill>
              </a:rPr>
              <a:t>/</a:t>
            </a:r>
            <a:r>
              <a:rPr lang="el-GR" b="1" dirty="0" err="1">
                <a:solidFill>
                  <a:srgbClr val="002060"/>
                </a:solidFill>
              </a:rPr>
              <a:t>Uninvolved</a:t>
            </a:r>
            <a:r>
              <a:rPr lang="el-GR" b="1" dirty="0">
                <a:solidFill>
                  <a:srgbClr val="002060"/>
                </a:solidFill>
              </a:rPr>
              <a:t>)</a:t>
            </a:r>
          </a:p>
          <a:p>
            <a:pPr>
              <a:buNone/>
            </a:pPr>
            <a:endParaRPr lang="el-GR" b="1" dirty="0">
              <a:solidFill>
                <a:srgbClr val="002060"/>
              </a:solidFill>
            </a:endParaRPr>
          </a:p>
          <a:p>
            <a:pPr>
              <a:buNone/>
            </a:pPr>
            <a:r>
              <a:rPr lang="el-GR" b="1" dirty="0">
                <a:solidFill>
                  <a:srgbClr val="002060"/>
                </a:solidFill>
              </a:rPr>
              <a:t>Χαμηλή απαιτητικότητα + Χαμηλή </a:t>
            </a:r>
            <a:r>
              <a:rPr lang="el-GR" b="1" dirty="0" err="1">
                <a:solidFill>
                  <a:srgbClr val="002060"/>
                </a:solidFill>
              </a:rPr>
              <a:t>ανταποκρισιμότητα</a:t>
            </a:r>
            <a:endParaRPr lang="el-GR" dirty="0">
              <a:solidFill>
                <a:srgbClr val="002060"/>
              </a:solidFill>
            </a:endParaRPr>
          </a:p>
          <a:p>
            <a:pPr>
              <a:lnSpc>
                <a:spcPct val="150000"/>
              </a:lnSpc>
            </a:pPr>
            <a:r>
              <a:rPr lang="el-GR" dirty="0">
                <a:solidFill>
                  <a:srgbClr val="002060"/>
                </a:solidFill>
              </a:rPr>
              <a:t>Ελάχιστη συναισθηματική εμπλοκή</a:t>
            </a:r>
          </a:p>
          <a:p>
            <a:pPr>
              <a:lnSpc>
                <a:spcPct val="150000"/>
              </a:lnSpc>
            </a:pPr>
            <a:r>
              <a:rPr lang="el-GR" dirty="0">
                <a:solidFill>
                  <a:srgbClr val="002060"/>
                </a:solidFill>
              </a:rPr>
              <a:t>Απουσία δομής και καθοδήγησης</a:t>
            </a:r>
          </a:p>
          <a:p>
            <a:pPr>
              <a:lnSpc>
                <a:spcPct val="150000"/>
              </a:lnSpc>
            </a:pPr>
            <a:r>
              <a:rPr lang="el-GR" dirty="0">
                <a:solidFill>
                  <a:srgbClr val="002060"/>
                </a:solidFill>
              </a:rPr>
              <a:t>Ελάχιστη επίγνωση αναπτυξιακών αναγκών</a:t>
            </a:r>
          </a:p>
          <a:p>
            <a:pPr>
              <a:lnSpc>
                <a:spcPct val="150000"/>
              </a:lnSpc>
            </a:pPr>
            <a:r>
              <a:rPr lang="el-GR" dirty="0">
                <a:solidFill>
                  <a:srgbClr val="002060"/>
                </a:solidFill>
              </a:rPr>
              <a:t>Συσχετίζεται με δυσμενή αποτελέσματα</a:t>
            </a:r>
            <a:endParaRPr lang="en-US" dirty="0">
              <a:solidFill>
                <a:srgbClr val="002060"/>
              </a:solidFill>
            </a:endParaRPr>
          </a:p>
          <a:p>
            <a:pPr>
              <a:lnSpc>
                <a:spcPct val="150000"/>
              </a:lnSpc>
            </a:pPr>
            <a:endParaRPr lang="en-US" dirty="0">
              <a:solidFill>
                <a:srgbClr val="002060"/>
              </a:solidFill>
            </a:endParaRPr>
          </a:p>
          <a:p>
            <a:pPr>
              <a:lnSpc>
                <a:spcPct val="150000"/>
              </a:lnSpc>
            </a:pPr>
            <a:endParaRPr lang="en-US" dirty="0">
              <a:solidFill>
                <a:srgbClr val="002060"/>
              </a:solidFill>
            </a:endParaRPr>
          </a:p>
          <a:p>
            <a:pPr>
              <a:lnSpc>
                <a:spcPct val="150000"/>
              </a:lnSpc>
            </a:pPr>
            <a:r>
              <a:rPr lang="en-US" sz="1200" dirty="0">
                <a:solidFill>
                  <a:srgbClr val="002060"/>
                </a:solidFill>
              </a:rPr>
              <a:t>										Baumrind, 1991</a:t>
            </a:r>
            <a:endParaRPr lang="el-GR" sz="1200" dirty="0">
              <a:solidFill>
                <a:srgbClr val="002060"/>
              </a:solidFill>
            </a:endParaRPr>
          </a:p>
        </p:txBody>
      </p:sp>
    </p:spTree>
    <p:extLst>
      <p:ext uri="{BB962C8B-B14F-4D97-AF65-F5344CB8AC3E}">
        <p14:creationId xmlns:p14="http://schemas.microsoft.com/office/powerpoint/2010/main" val="3001518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EA872297-96B5-EA99-CDD4-15A0EFC55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E7295-297B-7475-6EC2-495D54F9EC5D}"/>
              </a:ext>
            </a:extLst>
          </p:cNvPr>
          <p:cNvSpPr>
            <a:spLocks noGrp="1"/>
          </p:cNvSpPr>
          <p:nvPr>
            <p:ph type="title"/>
          </p:nvPr>
        </p:nvSpPr>
        <p:spPr>
          <a:xfrm>
            <a:off x="1066800" y="529623"/>
            <a:ext cx="10058400" cy="835187"/>
          </a:xfrm>
        </p:spPr>
        <p:txBody>
          <a:bodyPr>
            <a:noAutofit/>
          </a:bodyPr>
          <a:lstStyle/>
          <a:p>
            <a:br>
              <a:rPr lang="el-GR" sz="2000" b="1" dirty="0">
                <a:solidFill>
                  <a:srgbClr val="002060"/>
                </a:solidFill>
              </a:rPr>
            </a:br>
            <a:r>
              <a:rPr lang="el-GR" sz="2000" b="1" dirty="0">
                <a:solidFill>
                  <a:srgbClr val="002060"/>
                </a:solidFill>
              </a:rPr>
              <a:t>5.  Τυπολογία - Στυλ Γονεϊκότητας (Baumrind) (</a:t>
            </a:r>
            <a:r>
              <a:rPr lang="en-US" sz="2000" b="1" dirty="0">
                <a:solidFill>
                  <a:srgbClr val="002060"/>
                </a:solidFill>
              </a:rPr>
              <a:t>4</a:t>
            </a:r>
            <a:r>
              <a:rPr lang="el-GR" sz="2000" b="1" dirty="0">
                <a:solidFill>
                  <a:srgbClr val="002060"/>
                </a:solidFill>
              </a:rPr>
              <a:t>)</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9E6250E1-5323-5D49-1DDF-C2AE3757626D}"/>
              </a:ext>
            </a:extLst>
          </p:cNvPr>
          <p:cNvSpPr>
            <a:spLocks noGrp="1"/>
          </p:cNvSpPr>
          <p:nvPr>
            <p:ph idx="1"/>
          </p:nvPr>
        </p:nvSpPr>
        <p:spPr>
          <a:xfrm>
            <a:off x="1097280" y="1638470"/>
            <a:ext cx="10837054" cy="4201498"/>
          </a:xfrm>
        </p:spPr>
        <p:txBody>
          <a:bodyPr>
            <a:normAutofit/>
          </a:bodyPr>
          <a:lstStyle/>
          <a:p>
            <a:br>
              <a:rPr lang="el-GR" sz="1800" dirty="0"/>
            </a:br>
            <a:r>
              <a:rPr lang="el-GR" b="1" dirty="0">
                <a:solidFill>
                  <a:srgbClr val="002060"/>
                </a:solidFill>
              </a:rPr>
              <a:t>Κριτική</a:t>
            </a:r>
            <a:r>
              <a:rPr lang="el-GR" dirty="0"/>
              <a:t> </a:t>
            </a:r>
          </a:p>
          <a:p>
            <a:r>
              <a:rPr lang="el-GR" dirty="0">
                <a:solidFill>
                  <a:srgbClr val="002060"/>
                </a:solidFill>
              </a:rPr>
              <a:t>Η θεωρία αναπτύχθηκε και επικυρώθηκε κυρίως σε λευκές, μεσαίας τάξης, αμερικανικές οικογένειες</a:t>
            </a:r>
            <a:r>
              <a:rPr lang="en-US" dirty="0">
                <a:solidFill>
                  <a:srgbClr val="002060"/>
                </a:solidFill>
              </a:rPr>
              <a:t>.</a:t>
            </a:r>
            <a:endParaRPr lang="el-GR" dirty="0">
              <a:solidFill>
                <a:srgbClr val="002060"/>
              </a:solidFill>
            </a:endParaRPr>
          </a:p>
          <a:p>
            <a:r>
              <a:rPr lang="el-GR" dirty="0">
                <a:solidFill>
                  <a:srgbClr val="002060"/>
                </a:solidFill>
              </a:rPr>
              <a:t>Υπεραπλούστευση μιας πιο πολύπλοκης πραγματικότητας (αλλαγή στυλ ανάλογα με την ηλικία του παιδιού ή τις οικογενειακές συνθήκες)</a:t>
            </a:r>
          </a:p>
          <a:p>
            <a:r>
              <a:rPr lang="el-GR" dirty="0">
                <a:solidFill>
                  <a:srgbClr val="002060"/>
                </a:solidFill>
              </a:rPr>
              <a:t>Δεν εξετάζει τη διαδραστική φύση της σχέσης γονέα-παιδιού - το παιδί επηρεάζει </a:t>
            </a:r>
            <a:r>
              <a:rPr lang="el-GR" b="1" dirty="0">
                <a:solidFill>
                  <a:srgbClr val="002060"/>
                </a:solidFill>
              </a:rPr>
              <a:t>εξίσου</a:t>
            </a:r>
            <a:r>
              <a:rPr lang="el-GR" dirty="0">
                <a:solidFill>
                  <a:srgbClr val="002060"/>
                </a:solidFill>
              </a:rPr>
              <a:t> τον γονέα</a:t>
            </a:r>
          </a:p>
          <a:p>
            <a:r>
              <a:rPr lang="el-GR" dirty="0">
                <a:solidFill>
                  <a:srgbClr val="002060"/>
                </a:solidFill>
              </a:rPr>
              <a:t>Το ίδιο γονεϊκό στυλ μπορεί να έχει διαφορετικά αποτελέσματα σε παιδιά με διαφορετικά ιδιοσυγκρασιακά χαρακτηριστικά</a:t>
            </a:r>
          </a:p>
          <a:p>
            <a:r>
              <a:rPr lang="el-GR" dirty="0">
                <a:solidFill>
                  <a:srgbClr val="002060"/>
                </a:solidFill>
              </a:rPr>
              <a:t>Αναπτύχθηκε τη δεκαετία του 1960-70. Δεν εξετάζει την επίδραση της τεχνολογίας, </a:t>
            </a:r>
            <a:r>
              <a:rPr lang="el-GR" dirty="0" err="1">
                <a:solidFill>
                  <a:srgbClr val="002060"/>
                </a:solidFill>
              </a:rPr>
              <a:t>social</a:t>
            </a:r>
            <a:r>
              <a:rPr lang="el-GR" dirty="0">
                <a:solidFill>
                  <a:srgbClr val="002060"/>
                </a:solidFill>
              </a:rPr>
              <a:t> </a:t>
            </a:r>
            <a:r>
              <a:rPr lang="el-GR" dirty="0" err="1">
                <a:solidFill>
                  <a:srgbClr val="002060"/>
                </a:solidFill>
              </a:rPr>
              <a:t>media</a:t>
            </a:r>
            <a:r>
              <a:rPr lang="el-GR" dirty="0">
                <a:solidFill>
                  <a:srgbClr val="002060"/>
                </a:solidFill>
              </a:rPr>
              <a:t>, νέων μορφών γονεϊκής εμπλοκής.</a:t>
            </a:r>
          </a:p>
          <a:p>
            <a:pPr marL="0" indent="0">
              <a:buNone/>
            </a:pPr>
            <a:endParaRPr lang="el-GR" sz="1800" dirty="0">
              <a:solidFill>
                <a:srgbClr val="002060"/>
              </a:solidFill>
            </a:endParaRPr>
          </a:p>
        </p:txBody>
      </p:sp>
    </p:spTree>
    <p:extLst>
      <p:ext uri="{BB962C8B-B14F-4D97-AF65-F5344CB8AC3E}">
        <p14:creationId xmlns:p14="http://schemas.microsoft.com/office/powerpoint/2010/main" val="51296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D7CE80F7-368D-2EB9-ECB8-F3B36C9FC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D945EE-2333-1B1C-80FE-01D5C24B2125}"/>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Όλα είναι σχέση, γεννιόμαστε και εξελισσόμαστε μέσα και από τις σχέσεις μας</a:t>
            </a:r>
            <a:endParaRPr lang="en-US" sz="300" b="1" dirty="0">
              <a:solidFill>
                <a:srgbClr val="002060"/>
              </a:solidFill>
            </a:endParaRPr>
          </a:p>
        </p:txBody>
      </p:sp>
      <p:sp>
        <p:nvSpPr>
          <p:cNvPr id="3" name="Content Placeholder 2">
            <a:extLst>
              <a:ext uri="{FF2B5EF4-FFF2-40B4-BE49-F238E27FC236}">
                <a16:creationId xmlns:a16="http://schemas.microsoft.com/office/drawing/2014/main" id="{B410FAA2-DDD7-3928-B3E0-F34B79C488FD}"/>
              </a:ext>
            </a:extLst>
          </p:cNvPr>
          <p:cNvSpPr>
            <a:spLocks noGrp="1"/>
          </p:cNvSpPr>
          <p:nvPr>
            <p:ph idx="1"/>
          </p:nvPr>
        </p:nvSpPr>
        <p:spPr>
          <a:xfrm>
            <a:off x="1097280" y="1967696"/>
            <a:ext cx="10158324" cy="4103285"/>
          </a:xfrm>
        </p:spPr>
        <p:txBody>
          <a:bodyPr>
            <a:normAutofit lnSpcReduction="10000"/>
          </a:bodyPr>
          <a:lstStyle/>
          <a:p>
            <a:pPr marL="0" indent="0">
              <a:lnSpc>
                <a:spcPct val="200000"/>
              </a:lnSpc>
              <a:buNone/>
            </a:pPr>
            <a:r>
              <a:rPr lang="el-GR" sz="1800" dirty="0">
                <a:solidFill>
                  <a:srgbClr val="002060"/>
                </a:solidFill>
              </a:rPr>
              <a:t>Πολύπλοκο σύνολο </a:t>
            </a:r>
            <a:r>
              <a:rPr lang="el-GR" sz="1800" u="sng" dirty="0">
                <a:solidFill>
                  <a:srgbClr val="002060"/>
                </a:solidFill>
              </a:rPr>
              <a:t>συμπεριφορών, πρακτικών, στάσεων και συναισθηματικών διεργασιών </a:t>
            </a:r>
            <a:r>
              <a:rPr lang="el-GR" sz="1800" dirty="0">
                <a:solidFill>
                  <a:srgbClr val="002060"/>
                </a:solidFill>
              </a:rPr>
              <a:t>μέσω των οποίων οι γονείς παρέχουν </a:t>
            </a:r>
            <a:r>
              <a:rPr lang="el-GR" sz="1800" u="sng" dirty="0">
                <a:solidFill>
                  <a:srgbClr val="002060"/>
                </a:solidFill>
              </a:rPr>
              <a:t>φυσική φροντίδα, συναισθηματική υποστήριξη, κοινωνικοποίηση και καθοδήγηση στα παιδιά, </a:t>
            </a:r>
            <a:r>
              <a:rPr lang="el-GR" sz="1800" dirty="0">
                <a:solidFill>
                  <a:srgbClr val="002060"/>
                </a:solidFill>
              </a:rPr>
              <a:t>με στόχο την προαγωγή της </a:t>
            </a:r>
            <a:r>
              <a:rPr lang="el-GR" sz="1800" u="sng" dirty="0">
                <a:solidFill>
                  <a:srgbClr val="002060"/>
                </a:solidFill>
              </a:rPr>
              <a:t>βέλτιστης ανάπτυξής τους σε σωματικό, γνωστικό, συναισθηματικό, κοινωνικό επίπεδο</a:t>
            </a:r>
            <a:r>
              <a:rPr lang="el-GR" sz="1800" dirty="0">
                <a:solidFill>
                  <a:srgbClr val="002060"/>
                </a:solidFill>
              </a:rPr>
              <a:t>   </a:t>
            </a:r>
          </a:p>
          <a:p>
            <a:br>
              <a:rPr lang="el-GR" sz="1400" dirty="0">
                <a:solidFill>
                  <a:srgbClr val="002060"/>
                </a:solidFill>
              </a:rPr>
            </a:br>
            <a:endParaRPr lang="el-GR" sz="1400" dirty="0">
              <a:solidFill>
                <a:srgbClr val="002060"/>
              </a:solidFill>
            </a:endParaRPr>
          </a:p>
          <a:p>
            <a:pPr marL="201168" lvl="1" indent="0" algn="r">
              <a:lnSpc>
                <a:spcPct val="200000"/>
              </a:lnSpc>
              <a:buNone/>
            </a:pPr>
            <a:endParaRPr lang="el-GR" sz="800" dirty="0">
              <a:solidFill>
                <a:srgbClr val="002060"/>
              </a:solidFill>
            </a:endParaRPr>
          </a:p>
          <a:p>
            <a:pPr marL="201168" lvl="1" indent="0" algn="r">
              <a:lnSpc>
                <a:spcPct val="200000"/>
              </a:lnSpc>
              <a:buNone/>
            </a:pPr>
            <a:endParaRPr lang="el-GR" sz="800" dirty="0">
              <a:solidFill>
                <a:srgbClr val="002060"/>
              </a:solidFill>
            </a:endParaRPr>
          </a:p>
          <a:p>
            <a:pPr marL="201168" lvl="1" indent="0" algn="r">
              <a:lnSpc>
                <a:spcPct val="200000"/>
              </a:lnSpc>
              <a:buNone/>
            </a:pPr>
            <a:endParaRPr lang="el-GR" sz="800" dirty="0">
              <a:solidFill>
                <a:srgbClr val="002060"/>
              </a:solidFill>
            </a:endParaRPr>
          </a:p>
          <a:p>
            <a:pPr marL="201168" lvl="1" indent="0" algn="r">
              <a:lnSpc>
                <a:spcPct val="100000"/>
              </a:lnSpc>
              <a:buNone/>
            </a:pPr>
            <a:r>
              <a:rPr lang="el-GR" sz="700" dirty="0">
                <a:solidFill>
                  <a:srgbClr val="002060"/>
                </a:solidFill>
              </a:rPr>
              <a:t>(</a:t>
            </a:r>
            <a:r>
              <a:rPr lang="el-GR" sz="700" dirty="0" err="1">
                <a:solidFill>
                  <a:srgbClr val="002060"/>
                </a:solidFill>
              </a:rPr>
              <a:t>Bell</a:t>
            </a:r>
            <a:r>
              <a:rPr lang="el-GR" sz="700" dirty="0">
                <a:solidFill>
                  <a:srgbClr val="002060"/>
                </a:solidFill>
              </a:rPr>
              <a:t>, 1968; </a:t>
            </a:r>
            <a:r>
              <a:rPr lang="el-GR" sz="700" dirty="0" err="1">
                <a:solidFill>
                  <a:srgbClr val="002060"/>
                </a:solidFill>
              </a:rPr>
              <a:t>Sameroff</a:t>
            </a:r>
            <a:r>
              <a:rPr lang="el-GR" sz="700" dirty="0">
                <a:solidFill>
                  <a:srgbClr val="002060"/>
                </a:solidFill>
              </a:rPr>
              <a:t>, 2009; </a:t>
            </a:r>
            <a:r>
              <a:rPr lang="el-GR" sz="700" dirty="0" err="1">
                <a:solidFill>
                  <a:srgbClr val="002060"/>
                </a:solidFill>
              </a:rPr>
              <a:t>Bandura</a:t>
            </a:r>
            <a:r>
              <a:rPr lang="el-GR" sz="700" dirty="0">
                <a:solidFill>
                  <a:srgbClr val="002060"/>
                </a:solidFill>
              </a:rPr>
              <a:t>, 1977) </a:t>
            </a:r>
          </a:p>
          <a:p>
            <a:pPr marL="201168" lvl="1" indent="0" algn="r">
              <a:lnSpc>
                <a:spcPct val="100000"/>
              </a:lnSpc>
              <a:buNone/>
            </a:pPr>
            <a:r>
              <a:rPr lang="el-GR" sz="700" dirty="0">
                <a:solidFill>
                  <a:srgbClr val="002060"/>
                </a:solidFill>
              </a:rPr>
              <a:t>(</a:t>
            </a:r>
            <a:r>
              <a:rPr lang="el-GR" sz="700" dirty="0" err="1">
                <a:solidFill>
                  <a:srgbClr val="002060"/>
                </a:solidFill>
              </a:rPr>
              <a:t>Bornstein</a:t>
            </a:r>
            <a:r>
              <a:rPr lang="el-GR" sz="700" dirty="0">
                <a:solidFill>
                  <a:srgbClr val="002060"/>
                </a:solidFill>
              </a:rPr>
              <a:t>, 2002; </a:t>
            </a:r>
            <a:r>
              <a:rPr lang="el-GR" sz="700" dirty="0" err="1">
                <a:solidFill>
                  <a:srgbClr val="002060"/>
                </a:solidFill>
              </a:rPr>
              <a:t>Collins</a:t>
            </a:r>
            <a:r>
              <a:rPr lang="el-GR" sz="700" dirty="0">
                <a:solidFill>
                  <a:srgbClr val="002060"/>
                </a:solidFill>
              </a:rPr>
              <a:t> </a:t>
            </a:r>
            <a:r>
              <a:rPr lang="el-GR" sz="700" dirty="0" err="1">
                <a:solidFill>
                  <a:srgbClr val="002060"/>
                </a:solidFill>
              </a:rPr>
              <a:t>et</a:t>
            </a:r>
            <a:r>
              <a:rPr lang="el-GR" sz="700" dirty="0">
                <a:solidFill>
                  <a:srgbClr val="002060"/>
                </a:solidFill>
              </a:rPr>
              <a:t> </a:t>
            </a:r>
            <a:r>
              <a:rPr lang="el-GR" sz="700" dirty="0" err="1">
                <a:solidFill>
                  <a:srgbClr val="002060"/>
                </a:solidFill>
              </a:rPr>
              <a:t>al</a:t>
            </a:r>
            <a:r>
              <a:rPr lang="el-GR" sz="700" dirty="0">
                <a:solidFill>
                  <a:srgbClr val="002060"/>
                </a:solidFill>
              </a:rPr>
              <a:t>., 2000</a:t>
            </a:r>
            <a:r>
              <a:rPr lang="el-GR" sz="800" dirty="0">
                <a:solidFill>
                  <a:srgbClr val="002060"/>
                </a:solidFill>
              </a:rPr>
              <a:t>)</a:t>
            </a:r>
          </a:p>
          <a:p>
            <a:pPr>
              <a:lnSpc>
                <a:spcPct val="200000"/>
              </a:lnSpc>
            </a:pPr>
            <a:endParaRPr lang="en-US" sz="1600" dirty="0"/>
          </a:p>
        </p:txBody>
      </p:sp>
    </p:spTree>
    <p:extLst>
      <p:ext uri="{BB962C8B-B14F-4D97-AF65-F5344CB8AC3E}">
        <p14:creationId xmlns:p14="http://schemas.microsoft.com/office/powerpoint/2010/main" val="3045161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52D2DBC-AD54-3B20-1017-BC3E3D83B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E4EE5-92AC-5CB0-4308-9AE66FA7D8EB}"/>
              </a:ext>
            </a:extLst>
          </p:cNvPr>
          <p:cNvSpPr>
            <a:spLocks noGrp="1"/>
          </p:cNvSpPr>
          <p:nvPr>
            <p:ph type="title"/>
          </p:nvPr>
        </p:nvSpPr>
        <p:spPr>
          <a:xfrm>
            <a:off x="1048512" y="803283"/>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6.1 Η Οικοσυστημική Θεωρία (</a:t>
            </a:r>
            <a:r>
              <a:rPr lang="el-GR" sz="2000" b="1" dirty="0" err="1">
                <a:solidFill>
                  <a:srgbClr val="002060"/>
                </a:solidFill>
              </a:rPr>
              <a:t>Bronfenbrenner</a:t>
            </a:r>
            <a:r>
              <a:rPr lang="el-GR" sz="2000" b="1" dirty="0">
                <a:solidFill>
                  <a:srgbClr val="002060"/>
                </a:solidFill>
              </a:rPr>
              <a:t>) (1)</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BCFB534A-183F-72D5-9A70-60DCB10580A6}"/>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FD5A26A3-9588-32D2-100F-E2EA6FA73EF9}"/>
              </a:ext>
            </a:extLst>
          </p:cNvPr>
          <p:cNvSpPr txBox="1"/>
          <p:nvPr/>
        </p:nvSpPr>
        <p:spPr>
          <a:xfrm>
            <a:off x="0" y="1795417"/>
            <a:ext cx="5462016" cy="4524315"/>
          </a:xfrm>
          <a:prstGeom prst="rect">
            <a:avLst/>
          </a:prstGeom>
          <a:noFill/>
        </p:spPr>
        <p:txBody>
          <a:bodyPr wrap="square">
            <a:spAutoFit/>
          </a:bodyPr>
          <a:lstStyle/>
          <a:p>
            <a:r>
              <a:rPr lang="el-GR" b="1" dirty="0">
                <a:solidFill>
                  <a:srgbClr val="002060"/>
                </a:solidFill>
              </a:rPr>
              <a:t>Βασικές αρχές </a:t>
            </a:r>
          </a:p>
          <a:p>
            <a:endParaRPr lang="el-GR" dirty="0">
              <a:solidFill>
                <a:srgbClr val="002060"/>
              </a:solidFill>
            </a:endParaRPr>
          </a:p>
          <a:p>
            <a:r>
              <a:rPr lang="el-GR" dirty="0">
                <a:solidFill>
                  <a:srgbClr val="002060"/>
                </a:solidFill>
              </a:rPr>
              <a:t>Η ανάπτυξη ενός παιδιού δεν εξαρτάται μόνο </a:t>
            </a:r>
          </a:p>
          <a:p>
            <a:r>
              <a:rPr lang="el-GR" dirty="0">
                <a:solidFill>
                  <a:srgbClr val="002060"/>
                </a:solidFill>
              </a:rPr>
              <a:t>από την άμεση οικογένειά του, αλλά και από </a:t>
            </a:r>
          </a:p>
          <a:p>
            <a:r>
              <a:rPr lang="el-GR" dirty="0">
                <a:solidFill>
                  <a:srgbClr val="002060"/>
                </a:solidFill>
              </a:rPr>
              <a:t>ένα ευρύτερο φάσμα περιβαλλοντικών παραγόντων.</a:t>
            </a:r>
          </a:p>
          <a:p>
            <a:endParaRPr lang="el-GR" dirty="0">
              <a:solidFill>
                <a:srgbClr val="002060"/>
              </a:solidFill>
            </a:endParaRPr>
          </a:p>
          <a:p>
            <a:endParaRPr lang="el-GR" dirty="0">
              <a:solidFill>
                <a:srgbClr val="002060"/>
              </a:solidFill>
            </a:endParaRPr>
          </a:p>
          <a:p>
            <a:r>
              <a:rPr lang="el-GR" dirty="0">
                <a:solidFill>
                  <a:srgbClr val="002060"/>
                </a:solidFill>
              </a:rPr>
              <a:t>Η επιρροή είναι αμφίδρομη. </a:t>
            </a:r>
          </a:p>
          <a:p>
            <a:r>
              <a:rPr lang="el-GR" dirty="0">
                <a:solidFill>
                  <a:srgbClr val="002060"/>
                </a:solidFill>
              </a:rPr>
              <a:t>Το παιδί δεν είναι παθητικός αποδέκτης των επιρροών του περιβάλλοντος, αλλά επηρεάζει και το ίδιο τα συστήματα στα οποία συμμετέχει.</a:t>
            </a:r>
          </a:p>
          <a:p>
            <a:endParaRPr lang="el-GR" dirty="0">
              <a:solidFill>
                <a:srgbClr val="002060"/>
              </a:solidFill>
            </a:endParaRPr>
          </a:p>
          <a:p>
            <a:r>
              <a:rPr lang="el-GR" dirty="0">
                <a:solidFill>
                  <a:srgbClr val="002060"/>
                </a:solidFill>
              </a:rPr>
              <a:t>Η σημασία των κοινωνικών δικτύων</a:t>
            </a:r>
            <a:endParaRPr lang="en-US" dirty="0">
              <a:solidFill>
                <a:srgbClr val="002060"/>
              </a:solidFill>
            </a:endParaRPr>
          </a:p>
          <a:p>
            <a:endParaRPr lang="en-US" dirty="0">
              <a:solidFill>
                <a:srgbClr val="002060"/>
              </a:solidFill>
            </a:endParaRPr>
          </a:p>
          <a:p>
            <a:endParaRPr lang="en-US" dirty="0">
              <a:solidFill>
                <a:srgbClr val="002060"/>
              </a:solidFill>
            </a:endParaRPr>
          </a:p>
          <a:p>
            <a:r>
              <a:rPr lang="en-US" sz="1400" dirty="0">
                <a:solidFill>
                  <a:srgbClr val="002060"/>
                </a:solidFill>
              </a:rPr>
              <a:t>Bronfenbrenner et al., 2006</a:t>
            </a:r>
            <a:endParaRPr lang="el-GR" sz="1400" dirty="0">
              <a:solidFill>
                <a:srgbClr val="002060"/>
              </a:solidFill>
            </a:endParaRPr>
          </a:p>
        </p:txBody>
      </p:sp>
      <p:pic>
        <p:nvPicPr>
          <p:cNvPr id="4" name="Picture 3">
            <a:extLst>
              <a:ext uri="{FF2B5EF4-FFF2-40B4-BE49-F238E27FC236}">
                <a16:creationId xmlns:a16="http://schemas.microsoft.com/office/drawing/2014/main" id="{BC86B61F-FBAC-BC40-303E-1A7DA458D9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0193" y="1402080"/>
            <a:ext cx="5941808" cy="5084781"/>
          </a:xfrm>
          <a:prstGeom prst="rect">
            <a:avLst/>
          </a:prstGeom>
          <a:noFill/>
        </p:spPr>
      </p:pic>
    </p:spTree>
    <p:extLst>
      <p:ext uri="{BB962C8B-B14F-4D97-AF65-F5344CB8AC3E}">
        <p14:creationId xmlns:p14="http://schemas.microsoft.com/office/powerpoint/2010/main" val="4075389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5E9BB9B2-050C-5DFF-746E-058215517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FCAC9-44EB-68EC-D8A4-CBE52E82D939}"/>
              </a:ext>
            </a:extLst>
          </p:cNvPr>
          <p:cNvSpPr>
            <a:spLocks noGrp="1"/>
          </p:cNvSpPr>
          <p:nvPr>
            <p:ph type="title"/>
          </p:nvPr>
        </p:nvSpPr>
        <p:spPr>
          <a:xfrm>
            <a:off x="1048512" y="803283"/>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6.1 Η Οικοσυστημική Θεωρία (</a:t>
            </a:r>
            <a:r>
              <a:rPr lang="el-GR" sz="2000" b="1" dirty="0" err="1">
                <a:solidFill>
                  <a:srgbClr val="002060"/>
                </a:solidFill>
              </a:rPr>
              <a:t>Bronfenbrenner</a:t>
            </a:r>
            <a:r>
              <a:rPr lang="el-GR" sz="2000" b="1" dirty="0">
                <a:solidFill>
                  <a:srgbClr val="002060"/>
                </a:solidFill>
              </a:rPr>
              <a:t>) (2)</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1544699F-80C1-411C-D7EE-89F840AC54DE}"/>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5A96A26F-4DDF-556D-2515-BB2A07D5F02D}"/>
              </a:ext>
            </a:extLst>
          </p:cNvPr>
          <p:cNvSpPr txBox="1"/>
          <p:nvPr/>
        </p:nvSpPr>
        <p:spPr>
          <a:xfrm>
            <a:off x="536448" y="1860292"/>
            <a:ext cx="11289792" cy="880369"/>
          </a:xfrm>
          <a:prstGeom prst="rect">
            <a:avLst/>
          </a:prstGeom>
          <a:noFill/>
        </p:spPr>
        <p:txBody>
          <a:bodyPr wrap="square">
            <a:spAutoFit/>
          </a:bodyPr>
          <a:lstStyle/>
          <a:p>
            <a:pPr>
              <a:lnSpc>
                <a:spcPct val="150000"/>
              </a:lnSpc>
            </a:pPr>
            <a:r>
              <a:rPr lang="el-GR" b="1" dirty="0">
                <a:solidFill>
                  <a:srgbClr val="002060"/>
                </a:solidFill>
              </a:rPr>
              <a:t>Τα πέντε περιβαλλοντικά συστήματα</a:t>
            </a:r>
          </a:p>
          <a:p>
            <a:pPr>
              <a:lnSpc>
                <a:spcPct val="150000"/>
              </a:lnSpc>
            </a:pPr>
            <a:endParaRPr lang="el-GR" dirty="0">
              <a:solidFill>
                <a:srgbClr val="002060"/>
              </a:solidFill>
            </a:endParaRPr>
          </a:p>
        </p:txBody>
      </p:sp>
      <p:pic>
        <p:nvPicPr>
          <p:cNvPr id="6" name="Picture 5">
            <a:extLst>
              <a:ext uri="{FF2B5EF4-FFF2-40B4-BE49-F238E27FC236}">
                <a16:creationId xmlns:a16="http://schemas.microsoft.com/office/drawing/2014/main" id="{7027D63D-01E8-656C-51F6-AE8FD2559BFC}"/>
              </a:ext>
            </a:extLst>
          </p:cNvPr>
          <p:cNvPicPr>
            <a:picLocks noChangeAspect="1"/>
          </p:cNvPicPr>
          <p:nvPr/>
        </p:nvPicPr>
        <p:blipFill>
          <a:blip r:embed="rId3"/>
          <a:stretch>
            <a:fillRect/>
          </a:stretch>
        </p:blipFill>
        <p:spPr>
          <a:xfrm>
            <a:off x="536448" y="2300476"/>
            <a:ext cx="10021824" cy="3720925"/>
          </a:xfrm>
          <a:prstGeom prst="rect">
            <a:avLst/>
          </a:prstGeom>
        </p:spPr>
      </p:pic>
      <p:sp>
        <p:nvSpPr>
          <p:cNvPr id="8" name="TextBox 7">
            <a:extLst>
              <a:ext uri="{FF2B5EF4-FFF2-40B4-BE49-F238E27FC236}">
                <a16:creationId xmlns:a16="http://schemas.microsoft.com/office/drawing/2014/main" id="{3A959BDE-C23B-1031-77B4-7EF2E9C6232B}"/>
              </a:ext>
            </a:extLst>
          </p:cNvPr>
          <p:cNvSpPr txBox="1"/>
          <p:nvPr/>
        </p:nvSpPr>
        <p:spPr>
          <a:xfrm>
            <a:off x="8887231" y="6021401"/>
            <a:ext cx="6094206" cy="230832"/>
          </a:xfrm>
          <a:prstGeom prst="rect">
            <a:avLst/>
          </a:prstGeom>
          <a:noFill/>
        </p:spPr>
        <p:txBody>
          <a:bodyPr wrap="square">
            <a:spAutoFit/>
          </a:bodyPr>
          <a:lstStyle/>
          <a:p>
            <a:r>
              <a:rPr lang="el-GR" sz="900" dirty="0"/>
              <a:t>				</a:t>
            </a:r>
            <a:r>
              <a:rPr lang="en-US" sz="900" dirty="0"/>
              <a:t>Bronfenbrenner,</a:t>
            </a:r>
            <a:r>
              <a:rPr lang="el-GR" sz="900" dirty="0"/>
              <a:t> </a:t>
            </a:r>
            <a:r>
              <a:rPr lang="en-US" sz="900" dirty="0"/>
              <a:t>1979</a:t>
            </a:r>
          </a:p>
        </p:txBody>
      </p:sp>
    </p:spTree>
    <p:extLst>
      <p:ext uri="{BB962C8B-B14F-4D97-AF65-F5344CB8AC3E}">
        <p14:creationId xmlns:p14="http://schemas.microsoft.com/office/powerpoint/2010/main" val="571617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F04E91CB-4BCC-8547-3193-5BD6B8F123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A4AF0C-CD65-B8D0-AABF-2FD5BB36CB28}"/>
              </a:ext>
            </a:extLst>
          </p:cNvPr>
          <p:cNvSpPr>
            <a:spLocks noGrp="1"/>
          </p:cNvSpPr>
          <p:nvPr>
            <p:ph type="title"/>
          </p:nvPr>
        </p:nvSpPr>
        <p:spPr>
          <a:xfrm>
            <a:off x="1048512" y="803283"/>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6.2 Η Θεωρία των Οικογενειακών Σχημάτων (</a:t>
            </a:r>
            <a:r>
              <a:rPr lang="en-US" sz="2000" b="1" dirty="0">
                <a:solidFill>
                  <a:srgbClr val="002060"/>
                </a:solidFill>
              </a:rPr>
              <a:t>Murray </a:t>
            </a:r>
            <a:r>
              <a:rPr lang="el-GR" sz="2000" b="1" dirty="0" err="1">
                <a:solidFill>
                  <a:srgbClr val="002060"/>
                </a:solidFill>
              </a:rPr>
              <a:t>Bowen</a:t>
            </a:r>
            <a:r>
              <a:rPr lang="el-GR" sz="2000" b="1" dirty="0">
                <a:solidFill>
                  <a:srgbClr val="002060"/>
                </a:solidFill>
              </a:rPr>
              <a:t>) (1) </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2CBE64B2-24E8-995D-CDAF-1FFBAC878DB4}"/>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A7535CCA-BD34-098B-43DE-EE2EA1DF3CBE}"/>
              </a:ext>
            </a:extLst>
          </p:cNvPr>
          <p:cNvSpPr txBox="1"/>
          <p:nvPr/>
        </p:nvSpPr>
        <p:spPr>
          <a:xfrm>
            <a:off x="0" y="1795417"/>
            <a:ext cx="4733365" cy="4031873"/>
          </a:xfrm>
          <a:prstGeom prst="rect">
            <a:avLst/>
          </a:prstGeom>
          <a:noFill/>
        </p:spPr>
        <p:txBody>
          <a:bodyPr wrap="square">
            <a:spAutoFit/>
          </a:bodyPr>
          <a:lstStyle/>
          <a:p>
            <a:r>
              <a:rPr lang="el-GR" sz="1600" b="1" dirty="0">
                <a:solidFill>
                  <a:srgbClr val="002060"/>
                </a:solidFill>
              </a:rPr>
              <a:t>Βασικές αρχές </a:t>
            </a:r>
          </a:p>
          <a:p>
            <a:r>
              <a:rPr lang="el-GR" sz="1600" b="1" dirty="0">
                <a:solidFill>
                  <a:srgbClr val="002060"/>
                </a:solidFill>
              </a:rPr>
              <a:t>1. Διαφοροποίηση του Εαυτού (Differentiation of Self)</a:t>
            </a:r>
          </a:p>
          <a:p>
            <a:endParaRPr lang="el-GR" sz="1600" dirty="0">
              <a:solidFill>
                <a:srgbClr val="002060"/>
              </a:solidFill>
            </a:endParaRPr>
          </a:p>
          <a:p>
            <a:r>
              <a:rPr lang="el-GR" sz="1600" dirty="0">
                <a:solidFill>
                  <a:srgbClr val="002060"/>
                </a:solidFill>
              </a:rPr>
              <a:t>Η ικανότητα του ατόμου να διαχωρίζει τη λογική σκέψη από τη συναισθηματική αντιδραστικότητα</a:t>
            </a:r>
          </a:p>
          <a:p>
            <a:endParaRPr lang="el-GR" sz="1600" dirty="0">
              <a:solidFill>
                <a:srgbClr val="002060"/>
              </a:solidFill>
            </a:endParaRPr>
          </a:p>
          <a:p>
            <a:r>
              <a:rPr lang="el-GR" sz="1600" dirty="0">
                <a:solidFill>
                  <a:srgbClr val="002060"/>
                </a:solidFill>
              </a:rPr>
              <a:t>Η ισορροπία μεταξύ αυτονομίας και συναισθηματικής σύνδεσης με την οικογένεια </a:t>
            </a:r>
            <a:r>
              <a:rPr lang="el-GR" sz="1600" dirty="0">
                <a:solidFill>
                  <a:srgbClr val="002060"/>
                </a:solidFill>
                <a:sym typeface="Wingdings" panose="05000000000000000000" pitchFamily="2" charset="2"/>
              </a:rPr>
              <a:t> </a:t>
            </a:r>
            <a:r>
              <a:rPr lang="el-GR" sz="1600" dirty="0">
                <a:solidFill>
                  <a:srgbClr val="002060"/>
                </a:solidFill>
              </a:rPr>
              <a:t>Άτομα με υψηλή διαφοροποίηση μπορούν να διατηρούν την </a:t>
            </a:r>
            <a:r>
              <a:rPr lang="el-GR" sz="1600" b="1" dirty="0">
                <a:solidFill>
                  <a:srgbClr val="002060"/>
                </a:solidFill>
              </a:rPr>
              <a:t>ατομικότητά</a:t>
            </a:r>
            <a:r>
              <a:rPr lang="el-GR" sz="1600" dirty="0">
                <a:solidFill>
                  <a:srgbClr val="002060"/>
                </a:solidFill>
              </a:rPr>
              <a:t> τους χωρίς να χάνουν τη σύνδεση με τους άλλους</a:t>
            </a:r>
          </a:p>
          <a:p>
            <a:endParaRPr lang="el-GR" sz="1600" dirty="0">
              <a:solidFill>
                <a:srgbClr val="002060"/>
              </a:solidFill>
            </a:endParaRPr>
          </a:p>
          <a:p>
            <a:r>
              <a:rPr lang="el-GR" sz="1600" dirty="0">
                <a:solidFill>
                  <a:srgbClr val="002060"/>
                </a:solidFill>
              </a:rPr>
              <a:t>Άτομα με χαμηλή διαφοροποίηση τείνουν να είναι συναισθηματικά αντιδραστικά και </a:t>
            </a:r>
            <a:r>
              <a:rPr lang="el-GR" sz="1600" b="1" dirty="0">
                <a:solidFill>
                  <a:srgbClr val="002060"/>
                </a:solidFill>
              </a:rPr>
              <a:t>εξαρτώνται</a:t>
            </a:r>
            <a:r>
              <a:rPr lang="el-GR" sz="1600" dirty="0">
                <a:solidFill>
                  <a:srgbClr val="002060"/>
                </a:solidFill>
              </a:rPr>
              <a:t> από την έγκριση των άλλων</a:t>
            </a:r>
          </a:p>
        </p:txBody>
      </p:sp>
      <p:sp>
        <p:nvSpPr>
          <p:cNvPr id="9" name="TextBox 8">
            <a:extLst>
              <a:ext uri="{FF2B5EF4-FFF2-40B4-BE49-F238E27FC236}">
                <a16:creationId xmlns:a16="http://schemas.microsoft.com/office/drawing/2014/main" id="{18A8706D-526A-ED03-4FBC-30DB9FAA00F2}"/>
              </a:ext>
            </a:extLst>
          </p:cNvPr>
          <p:cNvSpPr txBox="1"/>
          <p:nvPr/>
        </p:nvSpPr>
        <p:spPr>
          <a:xfrm>
            <a:off x="6929717" y="1795417"/>
            <a:ext cx="4733365" cy="3262432"/>
          </a:xfrm>
          <a:prstGeom prst="rect">
            <a:avLst/>
          </a:prstGeom>
          <a:noFill/>
        </p:spPr>
        <p:txBody>
          <a:bodyPr wrap="square">
            <a:spAutoFit/>
          </a:bodyPr>
          <a:lstStyle/>
          <a:p>
            <a:r>
              <a:rPr lang="el-GR" sz="1600" b="1" dirty="0">
                <a:solidFill>
                  <a:srgbClr val="002060"/>
                </a:solidFill>
              </a:rPr>
              <a:t>Βασικές αρχές </a:t>
            </a:r>
          </a:p>
          <a:p>
            <a:r>
              <a:rPr lang="el-GR" sz="1600" b="1" dirty="0">
                <a:solidFill>
                  <a:srgbClr val="002060"/>
                </a:solidFill>
              </a:rPr>
              <a:t>2. Τριγωνοποίηση (Triangulation)</a:t>
            </a:r>
          </a:p>
          <a:p>
            <a:endParaRPr lang="el-GR" sz="1600" dirty="0">
              <a:solidFill>
                <a:srgbClr val="002060"/>
              </a:solidFill>
            </a:endParaRPr>
          </a:p>
          <a:p>
            <a:r>
              <a:rPr lang="el-GR" sz="1600" dirty="0">
                <a:solidFill>
                  <a:srgbClr val="002060"/>
                </a:solidFill>
              </a:rPr>
              <a:t>Όταν η ένταση σε μια δυαδική σχέση αυξάνεται, ένα τρίτο άτομο εμπλέκεται για να μειωθεί το άγχος</a:t>
            </a:r>
          </a:p>
          <a:p>
            <a:endParaRPr lang="el-GR" sz="1600" dirty="0">
              <a:solidFill>
                <a:srgbClr val="002060"/>
              </a:solidFill>
            </a:endParaRPr>
          </a:p>
          <a:p>
            <a:r>
              <a:rPr lang="el-GR" sz="1600" dirty="0">
                <a:solidFill>
                  <a:srgbClr val="002060"/>
                </a:solidFill>
              </a:rPr>
              <a:t>Η τριγωνοποίηση είναι αυτόματη και συνήθως ασυνείδητη διαδικασία</a:t>
            </a:r>
          </a:p>
          <a:p>
            <a:endParaRPr lang="el-GR" sz="1600" dirty="0">
              <a:solidFill>
                <a:srgbClr val="002060"/>
              </a:solidFill>
            </a:endParaRPr>
          </a:p>
          <a:p>
            <a:r>
              <a:rPr lang="el-GR" sz="1600" dirty="0">
                <a:solidFill>
                  <a:srgbClr val="002060"/>
                </a:solidFill>
              </a:rPr>
              <a:t>Τα τρίγωνα μπορεί να είναι λειτουργικά σε περιόδους χαμηλού άγχους αλλά δυσλειτουργικά σε υψηλό στρες</a:t>
            </a:r>
          </a:p>
          <a:p>
            <a:endParaRPr lang="el-GR" sz="1400" dirty="0">
              <a:solidFill>
                <a:srgbClr val="002060"/>
              </a:solidFill>
            </a:endParaRPr>
          </a:p>
        </p:txBody>
      </p:sp>
    </p:spTree>
    <p:extLst>
      <p:ext uri="{BB962C8B-B14F-4D97-AF65-F5344CB8AC3E}">
        <p14:creationId xmlns:p14="http://schemas.microsoft.com/office/powerpoint/2010/main" val="44266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DA1B01D2-8B06-2722-C0FE-3DA4756F4C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8B426-07BE-C0D0-6EB1-E60A3322B960}"/>
              </a:ext>
            </a:extLst>
          </p:cNvPr>
          <p:cNvSpPr>
            <a:spLocks noGrp="1"/>
          </p:cNvSpPr>
          <p:nvPr>
            <p:ph type="title"/>
          </p:nvPr>
        </p:nvSpPr>
        <p:spPr>
          <a:xfrm>
            <a:off x="1048512" y="803283"/>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6.2 Η Θεωρία των Οικογενειακών Σχημάτων (</a:t>
            </a:r>
            <a:r>
              <a:rPr lang="en-US" sz="2000" b="1" dirty="0">
                <a:solidFill>
                  <a:srgbClr val="002060"/>
                </a:solidFill>
              </a:rPr>
              <a:t>Murray </a:t>
            </a:r>
            <a:r>
              <a:rPr lang="el-GR" sz="2000" b="1" dirty="0" err="1">
                <a:solidFill>
                  <a:srgbClr val="002060"/>
                </a:solidFill>
              </a:rPr>
              <a:t>Bowen</a:t>
            </a:r>
            <a:r>
              <a:rPr lang="el-GR" sz="2000" b="1" dirty="0">
                <a:solidFill>
                  <a:srgbClr val="002060"/>
                </a:solidFill>
              </a:rPr>
              <a:t>) (2) </a:t>
            </a:r>
            <a:br>
              <a:rPr lang="el-GR" sz="2000" b="1" dirty="0">
                <a:solidFill>
                  <a:srgbClr val="002060"/>
                </a:solidFill>
              </a:rPr>
            </a:b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632A5B64-78AF-BF15-13D3-EDA848327CC9}"/>
              </a:ext>
            </a:extLst>
          </p:cNvPr>
          <p:cNvSpPr>
            <a:spLocks noGrp="1"/>
          </p:cNvSpPr>
          <p:nvPr>
            <p:ph idx="1"/>
          </p:nvPr>
        </p:nvSpPr>
        <p:spPr>
          <a:xfrm>
            <a:off x="6550890" y="1956825"/>
            <a:ext cx="5641110"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DFA7C040-EE23-37AD-DCDF-127A9577DB40}"/>
              </a:ext>
            </a:extLst>
          </p:cNvPr>
          <p:cNvSpPr txBox="1"/>
          <p:nvPr/>
        </p:nvSpPr>
        <p:spPr>
          <a:xfrm>
            <a:off x="32531" y="1638470"/>
            <a:ext cx="4733365" cy="5016758"/>
          </a:xfrm>
          <a:prstGeom prst="rect">
            <a:avLst/>
          </a:prstGeom>
          <a:noFill/>
        </p:spPr>
        <p:txBody>
          <a:bodyPr wrap="square">
            <a:spAutoFit/>
          </a:bodyPr>
          <a:lstStyle/>
          <a:p>
            <a:r>
              <a:rPr lang="el-GR" b="1" dirty="0">
                <a:solidFill>
                  <a:srgbClr val="002060"/>
                </a:solidFill>
              </a:rPr>
              <a:t>Βασικές αρχές </a:t>
            </a:r>
          </a:p>
          <a:p>
            <a:endParaRPr lang="el-GR" b="1" dirty="0">
              <a:solidFill>
                <a:srgbClr val="002060"/>
              </a:solidFill>
            </a:endParaRPr>
          </a:p>
          <a:p>
            <a:r>
              <a:rPr lang="el-GR" b="1" dirty="0">
                <a:solidFill>
                  <a:srgbClr val="002060"/>
                </a:solidFill>
              </a:rPr>
              <a:t>3. Διαγενεακή Μετάδοση (Multigenerational </a:t>
            </a:r>
            <a:r>
              <a:rPr lang="el-GR" b="1" dirty="0" err="1">
                <a:solidFill>
                  <a:srgbClr val="002060"/>
                </a:solidFill>
              </a:rPr>
              <a:t>Transmission</a:t>
            </a:r>
            <a:r>
              <a:rPr lang="el-GR" b="1" dirty="0">
                <a:solidFill>
                  <a:srgbClr val="002060"/>
                </a:solidFill>
              </a:rPr>
              <a:t> </a:t>
            </a:r>
            <a:r>
              <a:rPr lang="el-GR" b="1" dirty="0" err="1">
                <a:solidFill>
                  <a:srgbClr val="002060"/>
                </a:solidFill>
              </a:rPr>
              <a:t>Process</a:t>
            </a:r>
            <a:r>
              <a:rPr lang="el-GR" b="1" dirty="0">
                <a:solidFill>
                  <a:srgbClr val="002060"/>
                </a:solidFill>
              </a:rPr>
              <a:t>)</a:t>
            </a:r>
          </a:p>
          <a:p>
            <a:endParaRPr lang="el-GR" dirty="0">
              <a:solidFill>
                <a:srgbClr val="002060"/>
              </a:solidFill>
            </a:endParaRPr>
          </a:p>
          <a:p>
            <a:r>
              <a:rPr lang="el-GR" dirty="0">
                <a:solidFill>
                  <a:srgbClr val="002060"/>
                </a:solidFill>
              </a:rPr>
              <a:t>Τα οικογενειακά μοτίβα, αξίες και συμπεριφορές μεταδίδονται από γενιά σε γενιά</a:t>
            </a:r>
          </a:p>
          <a:p>
            <a:endParaRPr lang="el-GR" dirty="0">
              <a:solidFill>
                <a:srgbClr val="002060"/>
              </a:solidFill>
            </a:endParaRPr>
          </a:p>
          <a:p>
            <a:r>
              <a:rPr lang="el-GR" dirty="0">
                <a:solidFill>
                  <a:srgbClr val="002060"/>
                </a:solidFill>
              </a:rPr>
              <a:t>Το επίπεδο διαφοροποίησης μεταδίδεται σταδιακά διαμέσου των γενεών</a:t>
            </a:r>
          </a:p>
          <a:p>
            <a:endParaRPr lang="el-GR" dirty="0">
              <a:solidFill>
                <a:srgbClr val="002060"/>
              </a:solidFill>
            </a:endParaRPr>
          </a:p>
          <a:p>
            <a:r>
              <a:rPr lang="el-GR" dirty="0">
                <a:solidFill>
                  <a:srgbClr val="002060"/>
                </a:solidFill>
              </a:rPr>
              <a:t>Μικρές διαφορές στη διαφοροποίηση μεταξύ γονέων και παιδιών οδηγούν σε σημαντικές διαφορές μετά από πολλές γενιές</a:t>
            </a:r>
          </a:p>
          <a:p>
            <a:endParaRPr lang="el-GR" dirty="0">
              <a:solidFill>
                <a:srgbClr val="002060"/>
              </a:solidFill>
            </a:endParaRPr>
          </a:p>
          <a:p>
            <a:r>
              <a:rPr lang="el-GR" dirty="0">
                <a:solidFill>
                  <a:srgbClr val="002060"/>
                </a:solidFill>
              </a:rPr>
              <a:t>Το </a:t>
            </a:r>
            <a:r>
              <a:rPr lang="el-GR" dirty="0" err="1">
                <a:solidFill>
                  <a:srgbClr val="002060"/>
                </a:solidFill>
              </a:rPr>
              <a:t>γενεόγραμμα</a:t>
            </a:r>
            <a:r>
              <a:rPr lang="el-GR" dirty="0">
                <a:solidFill>
                  <a:srgbClr val="002060"/>
                </a:solidFill>
              </a:rPr>
              <a:t> χρησιμοποιείται για την κατανόηση αυτών των μοτίβων</a:t>
            </a:r>
          </a:p>
          <a:p>
            <a:endParaRPr lang="el-GR" sz="1600" dirty="0">
              <a:solidFill>
                <a:srgbClr val="002060"/>
              </a:solidFill>
            </a:endParaRPr>
          </a:p>
        </p:txBody>
      </p:sp>
      <p:sp>
        <p:nvSpPr>
          <p:cNvPr id="6" name="Arrow: Right 5">
            <a:extLst>
              <a:ext uri="{FF2B5EF4-FFF2-40B4-BE49-F238E27FC236}">
                <a16:creationId xmlns:a16="http://schemas.microsoft.com/office/drawing/2014/main" id="{36771D75-BE46-B439-C6B5-5B9F9E5D84B0}"/>
              </a:ext>
            </a:extLst>
          </p:cNvPr>
          <p:cNvSpPr/>
          <p:nvPr/>
        </p:nvSpPr>
        <p:spPr>
          <a:xfrm>
            <a:off x="4894729" y="3739219"/>
            <a:ext cx="1398495" cy="3917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D67209C-B238-C8AE-C5F1-ABD7A910DA16}"/>
              </a:ext>
            </a:extLst>
          </p:cNvPr>
          <p:cNvSpPr txBox="1"/>
          <p:nvPr/>
        </p:nvSpPr>
        <p:spPr>
          <a:xfrm>
            <a:off x="7294601" y="2465004"/>
            <a:ext cx="4733365" cy="4093428"/>
          </a:xfrm>
          <a:prstGeom prst="rect">
            <a:avLst/>
          </a:prstGeom>
          <a:noFill/>
        </p:spPr>
        <p:txBody>
          <a:bodyPr wrap="square">
            <a:spAutoFit/>
          </a:bodyPr>
          <a:lstStyle/>
          <a:p>
            <a:r>
              <a:rPr lang="el-GR" dirty="0">
                <a:solidFill>
                  <a:srgbClr val="002060"/>
                </a:solidFill>
              </a:rPr>
              <a:t>Η </a:t>
            </a:r>
            <a:r>
              <a:rPr lang="el-GR" b="1" dirty="0">
                <a:solidFill>
                  <a:srgbClr val="002060"/>
                </a:solidFill>
              </a:rPr>
              <a:t>ενίσχυση</a:t>
            </a:r>
            <a:r>
              <a:rPr lang="el-GR" dirty="0">
                <a:solidFill>
                  <a:srgbClr val="002060"/>
                </a:solidFill>
              </a:rPr>
              <a:t> της γονεικής λειτουργίας προϋποθέτει:</a:t>
            </a:r>
          </a:p>
          <a:p>
            <a:endParaRPr lang="el-GR" dirty="0">
              <a:solidFill>
                <a:srgbClr val="002060"/>
              </a:solidFill>
            </a:endParaRPr>
          </a:p>
          <a:p>
            <a:pPr marL="285750" indent="-285750">
              <a:buFont typeface="Arial" panose="020B0604020202020204" pitchFamily="34" charset="0"/>
              <a:buChar char="•"/>
            </a:pPr>
            <a:r>
              <a:rPr lang="el-GR" dirty="0">
                <a:solidFill>
                  <a:srgbClr val="002060"/>
                </a:solidFill>
              </a:rPr>
              <a:t>καλλιέργεια υγιούς επικοινωνίας</a:t>
            </a:r>
          </a:p>
          <a:p>
            <a:pPr marL="285750" indent="-285750">
              <a:buFont typeface="Arial" panose="020B0604020202020204" pitchFamily="34" charset="0"/>
              <a:buChar char="•"/>
            </a:pPr>
            <a:r>
              <a:rPr lang="el-GR" dirty="0">
                <a:solidFill>
                  <a:srgbClr val="002060"/>
                </a:solidFill>
              </a:rPr>
              <a:t>σαφήνεια ρόλων </a:t>
            </a:r>
          </a:p>
          <a:p>
            <a:pPr marL="285750" indent="-285750">
              <a:buFont typeface="Arial" panose="020B0604020202020204" pitchFamily="34" charset="0"/>
              <a:buChar char="•"/>
            </a:pPr>
            <a:r>
              <a:rPr lang="el-GR" dirty="0">
                <a:solidFill>
                  <a:srgbClr val="002060"/>
                </a:solidFill>
              </a:rPr>
              <a:t>προώθηση της συνεργατικότητας</a:t>
            </a:r>
          </a:p>
          <a:p>
            <a:pPr marL="285750" indent="-285750">
              <a:buFont typeface="Arial" panose="020B0604020202020204" pitchFamily="34" charset="0"/>
              <a:buChar char="•"/>
            </a:pPr>
            <a:r>
              <a:rPr lang="el-GR" dirty="0">
                <a:solidFill>
                  <a:srgbClr val="002060"/>
                </a:solidFill>
              </a:rPr>
              <a:t>ισορροπία ανάμεσα στην συναισθηματική εγγύτητα και την αυτονομία </a:t>
            </a:r>
          </a:p>
          <a:p>
            <a:endParaRPr lang="en-US" sz="1600" b="1" dirty="0">
              <a:solidFill>
                <a:srgbClr val="002060"/>
              </a:solidFill>
            </a:endParaRPr>
          </a:p>
          <a:p>
            <a:endParaRPr lang="en-US" sz="1600" b="1" dirty="0">
              <a:solidFill>
                <a:srgbClr val="002060"/>
              </a:solidFill>
            </a:endParaRPr>
          </a:p>
          <a:p>
            <a:endParaRPr lang="en-US" sz="1600" b="1" dirty="0">
              <a:solidFill>
                <a:srgbClr val="002060"/>
              </a:solidFill>
            </a:endParaRPr>
          </a:p>
          <a:p>
            <a:endParaRPr lang="en-US" sz="1600" b="1" dirty="0">
              <a:solidFill>
                <a:srgbClr val="002060"/>
              </a:solidFill>
            </a:endParaRPr>
          </a:p>
          <a:p>
            <a:r>
              <a:rPr lang="en-US" sz="1200" dirty="0">
                <a:solidFill>
                  <a:srgbClr val="002060"/>
                </a:solidFill>
              </a:rPr>
              <a:t>								Bowen, 1978</a:t>
            </a:r>
            <a:endParaRPr lang="el-GR" sz="1200" dirty="0">
              <a:solidFill>
                <a:srgbClr val="002060"/>
              </a:solidFill>
            </a:endParaRPr>
          </a:p>
          <a:p>
            <a:endParaRPr lang="el-GR" sz="1600" dirty="0">
              <a:solidFill>
                <a:srgbClr val="002060"/>
              </a:solidFill>
            </a:endParaRPr>
          </a:p>
          <a:p>
            <a:endParaRPr lang="el-GR" sz="1600" dirty="0">
              <a:solidFill>
                <a:srgbClr val="002060"/>
              </a:solidFill>
            </a:endParaRPr>
          </a:p>
        </p:txBody>
      </p:sp>
    </p:spTree>
    <p:extLst>
      <p:ext uri="{BB962C8B-B14F-4D97-AF65-F5344CB8AC3E}">
        <p14:creationId xmlns:p14="http://schemas.microsoft.com/office/powerpoint/2010/main" val="1500197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A9FCC1C-F417-0C9E-9853-64D9BC0B7043}"/>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B50A773-60F1-60CD-6870-D463BE191BDA}"/>
              </a:ext>
            </a:extLst>
          </p:cNvPr>
          <p:cNvPicPr>
            <a:picLocks noChangeAspect="1"/>
          </p:cNvPicPr>
          <p:nvPr/>
        </p:nvPicPr>
        <p:blipFill>
          <a:blip r:embed="rId3"/>
          <a:stretch>
            <a:fillRect/>
          </a:stretch>
        </p:blipFill>
        <p:spPr>
          <a:xfrm>
            <a:off x="2334410" y="0"/>
            <a:ext cx="6680498" cy="6237597"/>
          </a:xfrm>
          <a:prstGeom prst="rect">
            <a:avLst/>
          </a:prstGeom>
        </p:spPr>
      </p:pic>
    </p:spTree>
    <p:extLst>
      <p:ext uri="{BB962C8B-B14F-4D97-AF65-F5344CB8AC3E}">
        <p14:creationId xmlns:p14="http://schemas.microsoft.com/office/powerpoint/2010/main" val="1564431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F5E65DAA-3784-9DBD-437C-BF616DD0B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7A830-E860-46A3-6029-CB9DDE5FDD33}"/>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6.3 Η </a:t>
            </a:r>
            <a:r>
              <a:rPr lang="el-GR" sz="2000" b="1" dirty="0" err="1">
                <a:solidFill>
                  <a:srgbClr val="002060"/>
                </a:solidFill>
              </a:rPr>
              <a:t>Νευροεπιστημονική</a:t>
            </a:r>
            <a:r>
              <a:rPr lang="el-GR" sz="2000" b="1" dirty="0">
                <a:solidFill>
                  <a:srgbClr val="002060"/>
                </a:solidFill>
              </a:rPr>
              <a:t> Προσέγγιση (Schore)</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9F7E8C9E-54CB-3B58-AC91-D354E49E5FA4}"/>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052CEF80-DF8F-DD40-0B81-FA07029E56E7}"/>
              </a:ext>
            </a:extLst>
          </p:cNvPr>
          <p:cNvSpPr txBox="1"/>
          <p:nvPr/>
        </p:nvSpPr>
        <p:spPr>
          <a:xfrm>
            <a:off x="0" y="1631020"/>
            <a:ext cx="4883972" cy="4493538"/>
          </a:xfrm>
          <a:prstGeom prst="rect">
            <a:avLst/>
          </a:prstGeom>
          <a:noFill/>
        </p:spPr>
        <p:txBody>
          <a:bodyPr wrap="square">
            <a:spAutoFit/>
          </a:bodyPr>
          <a:lstStyle/>
          <a:p>
            <a:r>
              <a:rPr lang="el-GR" sz="1600" b="1" dirty="0">
                <a:solidFill>
                  <a:srgbClr val="002060"/>
                </a:solidFill>
              </a:rPr>
              <a:t>Βασικές αρχές</a:t>
            </a:r>
          </a:p>
          <a:p>
            <a:endParaRPr lang="en-US" sz="1600" b="1" dirty="0">
              <a:solidFill>
                <a:srgbClr val="002060"/>
              </a:solidFill>
            </a:endParaRPr>
          </a:p>
          <a:p>
            <a:pPr marL="285750" indent="-285750">
              <a:buFont typeface="Arial" panose="020B0604020202020204" pitchFamily="34" charset="0"/>
              <a:buChar char="•"/>
            </a:pPr>
            <a:r>
              <a:rPr lang="el-GR" sz="1600" b="1" dirty="0">
                <a:solidFill>
                  <a:srgbClr val="002060"/>
                </a:solidFill>
              </a:rPr>
              <a:t>Ρύθμιση Δεξιού Εγκεφάλου (</a:t>
            </a:r>
            <a:r>
              <a:rPr lang="el-GR" sz="1600" b="1" dirty="0" err="1">
                <a:solidFill>
                  <a:srgbClr val="002060"/>
                </a:solidFill>
              </a:rPr>
              <a:t>Right</a:t>
            </a:r>
            <a:r>
              <a:rPr lang="el-GR" sz="1600" b="1" dirty="0">
                <a:solidFill>
                  <a:srgbClr val="002060"/>
                </a:solidFill>
              </a:rPr>
              <a:t> </a:t>
            </a:r>
            <a:r>
              <a:rPr lang="el-GR" sz="1600" b="1" dirty="0" err="1">
                <a:solidFill>
                  <a:srgbClr val="002060"/>
                </a:solidFill>
              </a:rPr>
              <a:t>Brain</a:t>
            </a:r>
            <a:r>
              <a:rPr lang="el-GR" sz="1600" b="1" dirty="0">
                <a:solidFill>
                  <a:srgbClr val="002060"/>
                </a:solidFill>
              </a:rPr>
              <a:t> </a:t>
            </a:r>
            <a:r>
              <a:rPr lang="el-GR" sz="1600" b="1" dirty="0" err="1">
                <a:solidFill>
                  <a:srgbClr val="002060"/>
                </a:solidFill>
              </a:rPr>
              <a:t>Regulation</a:t>
            </a:r>
            <a:r>
              <a:rPr lang="el-GR" sz="1600" b="1" dirty="0">
                <a:solidFill>
                  <a:srgbClr val="002060"/>
                </a:solidFill>
              </a:rPr>
              <a:t>)</a:t>
            </a:r>
            <a:endParaRPr lang="el-GR" sz="1600" dirty="0">
              <a:solidFill>
                <a:srgbClr val="002060"/>
              </a:solidFill>
            </a:endParaRPr>
          </a:p>
          <a:p>
            <a:endParaRPr lang="en-US" sz="1600" dirty="0">
              <a:solidFill>
                <a:srgbClr val="002060"/>
              </a:solidFill>
            </a:endParaRPr>
          </a:p>
          <a:p>
            <a:r>
              <a:rPr lang="en-US" sz="1600" dirty="0">
                <a:solidFill>
                  <a:srgbClr val="002060"/>
                </a:solidFill>
              </a:rPr>
              <a:t>To </a:t>
            </a:r>
            <a:r>
              <a:rPr lang="el-GR" sz="1600" dirty="0">
                <a:solidFill>
                  <a:srgbClr val="002060"/>
                </a:solidFill>
              </a:rPr>
              <a:t>δεξί ημισφαίριο είναι κυρίαρχο στα πρώτα 2-3 χρόνια</a:t>
            </a:r>
          </a:p>
          <a:p>
            <a:r>
              <a:rPr lang="el-GR" sz="1600" dirty="0">
                <a:solidFill>
                  <a:srgbClr val="002060"/>
                </a:solidFill>
              </a:rPr>
              <a:t>Κι εκεί εστιάζεται η </a:t>
            </a:r>
            <a:r>
              <a:rPr lang="el-GR" sz="1600" dirty="0" err="1">
                <a:solidFill>
                  <a:srgbClr val="002060"/>
                </a:solidFill>
              </a:rPr>
              <a:t>γονεϊκή</a:t>
            </a:r>
            <a:r>
              <a:rPr lang="el-GR" sz="1600" dirty="0">
                <a:solidFill>
                  <a:srgbClr val="002060"/>
                </a:solidFill>
              </a:rPr>
              <a:t>-βρεφική αλληλεπίδραση </a:t>
            </a:r>
          </a:p>
          <a:p>
            <a:endParaRPr lang="en-US" sz="1600" dirty="0">
              <a:solidFill>
                <a:srgbClr val="002060"/>
              </a:solidFill>
            </a:endParaRPr>
          </a:p>
          <a:p>
            <a:r>
              <a:rPr lang="el-GR" sz="1600" dirty="0">
                <a:solidFill>
                  <a:srgbClr val="002060"/>
                </a:solidFill>
              </a:rPr>
              <a:t>Η συναισθηματική ρύθμιση μεταδίδεται μέσω μη λεκτικών, ασυνείδητων διαδικασιών</a:t>
            </a:r>
          </a:p>
          <a:p>
            <a:endParaRPr lang="en-US" sz="1600" b="1" dirty="0">
              <a:solidFill>
                <a:srgbClr val="002060"/>
              </a:solidFill>
            </a:endParaRPr>
          </a:p>
          <a:p>
            <a:pPr marL="285750" indent="-285750">
              <a:buFont typeface="Arial" panose="020B0604020202020204" pitchFamily="34" charset="0"/>
              <a:buChar char="•"/>
            </a:pPr>
            <a:r>
              <a:rPr lang="el-GR" sz="1600" b="1" dirty="0">
                <a:solidFill>
                  <a:srgbClr val="002060"/>
                </a:solidFill>
              </a:rPr>
              <a:t> </a:t>
            </a:r>
            <a:r>
              <a:rPr lang="el-GR" sz="1600" b="1" dirty="0" err="1">
                <a:solidFill>
                  <a:srgbClr val="002060"/>
                </a:solidFill>
              </a:rPr>
              <a:t>Διυποκειμενικότητα</a:t>
            </a:r>
            <a:r>
              <a:rPr lang="el-GR" sz="1600" b="1" dirty="0">
                <a:solidFill>
                  <a:srgbClr val="002060"/>
                </a:solidFill>
              </a:rPr>
              <a:t> (</a:t>
            </a:r>
            <a:r>
              <a:rPr lang="el-GR" sz="1600" b="1" dirty="0" err="1">
                <a:solidFill>
                  <a:srgbClr val="002060"/>
                </a:solidFill>
              </a:rPr>
              <a:t>Intersubjectivity</a:t>
            </a:r>
            <a:r>
              <a:rPr lang="el-GR" sz="1600" b="1" dirty="0">
                <a:solidFill>
                  <a:srgbClr val="002060"/>
                </a:solidFill>
              </a:rPr>
              <a:t>)</a:t>
            </a:r>
            <a:endParaRPr lang="el-GR" sz="1600" dirty="0">
              <a:solidFill>
                <a:srgbClr val="002060"/>
              </a:solidFill>
            </a:endParaRPr>
          </a:p>
          <a:p>
            <a:endParaRPr lang="el-GR" sz="1600" dirty="0">
              <a:solidFill>
                <a:srgbClr val="002060"/>
              </a:solidFill>
            </a:endParaRPr>
          </a:p>
          <a:p>
            <a:r>
              <a:rPr lang="el-GR" sz="1600" dirty="0">
                <a:solidFill>
                  <a:srgbClr val="002060"/>
                </a:solidFill>
              </a:rPr>
              <a:t>Γονέας – Παιδί : αμφίδρομη, συγχρονισμένη ανταλλαγή συναισθηματικών καταστάσεων</a:t>
            </a:r>
          </a:p>
          <a:p>
            <a:endParaRPr lang="el-GR" sz="1600" dirty="0">
              <a:solidFill>
                <a:srgbClr val="002060"/>
              </a:solidFill>
            </a:endParaRPr>
          </a:p>
          <a:p>
            <a:r>
              <a:rPr lang="el-GR" sz="1600" dirty="0">
                <a:solidFill>
                  <a:srgbClr val="002060"/>
                </a:solidFill>
              </a:rPr>
              <a:t>Η </a:t>
            </a:r>
            <a:r>
              <a:rPr lang="el-GR" sz="1600" dirty="0" err="1">
                <a:solidFill>
                  <a:srgbClr val="002060"/>
                </a:solidFill>
              </a:rPr>
              <a:t>διυποκειμενικότητα</a:t>
            </a:r>
            <a:r>
              <a:rPr lang="el-GR" sz="1600" dirty="0">
                <a:solidFill>
                  <a:srgbClr val="002060"/>
                </a:solidFill>
              </a:rPr>
              <a:t> είναι το θεμέλιο του ασφαλούς δεσμού</a:t>
            </a:r>
          </a:p>
          <a:p>
            <a:endParaRPr lang="el-GR" sz="1400" b="1" dirty="0">
              <a:solidFill>
                <a:srgbClr val="002060"/>
              </a:solidFill>
            </a:endParaRPr>
          </a:p>
        </p:txBody>
      </p:sp>
      <p:sp>
        <p:nvSpPr>
          <p:cNvPr id="9" name="TextBox 8">
            <a:extLst>
              <a:ext uri="{FF2B5EF4-FFF2-40B4-BE49-F238E27FC236}">
                <a16:creationId xmlns:a16="http://schemas.microsoft.com/office/drawing/2014/main" id="{87EC2B86-DED5-482C-AABC-CA612A2A65D9}"/>
              </a:ext>
            </a:extLst>
          </p:cNvPr>
          <p:cNvSpPr txBox="1"/>
          <p:nvPr/>
        </p:nvSpPr>
        <p:spPr>
          <a:xfrm>
            <a:off x="6940475" y="1720114"/>
            <a:ext cx="4733365" cy="3508653"/>
          </a:xfrm>
          <a:prstGeom prst="rect">
            <a:avLst/>
          </a:prstGeom>
          <a:noFill/>
        </p:spPr>
        <p:txBody>
          <a:bodyPr wrap="square">
            <a:spAutoFit/>
          </a:bodyPr>
          <a:lstStyle/>
          <a:p>
            <a:r>
              <a:rPr lang="el-GR" sz="1600" b="1" dirty="0">
                <a:solidFill>
                  <a:srgbClr val="002060"/>
                </a:solidFill>
              </a:rPr>
              <a:t>Βασικές αρχές</a:t>
            </a:r>
          </a:p>
          <a:p>
            <a:endParaRPr lang="el-GR" sz="1600" b="1" dirty="0">
              <a:solidFill>
                <a:srgbClr val="002060"/>
              </a:solidFill>
            </a:endParaRPr>
          </a:p>
          <a:p>
            <a:pPr marL="285750" indent="-285750">
              <a:buFont typeface="Arial" panose="020B0604020202020204" pitchFamily="34" charset="0"/>
              <a:buChar char="•"/>
            </a:pPr>
            <a:r>
              <a:rPr lang="el-GR" sz="1600" b="1" dirty="0">
                <a:solidFill>
                  <a:srgbClr val="002060"/>
                </a:solidFill>
              </a:rPr>
              <a:t> Συναισθηματική Ρύθμιση (</a:t>
            </a:r>
            <a:r>
              <a:rPr lang="el-GR" sz="1600" b="1" dirty="0" err="1">
                <a:solidFill>
                  <a:srgbClr val="002060"/>
                </a:solidFill>
              </a:rPr>
              <a:t>Affect</a:t>
            </a:r>
            <a:r>
              <a:rPr lang="el-GR" sz="1600" b="1" dirty="0">
                <a:solidFill>
                  <a:srgbClr val="002060"/>
                </a:solidFill>
              </a:rPr>
              <a:t> </a:t>
            </a:r>
            <a:r>
              <a:rPr lang="el-GR" sz="1600" b="1" dirty="0" err="1">
                <a:solidFill>
                  <a:srgbClr val="002060"/>
                </a:solidFill>
              </a:rPr>
              <a:t>Regulation</a:t>
            </a:r>
            <a:r>
              <a:rPr lang="el-GR" sz="1600" b="1" dirty="0">
                <a:solidFill>
                  <a:srgbClr val="002060"/>
                </a:solidFill>
              </a:rPr>
              <a:t>)</a:t>
            </a:r>
          </a:p>
          <a:p>
            <a:endParaRPr lang="el-GR" sz="1600" b="1" dirty="0">
              <a:solidFill>
                <a:srgbClr val="002060"/>
              </a:solidFill>
            </a:endParaRPr>
          </a:p>
          <a:p>
            <a:r>
              <a:rPr lang="el-GR" sz="1600" dirty="0">
                <a:solidFill>
                  <a:srgbClr val="002060"/>
                </a:solidFill>
              </a:rPr>
              <a:t>Η ικανότητα διαχείρισης συναισθηματικών καταστάσεων αναπτύσσεται μέσω της σχέσης με τον γονέα</a:t>
            </a:r>
          </a:p>
          <a:p>
            <a:endParaRPr lang="el-GR" sz="1600" dirty="0">
              <a:solidFill>
                <a:srgbClr val="002060"/>
              </a:solidFill>
            </a:endParaRPr>
          </a:p>
          <a:p>
            <a:r>
              <a:rPr lang="el-GR" sz="1600" dirty="0">
                <a:solidFill>
                  <a:srgbClr val="002060"/>
                </a:solidFill>
              </a:rPr>
              <a:t>Επαναλαμβανόμενες εμπειρίες ρύθμισης διαμορφώνουν τη νευρική αρχιτεκτονική</a:t>
            </a:r>
          </a:p>
          <a:p>
            <a:endParaRPr lang="el-GR" sz="1600" dirty="0">
              <a:solidFill>
                <a:srgbClr val="002060"/>
              </a:solidFill>
            </a:endParaRPr>
          </a:p>
          <a:p>
            <a:r>
              <a:rPr lang="el-GR" sz="1600" dirty="0">
                <a:solidFill>
                  <a:srgbClr val="002060"/>
                </a:solidFill>
              </a:rPr>
              <a:t>Η αυτορρύθμιση προκύπτει από την εσωτερίκευση της </a:t>
            </a:r>
            <a:r>
              <a:rPr lang="el-GR" sz="1600" dirty="0" err="1">
                <a:solidFill>
                  <a:srgbClr val="002060"/>
                </a:solidFill>
              </a:rPr>
              <a:t>συμρύθμισης</a:t>
            </a:r>
            <a:r>
              <a:rPr lang="el-GR" sz="1600" dirty="0">
                <a:solidFill>
                  <a:srgbClr val="002060"/>
                </a:solidFill>
              </a:rPr>
              <a:t> (</a:t>
            </a:r>
            <a:r>
              <a:rPr lang="el-GR" sz="1600" dirty="0" err="1">
                <a:solidFill>
                  <a:srgbClr val="002060"/>
                </a:solidFill>
              </a:rPr>
              <a:t>co-regulation</a:t>
            </a:r>
            <a:r>
              <a:rPr lang="el-GR" sz="1600" dirty="0">
                <a:solidFill>
                  <a:srgbClr val="002060"/>
                </a:solidFill>
              </a:rPr>
              <a:t>)</a:t>
            </a:r>
          </a:p>
          <a:p>
            <a:endParaRPr lang="el-GR" sz="1400" dirty="0">
              <a:solidFill>
                <a:srgbClr val="002060"/>
              </a:solidFill>
            </a:endParaRPr>
          </a:p>
        </p:txBody>
      </p:sp>
    </p:spTree>
    <p:extLst>
      <p:ext uri="{BB962C8B-B14F-4D97-AF65-F5344CB8AC3E}">
        <p14:creationId xmlns:p14="http://schemas.microsoft.com/office/powerpoint/2010/main" val="931266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6FDE19A-0ED1-18A4-7846-144BD92762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FFB1C-21A3-7E4B-A1BA-22856D89F0C3}"/>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6. Βιολογία, Γενετική και Περιβάλλον</a:t>
            </a:r>
            <a:br>
              <a:rPr lang="el-GR" sz="2000" b="1" dirty="0">
                <a:solidFill>
                  <a:srgbClr val="002060"/>
                </a:solidFill>
              </a:rPr>
            </a:br>
            <a:r>
              <a:rPr lang="el-GR" sz="2000" b="1" dirty="0">
                <a:solidFill>
                  <a:srgbClr val="002060"/>
                </a:solidFill>
              </a:rPr>
              <a:t>6.3 Η </a:t>
            </a:r>
            <a:r>
              <a:rPr lang="el-GR" sz="2000" b="1" dirty="0" err="1">
                <a:solidFill>
                  <a:srgbClr val="002060"/>
                </a:solidFill>
              </a:rPr>
              <a:t>Νευροεπιστημονική</a:t>
            </a:r>
            <a:r>
              <a:rPr lang="el-GR" sz="2000" b="1" dirty="0">
                <a:solidFill>
                  <a:srgbClr val="002060"/>
                </a:solidFill>
              </a:rPr>
              <a:t> Προσέγγιση (Schore) (2)</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C9598203-587D-D8D7-82FC-1821342AAFE8}"/>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7746E4C6-2EB6-9A29-0A11-5B8C02C12995}"/>
              </a:ext>
            </a:extLst>
          </p:cNvPr>
          <p:cNvSpPr txBox="1"/>
          <p:nvPr/>
        </p:nvSpPr>
        <p:spPr>
          <a:xfrm>
            <a:off x="0" y="1638470"/>
            <a:ext cx="12313920" cy="4524315"/>
          </a:xfrm>
          <a:prstGeom prst="rect">
            <a:avLst/>
          </a:prstGeom>
          <a:noFill/>
        </p:spPr>
        <p:txBody>
          <a:bodyPr wrap="square">
            <a:spAutoFit/>
          </a:bodyPr>
          <a:lstStyle/>
          <a:p>
            <a:r>
              <a:rPr lang="el-GR" sz="1600" b="1" dirty="0">
                <a:solidFill>
                  <a:srgbClr val="002060"/>
                </a:solidFill>
              </a:rPr>
              <a:t>Βασικές αρχές</a:t>
            </a:r>
          </a:p>
          <a:p>
            <a:endParaRPr lang="el-GR" sz="1600" b="1" dirty="0">
              <a:solidFill>
                <a:srgbClr val="002060"/>
              </a:solidFill>
            </a:endParaRPr>
          </a:p>
          <a:p>
            <a:r>
              <a:rPr lang="el-GR" sz="1600" b="1" dirty="0">
                <a:solidFill>
                  <a:srgbClr val="002060"/>
                </a:solidFill>
              </a:rPr>
              <a:t>Νευροεπιστήμη και θεωρία του δεσμού</a:t>
            </a:r>
            <a:endParaRPr lang="en-US" sz="1600" b="1" dirty="0">
              <a:solidFill>
                <a:srgbClr val="002060"/>
              </a:solidFill>
            </a:endParaRPr>
          </a:p>
          <a:p>
            <a:endParaRPr lang="el-GR" sz="1600" b="1" dirty="0">
              <a:solidFill>
                <a:srgbClr val="002060"/>
              </a:solidFill>
            </a:endParaRPr>
          </a:p>
          <a:p>
            <a:r>
              <a:rPr lang="el-GR" sz="1600" b="1" dirty="0">
                <a:solidFill>
                  <a:srgbClr val="002060"/>
                </a:solidFill>
              </a:rPr>
              <a:t>Ασφαλής δεσμός  </a:t>
            </a:r>
          </a:p>
          <a:p>
            <a:pPr marL="285750" indent="-285750">
              <a:buFont typeface="Arial" panose="020B0604020202020204" pitchFamily="34" charset="0"/>
              <a:buChar char="•"/>
            </a:pPr>
            <a:r>
              <a:rPr lang="el-GR" sz="1600" dirty="0">
                <a:solidFill>
                  <a:srgbClr val="002060"/>
                </a:solidFill>
              </a:rPr>
              <a:t>Η ρύθμιση του δεξιού εγκεφάλου είναι ισορροπημένη </a:t>
            </a:r>
          </a:p>
          <a:p>
            <a:pPr marL="285750" indent="-285750">
              <a:buFont typeface="Arial" panose="020B0604020202020204" pitchFamily="34" charset="0"/>
              <a:buChar char="•"/>
            </a:pPr>
            <a:r>
              <a:rPr lang="el-GR" sz="1600" dirty="0">
                <a:solidFill>
                  <a:srgbClr val="002060"/>
                </a:solidFill>
              </a:rPr>
              <a:t>Βέλτιστη ικανότητα ρύθμισης των συναισθημάτων</a:t>
            </a:r>
          </a:p>
          <a:p>
            <a:endParaRPr lang="el-GR" sz="1600" b="1" dirty="0">
              <a:solidFill>
                <a:srgbClr val="002060"/>
              </a:solidFill>
            </a:endParaRPr>
          </a:p>
          <a:p>
            <a:r>
              <a:rPr lang="el-GR" sz="1600" b="1" dirty="0">
                <a:solidFill>
                  <a:srgbClr val="002060"/>
                </a:solidFill>
              </a:rPr>
              <a:t>Αποφευκτικός δεσμός</a:t>
            </a:r>
          </a:p>
          <a:p>
            <a:pPr marL="285750" indent="-285750">
              <a:buFont typeface="Arial" panose="020B0604020202020204" pitchFamily="34" charset="0"/>
              <a:buChar char="•"/>
            </a:pPr>
            <a:r>
              <a:rPr lang="el-GR" sz="1600" dirty="0">
                <a:solidFill>
                  <a:srgbClr val="002060"/>
                </a:solidFill>
              </a:rPr>
              <a:t>Συναισθηματική απόσυρση</a:t>
            </a:r>
          </a:p>
          <a:p>
            <a:endParaRPr lang="el-GR" sz="1600" dirty="0">
              <a:solidFill>
                <a:srgbClr val="002060"/>
              </a:solidFill>
            </a:endParaRPr>
          </a:p>
          <a:p>
            <a:r>
              <a:rPr lang="el-GR" sz="1600" b="1" dirty="0">
                <a:solidFill>
                  <a:srgbClr val="002060"/>
                </a:solidFill>
              </a:rPr>
              <a:t>Αμφιθυμικός δεσμός </a:t>
            </a:r>
          </a:p>
          <a:p>
            <a:pPr marL="285750" indent="-285750">
              <a:buFont typeface="Arial" panose="020B0604020202020204" pitchFamily="34" charset="0"/>
              <a:buChar char="•"/>
            </a:pPr>
            <a:r>
              <a:rPr lang="el-GR" sz="1600" dirty="0">
                <a:solidFill>
                  <a:srgbClr val="002060"/>
                </a:solidFill>
              </a:rPr>
              <a:t>Συναισθηματική δυσλειτουργία</a:t>
            </a:r>
          </a:p>
          <a:p>
            <a:endParaRPr lang="el-GR" sz="1600" dirty="0">
              <a:solidFill>
                <a:srgbClr val="002060"/>
              </a:solidFill>
            </a:endParaRPr>
          </a:p>
          <a:p>
            <a:r>
              <a:rPr lang="el-GR" sz="1600" b="1" dirty="0">
                <a:solidFill>
                  <a:srgbClr val="002060"/>
                </a:solidFill>
              </a:rPr>
              <a:t>Αποδιοργανωμένος δεσμός</a:t>
            </a:r>
          </a:p>
          <a:p>
            <a:pPr marL="285750" indent="-285750">
              <a:buFont typeface="Arial" panose="020B0604020202020204" pitchFamily="34" charset="0"/>
              <a:buChar char="•"/>
            </a:pPr>
            <a:r>
              <a:rPr lang="el-GR" sz="1600" dirty="0">
                <a:solidFill>
                  <a:srgbClr val="002060"/>
                </a:solidFill>
              </a:rPr>
              <a:t>Χαοτικές αντιδράσεις του αυτόνομου νευρικού συστήματος</a:t>
            </a:r>
          </a:p>
          <a:p>
            <a:endParaRPr lang="en-US" sz="1600" b="1" dirty="0">
              <a:solidFill>
                <a:srgbClr val="002060"/>
              </a:solidFill>
            </a:endParaRPr>
          </a:p>
          <a:p>
            <a:r>
              <a:rPr lang="en-US" sz="1200" dirty="0">
                <a:solidFill>
                  <a:srgbClr val="002060"/>
                </a:solidFill>
              </a:rPr>
              <a:t>																								Schore, 2003</a:t>
            </a:r>
            <a:endParaRPr lang="el-GR" sz="1200" b="1" dirty="0">
              <a:solidFill>
                <a:srgbClr val="002060"/>
              </a:solidFill>
            </a:endParaRPr>
          </a:p>
        </p:txBody>
      </p:sp>
    </p:spTree>
    <p:extLst>
      <p:ext uri="{BB962C8B-B14F-4D97-AF65-F5344CB8AC3E}">
        <p14:creationId xmlns:p14="http://schemas.microsoft.com/office/powerpoint/2010/main" val="145534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EB63AF7F-2D8A-15A2-572E-BFBA785D6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F502B8-EBF3-4FBC-C55F-D79DB5CAB419}"/>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7. Η Ενσυνείδητη Γονεϊκότητα (Kabat-Zinn, </a:t>
            </a:r>
            <a:r>
              <a:rPr lang="el-GR" sz="2000" b="1" dirty="0" err="1">
                <a:solidFill>
                  <a:srgbClr val="002060"/>
                </a:solidFill>
              </a:rPr>
              <a:t>Bögels</a:t>
            </a:r>
            <a:r>
              <a:rPr lang="el-GR" sz="2000" b="1" dirty="0">
                <a:solidFill>
                  <a:srgbClr val="002060"/>
                </a:solidFill>
              </a:rPr>
              <a:t>, </a:t>
            </a:r>
            <a:r>
              <a:rPr lang="en-US" sz="2000" b="1" dirty="0">
                <a:solidFill>
                  <a:srgbClr val="002060"/>
                </a:solidFill>
              </a:rPr>
              <a:t>Shapiro, Winston</a:t>
            </a:r>
            <a:r>
              <a:rPr lang="el-GR" sz="2000" b="1" dirty="0">
                <a:solidFill>
                  <a:srgbClr val="002060"/>
                </a:solidFill>
              </a:rPr>
              <a:t>)</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044B6D5-7D51-B4B4-B52D-DCBD320773B7}"/>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sp>
        <p:nvSpPr>
          <p:cNvPr id="5" name="TextBox 4">
            <a:extLst>
              <a:ext uri="{FF2B5EF4-FFF2-40B4-BE49-F238E27FC236}">
                <a16:creationId xmlns:a16="http://schemas.microsoft.com/office/drawing/2014/main" id="{44AC3466-09A0-F84B-57C3-D44D6BA3AFD6}"/>
              </a:ext>
            </a:extLst>
          </p:cNvPr>
          <p:cNvSpPr txBox="1"/>
          <p:nvPr/>
        </p:nvSpPr>
        <p:spPr>
          <a:xfrm>
            <a:off x="410224" y="1910920"/>
            <a:ext cx="10972801" cy="4247317"/>
          </a:xfrm>
          <a:prstGeom prst="rect">
            <a:avLst/>
          </a:prstGeom>
          <a:noFill/>
        </p:spPr>
        <p:txBody>
          <a:bodyPr wrap="square">
            <a:spAutoFit/>
          </a:bodyPr>
          <a:lstStyle/>
          <a:p>
            <a:r>
              <a:rPr lang="el-GR" b="1" dirty="0">
                <a:solidFill>
                  <a:srgbClr val="002060"/>
                </a:solidFill>
              </a:rPr>
              <a:t>Τι είναι η ενσυνείδητη γονεϊκότητα κατά τον </a:t>
            </a:r>
            <a:r>
              <a:rPr lang="en-US" b="1" dirty="0">
                <a:solidFill>
                  <a:srgbClr val="002060"/>
                </a:solidFill>
              </a:rPr>
              <a:t>Kabat-Zinn</a:t>
            </a:r>
            <a:r>
              <a:rPr lang="el-GR" b="1" dirty="0">
                <a:solidFill>
                  <a:srgbClr val="002060"/>
                </a:solidFill>
              </a:rPr>
              <a:t> </a:t>
            </a:r>
          </a:p>
          <a:p>
            <a:endParaRPr lang="el-GR" b="1" dirty="0">
              <a:solidFill>
                <a:srgbClr val="002060"/>
              </a:solidFill>
            </a:endParaRPr>
          </a:p>
          <a:p>
            <a:r>
              <a:rPr lang="el-GR" dirty="0">
                <a:solidFill>
                  <a:srgbClr val="002060"/>
                </a:solidFill>
              </a:rPr>
              <a:t>Η προσοχή που δίνει ο γονέας με μη επικριτικό και αντιδραστικό τρόπο στην κάθε στιγμή κατά τη διάρκεια των αλληλεπιδράσεων του με το παιδί, ώστε να έχει αντίληψη των αναγκών του. </a:t>
            </a:r>
          </a:p>
          <a:p>
            <a:endParaRPr lang="el-GR" dirty="0">
              <a:solidFill>
                <a:srgbClr val="002060"/>
              </a:solidFill>
            </a:endParaRPr>
          </a:p>
          <a:p>
            <a:endParaRPr lang="el-GR" b="1" dirty="0">
              <a:solidFill>
                <a:srgbClr val="002060"/>
              </a:solidFill>
            </a:endParaRPr>
          </a:p>
          <a:p>
            <a:r>
              <a:rPr lang="el-GR" b="1" dirty="0">
                <a:solidFill>
                  <a:srgbClr val="002060"/>
                </a:solidFill>
              </a:rPr>
              <a:t>Διαφορές της ενσυνείδητης γονεϊκότητας από τα άλλα </a:t>
            </a:r>
            <a:r>
              <a:rPr lang="el-GR" b="1" dirty="0" err="1">
                <a:solidFill>
                  <a:srgbClr val="002060"/>
                </a:solidFill>
              </a:rPr>
              <a:t>γονεϊκά</a:t>
            </a:r>
            <a:r>
              <a:rPr lang="el-GR" b="1" dirty="0">
                <a:solidFill>
                  <a:srgbClr val="002060"/>
                </a:solidFill>
              </a:rPr>
              <a:t> στυλ:  </a:t>
            </a:r>
          </a:p>
          <a:p>
            <a:endParaRPr lang="el-GR" dirty="0">
              <a:solidFill>
                <a:srgbClr val="002060"/>
              </a:solidFill>
            </a:endParaRPr>
          </a:p>
          <a:p>
            <a:r>
              <a:rPr lang="el-GR" dirty="0">
                <a:solidFill>
                  <a:srgbClr val="002060"/>
                </a:solidFill>
              </a:rPr>
              <a:t>Ο γονέας εστιάζει </a:t>
            </a:r>
          </a:p>
          <a:p>
            <a:endParaRPr lang="el-GR" dirty="0">
              <a:solidFill>
                <a:srgbClr val="002060"/>
              </a:solidFill>
            </a:endParaRPr>
          </a:p>
          <a:p>
            <a:pPr marL="285750" indent="-285750">
              <a:buFont typeface="Arial" panose="020B0604020202020204" pitchFamily="34" charset="0"/>
              <a:buChar char="•"/>
            </a:pPr>
            <a:r>
              <a:rPr lang="el-GR" dirty="0">
                <a:solidFill>
                  <a:srgbClr val="002060"/>
                </a:solidFill>
              </a:rPr>
              <a:t>στην επίγνωση της παρούσας στιγμής</a:t>
            </a:r>
          </a:p>
          <a:p>
            <a:pPr marL="285750" indent="-285750">
              <a:buFont typeface="Arial" panose="020B0604020202020204" pitchFamily="34" charset="0"/>
              <a:buChar char="•"/>
            </a:pPr>
            <a:endParaRPr lang="el-GR" dirty="0">
              <a:solidFill>
                <a:srgbClr val="002060"/>
              </a:solidFill>
            </a:endParaRPr>
          </a:p>
          <a:p>
            <a:pPr marL="285750" indent="-285750">
              <a:buFont typeface="Arial" panose="020B0604020202020204" pitchFamily="34" charset="0"/>
              <a:buChar char="•"/>
            </a:pPr>
            <a:r>
              <a:rPr lang="el-GR" dirty="0">
                <a:solidFill>
                  <a:srgbClr val="002060"/>
                </a:solidFill>
              </a:rPr>
              <a:t>στη συναισθηματική και συμπεριφορική τους ρύθμιση </a:t>
            </a:r>
          </a:p>
          <a:p>
            <a:pPr marL="285750" indent="-285750">
              <a:buFont typeface="Arial" panose="020B0604020202020204" pitchFamily="34" charset="0"/>
              <a:buChar char="•"/>
            </a:pPr>
            <a:endParaRPr lang="el-GR" dirty="0">
              <a:solidFill>
                <a:srgbClr val="002060"/>
              </a:solidFill>
            </a:endParaRPr>
          </a:p>
          <a:p>
            <a:pPr marL="285750" indent="-285750">
              <a:buFont typeface="Arial" panose="020B0604020202020204" pitchFamily="34" charset="0"/>
              <a:buChar char="•"/>
            </a:pPr>
            <a:r>
              <a:rPr lang="el-GR" dirty="0">
                <a:solidFill>
                  <a:srgbClr val="002060"/>
                </a:solidFill>
              </a:rPr>
              <a:t>στη μη επίκριση / αποδοχή των λαθών και περιορισμών του</a:t>
            </a:r>
            <a:endParaRPr lang="el-GR" b="1" dirty="0">
              <a:solidFill>
                <a:srgbClr val="002060"/>
              </a:solidFill>
            </a:endParaRPr>
          </a:p>
        </p:txBody>
      </p:sp>
    </p:spTree>
    <p:extLst>
      <p:ext uri="{BB962C8B-B14F-4D97-AF65-F5344CB8AC3E}">
        <p14:creationId xmlns:p14="http://schemas.microsoft.com/office/powerpoint/2010/main" val="842159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6609575A-1636-939E-5714-BC87C6D94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E3626-7F3F-157A-E8AB-AFE4951CACC9}"/>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7. Η Ενσυνείδητη Γονεϊκότητα (Kabat-Zinn</a:t>
            </a:r>
            <a:r>
              <a:rPr lang="en-US" sz="2000" b="1" dirty="0">
                <a:solidFill>
                  <a:srgbClr val="002060"/>
                </a:solidFill>
              </a:rPr>
              <a:t>) (2)</a:t>
            </a:r>
            <a:endParaRPr lang="en-US" sz="300" b="1" dirty="0">
              <a:solidFill>
                <a:srgbClr val="002060"/>
              </a:solidFill>
            </a:endParaRPr>
          </a:p>
        </p:txBody>
      </p:sp>
      <p:sp>
        <p:nvSpPr>
          <p:cNvPr id="3" name="Content Placeholder 2">
            <a:extLst>
              <a:ext uri="{FF2B5EF4-FFF2-40B4-BE49-F238E27FC236}">
                <a16:creationId xmlns:a16="http://schemas.microsoft.com/office/drawing/2014/main" id="{47A824DB-00A9-9AB4-24E8-C98EE26F4C97}"/>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6" name="Picture 5">
            <a:extLst>
              <a:ext uri="{FF2B5EF4-FFF2-40B4-BE49-F238E27FC236}">
                <a16:creationId xmlns:a16="http://schemas.microsoft.com/office/drawing/2014/main" id="{D849E47C-D356-D30A-0DAF-23BDF6AC5AFD}"/>
              </a:ext>
            </a:extLst>
          </p:cNvPr>
          <p:cNvPicPr>
            <a:picLocks noChangeAspect="1"/>
          </p:cNvPicPr>
          <p:nvPr/>
        </p:nvPicPr>
        <p:blipFill>
          <a:blip r:embed="rId3"/>
          <a:stretch>
            <a:fillRect/>
          </a:stretch>
        </p:blipFill>
        <p:spPr>
          <a:xfrm>
            <a:off x="5114279" y="1142403"/>
            <a:ext cx="7257016" cy="5715597"/>
          </a:xfrm>
          <a:prstGeom prst="rect">
            <a:avLst/>
          </a:prstGeom>
        </p:spPr>
      </p:pic>
      <p:sp>
        <p:nvSpPr>
          <p:cNvPr id="8" name="TextBox 7">
            <a:extLst>
              <a:ext uri="{FF2B5EF4-FFF2-40B4-BE49-F238E27FC236}">
                <a16:creationId xmlns:a16="http://schemas.microsoft.com/office/drawing/2014/main" id="{BF254352-A0E6-0CD6-8807-86E9BBA7C0F9}"/>
              </a:ext>
            </a:extLst>
          </p:cNvPr>
          <p:cNvSpPr txBox="1"/>
          <p:nvPr/>
        </p:nvSpPr>
        <p:spPr>
          <a:xfrm>
            <a:off x="0" y="1188392"/>
            <a:ext cx="4989755" cy="5470985"/>
          </a:xfrm>
          <a:prstGeom prst="rect">
            <a:avLst/>
          </a:prstGeom>
          <a:noFill/>
        </p:spPr>
        <p:txBody>
          <a:bodyPr wrap="square">
            <a:spAutoFit/>
          </a:bodyPr>
          <a:lstStyle/>
          <a:p>
            <a:pPr>
              <a:buNone/>
            </a:pPr>
            <a:r>
              <a:rPr lang="el-GR" sz="1600" b="1" dirty="0">
                <a:solidFill>
                  <a:srgbClr val="002060"/>
                </a:solidFill>
              </a:rPr>
              <a:t>7 Συμπεριφορές </a:t>
            </a:r>
          </a:p>
          <a:p>
            <a:pPr>
              <a:buNone/>
            </a:pPr>
            <a:endParaRPr lang="el-GR" sz="1600" b="1" dirty="0">
              <a:solidFill>
                <a:srgbClr val="002060"/>
              </a:solidFill>
            </a:endParaRPr>
          </a:p>
          <a:p>
            <a:pPr>
              <a:lnSpc>
                <a:spcPct val="150000"/>
              </a:lnSpc>
              <a:buFont typeface="+mj-lt"/>
              <a:buAutoNum type="arabicPeriod"/>
            </a:pPr>
            <a:r>
              <a:rPr lang="el-GR" sz="1600" dirty="0">
                <a:solidFill>
                  <a:srgbClr val="002060"/>
                </a:solidFill>
              </a:rPr>
              <a:t> Χωρίς κρίση: Παρατήρηση χωρίς αξιολόγηση</a:t>
            </a:r>
          </a:p>
          <a:p>
            <a:pPr>
              <a:lnSpc>
                <a:spcPct val="150000"/>
              </a:lnSpc>
              <a:buFont typeface="+mj-lt"/>
              <a:buAutoNum type="arabicPeriod"/>
            </a:pPr>
            <a:r>
              <a:rPr lang="el-GR" sz="1600" dirty="0">
                <a:solidFill>
                  <a:srgbClr val="002060"/>
                </a:solidFill>
              </a:rPr>
              <a:t>Υπομονή: Τα πράγματα θέλουν τον χρόνο τους</a:t>
            </a:r>
          </a:p>
          <a:p>
            <a:pPr>
              <a:lnSpc>
                <a:spcPct val="150000"/>
              </a:lnSpc>
              <a:buFont typeface="+mj-lt"/>
              <a:buAutoNum type="arabicPeriod"/>
            </a:pPr>
            <a:r>
              <a:rPr lang="el-GR" sz="1600" dirty="0">
                <a:solidFill>
                  <a:srgbClr val="002060"/>
                </a:solidFill>
              </a:rPr>
              <a:t>Νους αρχάριου: Βλέπω το παιδί σαν πρώτη φορά</a:t>
            </a:r>
          </a:p>
          <a:p>
            <a:pPr>
              <a:lnSpc>
                <a:spcPct val="150000"/>
              </a:lnSpc>
              <a:buFont typeface="+mj-lt"/>
              <a:buAutoNum type="arabicPeriod"/>
            </a:pPr>
            <a:r>
              <a:rPr lang="el-GR" sz="1600" dirty="0">
                <a:solidFill>
                  <a:srgbClr val="002060"/>
                </a:solidFill>
              </a:rPr>
              <a:t>Εμπιστοσύνη: Στη σοφία του παιδιού &amp; στη δική μου διαίσθηση</a:t>
            </a:r>
          </a:p>
          <a:p>
            <a:pPr>
              <a:lnSpc>
                <a:spcPct val="150000"/>
              </a:lnSpc>
              <a:buFont typeface="+mj-lt"/>
              <a:buAutoNum type="arabicPeriod"/>
            </a:pPr>
            <a:r>
              <a:rPr lang="el-GR" sz="1600" dirty="0">
                <a:solidFill>
                  <a:srgbClr val="002060"/>
                </a:solidFill>
              </a:rPr>
              <a:t>Χωρίς προσπάθεια: Είμαι, δεν "κάνω"</a:t>
            </a:r>
          </a:p>
          <a:p>
            <a:pPr>
              <a:lnSpc>
                <a:spcPct val="150000"/>
              </a:lnSpc>
              <a:buFont typeface="+mj-lt"/>
              <a:buAutoNum type="arabicPeriod"/>
            </a:pPr>
            <a:r>
              <a:rPr lang="el-GR" sz="1600" dirty="0">
                <a:solidFill>
                  <a:srgbClr val="002060"/>
                </a:solidFill>
              </a:rPr>
              <a:t>Αποδοχή: Τα πράγματα όπως είναι</a:t>
            </a:r>
          </a:p>
          <a:p>
            <a:pPr>
              <a:lnSpc>
                <a:spcPct val="150000"/>
              </a:lnSpc>
              <a:buFont typeface="+mj-lt"/>
              <a:buAutoNum type="arabicPeriod"/>
            </a:pPr>
            <a:r>
              <a:rPr lang="el-GR" sz="1600" dirty="0">
                <a:solidFill>
                  <a:srgbClr val="002060"/>
                </a:solidFill>
              </a:rPr>
              <a:t> Αφήνομαι: Δεν ελέγχω</a:t>
            </a:r>
          </a:p>
          <a:p>
            <a:endParaRPr lang="el-GR" sz="1600" b="1" dirty="0">
              <a:solidFill>
                <a:srgbClr val="002060"/>
              </a:solidFill>
            </a:endParaRPr>
          </a:p>
          <a:p>
            <a:pPr>
              <a:buNone/>
            </a:pPr>
            <a:r>
              <a:rPr lang="el-GR" sz="1600" b="1" dirty="0">
                <a:solidFill>
                  <a:srgbClr val="002060"/>
                </a:solidFill>
              </a:rPr>
              <a:t>3 Βασικές Πρακτικές</a:t>
            </a:r>
          </a:p>
          <a:p>
            <a:pPr>
              <a:lnSpc>
                <a:spcPct val="150000"/>
              </a:lnSpc>
              <a:buFont typeface="+mj-lt"/>
              <a:buAutoNum type="arabicPeriod"/>
            </a:pPr>
            <a:r>
              <a:rPr lang="el-GR" sz="1600" dirty="0">
                <a:solidFill>
                  <a:srgbClr val="002060"/>
                </a:solidFill>
              </a:rPr>
              <a:t>Παρουσία: προσοχή στο εδώ και τώρα</a:t>
            </a:r>
          </a:p>
          <a:p>
            <a:pPr>
              <a:lnSpc>
                <a:spcPct val="150000"/>
              </a:lnSpc>
              <a:buFont typeface="+mj-lt"/>
              <a:buAutoNum type="arabicPeriod"/>
            </a:pPr>
            <a:r>
              <a:rPr lang="el-GR" sz="1600" dirty="0">
                <a:solidFill>
                  <a:srgbClr val="002060"/>
                </a:solidFill>
              </a:rPr>
              <a:t>Καθαρή ματιά: Κοιτάζω το παιδί σαν πρώτη φορά </a:t>
            </a:r>
          </a:p>
          <a:p>
            <a:pPr>
              <a:lnSpc>
                <a:spcPct val="150000"/>
              </a:lnSpc>
              <a:buFont typeface="+mj-lt"/>
              <a:buAutoNum type="arabicPeriod"/>
            </a:pPr>
            <a:r>
              <a:rPr lang="el-GR" sz="1600" dirty="0">
                <a:solidFill>
                  <a:srgbClr val="002060"/>
                </a:solidFill>
              </a:rPr>
              <a:t> Αγάπη: Άνευ όρων αγάπη &amp; αποδοχή</a:t>
            </a:r>
            <a:r>
              <a:rPr lang="en-US" sz="1600" dirty="0">
                <a:solidFill>
                  <a:srgbClr val="002060"/>
                </a:solidFill>
              </a:rPr>
              <a:t> </a:t>
            </a:r>
          </a:p>
          <a:p>
            <a:pPr>
              <a:lnSpc>
                <a:spcPct val="150000"/>
              </a:lnSpc>
            </a:pPr>
            <a:r>
              <a:rPr lang="en-US" sz="1600" dirty="0">
                <a:solidFill>
                  <a:srgbClr val="002060"/>
                </a:solidFill>
              </a:rPr>
              <a:t> 								</a:t>
            </a:r>
            <a:r>
              <a:rPr lang="en-US" sz="1100" dirty="0">
                <a:solidFill>
                  <a:srgbClr val="002060"/>
                </a:solidFill>
              </a:rPr>
              <a:t>Kabat-Zinn, 1997</a:t>
            </a:r>
            <a:endParaRPr lang="el-GR" sz="1600" dirty="0">
              <a:solidFill>
                <a:srgbClr val="002060"/>
              </a:solidFill>
            </a:endParaRPr>
          </a:p>
        </p:txBody>
      </p:sp>
    </p:spTree>
    <p:extLst>
      <p:ext uri="{BB962C8B-B14F-4D97-AF65-F5344CB8AC3E}">
        <p14:creationId xmlns:p14="http://schemas.microsoft.com/office/powerpoint/2010/main" val="4108560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AAB21067-5D5A-AD12-915A-903AF7E35C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9804B-1D39-7CA5-0164-F78D923C81B4}"/>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7. Η Ενσυνείδητη Γονεϊκότητα (</a:t>
            </a:r>
            <a:r>
              <a:rPr lang="en-US" sz="2000" b="1" dirty="0">
                <a:solidFill>
                  <a:srgbClr val="002060"/>
                </a:solidFill>
              </a:rPr>
              <a:t>Susan </a:t>
            </a:r>
            <a:r>
              <a:rPr lang="el-GR" sz="2000" b="1" dirty="0" err="1">
                <a:solidFill>
                  <a:srgbClr val="002060"/>
                </a:solidFill>
              </a:rPr>
              <a:t>Bögels</a:t>
            </a:r>
            <a:r>
              <a:rPr lang="el-GR" sz="2000" b="1" dirty="0">
                <a:solidFill>
                  <a:srgbClr val="002060"/>
                </a:solidFill>
              </a:rPr>
              <a:t>)</a:t>
            </a:r>
            <a:r>
              <a:rPr lang="en-US" sz="2000" b="1" dirty="0">
                <a:solidFill>
                  <a:srgbClr val="002060"/>
                </a:solidFill>
              </a:rPr>
              <a:t> (3)</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33BA292A-80B4-7698-1E4D-AADF5596E728}"/>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10" name="Picture 9">
            <a:extLst>
              <a:ext uri="{FF2B5EF4-FFF2-40B4-BE49-F238E27FC236}">
                <a16:creationId xmlns:a16="http://schemas.microsoft.com/office/drawing/2014/main" id="{7D629FD0-71C3-2EBA-3CCC-370E38BAB1BB}"/>
              </a:ext>
            </a:extLst>
          </p:cNvPr>
          <p:cNvPicPr>
            <a:picLocks noChangeAspect="1"/>
          </p:cNvPicPr>
          <p:nvPr/>
        </p:nvPicPr>
        <p:blipFill>
          <a:blip r:embed="rId3"/>
          <a:stretch>
            <a:fillRect/>
          </a:stretch>
        </p:blipFill>
        <p:spPr>
          <a:xfrm>
            <a:off x="5818094" y="1018032"/>
            <a:ext cx="6392167" cy="5277587"/>
          </a:xfrm>
          <a:prstGeom prst="rect">
            <a:avLst/>
          </a:prstGeom>
        </p:spPr>
      </p:pic>
      <p:sp>
        <p:nvSpPr>
          <p:cNvPr id="12" name="TextBox 11">
            <a:extLst>
              <a:ext uri="{FF2B5EF4-FFF2-40B4-BE49-F238E27FC236}">
                <a16:creationId xmlns:a16="http://schemas.microsoft.com/office/drawing/2014/main" id="{871A59CB-0DA3-4C26-A4DA-C7FA7623F4AA}"/>
              </a:ext>
            </a:extLst>
          </p:cNvPr>
          <p:cNvSpPr txBox="1"/>
          <p:nvPr/>
        </p:nvSpPr>
        <p:spPr>
          <a:xfrm>
            <a:off x="257666" y="1463954"/>
            <a:ext cx="5560428" cy="5262979"/>
          </a:xfrm>
          <a:prstGeom prst="rect">
            <a:avLst/>
          </a:prstGeom>
          <a:noFill/>
        </p:spPr>
        <p:txBody>
          <a:bodyPr wrap="square">
            <a:spAutoFit/>
          </a:bodyPr>
          <a:lstStyle/>
          <a:p>
            <a:r>
              <a:rPr lang="el-GR" sz="1600" b="1" dirty="0">
                <a:solidFill>
                  <a:srgbClr val="002060"/>
                </a:solidFill>
              </a:rPr>
              <a:t>Η πρώτη συστηματοποιημένη παρέμβαση </a:t>
            </a:r>
            <a:r>
              <a:rPr lang="el-GR" sz="1600" dirty="0" err="1">
                <a:solidFill>
                  <a:srgbClr val="002060"/>
                </a:solidFill>
              </a:rPr>
              <a:t>mindful</a:t>
            </a:r>
            <a:r>
              <a:rPr lang="el-GR" sz="1600" dirty="0">
                <a:solidFill>
                  <a:srgbClr val="002060"/>
                </a:solidFill>
              </a:rPr>
              <a:t> </a:t>
            </a:r>
            <a:r>
              <a:rPr lang="el-GR" sz="1600" dirty="0" err="1">
                <a:solidFill>
                  <a:srgbClr val="002060"/>
                </a:solidFill>
              </a:rPr>
              <a:t>parenting</a:t>
            </a:r>
            <a:r>
              <a:rPr lang="el-GR" sz="1600" dirty="0">
                <a:solidFill>
                  <a:srgbClr val="002060"/>
                </a:solidFill>
              </a:rPr>
              <a:t> ως δομημένο πρόγραμμα με έρευνα και εμπειρική τεκμηρίωση</a:t>
            </a:r>
            <a:r>
              <a:rPr lang="el-GR" sz="1600" dirty="0"/>
              <a:t>.</a:t>
            </a:r>
            <a:endParaRPr lang="el-GR" sz="1600" b="1" dirty="0">
              <a:solidFill>
                <a:srgbClr val="002060"/>
              </a:solidFill>
            </a:endParaRPr>
          </a:p>
          <a:p>
            <a:endParaRPr lang="el-GR" sz="1600" b="1" dirty="0">
              <a:solidFill>
                <a:srgbClr val="002060"/>
              </a:solidFill>
            </a:endParaRPr>
          </a:p>
          <a:p>
            <a:r>
              <a:rPr lang="el-GR" sz="1600" b="1" dirty="0">
                <a:solidFill>
                  <a:srgbClr val="002060"/>
                </a:solidFill>
              </a:rPr>
              <a:t>Ο γονεϊκός αυτοματισμός </a:t>
            </a:r>
            <a:r>
              <a:rPr lang="el-GR" sz="1600" dirty="0">
                <a:solidFill>
                  <a:srgbClr val="002060"/>
                </a:solidFill>
              </a:rPr>
              <a:t>(αντιδράσεις από τις προσλαμβάνουσες) δημιουργεί στρες, διαγενεακή μετάδοση τραύματος και ρήξη σύνδεσης με το παιδί.</a:t>
            </a:r>
          </a:p>
          <a:p>
            <a:endParaRPr lang="el-GR" sz="1600" dirty="0">
              <a:solidFill>
                <a:srgbClr val="002060"/>
              </a:solidFill>
            </a:endParaRPr>
          </a:p>
          <a:p>
            <a:r>
              <a:rPr lang="el-GR" sz="1600" b="1" dirty="0">
                <a:solidFill>
                  <a:srgbClr val="002060"/>
                </a:solidFill>
              </a:rPr>
              <a:t>Πρακτικές</a:t>
            </a:r>
            <a:r>
              <a:rPr lang="el-GR" sz="1600" dirty="0">
                <a:solidFill>
                  <a:srgbClr val="002060"/>
                </a:solidFill>
              </a:rPr>
              <a:t>: </a:t>
            </a:r>
            <a:r>
              <a:rPr lang="en-US" sz="1600" dirty="0">
                <a:solidFill>
                  <a:srgbClr val="002060"/>
                </a:solidFill>
              </a:rPr>
              <a:t>Body Scan, </a:t>
            </a:r>
            <a:r>
              <a:rPr lang="el-GR" sz="1600" dirty="0">
                <a:solidFill>
                  <a:srgbClr val="002060"/>
                </a:solidFill>
              </a:rPr>
              <a:t>Διαλογισμός, Αυτοσυμπόνια, Αποδοχή της ατέλειας και της αποτυχίας.</a:t>
            </a:r>
          </a:p>
          <a:p>
            <a:endParaRPr lang="el-GR" sz="1600" dirty="0">
              <a:solidFill>
                <a:srgbClr val="002060"/>
              </a:solidFill>
            </a:endParaRPr>
          </a:p>
          <a:p>
            <a:r>
              <a:rPr lang="el-GR" sz="1600" b="1" dirty="0">
                <a:solidFill>
                  <a:srgbClr val="002060"/>
                </a:solidFill>
              </a:rPr>
              <a:t>Αποτελέσματα</a:t>
            </a:r>
            <a:r>
              <a:rPr lang="el-GR" sz="1600" dirty="0">
                <a:solidFill>
                  <a:srgbClr val="002060"/>
                </a:solidFill>
              </a:rPr>
              <a:t> </a:t>
            </a:r>
          </a:p>
          <a:p>
            <a:endParaRPr lang="el-GR" sz="1600" dirty="0">
              <a:solidFill>
                <a:srgbClr val="002060"/>
              </a:solidFill>
            </a:endParaRPr>
          </a:p>
          <a:p>
            <a:r>
              <a:rPr lang="el-GR" sz="1600" dirty="0">
                <a:solidFill>
                  <a:srgbClr val="002060"/>
                </a:solidFill>
              </a:rPr>
              <a:t>Γονέα: ↓ Στρες, ↑ Ρύθμιση, ↑ Ικανοποίηση</a:t>
            </a:r>
          </a:p>
          <a:p>
            <a:endParaRPr lang="el-GR" sz="1600" dirty="0">
              <a:solidFill>
                <a:srgbClr val="002060"/>
              </a:solidFill>
            </a:endParaRPr>
          </a:p>
          <a:p>
            <a:r>
              <a:rPr lang="el-GR" sz="1600" dirty="0">
                <a:solidFill>
                  <a:srgbClr val="002060"/>
                </a:solidFill>
              </a:rPr>
              <a:t>Σχέση: ↑ Συντονισμός, ↑ Ασφαλής δέσμευση</a:t>
            </a:r>
          </a:p>
          <a:p>
            <a:endParaRPr lang="el-GR" sz="1600" dirty="0">
              <a:solidFill>
                <a:srgbClr val="002060"/>
              </a:solidFill>
            </a:endParaRPr>
          </a:p>
          <a:p>
            <a:r>
              <a:rPr lang="el-GR" sz="1600" dirty="0">
                <a:solidFill>
                  <a:srgbClr val="002060"/>
                </a:solidFill>
              </a:rPr>
              <a:t>Παιδί: ↑ Ρύθμιση, ↑ Ευεξία, Διακοπή </a:t>
            </a:r>
            <a:r>
              <a:rPr lang="el-GR" sz="1600" dirty="0" err="1">
                <a:solidFill>
                  <a:srgbClr val="002060"/>
                </a:solidFill>
              </a:rPr>
              <a:t>διαγενεακού</a:t>
            </a:r>
            <a:r>
              <a:rPr lang="el-GR" sz="1600" dirty="0">
                <a:solidFill>
                  <a:srgbClr val="002060"/>
                </a:solidFill>
              </a:rPr>
              <a:t> κύκλου</a:t>
            </a:r>
            <a:endParaRPr lang="en-US" sz="1600" dirty="0">
              <a:solidFill>
                <a:srgbClr val="002060"/>
              </a:solidFill>
            </a:endParaRPr>
          </a:p>
          <a:p>
            <a:endParaRPr lang="en-US" sz="1600" dirty="0">
              <a:solidFill>
                <a:srgbClr val="002060"/>
              </a:solidFill>
            </a:endParaRPr>
          </a:p>
          <a:p>
            <a:r>
              <a:rPr lang="en-US" sz="1200" dirty="0">
                <a:solidFill>
                  <a:srgbClr val="002060"/>
                </a:solidFill>
              </a:rPr>
              <a:t>										Bögels, 2013</a:t>
            </a:r>
            <a:endParaRPr lang="el-GR" sz="1200" dirty="0">
              <a:solidFill>
                <a:srgbClr val="002060"/>
              </a:solidFill>
            </a:endParaRPr>
          </a:p>
          <a:p>
            <a:endParaRPr lang="el-GR" sz="1600" dirty="0">
              <a:solidFill>
                <a:srgbClr val="002060"/>
              </a:solidFill>
            </a:endParaRPr>
          </a:p>
          <a:p>
            <a:endParaRPr lang="en-US" sz="1600" dirty="0">
              <a:solidFill>
                <a:srgbClr val="002060"/>
              </a:solidFill>
            </a:endParaRPr>
          </a:p>
        </p:txBody>
      </p:sp>
    </p:spTree>
    <p:extLst>
      <p:ext uri="{BB962C8B-B14F-4D97-AF65-F5344CB8AC3E}">
        <p14:creationId xmlns:p14="http://schemas.microsoft.com/office/powerpoint/2010/main" val="26025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BEC2-11D6-05E1-C8AA-2C96750C6D03}"/>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1.1 Διαστάσεις και βασικά χαρακτηριστικά (1)</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78D5EB69-8D05-C0F0-6BEB-BF76D03C7611}"/>
              </a:ext>
            </a:extLst>
          </p:cNvPr>
          <p:cNvSpPr>
            <a:spLocks noGrp="1"/>
          </p:cNvSpPr>
          <p:nvPr>
            <p:ph idx="1"/>
          </p:nvPr>
        </p:nvSpPr>
        <p:spPr>
          <a:xfrm>
            <a:off x="1097280" y="1845734"/>
            <a:ext cx="10837054" cy="4023360"/>
          </a:xfrm>
        </p:spPr>
        <p:txBody>
          <a:bodyPr>
            <a:normAutofit fontScale="92500" lnSpcReduction="10000"/>
          </a:bodyPr>
          <a:lstStyle/>
          <a:p>
            <a:br>
              <a:rPr lang="el-GR" sz="600" dirty="0"/>
            </a:br>
            <a:endParaRPr lang="el-GR" sz="700" b="1" dirty="0">
              <a:solidFill>
                <a:srgbClr val="002060"/>
              </a:solidFill>
            </a:endParaRPr>
          </a:p>
          <a:p>
            <a:pPr fontAlgn="base"/>
            <a:r>
              <a:rPr lang="el-GR" sz="1700" b="1" dirty="0">
                <a:solidFill>
                  <a:srgbClr val="002060"/>
                </a:solidFill>
              </a:rPr>
              <a:t>Φροντίδα: </a:t>
            </a:r>
            <a:r>
              <a:rPr lang="el-GR" sz="1700" dirty="0">
                <a:solidFill>
                  <a:srgbClr val="002060"/>
                </a:solidFill>
              </a:rPr>
              <a:t>Κάλυψη βασικών αναγκών του παιδιού</a:t>
            </a:r>
          </a:p>
          <a:p>
            <a:pPr fontAlgn="base"/>
            <a:r>
              <a:rPr lang="el-GR" sz="1700" b="1" dirty="0">
                <a:solidFill>
                  <a:srgbClr val="002060"/>
                </a:solidFill>
              </a:rPr>
              <a:t>Κοινωνικοποίηση: </a:t>
            </a:r>
            <a:r>
              <a:rPr lang="el-GR" sz="1700" dirty="0">
                <a:solidFill>
                  <a:srgbClr val="002060"/>
                </a:solidFill>
              </a:rPr>
              <a:t>Μετάδοση αξιών και δεξιοτήτων</a:t>
            </a:r>
          </a:p>
          <a:p>
            <a:pPr fontAlgn="base"/>
            <a:r>
              <a:rPr lang="el-GR" sz="1700" b="1" dirty="0">
                <a:solidFill>
                  <a:srgbClr val="002060"/>
                </a:solidFill>
              </a:rPr>
              <a:t>Συναισθηματική διαθεσιμότητα</a:t>
            </a:r>
            <a:r>
              <a:rPr lang="el-GR" sz="1700" dirty="0">
                <a:solidFill>
                  <a:srgbClr val="002060"/>
                </a:solidFill>
              </a:rPr>
              <a:t>: Ανταπόκριση στα συναισθηματικά σήματα του παιδιού</a:t>
            </a:r>
          </a:p>
          <a:p>
            <a:pPr fontAlgn="base"/>
            <a:r>
              <a:rPr lang="el-GR" sz="1700" b="1" dirty="0">
                <a:solidFill>
                  <a:srgbClr val="002060"/>
                </a:solidFill>
              </a:rPr>
              <a:t>Ρύθμιση συμπεριφοράς</a:t>
            </a:r>
            <a:r>
              <a:rPr lang="el-GR" sz="1700" dirty="0">
                <a:solidFill>
                  <a:srgbClr val="002060"/>
                </a:solidFill>
              </a:rPr>
              <a:t>: Θέσπιση ορίων και πειθαρχία</a:t>
            </a:r>
          </a:p>
          <a:p>
            <a:pPr fontAlgn="base"/>
            <a:r>
              <a:rPr lang="el-GR" sz="1700" b="1" dirty="0">
                <a:solidFill>
                  <a:srgbClr val="002060"/>
                </a:solidFill>
              </a:rPr>
              <a:t>Προστασία</a:t>
            </a:r>
            <a:r>
              <a:rPr lang="el-GR" sz="1700" dirty="0">
                <a:solidFill>
                  <a:srgbClr val="002060"/>
                </a:solidFill>
              </a:rPr>
              <a:t>: Διασφάλιση της ασφάλειας του παιδιού</a:t>
            </a:r>
          </a:p>
          <a:p>
            <a:endParaRPr lang="el-GR" sz="1700" dirty="0"/>
          </a:p>
          <a:p>
            <a:endParaRPr lang="el-GR" sz="1700" dirty="0"/>
          </a:p>
          <a:p>
            <a:r>
              <a:rPr lang="el-GR" sz="1700" dirty="0">
                <a:solidFill>
                  <a:srgbClr val="002060"/>
                </a:solidFill>
              </a:rPr>
              <a:t>Η γονεϊκότητα δεν είναι μονόδρομη διεργασία αλλά </a:t>
            </a:r>
            <a:r>
              <a:rPr lang="el-GR" sz="1700" b="1" dirty="0">
                <a:solidFill>
                  <a:srgbClr val="002060"/>
                </a:solidFill>
              </a:rPr>
              <a:t>αμφίδρομη αλληλεπίδραση</a:t>
            </a:r>
            <a:r>
              <a:rPr lang="el-GR" sz="1700" dirty="0">
                <a:solidFill>
                  <a:srgbClr val="002060"/>
                </a:solidFill>
              </a:rPr>
              <a:t> και εκτείνεται σε ένα συνεχές</a:t>
            </a:r>
          </a:p>
          <a:p>
            <a:br>
              <a:rPr lang="el-GR" sz="1400" dirty="0">
                <a:solidFill>
                  <a:srgbClr val="002060"/>
                </a:solidFill>
              </a:rPr>
            </a:br>
            <a:endParaRPr lang="el-GR" sz="1400" dirty="0">
              <a:solidFill>
                <a:srgbClr val="002060"/>
              </a:solidFill>
            </a:endParaRPr>
          </a:p>
          <a:p>
            <a:pPr algn="r"/>
            <a:r>
              <a:rPr lang="de-DE" sz="700" dirty="0">
                <a:solidFill>
                  <a:srgbClr val="002060"/>
                </a:solidFill>
              </a:rPr>
              <a:t>(Darling &amp; Steinberg, 1993; Maccoby &amp; Martin, 1983)</a:t>
            </a:r>
            <a:endParaRPr lang="el-GR" sz="700" dirty="0">
              <a:solidFill>
                <a:srgbClr val="002060"/>
              </a:solidFill>
            </a:endParaRPr>
          </a:p>
          <a:p>
            <a:endParaRPr lang="el-GR" sz="600" dirty="0"/>
          </a:p>
        </p:txBody>
      </p:sp>
    </p:spTree>
    <p:extLst>
      <p:ext uri="{BB962C8B-B14F-4D97-AF65-F5344CB8AC3E}">
        <p14:creationId xmlns:p14="http://schemas.microsoft.com/office/powerpoint/2010/main" val="2795348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77DCAF99-990C-F82A-D0D4-BDE2F814D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A6D54-7D40-DB5E-D1C6-56F68703B98A}"/>
              </a:ext>
            </a:extLst>
          </p:cNvPr>
          <p:cNvSpPr>
            <a:spLocks noGrp="1"/>
          </p:cNvSpPr>
          <p:nvPr>
            <p:ph type="title"/>
          </p:nvPr>
        </p:nvSpPr>
        <p:spPr>
          <a:xfrm>
            <a:off x="788894" y="307216"/>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r>
              <a:rPr lang="el-GR" sz="2000" b="1" dirty="0">
                <a:solidFill>
                  <a:srgbClr val="002060"/>
                </a:solidFill>
              </a:rPr>
              <a:t>7. Η Ενσυνείδητη Γονεϊκότητα </a:t>
            </a:r>
            <a:r>
              <a:rPr lang="en-US" sz="2000" b="1" dirty="0">
                <a:solidFill>
                  <a:srgbClr val="002060"/>
                </a:solidFill>
              </a:rPr>
              <a:t>(Shauna Shapiro</a:t>
            </a:r>
            <a:r>
              <a:rPr lang="el-GR" sz="2000" b="1" dirty="0">
                <a:solidFill>
                  <a:srgbClr val="002060"/>
                </a:solidFill>
              </a:rPr>
              <a:t>)</a:t>
            </a:r>
            <a:r>
              <a:rPr lang="en-US" sz="2000" b="1" dirty="0">
                <a:solidFill>
                  <a:srgbClr val="002060"/>
                </a:solidFill>
              </a:rPr>
              <a:t> (4)</a:t>
            </a:r>
            <a:br>
              <a:rPr lang="en-US" sz="2000" b="1" dirty="0">
                <a:solidFill>
                  <a:srgbClr val="002060"/>
                </a:solidFill>
              </a:rPr>
            </a:b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006169C0-A0D7-BD9D-260D-5C33645D17E3}"/>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5" name="Picture 4">
            <a:extLst>
              <a:ext uri="{FF2B5EF4-FFF2-40B4-BE49-F238E27FC236}">
                <a16:creationId xmlns:a16="http://schemas.microsoft.com/office/drawing/2014/main" id="{82A7AD9B-3C7B-208D-A02B-4F7D64F0D2DC}"/>
              </a:ext>
            </a:extLst>
          </p:cNvPr>
          <p:cNvPicPr>
            <a:picLocks noChangeAspect="1"/>
          </p:cNvPicPr>
          <p:nvPr/>
        </p:nvPicPr>
        <p:blipFill>
          <a:blip r:embed="rId3"/>
          <a:stretch>
            <a:fillRect/>
          </a:stretch>
        </p:blipFill>
        <p:spPr>
          <a:xfrm>
            <a:off x="5818094" y="879637"/>
            <a:ext cx="6144482" cy="5327525"/>
          </a:xfrm>
          <a:prstGeom prst="rect">
            <a:avLst/>
          </a:prstGeom>
        </p:spPr>
      </p:pic>
      <p:sp>
        <p:nvSpPr>
          <p:cNvPr id="6" name="TextBox 5">
            <a:extLst>
              <a:ext uri="{FF2B5EF4-FFF2-40B4-BE49-F238E27FC236}">
                <a16:creationId xmlns:a16="http://schemas.microsoft.com/office/drawing/2014/main" id="{4964077E-4F5B-1382-261B-85EA5DD031C4}"/>
              </a:ext>
            </a:extLst>
          </p:cNvPr>
          <p:cNvSpPr txBox="1"/>
          <p:nvPr/>
        </p:nvSpPr>
        <p:spPr>
          <a:xfrm>
            <a:off x="257666" y="1271276"/>
            <a:ext cx="5669798" cy="5324535"/>
          </a:xfrm>
          <a:prstGeom prst="rect">
            <a:avLst/>
          </a:prstGeom>
          <a:noFill/>
        </p:spPr>
        <p:txBody>
          <a:bodyPr wrap="square">
            <a:spAutoFit/>
          </a:bodyPr>
          <a:lstStyle/>
          <a:p>
            <a:r>
              <a:rPr lang="el-GR" sz="1600" dirty="0">
                <a:solidFill>
                  <a:srgbClr val="002060"/>
                </a:solidFill>
              </a:rPr>
              <a:t>Συνδυασμός </a:t>
            </a:r>
            <a:r>
              <a:rPr lang="el-GR" sz="1600" b="1" dirty="0" err="1">
                <a:solidFill>
                  <a:srgbClr val="002060"/>
                </a:solidFill>
              </a:rPr>
              <a:t>νευροεπιστήμης</a:t>
            </a:r>
            <a:r>
              <a:rPr lang="el-GR" sz="1600" dirty="0">
                <a:solidFill>
                  <a:srgbClr val="002060"/>
                </a:solidFill>
              </a:rPr>
              <a:t> με </a:t>
            </a:r>
            <a:r>
              <a:rPr lang="el-GR" sz="1600" dirty="0" err="1">
                <a:solidFill>
                  <a:srgbClr val="002060"/>
                </a:solidFill>
              </a:rPr>
              <a:t>mindfulness</a:t>
            </a:r>
            <a:r>
              <a:rPr lang="el-GR" sz="1600" dirty="0">
                <a:solidFill>
                  <a:srgbClr val="002060"/>
                </a:solidFill>
              </a:rPr>
              <a:t>  έμφαση στη νευροπλαστικότητα .</a:t>
            </a:r>
          </a:p>
          <a:p>
            <a:endParaRPr lang="el-GR" sz="1600" dirty="0">
              <a:solidFill>
                <a:srgbClr val="002060"/>
              </a:solidFill>
            </a:endParaRPr>
          </a:p>
          <a:p>
            <a:r>
              <a:rPr lang="el-GR" sz="1600" dirty="0">
                <a:solidFill>
                  <a:srgbClr val="002060"/>
                </a:solidFill>
              </a:rPr>
              <a:t>Αν ο γονιός δεν είναι </a:t>
            </a:r>
            <a:r>
              <a:rPr lang="el-GR" sz="1600" b="1" dirty="0">
                <a:solidFill>
                  <a:srgbClr val="002060"/>
                </a:solidFill>
              </a:rPr>
              <a:t>ρυθμισμένος</a:t>
            </a:r>
            <a:r>
              <a:rPr lang="el-GR" sz="1600" dirty="0">
                <a:solidFill>
                  <a:srgbClr val="002060"/>
                </a:solidFill>
              </a:rPr>
              <a:t> δεν μπορεί να ρυθμίσει το παιδί  του</a:t>
            </a:r>
          </a:p>
          <a:p>
            <a:endParaRPr lang="el-GR" sz="1600" dirty="0">
              <a:solidFill>
                <a:srgbClr val="002060"/>
              </a:solidFill>
            </a:endParaRPr>
          </a:p>
          <a:p>
            <a:r>
              <a:rPr lang="el-GR" sz="1600" b="1" dirty="0">
                <a:solidFill>
                  <a:srgbClr val="002060"/>
                </a:solidFill>
              </a:rPr>
              <a:t>3 θεμέλια της γονεϊκότητας </a:t>
            </a:r>
            <a:r>
              <a:rPr lang="en-US" sz="1600" b="1" dirty="0">
                <a:solidFill>
                  <a:srgbClr val="002060"/>
                </a:solidFill>
              </a:rPr>
              <a:t>IAA</a:t>
            </a:r>
            <a:r>
              <a:rPr lang="el-GR" sz="1600" b="1" dirty="0">
                <a:solidFill>
                  <a:srgbClr val="002060"/>
                </a:solidFill>
              </a:rPr>
              <a:t>: </a:t>
            </a:r>
          </a:p>
          <a:p>
            <a:endParaRPr lang="el-GR" sz="1600" b="1" dirty="0">
              <a:solidFill>
                <a:srgbClr val="002060"/>
              </a:solidFill>
            </a:endParaRPr>
          </a:p>
          <a:p>
            <a:r>
              <a:rPr lang="el-GR" sz="1600" dirty="0" err="1">
                <a:solidFill>
                  <a:srgbClr val="002060"/>
                </a:solidFill>
              </a:rPr>
              <a:t>Intention</a:t>
            </a:r>
            <a:r>
              <a:rPr lang="el-GR" sz="1600" dirty="0">
                <a:solidFill>
                  <a:srgbClr val="002060"/>
                </a:solidFill>
              </a:rPr>
              <a:t> (Πρόθεση): "Γιατί κάνω αυτό;" </a:t>
            </a:r>
          </a:p>
          <a:p>
            <a:r>
              <a:rPr lang="el-GR" sz="1600" dirty="0" err="1">
                <a:solidFill>
                  <a:srgbClr val="002060"/>
                </a:solidFill>
              </a:rPr>
              <a:t>Attention</a:t>
            </a:r>
            <a:r>
              <a:rPr lang="el-GR" sz="1600" dirty="0">
                <a:solidFill>
                  <a:srgbClr val="002060"/>
                </a:solidFill>
              </a:rPr>
              <a:t> (Προσοχή): "Πού είναι η προσοχή μου;"</a:t>
            </a:r>
          </a:p>
          <a:p>
            <a:r>
              <a:rPr lang="el-GR" sz="1600" dirty="0" err="1">
                <a:solidFill>
                  <a:srgbClr val="002060"/>
                </a:solidFill>
              </a:rPr>
              <a:t>Attitude</a:t>
            </a:r>
            <a:r>
              <a:rPr lang="el-GR" sz="1600" dirty="0">
                <a:solidFill>
                  <a:srgbClr val="002060"/>
                </a:solidFill>
              </a:rPr>
              <a:t> (Στάση): "Πώς σχετίζομαι;" </a:t>
            </a:r>
            <a:endParaRPr lang="en-US" sz="1600" dirty="0">
              <a:solidFill>
                <a:srgbClr val="002060"/>
              </a:solidFill>
            </a:endParaRPr>
          </a:p>
          <a:p>
            <a:endParaRPr lang="en-US" sz="1600" dirty="0">
              <a:solidFill>
                <a:srgbClr val="002060"/>
              </a:solidFill>
            </a:endParaRPr>
          </a:p>
          <a:p>
            <a:r>
              <a:rPr lang="el-GR" sz="1600" b="1" dirty="0">
                <a:solidFill>
                  <a:srgbClr val="002060"/>
                </a:solidFill>
              </a:rPr>
              <a:t>3 </a:t>
            </a:r>
            <a:r>
              <a:rPr lang="el-GR" sz="1600" b="1" dirty="0" err="1">
                <a:solidFill>
                  <a:srgbClr val="002060"/>
                </a:solidFill>
              </a:rPr>
              <a:t>Cs</a:t>
            </a:r>
            <a:r>
              <a:rPr lang="el-GR" sz="1600" b="1" dirty="0">
                <a:solidFill>
                  <a:srgbClr val="002060"/>
                </a:solidFill>
              </a:rPr>
              <a:t> της Ενσυνείδητης Γονεϊκότητας</a:t>
            </a:r>
            <a:endParaRPr lang="en-US" sz="1600" b="1" dirty="0">
              <a:solidFill>
                <a:srgbClr val="002060"/>
              </a:solidFill>
            </a:endParaRPr>
          </a:p>
          <a:p>
            <a:endParaRPr lang="el-GR" sz="1600" b="1" dirty="0">
              <a:solidFill>
                <a:srgbClr val="002060"/>
              </a:solidFill>
            </a:endParaRPr>
          </a:p>
          <a:p>
            <a:r>
              <a:rPr lang="el-GR" sz="1600" dirty="0" err="1">
                <a:solidFill>
                  <a:srgbClr val="002060"/>
                </a:solidFill>
              </a:rPr>
              <a:t>Curiosity</a:t>
            </a:r>
            <a:r>
              <a:rPr lang="el-GR" sz="1600" dirty="0">
                <a:solidFill>
                  <a:srgbClr val="002060"/>
                </a:solidFill>
              </a:rPr>
              <a:t> (Περιέργεια): "Τι συμβαίνει;" - Ενδιαφέρον αντί κρίσης</a:t>
            </a:r>
          </a:p>
          <a:p>
            <a:r>
              <a:rPr lang="el-GR" sz="1600" dirty="0" err="1">
                <a:solidFill>
                  <a:srgbClr val="002060"/>
                </a:solidFill>
              </a:rPr>
              <a:t>Compassion</a:t>
            </a:r>
            <a:r>
              <a:rPr lang="el-GR" sz="1600" dirty="0">
                <a:solidFill>
                  <a:srgbClr val="002060"/>
                </a:solidFill>
              </a:rPr>
              <a:t> (Συμπόνια): Προς παιδί &amp; εαυτό - Με καλοσύνη</a:t>
            </a:r>
          </a:p>
          <a:p>
            <a:r>
              <a:rPr lang="el-GR" sz="1600" dirty="0" err="1">
                <a:solidFill>
                  <a:srgbClr val="002060"/>
                </a:solidFill>
              </a:rPr>
              <a:t>Choice</a:t>
            </a:r>
            <a:r>
              <a:rPr lang="el-GR" sz="1600" dirty="0">
                <a:solidFill>
                  <a:srgbClr val="002060"/>
                </a:solidFill>
              </a:rPr>
              <a:t> (Επιλογή): Ανταπόκριση </a:t>
            </a:r>
            <a:r>
              <a:rPr lang="el-GR" sz="1600" dirty="0" err="1">
                <a:solidFill>
                  <a:srgbClr val="002060"/>
                </a:solidFill>
              </a:rPr>
              <a:t>vs</a:t>
            </a:r>
            <a:r>
              <a:rPr lang="el-GR" sz="1600" dirty="0">
                <a:solidFill>
                  <a:srgbClr val="002060"/>
                </a:solidFill>
              </a:rPr>
              <a:t> Αντίδραση - Συνειδητή επιλογή</a:t>
            </a:r>
            <a:endParaRPr lang="en-US" sz="1600" dirty="0">
              <a:solidFill>
                <a:srgbClr val="002060"/>
              </a:solidFill>
            </a:endParaRPr>
          </a:p>
          <a:p>
            <a:endParaRPr lang="en-US" sz="1600" dirty="0">
              <a:solidFill>
                <a:srgbClr val="002060"/>
              </a:solidFill>
            </a:endParaRPr>
          </a:p>
          <a:p>
            <a:r>
              <a:rPr lang="en-US" sz="1200" dirty="0">
                <a:solidFill>
                  <a:srgbClr val="002060"/>
                </a:solidFill>
              </a:rPr>
              <a:t>					</a:t>
            </a:r>
          </a:p>
          <a:p>
            <a:r>
              <a:rPr lang="en-US" sz="1200" dirty="0">
                <a:solidFill>
                  <a:srgbClr val="002060"/>
                </a:solidFill>
              </a:rPr>
              <a:t>								Shapiro &amp; White, 2014</a:t>
            </a:r>
            <a:endParaRPr lang="el-GR" sz="1200" dirty="0">
              <a:solidFill>
                <a:srgbClr val="002060"/>
              </a:solidFill>
            </a:endParaRPr>
          </a:p>
          <a:p>
            <a:endParaRPr lang="en-US" sz="1600" dirty="0">
              <a:solidFill>
                <a:srgbClr val="002060"/>
              </a:solidFill>
            </a:endParaRPr>
          </a:p>
        </p:txBody>
      </p:sp>
    </p:spTree>
    <p:extLst>
      <p:ext uri="{BB962C8B-B14F-4D97-AF65-F5344CB8AC3E}">
        <p14:creationId xmlns:p14="http://schemas.microsoft.com/office/powerpoint/2010/main" val="3760855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06EDB7C3-BD0E-03D3-B44D-1E937CC572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6178D7-8DD0-04D7-A6C6-B6794D2F88EE}"/>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7" name="Picture 6">
            <a:extLst>
              <a:ext uri="{FF2B5EF4-FFF2-40B4-BE49-F238E27FC236}">
                <a16:creationId xmlns:a16="http://schemas.microsoft.com/office/drawing/2014/main" id="{71A8DC07-992B-7643-9384-757A1E764122}"/>
              </a:ext>
            </a:extLst>
          </p:cNvPr>
          <p:cNvPicPr>
            <a:picLocks noChangeAspect="1"/>
          </p:cNvPicPr>
          <p:nvPr/>
        </p:nvPicPr>
        <p:blipFill>
          <a:blip r:embed="rId3"/>
          <a:stretch>
            <a:fillRect/>
          </a:stretch>
        </p:blipFill>
        <p:spPr>
          <a:xfrm>
            <a:off x="571175" y="174171"/>
            <a:ext cx="10837054" cy="6160111"/>
          </a:xfrm>
          <a:prstGeom prst="rect">
            <a:avLst/>
          </a:prstGeom>
        </p:spPr>
      </p:pic>
    </p:spTree>
    <p:extLst>
      <p:ext uri="{BB962C8B-B14F-4D97-AF65-F5344CB8AC3E}">
        <p14:creationId xmlns:p14="http://schemas.microsoft.com/office/powerpoint/2010/main" val="1778462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E63F044B-DE56-1953-0801-46D125E2846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BED04F-EB03-ECD7-5D20-D1E468099600}"/>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2" name="Picture 1">
            <a:extLst>
              <a:ext uri="{FF2B5EF4-FFF2-40B4-BE49-F238E27FC236}">
                <a16:creationId xmlns:a16="http://schemas.microsoft.com/office/drawing/2014/main" id="{73FB7ACF-02AF-72E9-F59D-161E51CE7113}"/>
              </a:ext>
            </a:extLst>
          </p:cNvPr>
          <p:cNvPicPr>
            <a:picLocks noChangeAspect="1"/>
          </p:cNvPicPr>
          <p:nvPr/>
        </p:nvPicPr>
        <p:blipFill>
          <a:blip r:embed="rId3"/>
          <a:stretch>
            <a:fillRect/>
          </a:stretch>
        </p:blipFill>
        <p:spPr>
          <a:xfrm>
            <a:off x="1097280" y="146957"/>
            <a:ext cx="10681063" cy="5872843"/>
          </a:xfrm>
          <a:prstGeom prst="rect">
            <a:avLst/>
          </a:prstGeom>
        </p:spPr>
      </p:pic>
    </p:spTree>
    <p:extLst>
      <p:ext uri="{BB962C8B-B14F-4D97-AF65-F5344CB8AC3E}">
        <p14:creationId xmlns:p14="http://schemas.microsoft.com/office/powerpoint/2010/main" val="359254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12483CF-9D2F-56FF-E0BB-87B5F0AFA2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E7EF5-B82E-3FF7-C656-4C9ED53474E0}"/>
              </a:ext>
            </a:extLst>
          </p:cNvPr>
          <p:cNvSpPr>
            <a:spLocks noGrp="1"/>
          </p:cNvSpPr>
          <p:nvPr>
            <p:ph idx="1"/>
          </p:nvPr>
        </p:nvSpPr>
        <p:spPr>
          <a:xfrm>
            <a:off x="1097280" y="1638470"/>
            <a:ext cx="10837054" cy="4201498"/>
          </a:xfrm>
        </p:spPr>
        <p:txBody>
          <a:bodyPr>
            <a:normAutofit/>
          </a:bodyPr>
          <a:lstStyle/>
          <a:p>
            <a:br>
              <a:rPr lang="el-GR" sz="1600" dirty="0"/>
            </a:br>
            <a:endParaRPr lang="el-GR" sz="1600" dirty="0"/>
          </a:p>
        </p:txBody>
      </p:sp>
      <p:pic>
        <p:nvPicPr>
          <p:cNvPr id="4" name="Picture 3">
            <a:extLst>
              <a:ext uri="{FF2B5EF4-FFF2-40B4-BE49-F238E27FC236}">
                <a16:creationId xmlns:a16="http://schemas.microsoft.com/office/drawing/2014/main" id="{A54FBA23-4EEC-959E-0320-3DE31FEDBEC1}"/>
              </a:ext>
            </a:extLst>
          </p:cNvPr>
          <p:cNvPicPr>
            <a:picLocks noChangeAspect="1"/>
          </p:cNvPicPr>
          <p:nvPr/>
        </p:nvPicPr>
        <p:blipFill>
          <a:blip r:embed="rId3"/>
          <a:stretch>
            <a:fillRect/>
          </a:stretch>
        </p:blipFill>
        <p:spPr>
          <a:xfrm>
            <a:off x="692728" y="124691"/>
            <a:ext cx="10557164" cy="6040581"/>
          </a:xfrm>
          <a:prstGeom prst="rect">
            <a:avLst/>
          </a:prstGeom>
        </p:spPr>
      </p:pic>
    </p:spTree>
    <p:extLst>
      <p:ext uri="{BB962C8B-B14F-4D97-AF65-F5344CB8AC3E}">
        <p14:creationId xmlns:p14="http://schemas.microsoft.com/office/powerpoint/2010/main" val="3323967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55784078-8F92-D0E5-D728-0CE7738B2E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BCD9A-60AE-F81B-4C4D-249E91890EB0}"/>
              </a:ext>
            </a:extLst>
          </p:cNvPr>
          <p:cNvSpPr>
            <a:spLocks noGrp="1"/>
          </p:cNvSpPr>
          <p:nvPr>
            <p:ph type="title"/>
          </p:nvPr>
        </p:nvSpPr>
        <p:spPr>
          <a:xfrm>
            <a:off x="1066800" y="348780"/>
            <a:ext cx="10058400"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n-US" sz="2000" b="1" dirty="0">
                <a:solidFill>
                  <a:srgbClr val="002060"/>
                </a:solidFill>
              </a:rPr>
            </a:br>
            <a:br>
              <a:rPr lang="el-GR" sz="1800" b="1" dirty="0">
                <a:solidFill>
                  <a:srgbClr val="002060"/>
                </a:solidFill>
              </a:rPr>
            </a:br>
            <a:r>
              <a:rPr lang="el-GR" sz="2000" b="1" dirty="0">
                <a:solidFill>
                  <a:srgbClr val="002060"/>
                </a:solidFill>
              </a:rPr>
              <a:t>"Όλα είναι σχέση. Γεννιόμαστε και εξελισσόμαστε μέσα και από τις σχέσεις μας."</a:t>
            </a:r>
            <a:br>
              <a:rPr lang="el-GR" sz="24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BCF20D45-49AD-9956-3311-B3012BC6BB1F}"/>
              </a:ext>
            </a:extLst>
          </p:cNvPr>
          <p:cNvSpPr>
            <a:spLocks noGrp="1"/>
          </p:cNvSpPr>
          <p:nvPr>
            <p:ph idx="1"/>
          </p:nvPr>
        </p:nvSpPr>
        <p:spPr>
          <a:xfrm>
            <a:off x="1066800" y="2081816"/>
            <a:ext cx="4461164" cy="4201498"/>
          </a:xfrm>
        </p:spPr>
        <p:txBody>
          <a:bodyPr>
            <a:normAutofit/>
          </a:bodyPr>
          <a:lstStyle/>
          <a:p>
            <a:r>
              <a:rPr lang="el-GR" sz="1800" dirty="0">
                <a:solidFill>
                  <a:srgbClr val="002060"/>
                </a:solidFill>
              </a:rPr>
              <a:t>Κοινός τόπος είναι </a:t>
            </a:r>
            <a:r>
              <a:rPr lang="el-GR" sz="1800" b="1" dirty="0">
                <a:solidFill>
                  <a:srgbClr val="0070C0"/>
                </a:solidFill>
              </a:rPr>
              <a:t>έννοια της σχέσης </a:t>
            </a:r>
          </a:p>
          <a:p>
            <a:endParaRPr lang="el-GR" sz="1800" b="1" dirty="0">
              <a:solidFill>
                <a:srgbClr val="002060"/>
              </a:solidFill>
            </a:endParaRPr>
          </a:p>
          <a:p>
            <a:r>
              <a:rPr lang="el-GR" sz="1800" b="1" dirty="0">
                <a:solidFill>
                  <a:srgbClr val="002060"/>
                </a:solidFill>
              </a:rPr>
              <a:t>Freud</a:t>
            </a:r>
            <a:r>
              <a:rPr lang="el-GR" sz="1800" dirty="0">
                <a:solidFill>
                  <a:srgbClr val="002060"/>
                </a:solidFill>
              </a:rPr>
              <a:t>: Η πρώιμη σχέση διαμορφώνει την ψυχή</a:t>
            </a:r>
          </a:p>
          <a:p>
            <a:r>
              <a:rPr lang="el-GR" sz="1800" b="1" dirty="0">
                <a:solidFill>
                  <a:srgbClr val="002060"/>
                </a:solidFill>
              </a:rPr>
              <a:t>Bowlby</a:t>
            </a:r>
            <a:r>
              <a:rPr lang="el-GR" sz="1800" dirty="0">
                <a:solidFill>
                  <a:srgbClr val="002060"/>
                </a:solidFill>
              </a:rPr>
              <a:t>: Ο δεσμός είναι η ασφαλής βάση</a:t>
            </a:r>
          </a:p>
          <a:p>
            <a:r>
              <a:rPr lang="el-GR" sz="1800" b="1" dirty="0">
                <a:solidFill>
                  <a:srgbClr val="002060"/>
                </a:solidFill>
              </a:rPr>
              <a:t>Bion</a:t>
            </a:r>
            <a:r>
              <a:rPr lang="el-GR" sz="1800" dirty="0">
                <a:solidFill>
                  <a:srgbClr val="002060"/>
                </a:solidFill>
              </a:rPr>
              <a:t>: Η μητέρα ως container των συναισθημάτων</a:t>
            </a:r>
          </a:p>
          <a:p>
            <a:r>
              <a:rPr lang="el-GR" sz="1800" b="1" dirty="0">
                <a:solidFill>
                  <a:srgbClr val="002060"/>
                </a:solidFill>
              </a:rPr>
              <a:t>Winnicott</a:t>
            </a:r>
            <a:r>
              <a:rPr lang="el-GR" sz="1800" dirty="0">
                <a:solidFill>
                  <a:srgbClr val="002060"/>
                </a:solidFill>
              </a:rPr>
              <a:t>: Η "αρκετά καλή" σχέση επαρκεί</a:t>
            </a:r>
          </a:p>
          <a:p>
            <a:r>
              <a:rPr lang="el-GR" sz="1800" b="1" dirty="0">
                <a:solidFill>
                  <a:srgbClr val="002060"/>
                </a:solidFill>
              </a:rPr>
              <a:t>Schore</a:t>
            </a:r>
            <a:r>
              <a:rPr lang="el-GR" sz="1800" dirty="0">
                <a:solidFill>
                  <a:srgbClr val="002060"/>
                </a:solidFill>
              </a:rPr>
              <a:t>: Εγκέφαλος και δεσμός σε συντονισμό </a:t>
            </a:r>
          </a:p>
          <a:p>
            <a:r>
              <a:rPr lang="el-GR" sz="1800" b="1" dirty="0">
                <a:solidFill>
                  <a:srgbClr val="002060"/>
                </a:solidFill>
              </a:rPr>
              <a:t>Kabat-Zinn</a:t>
            </a:r>
            <a:r>
              <a:rPr lang="el-GR" sz="1800" dirty="0">
                <a:solidFill>
                  <a:srgbClr val="002060"/>
                </a:solidFill>
              </a:rPr>
              <a:t>: Η παρουσία στη σχέση</a:t>
            </a:r>
          </a:p>
          <a:p>
            <a:endParaRPr lang="el-GR" sz="1800" dirty="0"/>
          </a:p>
          <a:p>
            <a:endParaRPr lang="el-GR" sz="1800" dirty="0"/>
          </a:p>
        </p:txBody>
      </p:sp>
      <p:sp>
        <p:nvSpPr>
          <p:cNvPr id="6" name="TextBox 5">
            <a:extLst>
              <a:ext uri="{FF2B5EF4-FFF2-40B4-BE49-F238E27FC236}">
                <a16:creationId xmlns:a16="http://schemas.microsoft.com/office/drawing/2014/main" id="{0F99E7F4-2D4A-E064-042D-3609A073E300}"/>
              </a:ext>
            </a:extLst>
          </p:cNvPr>
          <p:cNvSpPr txBox="1"/>
          <p:nvPr/>
        </p:nvSpPr>
        <p:spPr>
          <a:xfrm>
            <a:off x="6664038" y="2690336"/>
            <a:ext cx="4752109" cy="1988365"/>
          </a:xfrm>
          <a:prstGeom prst="rect">
            <a:avLst/>
          </a:prstGeom>
          <a:noFill/>
        </p:spPr>
        <p:txBody>
          <a:bodyPr wrap="square">
            <a:spAutoFit/>
          </a:bodyPr>
          <a:lstStyle/>
          <a:p>
            <a:pPr>
              <a:buNone/>
            </a:pPr>
            <a:endParaRPr lang="el-GR" dirty="0">
              <a:solidFill>
                <a:srgbClr val="002060"/>
              </a:solidFill>
            </a:endParaRPr>
          </a:p>
          <a:p>
            <a:pPr>
              <a:lnSpc>
                <a:spcPct val="150000"/>
              </a:lnSpc>
              <a:buNone/>
            </a:pPr>
            <a:r>
              <a:rPr lang="el-GR" b="1" dirty="0">
                <a:solidFill>
                  <a:srgbClr val="002060"/>
                </a:solidFill>
              </a:rPr>
              <a:t>Από την ψυχανάλυση στην </a:t>
            </a:r>
            <a:r>
              <a:rPr lang="el-GR" b="1" dirty="0" err="1">
                <a:solidFill>
                  <a:srgbClr val="002060"/>
                </a:solidFill>
              </a:rPr>
              <a:t>ενσυνειδητότητα</a:t>
            </a:r>
            <a:r>
              <a:rPr lang="el-GR" b="1" dirty="0">
                <a:solidFill>
                  <a:srgbClr val="002060"/>
                </a:solidFill>
              </a:rPr>
              <a:t>,</a:t>
            </a:r>
          </a:p>
          <a:p>
            <a:pPr>
              <a:lnSpc>
                <a:spcPct val="150000"/>
              </a:lnSpc>
              <a:buNone/>
            </a:pPr>
            <a:r>
              <a:rPr lang="el-GR" b="1" dirty="0">
                <a:solidFill>
                  <a:srgbClr val="002060"/>
                </a:solidFill>
              </a:rPr>
              <a:t>από το ασυνείδητο στην παρουσία,</a:t>
            </a:r>
          </a:p>
          <a:p>
            <a:pPr>
              <a:lnSpc>
                <a:spcPct val="150000"/>
              </a:lnSpc>
              <a:buNone/>
            </a:pPr>
            <a:r>
              <a:rPr lang="el-GR" b="1" dirty="0">
                <a:solidFill>
                  <a:srgbClr val="002060"/>
                </a:solidFill>
              </a:rPr>
              <a:t>από τη θεωρία στη ζωντανή σχέση</a:t>
            </a:r>
            <a:r>
              <a:rPr lang="el-GR" dirty="0">
                <a:solidFill>
                  <a:srgbClr val="002060"/>
                </a:solidFill>
              </a:rPr>
              <a:t>.</a:t>
            </a:r>
          </a:p>
          <a:p>
            <a:pPr>
              <a:lnSpc>
                <a:spcPct val="150000"/>
              </a:lnSpc>
              <a:buNone/>
            </a:pPr>
            <a:endParaRPr lang="el-GR" dirty="0">
              <a:solidFill>
                <a:srgbClr val="002060"/>
              </a:solidFill>
            </a:endParaRPr>
          </a:p>
        </p:txBody>
      </p:sp>
    </p:spTree>
    <p:extLst>
      <p:ext uri="{BB962C8B-B14F-4D97-AF65-F5344CB8AC3E}">
        <p14:creationId xmlns:p14="http://schemas.microsoft.com/office/powerpoint/2010/main" val="2821897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1BD8EA62-B0F2-3786-2C36-9C976C1C5F2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9C48E0D-9C7E-4800-7363-991B48227692}"/>
              </a:ext>
            </a:extLst>
          </p:cNvPr>
          <p:cNvSpPr txBox="1"/>
          <p:nvPr/>
        </p:nvSpPr>
        <p:spPr>
          <a:xfrm>
            <a:off x="145472" y="1305663"/>
            <a:ext cx="11901055" cy="3970318"/>
          </a:xfrm>
          <a:prstGeom prst="rect">
            <a:avLst/>
          </a:prstGeom>
          <a:noFill/>
        </p:spPr>
        <p:txBody>
          <a:bodyPr wrap="square">
            <a:spAutoFit/>
          </a:bodyPr>
          <a:lstStyle/>
          <a:p>
            <a:pPr>
              <a:buNone/>
            </a:pPr>
            <a:r>
              <a:rPr lang="en-US" sz="1200" dirty="0">
                <a:solidFill>
                  <a:srgbClr val="002060"/>
                </a:solidFill>
              </a:rPr>
              <a:t>Ainsworth, M. D. S., </a:t>
            </a:r>
            <a:r>
              <a:rPr lang="en-US" sz="1200" dirty="0" err="1">
                <a:solidFill>
                  <a:srgbClr val="002060"/>
                </a:solidFill>
              </a:rPr>
              <a:t>Blehar</a:t>
            </a:r>
            <a:r>
              <a:rPr lang="en-US" sz="1200" dirty="0">
                <a:solidFill>
                  <a:srgbClr val="002060"/>
                </a:solidFill>
              </a:rPr>
              <a:t>, M. C., Waters, E., &amp; Wall, S. (1978). </a:t>
            </a:r>
            <a:r>
              <a:rPr lang="en-US" sz="1200" i="1" dirty="0">
                <a:solidFill>
                  <a:srgbClr val="002060"/>
                </a:solidFill>
              </a:rPr>
              <a:t>Patterns of attachment: A psychological study of the strange situation</a:t>
            </a:r>
            <a:r>
              <a:rPr lang="en-US" sz="1200" dirty="0">
                <a:solidFill>
                  <a:srgbClr val="002060"/>
                </a:solidFill>
              </a:rPr>
              <a:t>. Erlbaum.</a:t>
            </a:r>
          </a:p>
          <a:p>
            <a:pPr>
              <a:buNone/>
            </a:pPr>
            <a:r>
              <a:rPr lang="en-US" sz="1200" dirty="0">
                <a:solidFill>
                  <a:srgbClr val="002060"/>
                </a:solidFill>
              </a:rPr>
              <a:t>Bandura, A. (1977). Self-efficacy: Toward a unifying theory of behavioral change. </a:t>
            </a:r>
            <a:r>
              <a:rPr lang="en-US" sz="1200" i="1" dirty="0">
                <a:solidFill>
                  <a:srgbClr val="002060"/>
                </a:solidFill>
              </a:rPr>
              <a:t>Psychological Review, 84</a:t>
            </a:r>
            <a:r>
              <a:rPr lang="en-US" sz="1200" dirty="0">
                <a:solidFill>
                  <a:srgbClr val="002060"/>
                </a:solidFill>
              </a:rPr>
              <a:t>(2), 191–215.</a:t>
            </a:r>
          </a:p>
          <a:p>
            <a:pPr>
              <a:buNone/>
            </a:pPr>
            <a:r>
              <a:rPr lang="en-US" sz="1200" dirty="0">
                <a:solidFill>
                  <a:srgbClr val="002060"/>
                </a:solidFill>
              </a:rPr>
              <a:t>Bandura, A., Ross, D., &amp; Ross, S. A. (1961). Transmission of aggression through imitation of aggressive models. </a:t>
            </a:r>
            <a:r>
              <a:rPr lang="en-US" sz="1200" i="1" dirty="0">
                <a:solidFill>
                  <a:srgbClr val="002060"/>
                </a:solidFill>
              </a:rPr>
              <a:t>Journal of Abnormal and Social Psychology, 63</a:t>
            </a:r>
            <a:r>
              <a:rPr lang="en-US" sz="1200" dirty="0">
                <a:solidFill>
                  <a:srgbClr val="002060"/>
                </a:solidFill>
              </a:rPr>
              <a:t>(3), 575–582.</a:t>
            </a:r>
          </a:p>
          <a:p>
            <a:pPr>
              <a:buNone/>
            </a:pPr>
            <a:r>
              <a:rPr lang="en-US" sz="1200" dirty="0">
                <a:solidFill>
                  <a:srgbClr val="002060"/>
                </a:solidFill>
              </a:rPr>
              <a:t>Baumrind, D. (1971). Current patterns of parental authority. </a:t>
            </a:r>
            <a:r>
              <a:rPr lang="en-US" sz="1200" i="1" dirty="0">
                <a:solidFill>
                  <a:srgbClr val="002060"/>
                </a:solidFill>
              </a:rPr>
              <a:t>Developmental Psychology Monographs, 4</a:t>
            </a:r>
            <a:r>
              <a:rPr lang="en-US" sz="1200" dirty="0">
                <a:solidFill>
                  <a:srgbClr val="002060"/>
                </a:solidFill>
              </a:rPr>
              <a:t>(1, Pt. 2).</a:t>
            </a:r>
          </a:p>
          <a:p>
            <a:pPr>
              <a:buNone/>
            </a:pPr>
            <a:r>
              <a:rPr lang="en-US" sz="1200" dirty="0">
                <a:solidFill>
                  <a:srgbClr val="002060"/>
                </a:solidFill>
              </a:rPr>
              <a:t>Baumrind, D. (1991). Effective parenting during the early adolescent transition. In P. A. Cowan &amp; E. M. Hetherington (Eds.), </a:t>
            </a:r>
            <a:r>
              <a:rPr lang="en-US" sz="1200" i="1" dirty="0">
                <a:solidFill>
                  <a:srgbClr val="002060"/>
                </a:solidFill>
              </a:rPr>
              <a:t>Family transitions</a:t>
            </a:r>
            <a:r>
              <a:rPr lang="en-US" sz="1200" dirty="0">
                <a:solidFill>
                  <a:srgbClr val="002060"/>
                </a:solidFill>
              </a:rPr>
              <a:t> (pp. 157–180). Jossey-Bass.</a:t>
            </a:r>
          </a:p>
          <a:p>
            <a:pPr>
              <a:buNone/>
            </a:pPr>
            <a:r>
              <a:rPr lang="en-US" sz="1200" dirty="0">
                <a:solidFill>
                  <a:srgbClr val="002060"/>
                </a:solidFill>
              </a:rPr>
              <a:t>Bögels, S. M., &amp; Restifo, K. (2013). </a:t>
            </a:r>
            <a:r>
              <a:rPr lang="en-US" sz="1200" i="1" dirty="0">
                <a:solidFill>
                  <a:srgbClr val="002060"/>
                </a:solidFill>
              </a:rPr>
              <a:t>Mindful parenting in mental health care</a:t>
            </a:r>
            <a:r>
              <a:rPr lang="en-US" sz="1200" dirty="0">
                <a:solidFill>
                  <a:srgbClr val="002060"/>
                </a:solidFill>
              </a:rPr>
              <a:t>. Springer.</a:t>
            </a:r>
          </a:p>
          <a:p>
            <a:pPr>
              <a:buNone/>
            </a:pPr>
            <a:r>
              <a:rPr lang="en-US" sz="1200" dirty="0">
                <a:solidFill>
                  <a:srgbClr val="002060"/>
                </a:solidFill>
              </a:rPr>
              <a:t>Bowen, M. (1978). </a:t>
            </a:r>
            <a:r>
              <a:rPr lang="en-US" sz="1200" i="1" dirty="0">
                <a:solidFill>
                  <a:srgbClr val="002060"/>
                </a:solidFill>
              </a:rPr>
              <a:t>Family therapy in clinical practice</a:t>
            </a:r>
            <a:r>
              <a:rPr lang="en-US" sz="1200" dirty="0">
                <a:solidFill>
                  <a:srgbClr val="002060"/>
                </a:solidFill>
              </a:rPr>
              <a:t>. Jason Aronson.</a:t>
            </a:r>
          </a:p>
          <a:p>
            <a:pPr>
              <a:buNone/>
            </a:pPr>
            <a:r>
              <a:rPr lang="en-US" sz="1200" dirty="0">
                <a:solidFill>
                  <a:srgbClr val="002060"/>
                </a:solidFill>
              </a:rPr>
              <a:t>Bowlby, J. (1969). </a:t>
            </a:r>
            <a:r>
              <a:rPr lang="en-US" sz="1200" i="1" dirty="0">
                <a:solidFill>
                  <a:srgbClr val="002060"/>
                </a:solidFill>
              </a:rPr>
              <a:t>Attachment and loss, Vol. 1: Attachment</a:t>
            </a:r>
            <a:r>
              <a:rPr lang="en-US" sz="1200" dirty="0">
                <a:solidFill>
                  <a:srgbClr val="002060"/>
                </a:solidFill>
              </a:rPr>
              <a:t>. Basic Books.</a:t>
            </a:r>
          </a:p>
          <a:p>
            <a:pPr>
              <a:buNone/>
            </a:pPr>
            <a:r>
              <a:rPr lang="en-US" sz="1200" dirty="0">
                <a:solidFill>
                  <a:srgbClr val="002060"/>
                </a:solidFill>
              </a:rPr>
              <a:t>Bronfenbrenner, U. (1979). </a:t>
            </a:r>
            <a:r>
              <a:rPr lang="en-US" sz="1200" i="1" dirty="0">
                <a:solidFill>
                  <a:srgbClr val="002060"/>
                </a:solidFill>
              </a:rPr>
              <a:t>The ecology of human development: Experiments by nature and design</a:t>
            </a:r>
            <a:r>
              <a:rPr lang="en-US" sz="1200" dirty="0">
                <a:solidFill>
                  <a:srgbClr val="002060"/>
                </a:solidFill>
              </a:rPr>
              <a:t>. Harvard University Press.</a:t>
            </a:r>
          </a:p>
          <a:p>
            <a:pPr>
              <a:buNone/>
            </a:pPr>
            <a:r>
              <a:rPr lang="en-US" sz="1200" dirty="0">
                <a:solidFill>
                  <a:srgbClr val="002060"/>
                </a:solidFill>
              </a:rPr>
              <a:t>Bronfenbrenner, U., &amp; Morris, P. A. (2006). The bioecological model of human development. In R. M. Lerner &amp; W. Damon (Eds.), </a:t>
            </a:r>
            <a:r>
              <a:rPr lang="en-US" sz="1200" i="1" dirty="0">
                <a:solidFill>
                  <a:srgbClr val="002060"/>
                </a:solidFill>
              </a:rPr>
              <a:t>Handbook of child psychology: Theoretical models of human development</a:t>
            </a:r>
            <a:r>
              <a:rPr lang="en-US" sz="1200" dirty="0">
                <a:solidFill>
                  <a:srgbClr val="002060"/>
                </a:solidFill>
              </a:rPr>
              <a:t> (6th ed., pp. 793–828). Wiley.</a:t>
            </a:r>
          </a:p>
          <a:p>
            <a:pPr>
              <a:buNone/>
            </a:pPr>
            <a:r>
              <a:rPr lang="en-US" sz="1200" dirty="0">
                <a:solidFill>
                  <a:srgbClr val="002060"/>
                </a:solidFill>
              </a:rPr>
              <a:t>Freud, S. (1905). </a:t>
            </a:r>
            <a:r>
              <a:rPr lang="en-US" sz="1200" i="1" dirty="0">
                <a:solidFill>
                  <a:srgbClr val="002060"/>
                </a:solidFill>
              </a:rPr>
              <a:t>Three essays on the theory of sexuality</a:t>
            </a:r>
            <a:r>
              <a:rPr lang="en-US" sz="1200" dirty="0">
                <a:solidFill>
                  <a:srgbClr val="002060"/>
                </a:solidFill>
              </a:rPr>
              <a:t>. Basic Books.</a:t>
            </a:r>
          </a:p>
          <a:p>
            <a:pPr>
              <a:buNone/>
            </a:pPr>
            <a:r>
              <a:rPr lang="en-US" sz="1200" dirty="0">
                <a:solidFill>
                  <a:srgbClr val="002060"/>
                </a:solidFill>
              </a:rPr>
              <a:t>Kabat-Zinn, J., &amp; Kabat-Zinn, M. (1997). </a:t>
            </a:r>
            <a:r>
              <a:rPr lang="en-US" sz="1200" i="1" dirty="0">
                <a:solidFill>
                  <a:srgbClr val="002060"/>
                </a:solidFill>
              </a:rPr>
              <a:t>Everyday blessings: The inner work of mindful parenting</a:t>
            </a:r>
            <a:r>
              <a:rPr lang="en-US" sz="1200" dirty="0">
                <a:solidFill>
                  <a:srgbClr val="002060"/>
                </a:solidFill>
              </a:rPr>
              <a:t>. Hyperion.</a:t>
            </a:r>
          </a:p>
          <a:p>
            <a:pPr>
              <a:buNone/>
            </a:pPr>
            <a:r>
              <a:rPr lang="en-US" sz="1200" dirty="0" err="1">
                <a:solidFill>
                  <a:srgbClr val="002060"/>
                </a:solidFill>
              </a:rPr>
              <a:t>Krasanaki</a:t>
            </a:r>
            <a:r>
              <a:rPr lang="en-US" sz="1200" dirty="0">
                <a:solidFill>
                  <a:srgbClr val="002060"/>
                </a:solidFill>
              </a:rPr>
              <a:t>, A., </a:t>
            </a:r>
            <a:r>
              <a:rPr lang="en-US" sz="1200" dirty="0" err="1">
                <a:solidFill>
                  <a:srgbClr val="002060"/>
                </a:solidFill>
              </a:rPr>
              <a:t>Vasiou</a:t>
            </a:r>
            <a:r>
              <a:rPr lang="en-US" sz="1200" dirty="0">
                <a:solidFill>
                  <a:srgbClr val="002060"/>
                </a:solidFill>
              </a:rPr>
              <a:t>, A., &amp; Tantaros, S. (2022). Parenting styles and social behavior of children and adolescents. Psychology: The Journal of the Hellenic Psychological Society, 27(1), 142–160. https://doi.org/10.12681/psyhps.25819</a:t>
            </a:r>
            <a:endParaRPr lang="el-GR" sz="1200" dirty="0">
              <a:solidFill>
                <a:srgbClr val="002060"/>
              </a:solidFill>
            </a:endParaRPr>
          </a:p>
          <a:p>
            <a:pPr>
              <a:buNone/>
            </a:pPr>
            <a:r>
              <a:rPr lang="en-US" sz="1200" dirty="0">
                <a:solidFill>
                  <a:srgbClr val="002060"/>
                </a:solidFill>
              </a:rPr>
              <a:t>Schore, A. N. (2003). </a:t>
            </a:r>
            <a:r>
              <a:rPr lang="en-US" sz="1200" i="1" dirty="0">
                <a:solidFill>
                  <a:srgbClr val="002060"/>
                </a:solidFill>
              </a:rPr>
              <a:t>Affect regulation and the repair of the self</a:t>
            </a:r>
            <a:r>
              <a:rPr lang="en-US" sz="1200" dirty="0">
                <a:solidFill>
                  <a:srgbClr val="002060"/>
                </a:solidFill>
              </a:rPr>
              <a:t>. W. W. Norton &amp; Co.</a:t>
            </a:r>
          </a:p>
          <a:p>
            <a:pPr>
              <a:buNone/>
            </a:pPr>
            <a:r>
              <a:rPr lang="en-US" sz="1200" dirty="0">
                <a:solidFill>
                  <a:srgbClr val="002060"/>
                </a:solidFill>
              </a:rPr>
              <a:t>Shapiro, S., &amp; White, C. (2014). Mindful discipline: A loving approach to setting limits and raising an emotionally intelligent child. New Harbinger Publications</a:t>
            </a:r>
          </a:p>
          <a:p>
            <a:pPr>
              <a:buNone/>
            </a:pPr>
            <a:r>
              <a:rPr lang="en-US" sz="1200" dirty="0">
                <a:solidFill>
                  <a:srgbClr val="002060"/>
                </a:solidFill>
              </a:rPr>
              <a:t>Siegel, D. J., &amp; Hartzell, M. (2003). </a:t>
            </a:r>
            <a:r>
              <a:rPr lang="en-US" sz="1200" i="1" dirty="0">
                <a:solidFill>
                  <a:srgbClr val="002060"/>
                </a:solidFill>
              </a:rPr>
              <a:t>Parenting from the inside out: How a deeper self-understanding can help you raise children who thrive</a:t>
            </a:r>
            <a:r>
              <a:rPr lang="en-US" sz="1200" dirty="0">
                <a:solidFill>
                  <a:srgbClr val="002060"/>
                </a:solidFill>
              </a:rPr>
              <a:t>. </a:t>
            </a:r>
            <a:r>
              <a:rPr lang="en-US" sz="1200" dirty="0" err="1">
                <a:solidFill>
                  <a:srgbClr val="002060"/>
                </a:solidFill>
              </a:rPr>
              <a:t>Tarcher</a:t>
            </a:r>
            <a:r>
              <a:rPr lang="en-US" sz="1200" dirty="0">
                <a:solidFill>
                  <a:srgbClr val="002060"/>
                </a:solidFill>
              </a:rPr>
              <a:t>/Putnam.</a:t>
            </a:r>
            <a:endParaRPr lang="el-GR" sz="1200" dirty="0">
              <a:solidFill>
                <a:srgbClr val="002060"/>
              </a:solidFill>
            </a:endParaRPr>
          </a:p>
          <a:p>
            <a:pPr>
              <a:buNone/>
            </a:pPr>
            <a:r>
              <a:rPr lang="en-US" sz="1200" dirty="0">
                <a:solidFill>
                  <a:srgbClr val="002060"/>
                </a:solidFill>
              </a:rPr>
              <a:t>Veraksa, N., &amp; Sheridan, S. (Eds.). (2018). Vygotsky’s Theory in Early Childhood Education and Research: Russian and Western Values (1st ed.). Routledge. </a:t>
            </a:r>
            <a:r>
              <a:rPr lang="en-US" sz="1200" dirty="0">
                <a:solidFill>
                  <a:srgbClr val="002060"/>
                </a:solidFill>
                <a:hlinkClick r:id="rId3"/>
              </a:rPr>
              <a:t>https://doi.org/10.4324/9781315098203</a:t>
            </a:r>
            <a:endParaRPr lang="el-GR" sz="1200" dirty="0">
              <a:solidFill>
                <a:srgbClr val="002060"/>
              </a:solidFill>
            </a:endParaRPr>
          </a:p>
          <a:p>
            <a:pPr>
              <a:buNone/>
            </a:pPr>
            <a:endParaRPr lang="en-US" sz="1200" dirty="0">
              <a:solidFill>
                <a:srgbClr val="002060"/>
              </a:solidFill>
            </a:endParaRPr>
          </a:p>
        </p:txBody>
      </p:sp>
      <p:sp>
        <p:nvSpPr>
          <p:cNvPr id="10" name="Title 1">
            <a:extLst>
              <a:ext uri="{FF2B5EF4-FFF2-40B4-BE49-F238E27FC236}">
                <a16:creationId xmlns:a16="http://schemas.microsoft.com/office/drawing/2014/main" id="{8E4C66F7-A146-4178-43E0-F985B32D377E}"/>
              </a:ext>
            </a:extLst>
          </p:cNvPr>
          <p:cNvSpPr>
            <a:spLocks noGrp="1"/>
          </p:cNvSpPr>
          <p:nvPr>
            <p:ph type="title"/>
          </p:nvPr>
        </p:nvSpPr>
        <p:spPr>
          <a:xfrm>
            <a:off x="145472" y="348780"/>
            <a:ext cx="10979728" cy="835187"/>
          </a:xfrm>
        </p:spPr>
        <p:txBody>
          <a:bodyPr>
            <a:noAutofit/>
          </a:bodyPr>
          <a:lstStyle/>
          <a:p>
            <a:br>
              <a:rPr lang="el-GR" sz="2000" b="1" dirty="0">
                <a:solidFill>
                  <a:srgbClr val="002060"/>
                </a:solidFill>
              </a:rPr>
            </a:br>
            <a:br>
              <a:rPr lang="el-GR" sz="2000" b="1" dirty="0">
                <a:solidFill>
                  <a:srgbClr val="002060"/>
                </a:solidFill>
              </a:rPr>
            </a:br>
            <a:br>
              <a:rPr lang="el-GR" sz="2000" b="1" dirty="0">
                <a:solidFill>
                  <a:srgbClr val="002060"/>
                </a:solidFill>
              </a:rPr>
            </a:br>
            <a:br>
              <a:rPr lang="el-GR" sz="2000" b="1" dirty="0">
                <a:solidFill>
                  <a:srgbClr val="002060"/>
                </a:solidFill>
              </a:rPr>
            </a:br>
            <a:br>
              <a:rPr lang="en-US" sz="2000" b="1" dirty="0">
                <a:solidFill>
                  <a:srgbClr val="002060"/>
                </a:solidFill>
              </a:rPr>
            </a:br>
            <a:br>
              <a:rPr lang="el-GR" sz="1800" b="1" dirty="0">
                <a:solidFill>
                  <a:srgbClr val="002060"/>
                </a:solidFill>
              </a:rPr>
            </a:br>
            <a:r>
              <a:rPr lang="el-GR" sz="2000" b="1" dirty="0">
                <a:solidFill>
                  <a:srgbClr val="002060"/>
                </a:solidFill>
              </a:rPr>
              <a:t>Βιβλιογραφία</a:t>
            </a:r>
            <a:br>
              <a:rPr lang="el-GR" sz="2400" b="1" dirty="0">
                <a:solidFill>
                  <a:srgbClr val="002060"/>
                </a:solidFill>
              </a:rPr>
            </a:br>
            <a:endParaRPr lang="en-US" sz="300" b="1" dirty="0">
              <a:solidFill>
                <a:srgbClr val="002060"/>
              </a:solidFill>
            </a:endParaRPr>
          </a:p>
        </p:txBody>
      </p:sp>
    </p:spTree>
    <p:extLst>
      <p:ext uri="{BB962C8B-B14F-4D97-AF65-F5344CB8AC3E}">
        <p14:creationId xmlns:p14="http://schemas.microsoft.com/office/powerpoint/2010/main" val="326848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4BD075F-1CB7-DF30-612D-D53C5D51A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C6811-D28D-B3BE-5CBB-05780F4CA80D}"/>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1.1 Διαστάσεις και βασικά χαρακτηριστικά (2)</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E0D8E1C-2038-3A25-87F7-A221379CDE03}"/>
              </a:ext>
            </a:extLst>
          </p:cNvPr>
          <p:cNvSpPr>
            <a:spLocks noGrp="1"/>
          </p:cNvSpPr>
          <p:nvPr>
            <p:ph idx="1"/>
          </p:nvPr>
        </p:nvSpPr>
        <p:spPr>
          <a:xfrm>
            <a:off x="339364" y="1951188"/>
            <a:ext cx="11717517" cy="4715829"/>
          </a:xfrm>
        </p:spPr>
        <p:txBody>
          <a:bodyPr>
            <a:normAutofit fontScale="92500" lnSpcReduction="20000"/>
          </a:bodyPr>
          <a:lstStyle/>
          <a:p>
            <a:br>
              <a:rPr lang="el-GR" sz="700" dirty="0"/>
            </a:br>
            <a:r>
              <a:rPr lang="el-GR" sz="1700" dirty="0">
                <a:solidFill>
                  <a:srgbClr val="002060"/>
                </a:solidFill>
              </a:rPr>
              <a:t>Επηρεάζεται από:</a:t>
            </a:r>
          </a:p>
          <a:p>
            <a:pPr fontAlgn="base">
              <a:buFont typeface="Wingdings" panose="05000000000000000000" pitchFamily="2" charset="2"/>
              <a:buChar char="Ø"/>
            </a:pPr>
            <a:r>
              <a:rPr lang="el-GR" sz="1700" dirty="0">
                <a:solidFill>
                  <a:srgbClr val="002060"/>
                </a:solidFill>
              </a:rPr>
              <a:t>Πολιτισμικές αξίες και πρακτικές</a:t>
            </a:r>
          </a:p>
          <a:p>
            <a:pPr fontAlgn="base">
              <a:buFont typeface="Wingdings" panose="05000000000000000000" pitchFamily="2" charset="2"/>
              <a:buChar char="Ø"/>
            </a:pPr>
            <a:r>
              <a:rPr lang="el-GR" sz="1700" dirty="0">
                <a:solidFill>
                  <a:srgbClr val="002060"/>
                </a:solidFill>
              </a:rPr>
              <a:t>Κοινωνικοοικονομικό status</a:t>
            </a:r>
          </a:p>
          <a:p>
            <a:pPr fontAlgn="base">
              <a:buFont typeface="Wingdings" panose="05000000000000000000" pitchFamily="2" charset="2"/>
              <a:buChar char="Ø"/>
            </a:pPr>
            <a:r>
              <a:rPr lang="el-GR" sz="1700" dirty="0">
                <a:solidFill>
                  <a:srgbClr val="002060"/>
                </a:solidFill>
              </a:rPr>
              <a:t>Κοινωνικά δίκτυα υποστήριξης</a:t>
            </a:r>
          </a:p>
          <a:p>
            <a:pPr fontAlgn="base">
              <a:buFont typeface="Wingdings" panose="05000000000000000000" pitchFamily="2" charset="2"/>
              <a:buChar char="Ø"/>
            </a:pPr>
            <a:r>
              <a:rPr lang="el-GR" sz="1700" dirty="0">
                <a:solidFill>
                  <a:srgbClr val="002060"/>
                </a:solidFill>
              </a:rPr>
              <a:t>Ιστορικό πλαίσιο</a:t>
            </a:r>
          </a:p>
          <a:p>
            <a:pPr marL="0" indent="0" fontAlgn="base">
              <a:buNone/>
            </a:pPr>
            <a:endParaRPr lang="en-US" sz="1700" dirty="0">
              <a:solidFill>
                <a:srgbClr val="002060"/>
              </a:solidFill>
            </a:endParaRPr>
          </a:p>
          <a:p>
            <a:pPr marL="0" indent="0" fontAlgn="base">
              <a:buNone/>
            </a:pPr>
            <a:endParaRPr lang="el-GR" sz="1700" dirty="0">
              <a:solidFill>
                <a:srgbClr val="002060"/>
              </a:solidFill>
            </a:endParaRPr>
          </a:p>
          <a:p>
            <a:r>
              <a:rPr lang="el-GR" sz="1700" dirty="0">
                <a:solidFill>
                  <a:srgbClr val="002060"/>
                </a:solidFill>
              </a:rPr>
              <a:t>Μεταβάλλεται ανάλογα με:</a:t>
            </a:r>
          </a:p>
          <a:p>
            <a:pPr fontAlgn="base">
              <a:buFont typeface="Wingdings" panose="05000000000000000000" pitchFamily="2" charset="2"/>
              <a:buChar char="Ø"/>
            </a:pPr>
            <a:r>
              <a:rPr lang="el-GR" sz="1700" dirty="0">
                <a:solidFill>
                  <a:srgbClr val="002060"/>
                </a:solidFill>
              </a:rPr>
              <a:t>Την ηλικία και το αναπτυξιακό στάδιο του παιδιού</a:t>
            </a:r>
          </a:p>
          <a:p>
            <a:pPr fontAlgn="base">
              <a:buFont typeface="Wingdings" panose="05000000000000000000" pitchFamily="2" charset="2"/>
              <a:buChar char="Ø"/>
            </a:pPr>
            <a:r>
              <a:rPr lang="el-GR" sz="1700" dirty="0">
                <a:solidFill>
                  <a:srgbClr val="002060"/>
                </a:solidFill>
              </a:rPr>
              <a:t>Τις μεταβαλλόμενες ανάγκες της οικογένειας</a:t>
            </a:r>
          </a:p>
          <a:p>
            <a:pPr fontAlgn="base">
              <a:buFont typeface="Wingdings" panose="05000000000000000000" pitchFamily="2" charset="2"/>
              <a:buChar char="Ø"/>
            </a:pPr>
            <a:r>
              <a:rPr lang="el-GR" sz="1700" dirty="0">
                <a:solidFill>
                  <a:srgbClr val="002060"/>
                </a:solidFill>
              </a:rPr>
              <a:t>Τις ζωτικές μεταβάσεις</a:t>
            </a:r>
          </a:p>
          <a:p>
            <a:pPr marL="0" indent="0" algn="r">
              <a:buNone/>
            </a:pPr>
            <a:r>
              <a:rPr lang="el-GR" sz="700" dirty="0">
                <a:solidFill>
                  <a:srgbClr val="002060"/>
                </a:solidFill>
              </a:rPr>
              <a:t>(</a:t>
            </a:r>
            <a:r>
              <a:rPr lang="el-GR" sz="600" dirty="0" err="1">
                <a:solidFill>
                  <a:srgbClr val="002060"/>
                </a:solidFill>
              </a:rPr>
              <a:t>Bronfenbrenner</a:t>
            </a:r>
            <a:r>
              <a:rPr lang="el-GR" sz="600" dirty="0">
                <a:solidFill>
                  <a:srgbClr val="002060"/>
                </a:solidFill>
              </a:rPr>
              <a:t>, 1979; Super &amp; </a:t>
            </a:r>
            <a:r>
              <a:rPr lang="el-GR" sz="600" dirty="0" err="1">
                <a:solidFill>
                  <a:srgbClr val="002060"/>
                </a:solidFill>
              </a:rPr>
              <a:t>Harkness</a:t>
            </a:r>
            <a:r>
              <a:rPr lang="el-GR" sz="600" dirty="0">
                <a:solidFill>
                  <a:srgbClr val="002060"/>
                </a:solidFill>
              </a:rPr>
              <a:t>, 1986)</a:t>
            </a:r>
          </a:p>
          <a:p>
            <a:pPr algn="r"/>
            <a:r>
              <a:rPr lang="el-GR" sz="600" dirty="0">
                <a:solidFill>
                  <a:srgbClr val="002060"/>
                </a:solidFill>
              </a:rPr>
              <a:t>(</a:t>
            </a:r>
            <a:r>
              <a:rPr lang="el-GR" sz="600" dirty="0" err="1">
                <a:solidFill>
                  <a:srgbClr val="002060"/>
                </a:solidFill>
              </a:rPr>
              <a:t>Holden</a:t>
            </a:r>
            <a:r>
              <a:rPr lang="el-GR" sz="600" dirty="0">
                <a:solidFill>
                  <a:srgbClr val="002060"/>
                </a:solidFill>
              </a:rPr>
              <a:t> &amp; </a:t>
            </a:r>
            <a:r>
              <a:rPr lang="el-GR" sz="600" dirty="0" err="1">
                <a:solidFill>
                  <a:srgbClr val="002060"/>
                </a:solidFill>
              </a:rPr>
              <a:t>Miller</a:t>
            </a:r>
            <a:r>
              <a:rPr lang="el-GR" sz="600" dirty="0">
                <a:solidFill>
                  <a:srgbClr val="002060"/>
                </a:solidFill>
              </a:rPr>
              <a:t>, 1999</a:t>
            </a:r>
            <a:r>
              <a:rPr lang="el-GR" sz="600" dirty="0"/>
              <a:t>)</a:t>
            </a:r>
          </a:p>
          <a:p>
            <a:br>
              <a:rPr lang="el-GR" sz="600" dirty="0"/>
            </a:br>
            <a:endParaRPr lang="el-GR" sz="600" b="1" dirty="0">
              <a:solidFill>
                <a:srgbClr val="002060"/>
              </a:solidFill>
            </a:endParaRPr>
          </a:p>
          <a:p>
            <a:endParaRPr lang="el-GR" sz="800" dirty="0"/>
          </a:p>
        </p:txBody>
      </p:sp>
      <p:graphicFrame>
        <p:nvGraphicFramePr>
          <p:cNvPr id="4" name="Table 3">
            <a:extLst>
              <a:ext uri="{FF2B5EF4-FFF2-40B4-BE49-F238E27FC236}">
                <a16:creationId xmlns:a16="http://schemas.microsoft.com/office/drawing/2014/main" id="{8CBAE123-8CFD-39CE-C83C-67C0C4B1E9F2}"/>
              </a:ext>
            </a:extLst>
          </p:cNvPr>
          <p:cNvGraphicFramePr>
            <a:graphicFrameLocks noGrp="1"/>
          </p:cNvGraphicFramePr>
          <p:nvPr>
            <p:extLst>
              <p:ext uri="{D42A27DB-BD31-4B8C-83A1-F6EECF244321}">
                <p14:modId xmlns:p14="http://schemas.microsoft.com/office/powerpoint/2010/main" val="1734724284"/>
              </p:ext>
            </p:extLst>
          </p:nvPr>
        </p:nvGraphicFramePr>
        <p:xfrm>
          <a:off x="5763491" y="1791083"/>
          <a:ext cx="6089145" cy="3413760"/>
        </p:xfrm>
        <a:graphic>
          <a:graphicData uri="http://schemas.openxmlformats.org/drawingml/2006/table">
            <a:tbl>
              <a:tblPr firstRow="1" bandRow="1">
                <a:tableStyleId>{5C22544A-7EE6-4342-B048-85BDC9FD1C3A}</a:tableStyleId>
              </a:tblPr>
              <a:tblGrid>
                <a:gridCol w="6089145">
                  <a:extLst>
                    <a:ext uri="{9D8B030D-6E8A-4147-A177-3AD203B41FA5}">
                      <a16:colId xmlns:a16="http://schemas.microsoft.com/office/drawing/2014/main" val="1229526900"/>
                    </a:ext>
                  </a:extLst>
                </a:gridCol>
              </a:tblGrid>
              <a:tr h="3070284">
                <a:tc>
                  <a:txBody>
                    <a:bodyPr/>
                    <a:lstStyle/>
                    <a:p>
                      <a:pPr rtl="0"/>
                      <a:r>
                        <a:rPr lang="el-GR" sz="1600" b="1" i="0" u="none" strike="noStrike" kern="1200" dirty="0">
                          <a:solidFill>
                            <a:srgbClr val="002060"/>
                          </a:solidFill>
                          <a:effectLst/>
                          <a:latin typeface="+mn-lt"/>
                          <a:ea typeface="+mn-ea"/>
                          <a:cs typeface="+mn-cs"/>
                        </a:rPr>
                        <a:t>Σύγχρονη Επέκταση του Ορισμού -</a:t>
                      </a:r>
                      <a:r>
                        <a:rPr lang="el-GR" sz="1600" b="0" i="0" u="none" strike="noStrike" kern="1200" dirty="0">
                          <a:solidFill>
                            <a:srgbClr val="002060"/>
                          </a:solidFill>
                          <a:effectLst/>
                          <a:latin typeface="+mn-lt"/>
                          <a:ea typeface="+mn-ea"/>
                          <a:cs typeface="+mn-cs"/>
                        </a:rPr>
                        <a:t> </a:t>
                      </a:r>
                      <a:r>
                        <a:rPr lang="el-GR" sz="1600" b="1" i="0" u="none" strike="noStrike" kern="1200" dirty="0">
                          <a:solidFill>
                            <a:srgbClr val="002060"/>
                          </a:solidFill>
                          <a:effectLst/>
                          <a:latin typeface="+mn-lt"/>
                          <a:ea typeface="+mn-ea"/>
                          <a:cs typeface="+mn-cs"/>
                        </a:rPr>
                        <a:t>Πλουραλισμός Οικογενειακών Μορφών</a:t>
                      </a:r>
                      <a:endParaRPr lang="el-GR" sz="1600" b="0" dirty="0">
                        <a:solidFill>
                          <a:srgbClr val="002060"/>
                        </a:solidFill>
                        <a:effectLst/>
                      </a:endParaRPr>
                    </a:p>
                    <a:p>
                      <a:pPr rtl="0">
                        <a:lnSpc>
                          <a:spcPct val="150000"/>
                        </a:lnSpc>
                      </a:pPr>
                      <a:endParaRPr lang="el-GR" sz="1600" b="0" i="0" u="none" strike="noStrike" kern="1200" dirty="0">
                        <a:solidFill>
                          <a:srgbClr val="002060"/>
                        </a:solidFill>
                        <a:effectLst/>
                        <a:latin typeface="+mn-lt"/>
                        <a:ea typeface="+mn-ea"/>
                        <a:cs typeface="+mn-cs"/>
                      </a:endParaRPr>
                    </a:p>
                    <a:p>
                      <a:pPr rtl="0">
                        <a:lnSpc>
                          <a:spcPct val="150000"/>
                        </a:lnSpc>
                      </a:pPr>
                      <a:r>
                        <a:rPr lang="el-GR" sz="1600" b="0" i="0" u="none" strike="noStrike" kern="1200" dirty="0">
                          <a:solidFill>
                            <a:srgbClr val="002060"/>
                          </a:solidFill>
                          <a:effectLst/>
                          <a:latin typeface="+mn-lt"/>
                          <a:ea typeface="+mn-ea"/>
                          <a:cs typeface="+mn-cs"/>
                        </a:rPr>
                        <a:t>Στον 21</a:t>
                      </a:r>
                      <a:r>
                        <a:rPr lang="el-GR" sz="1600" b="0" i="0" u="none" strike="noStrike" kern="1200" baseline="30000" dirty="0">
                          <a:solidFill>
                            <a:srgbClr val="002060"/>
                          </a:solidFill>
                          <a:effectLst/>
                          <a:latin typeface="+mn-lt"/>
                          <a:ea typeface="+mn-ea"/>
                          <a:cs typeface="+mn-cs"/>
                        </a:rPr>
                        <a:t>ο</a:t>
                      </a:r>
                      <a:r>
                        <a:rPr lang="el-GR" sz="1600" b="0" i="0" u="none" strike="noStrike" kern="1200" dirty="0">
                          <a:solidFill>
                            <a:srgbClr val="002060"/>
                          </a:solidFill>
                          <a:effectLst/>
                          <a:latin typeface="+mn-lt"/>
                          <a:ea typeface="+mn-ea"/>
                          <a:cs typeface="+mn-cs"/>
                        </a:rPr>
                        <a:t> αιώνα, ο ορισμός έχει επεκταθεί για να περιλαμβάνει:</a:t>
                      </a:r>
                      <a:endParaRPr lang="el-GR" sz="1600" b="0" dirty="0">
                        <a:solidFill>
                          <a:srgbClr val="002060"/>
                        </a:solidFill>
                        <a:effectLst/>
                      </a:endParaRPr>
                    </a:p>
                    <a:p>
                      <a:pPr rtl="0" fontAlgn="base">
                        <a:lnSpc>
                          <a:spcPct val="150000"/>
                        </a:lnSpc>
                      </a:pPr>
                      <a:r>
                        <a:rPr lang="el-GR" sz="1600" b="0" i="0" u="none" strike="noStrike" kern="1200" dirty="0">
                          <a:solidFill>
                            <a:srgbClr val="002060"/>
                          </a:solidFill>
                          <a:effectLst/>
                          <a:latin typeface="+mn-lt"/>
                          <a:ea typeface="+mn-ea"/>
                          <a:cs typeface="+mn-cs"/>
                        </a:rPr>
                        <a:t>Βιολογικούς και μη βιολογικούς γονείς</a:t>
                      </a:r>
                    </a:p>
                    <a:p>
                      <a:pPr rtl="0" fontAlgn="base">
                        <a:lnSpc>
                          <a:spcPct val="150000"/>
                        </a:lnSpc>
                      </a:pPr>
                      <a:r>
                        <a:rPr lang="el-GR" sz="1600" b="0" i="0" u="none" strike="noStrike" kern="1200" dirty="0">
                          <a:solidFill>
                            <a:srgbClr val="002060"/>
                          </a:solidFill>
                          <a:effectLst/>
                          <a:latin typeface="+mn-lt"/>
                          <a:ea typeface="+mn-ea"/>
                          <a:cs typeface="+mn-cs"/>
                        </a:rPr>
                        <a:t>Μονογονεϊκές οικογένειες</a:t>
                      </a:r>
                    </a:p>
                    <a:p>
                      <a:pPr rtl="0" fontAlgn="base">
                        <a:lnSpc>
                          <a:spcPct val="150000"/>
                        </a:lnSpc>
                      </a:pPr>
                      <a:r>
                        <a:rPr lang="el-GR" sz="1600" b="0" i="0" u="none" strike="noStrike" kern="1200" dirty="0">
                          <a:solidFill>
                            <a:srgbClr val="002060"/>
                          </a:solidFill>
                          <a:effectLst/>
                          <a:latin typeface="+mn-lt"/>
                          <a:ea typeface="+mn-ea"/>
                          <a:cs typeface="+mn-cs"/>
                        </a:rPr>
                        <a:t>ΛΟΑΤΚΙ+ γονείς</a:t>
                      </a:r>
                    </a:p>
                    <a:p>
                      <a:pPr rtl="0" fontAlgn="base">
                        <a:lnSpc>
                          <a:spcPct val="150000"/>
                        </a:lnSpc>
                      </a:pPr>
                      <a:r>
                        <a:rPr lang="el-GR" sz="1600" b="0" i="0" u="none" strike="noStrike" kern="1200" dirty="0">
                          <a:solidFill>
                            <a:srgbClr val="002060"/>
                          </a:solidFill>
                          <a:effectLst/>
                          <a:latin typeface="+mn-lt"/>
                          <a:ea typeface="+mn-ea"/>
                          <a:cs typeface="+mn-cs"/>
                        </a:rPr>
                        <a:t>Ανασυσταθείσες ή μεικτές οικογένειες</a:t>
                      </a:r>
                    </a:p>
                    <a:p>
                      <a:pPr rtl="0" fontAlgn="base">
                        <a:lnSpc>
                          <a:spcPct val="150000"/>
                        </a:lnSpc>
                      </a:pPr>
                      <a:r>
                        <a:rPr lang="el-GR" sz="1600" b="0" i="0" u="none" strike="noStrike" kern="1200" dirty="0">
                          <a:solidFill>
                            <a:srgbClr val="002060"/>
                          </a:solidFill>
                          <a:effectLst/>
                          <a:latin typeface="+mn-lt"/>
                          <a:ea typeface="+mn-ea"/>
                          <a:cs typeface="+mn-cs"/>
                        </a:rPr>
                        <a:t>Κηδεμόνες και θετούς γονείς</a:t>
                      </a:r>
                    </a:p>
                    <a:p>
                      <a:endParaRPr lang="en-US" dirty="0"/>
                    </a:p>
                  </a:txBody>
                  <a:tcPr>
                    <a:noFill/>
                  </a:tcPr>
                </a:tc>
                <a:extLst>
                  <a:ext uri="{0D108BD9-81ED-4DB2-BD59-A6C34878D82A}">
                    <a16:rowId xmlns:a16="http://schemas.microsoft.com/office/drawing/2014/main" val="430366078"/>
                  </a:ext>
                </a:extLst>
              </a:tr>
            </a:tbl>
          </a:graphicData>
        </a:graphic>
      </p:graphicFrame>
    </p:spTree>
    <p:extLst>
      <p:ext uri="{BB962C8B-B14F-4D97-AF65-F5344CB8AC3E}">
        <p14:creationId xmlns:p14="http://schemas.microsoft.com/office/powerpoint/2010/main" val="246324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D6919187-B6F1-32F3-4C48-25B990E7E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A18D3-2E23-BE09-C96A-7AD98EAC2D8C}"/>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Η Ψυχαναλυτική Θεωρία – </a:t>
            </a:r>
            <a:r>
              <a:rPr lang="en-US" sz="2000" b="1" dirty="0">
                <a:solidFill>
                  <a:srgbClr val="002060"/>
                </a:solidFill>
              </a:rPr>
              <a:t>Sigmund Freud </a:t>
            </a:r>
            <a:r>
              <a:rPr lang="el-GR" sz="2000" b="1" dirty="0">
                <a:solidFill>
                  <a:srgbClr val="002060"/>
                </a:solidFill>
              </a:rPr>
              <a:t>(1)</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2A2E0805-3C93-CD7A-1D36-0E2C6881EB49}"/>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8E3ADCBF-9294-9268-9DB9-9A87B1225E42}"/>
              </a:ext>
            </a:extLst>
          </p:cNvPr>
          <p:cNvSpPr txBox="1"/>
          <p:nvPr/>
        </p:nvSpPr>
        <p:spPr>
          <a:xfrm>
            <a:off x="257666" y="1845734"/>
            <a:ext cx="6094070" cy="4247317"/>
          </a:xfrm>
          <a:prstGeom prst="rect">
            <a:avLst/>
          </a:prstGeom>
          <a:noFill/>
        </p:spPr>
        <p:txBody>
          <a:bodyPr wrap="square">
            <a:spAutoFit/>
          </a:bodyPr>
          <a:lstStyle/>
          <a:p>
            <a:r>
              <a:rPr lang="el-GR" b="1" dirty="0">
                <a:solidFill>
                  <a:srgbClr val="002060"/>
                </a:solidFill>
              </a:rPr>
              <a:t>Βασικές Αρχές </a:t>
            </a:r>
          </a:p>
          <a:p>
            <a:pPr marL="285750" indent="-285750">
              <a:buFont typeface="Arial" panose="020B0604020202020204" pitchFamily="34" charset="0"/>
              <a:buChar char="•"/>
            </a:pPr>
            <a:r>
              <a:rPr lang="el-GR" dirty="0">
                <a:solidFill>
                  <a:srgbClr val="002060"/>
                </a:solidFill>
              </a:rPr>
              <a:t>Η γονεϊκή σχέση επηρεάζει την ψυχοσεξουαλική ανάπτυξη του παιδιού δλδ το πέρασμα του με επιτυχία στο επόμενο στάδιο ή θα παλινδρομήσει σε πρότερο στάδιο (αν ανταποκρίνονται ή γίνονται αυστηροί ή υπερπροστατευτικοί) </a:t>
            </a:r>
          </a:p>
          <a:p>
            <a:pPr marL="285750" indent="-285750">
              <a:buFont typeface="Arial" panose="020B0604020202020204" pitchFamily="34" charset="0"/>
              <a:buChar char="•"/>
            </a:pPr>
            <a:r>
              <a:rPr lang="el-GR" dirty="0">
                <a:solidFill>
                  <a:srgbClr val="002060"/>
                </a:solidFill>
              </a:rPr>
              <a:t>Η σημασία των πρώτων ετών ζωής (0-5 ετών) – θεμελιώδεις εμπειρίες </a:t>
            </a:r>
          </a:p>
          <a:p>
            <a:pPr marL="285750" indent="-285750">
              <a:buFont typeface="Arial" panose="020B0604020202020204" pitchFamily="34" charset="0"/>
              <a:buChar char="•"/>
            </a:pPr>
            <a:r>
              <a:rPr lang="el-GR" dirty="0">
                <a:solidFill>
                  <a:srgbClr val="002060"/>
                </a:solidFill>
              </a:rPr>
              <a:t>Ο ρόλος της μητρικής φιγούρας, πρώτο αντικείμενο αγάπης και φροντίδας, πρώτη αίσθηση ασφάλειας</a:t>
            </a:r>
          </a:p>
          <a:p>
            <a:pPr marL="285750" indent="-285750">
              <a:buFont typeface="Arial" panose="020B0604020202020204" pitchFamily="34" charset="0"/>
              <a:buChar char="•"/>
            </a:pPr>
            <a:r>
              <a:rPr lang="el-GR" dirty="0">
                <a:solidFill>
                  <a:srgbClr val="002060"/>
                </a:solidFill>
              </a:rPr>
              <a:t>Το Οιδιπόδειο σύμπλεγμα ως κεντρικό στοιχείο ανάπτυξης (3-6 ετών) </a:t>
            </a:r>
          </a:p>
          <a:p>
            <a:pPr marL="285750" indent="-285750">
              <a:buFont typeface="Arial" panose="020B0604020202020204" pitchFamily="34" charset="0"/>
              <a:buChar char="•"/>
            </a:pPr>
            <a:r>
              <a:rPr lang="el-GR" dirty="0">
                <a:solidFill>
                  <a:srgbClr val="002060"/>
                </a:solidFill>
              </a:rPr>
              <a:t>Οι μηχανισμοί άμυνας διαμορφώνονται από της γονεϊκές αλληλεπιδράσεις </a:t>
            </a:r>
          </a:p>
          <a:p>
            <a:pPr marL="285750" indent="-285750">
              <a:buFont typeface="Arial" panose="020B0604020202020204" pitchFamily="34" charset="0"/>
              <a:buChar char="•"/>
            </a:pPr>
            <a:r>
              <a:rPr lang="el-GR" dirty="0">
                <a:solidFill>
                  <a:srgbClr val="002060"/>
                </a:solidFill>
              </a:rPr>
              <a:t>Ο ρόλος του ασυνείδητου στη γονεϊκή συμπεριφορά</a:t>
            </a:r>
          </a:p>
        </p:txBody>
      </p:sp>
      <p:sp>
        <p:nvSpPr>
          <p:cNvPr id="7" name="TextBox 6">
            <a:extLst>
              <a:ext uri="{FF2B5EF4-FFF2-40B4-BE49-F238E27FC236}">
                <a16:creationId xmlns:a16="http://schemas.microsoft.com/office/drawing/2014/main" id="{1D22ABEE-C79E-2256-ACAB-37C65682345D}"/>
              </a:ext>
            </a:extLst>
          </p:cNvPr>
          <p:cNvSpPr txBox="1"/>
          <p:nvPr/>
        </p:nvSpPr>
        <p:spPr>
          <a:xfrm>
            <a:off x="7558268" y="1941669"/>
            <a:ext cx="4662282" cy="1815882"/>
          </a:xfrm>
          <a:prstGeom prst="rect">
            <a:avLst/>
          </a:prstGeom>
          <a:noFill/>
        </p:spPr>
        <p:txBody>
          <a:bodyPr wrap="square">
            <a:spAutoFit/>
          </a:bodyPr>
          <a:lstStyle/>
          <a:p>
            <a:r>
              <a:rPr lang="el-GR" sz="1600" b="1" dirty="0">
                <a:solidFill>
                  <a:srgbClr val="002060"/>
                </a:solidFill>
              </a:rPr>
              <a:t>Συνεισφορά </a:t>
            </a:r>
          </a:p>
          <a:p>
            <a:endParaRPr lang="el-GR" sz="1600" dirty="0"/>
          </a:p>
          <a:p>
            <a:pPr marL="285750" indent="-285750">
              <a:buFont typeface="Arial" panose="020B0604020202020204" pitchFamily="34" charset="0"/>
              <a:buChar char="•"/>
            </a:pPr>
            <a:r>
              <a:rPr lang="el-GR" sz="1600" dirty="0">
                <a:solidFill>
                  <a:srgbClr val="002060"/>
                </a:solidFill>
              </a:rPr>
              <a:t>Επισήμανε την κρισιμότητα των πρώιμων σχέσεων και πώς οι ασυνείδητες διεργασίες των γονέων επηρεάζουν την ανάπτυξη. </a:t>
            </a:r>
          </a:p>
          <a:p>
            <a:pPr marL="285750" indent="-285750">
              <a:buFont typeface="Arial" panose="020B0604020202020204" pitchFamily="34" charset="0"/>
              <a:buChar char="•"/>
            </a:pPr>
            <a:r>
              <a:rPr lang="el-GR" sz="1600" dirty="0">
                <a:solidFill>
                  <a:srgbClr val="002060"/>
                </a:solidFill>
              </a:rPr>
              <a:t>Άνοιξε το δρόμο για την κατανόηση της σημασίας της παιδικής ηλικίας.</a:t>
            </a:r>
          </a:p>
        </p:txBody>
      </p:sp>
      <p:sp>
        <p:nvSpPr>
          <p:cNvPr id="9" name="TextBox 8">
            <a:extLst>
              <a:ext uri="{FF2B5EF4-FFF2-40B4-BE49-F238E27FC236}">
                <a16:creationId xmlns:a16="http://schemas.microsoft.com/office/drawing/2014/main" id="{ABA96670-A4D8-B36E-0C12-DDE0BC48CA34}"/>
              </a:ext>
            </a:extLst>
          </p:cNvPr>
          <p:cNvSpPr txBox="1"/>
          <p:nvPr/>
        </p:nvSpPr>
        <p:spPr>
          <a:xfrm>
            <a:off x="7558268" y="3984781"/>
            <a:ext cx="4247909" cy="2308324"/>
          </a:xfrm>
          <a:prstGeom prst="rect">
            <a:avLst/>
          </a:prstGeom>
          <a:noFill/>
        </p:spPr>
        <p:txBody>
          <a:bodyPr wrap="square">
            <a:spAutoFit/>
          </a:bodyPr>
          <a:lstStyle/>
          <a:p>
            <a:r>
              <a:rPr lang="el-GR" sz="1600" b="1" dirty="0">
                <a:solidFill>
                  <a:srgbClr val="002060"/>
                </a:solidFill>
              </a:rPr>
              <a:t>Κριτική</a:t>
            </a:r>
          </a:p>
          <a:p>
            <a:endParaRPr lang="el-GR" sz="1600" dirty="0">
              <a:solidFill>
                <a:srgbClr val="002060"/>
              </a:solidFill>
            </a:endParaRPr>
          </a:p>
          <a:p>
            <a:pPr marL="285750" indent="-285750">
              <a:buFont typeface="Arial" panose="020B0604020202020204" pitchFamily="34" charset="0"/>
              <a:buChar char="•"/>
            </a:pPr>
            <a:r>
              <a:rPr lang="el-GR" sz="1600" dirty="0">
                <a:solidFill>
                  <a:srgbClr val="002060"/>
                </a:solidFill>
              </a:rPr>
              <a:t>Δυσκολία επαλήθευσης των ψυχαναλυτικών εννοιών </a:t>
            </a:r>
          </a:p>
          <a:p>
            <a:pPr marL="285750" indent="-285750">
              <a:buFont typeface="Arial" panose="020B0604020202020204" pitchFamily="34" charset="0"/>
              <a:buChar char="•"/>
            </a:pPr>
            <a:r>
              <a:rPr lang="el-GR" sz="1600" dirty="0">
                <a:solidFill>
                  <a:srgbClr val="002060"/>
                </a:solidFill>
              </a:rPr>
              <a:t>Έμφαση στον πατέρα </a:t>
            </a:r>
          </a:p>
          <a:p>
            <a:pPr marL="285750" indent="-285750">
              <a:buFont typeface="Arial" panose="020B0604020202020204" pitchFamily="34" charset="0"/>
              <a:buChar char="•"/>
            </a:pPr>
            <a:r>
              <a:rPr lang="el-GR" sz="1600" dirty="0">
                <a:solidFill>
                  <a:srgbClr val="002060"/>
                </a:solidFill>
              </a:rPr>
              <a:t>Εστίαση στην παθολογία</a:t>
            </a:r>
          </a:p>
          <a:p>
            <a:pPr marL="285750" indent="-285750">
              <a:buFont typeface="Arial" panose="020B0604020202020204" pitchFamily="34" charset="0"/>
              <a:buChar char="•"/>
            </a:pPr>
            <a:r>
              <a:rPr lang="el-GR" sz="1600" dirty="0">
                <a:solidFill>
                  <a:srgbClr val="002060"/>
                </a:solidFill>
              </a:rPr>
              <a:t>Πολιτισμικά Περιορισμένη</a:t>
            </a:r>
          </a:p>
          <a:p>
            <a:pPr marL="285750" indent="-285750">
              <a:buFont typeface="Arial" panose="020B0604020202020204" pitchFamily="34" charset="0"/>
              <a:buChar char="•"/>
            </a:pPr>
            <a:r>
              <a:rPr lang="el-GR" sz="1600" dirty="0">
                <a:solidFill>
                  <a:srgbClr val="002060"/>
                </a:solidFill>
              </a:rPr>
              <a:t>Μίλησε ελάχιστα για τις πρακτικές ανατροφής των παιδιών</a:t>
            </a:r>
          </a:p>
        </p:txBody>
      </p:sp>
    </p:spTree>
    <p:extLst>
      <p:ext uri="{BB962C8B-B14F-4D97-AF65-F5344CB8AC3E}">
        <p14:creationId xmlns:p14="http://schemas.microsoft.com/office/powerpoint/2010/main" val="148796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8F9704F7-EA51-26A6-3437-DBF443D41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79ECD-B66D-F0E7-27B6-5D95B551D5D4}"/>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Μεταφρουδική θεώρηση της Γονεϊκότητας – </a:t>
            </a:r>
            <a:r>
              <a:rPr lang="en-US" sz="2000" b="1" dirty="0">
                <a:solidFill>
                  <a:srgbClr val="002060"/>
                </a:solidFill>
              </a:rPr>
              <a:t>Melanie Klein </a:t>
            </a:r>
            <a:r>
              <a:rPr lang="el-GR" sz="2000" b="1" dirty="0">
                <a:solidFill>
                  <a:srgbClr val="002060"/>
                </a:solidFill>
              </a:rPr>
              <a:t>(</a:t>
            </a:r>
            <a:r>
              <a:rPr lang="en-US" sz="2000" b="1" dirty="0">
                <a:solidFill>
                  <a:srgbClr val="002060"/>
                </a:solidFill>
              </a:rPr>
              <a:t>2</a:t>
            </a:r>
            <a:r>
              <a:rPr lang="el-GR" sz="2000" b="1" dirty="0">
                <a:solidFill>
                  <a:srgbClr val="002060"/>
                </a:solidFill>
              </a:rPr>
              <a:t>)</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F8D5F13F-0F98-D427-49F8-F1E55E2D50DE}"/>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3521C890-0EF0-8385-2230-05D2767F08B6}"/>
              </a:ext>
            </a:extLst>
          </p:cNvPr>
          <p:cNvSpPr txBox="1"/>
          <p:nvPr/>
        </p:nvSpPr>
        <p:spPr>
          <a:xfrm>
            <a:off x="257666" y="1672113"/>
            <a:ext cx="7014386" cy="5016758"/>
          </a:xfrm>
          <a:prstGeom prst="rect">
            <a:avLst/>
          </a:prstGeom>
          <a:noFill/>
        </p:spPr>
        <p:txBody>
          <a:bodyPr wrap="square">
            <a:spAutoFit/>
          </a:bodyPr>
          <a:lstStyle/>
          <a:p>
            <a:r>
              <a:rPr lang="el-GR" sz="1600" b="1" dirty="0">
                <a:solidFill>
                  <a:srgbClr val="002060"/>
                </a:solidFill>
              </a:rPr>
              <a:t>Βασικές Αρχές </a:t>
            </a:r>
          </a:p>
          <a:p>
            <a:pPr marL="285750" indent="-285750">
              <a:lnSpc>
                <a:spcPct val="150000"/>
              </a:lnSpc>
              <a:buFont typeface="Arial" panose="020B0604020202020204" pitchFamily="34" charset="0"/>
              <a:buChar char="•"/>
            </a:pPr>
            <a:r>
              <a:rPr lang="el-GR" sz="1600" dirty="0">
                <a:solidFill>
                  <a:srgbClr val="002060"/>
                </a:solidFill>
              </a:rPr>
              <a:t>Εισάγει την έννοια των αντικειμενότροπων σχέσεων δλδ τις πρώιμες ψυχικές και συναισθηματικές σχέσεις που το βρέφος αναπτύσσει με σημαντικά «αντικείμενα», κυρίως τη μητέρα</a:t>
            </a:r>
          </a:p>
          <a:p>
            <a:pPr marL="285750" indent="-285750">
              <a:lnSpc>
                <a:spcPct val="150000"/>
              </a:lnSpc>
              <a:buFont typeface="Arial" panose="020B0604020202020204" pitchFamily="34" charset="0"/>
              <a:buChar char="•"/>
            </a:pPr>
            <a:r>
              <a:rPr lang="el-GR" sz="1600" dirty="0">
                <a:solidFill>
                  <a:srgbClr val="002060"/>
                </a:solidFill>
              </a:rPr>
              <a:t>Το «αντικείμενο» είναι ψυχικά εσωτερικευμένο και συμβολικό</a:t>
            </a:r>
            <a:r>
              <a:rPr lang="en-US" sz="1600" dirty="0">
                <a:solidFill>
                  <a:srgbClr val="002060"/>
                </a:solidFill>
              </a:rPr>
              <a:t>. </a:t>
            </a:r>
            <a:r>
              <a:rPr lang="el-GR" sz="1600" dirty="0">
                <a:solidFill>
                  <a:srgbClr val="002060"/>
                </a:solidFill>
              </a:rPr>
              <a:t>Σ αυτό επενδύει συναισθήματα αγάπης, επιθετικότητας, φόβου, φθόνου, και δημιουργεί ένα ασυνείδητο εσωτερικό κόσμο σχέσεων που καθορίζουν και τις μετέπειτα σχέσεις του</a:t>
            </a:r>
          </a:p>
          <a:p>
            <a:pPr marL="285750" indent="-285750">
              <a:lnSpc>
                <a:spcPct val="150000"/>
              </a:lnSpc>
              <a:buFont typeface="Arial" panose="020B0604020202020204" pitchFamily="34" charset="0"/>
              <a:buChar char="•"/>
            </a:pPr>
            <a:r>
              <a:rPr lang="el-GR" sz="1600" dirty="0">
                <a:solidFill>
                  <a:srgbClr val="002060"/>
                </a:solidFill>
              </a:rPr>
              <a:t>Το «αντικείμενο» μητρικό στήθος νοείται είτε ως «καλό» (πηγή ικανοποίησης) είτε ως «κακό» (πηγή αποστέρησης) (Παρανοειδή / Σχιζοειδής θέση). Με την μετακίνηση του στην Καταθλιπτική Θέση το βρέφος αντιλαμβάνεται τη μητέρα ως ολοκληρωμένο, ενιαίο πρόσωπο, που μπορεί να προσφέρει αγάπη αλλά και να το ματαιώσει.</a:t>
            </a:r>
          </a:p>
          <a:p>
            <a:pPr marL="285750" indent="-285750">
              <a:buFont typeface="Arial" panose="020B0604020202020204" pitchFamily="34" charset="0"/>
              <a:buChar char="•"/>
            </a:pPr>
            <a:endParaRPr lang="el-GR" sz="1600" dirty="0">
              <a:solidFill>
                <a:srgbClr val="002060"/>
              </a:solidFill>
            </a:endParaRPr>
          </a:p>
        </p:txBody>
      </p:sp>
      <p:sp>
        <p:nvSpPr>
          <p:cNvPr id="7" name="TextBox 6">
            <a:extLst>
              <a:ext uri="{FF2B5EF4-FFF2-40B4-BE49-F238E27FC236}">
                <a16:creationId xmlns:a16="http://schemas.microsoft.com/office/drawing/2014/main" id="{723DF1C2-E219-97EF-B0AE-4C3CFCC5BCA2}"/>
              </a:ext>
            </a:extLst>
          </p:cNvPr>
          <p:cNvSpPr txBox="1"/>
          <p:nvPr/>
        </p:nvSpPr>
        <p:spPr>
          <a:xfrm>
            <a:off x="7825450" y="1845734"/>
            <a:ext cx="4108884" cy="4370427"/>
          </a:xfrm>
          <a:prstGeom prst="rect">
            <a:avLst/>
          </a:prstGeom>
          <a:noFill/>
        </p:spPr>
        <p:txBody>
          <a:bodyPr wrap="square">
            <a:spAutoFit/>
          </a:bodyPr>
          <a:lstStyle/>
          <a:p>
            <a:r>
              <a:rPr lang="el-GR" sz="1600" b="1" dirty="0">
                <a:solidFill>
                  <a:srgbClr val="002060"/>
                </a:solidFill>
              </a:rPr>
              <a:t>Συνεισφορά</a:t>
            </a:r>
          </a:p>
          <a:p>
            <a:pPr>
              <a:lnSpc>
                <a:spcPct val="150000"/>
              </a:lnSpc>
            </a:pPr>
            <a:r>
              <a:rPr lang="el-GR" sz="1600" dirty="0">
                <a:solidFill>
                  <a:srgbClr val="002060"/>
                </a:solidFill>
              </a:rPr>
              <a:t> Η Klein ανέδειξε τη μητέρα (και κυρίως το στήθος της μητέρας) ως το πρωταρχικό αντικείμενο σχέσης του βρέφους. Η ποιότητα αυτής της πρώιμης σχέσης διαμορφώνει την ικανότητα αγάπης, εμπιστοσύνης και μετέπειτα γονεϊκής ταύτισης.</a:t>
            </a:r>
          </a:p>
          <a:p>
            <a:endParaRPr lang="el-GR" sz="1600" b="1" dirty="0">
              <a:solidFill>
                <a:srgbClr val="002060"/>
              </a:solidFill>
            </a:endParaRPr>
          </a:p>
          <a:p>
            <a:endParaRPr lang="el-GR" sz="1600" dirty="0"/>
          </a:p>
          <a:p>
            <a:endParaRPr lang="el-GR" sz="1600" dirty="0"/>
          </a:p>
          <a:p>
            <a:endParaRPr lang="el-GR" sz="1600" dirty="0"/>
          </a:p>
          <a:p>
            <a:endParaRPr lang="el-GR" sz="1600" dirty="0"/>
          </a:p>
          <a:p>
            <a:endParaRPr lang="el-GR" sz="1600" dirty="0"/>
          </a:p>
          <a:p>
            <a:endParaRPr lang="el-GR" sz="1600" dirty="0">
              <a:solidFill>
                <a:srgbClr val="002060"/>
              </a:solidFill>
            </a:endParaRPr>
          </a:p>
          <a:p>
            <a:r>
              <a:rPr lang="el-GR" sz="700" dirty="0">
                <a:solidFill>
                  <a:srgbClr val="002060"/>
                </a:solidFill>
              </a:rPr>
              <a:t>						</a:t>
            </a:r>
            <a:r>
              <a:rPr lang="en-US" sz="700" dirty="0">
                <a:solidFill>
                  <a:srgbClr val="002060"/>
                </a:solidFill>
              </a:rPr>
              <a:t>Hinshelwood, R. D. (1991</a:t>
            </a:r>
            <a:r>
              <a:rPr lang="el-GR" sz="700" dirty="0">
                <a:solidFill>
                  <a:srgbClr val="002060"/>
                </a:solidFill>
              </a:rPr>
              <a:t>)</a:t>
            </a:r>
            <a:endParaRPr lang="el-GR" sz="600" dirty="0">
              <a:solidFill>
                <a:srgbClr val="002060"/>
              </a:solidFill>
            </a:endParaRPr>
          </a:p>
        </p:txBody>
      </p:sp>
    </p:spTree>
    <p:extLst>
      <p:ext uri="{BB962C8B-B14F-4D97-AF65-F5344CB8AC3E}">
        <p14:creationId xmlns:p14="http://schemas.microsoft.com/office/powerpoint/2010/main" val="2363288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C856F4F6-949A-2A23-014D-9F634D221C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04B16-84FD-46F1-62E2-46E95D8A964F}"/>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Μεταφρουδική θεώρηση της Γονεϊκότητας – </a:t>
            </a:r>
            <a:r>
              <a:rPr lang="en-US" sz="2000" b="1" dirty="0">
                <a:solidFill>
                  <a:srgbClr val="002060"/>
                </a:solidFill>
              </a:rPr>
              <a:t>Wilfred  Bion </a:t>
            </a:r>
            <a:r>
              <a:rPr lang="el-GR" sz="2000" b="1" dirty="0">
                <a:solidFill>
                  <a:srgbClr val="002060"/>
                </a:solidFill>
              </a:rPr>
              <a:t>(</a:t>
            </a:r>
            <a:r>
              <a:rPr lang="en-US" sz="2000" b="1" dirty="0">
                <a:solidFill>
                  <a:srgbClr val="002060"/>
                </a:solidFill>
              </a:rPr>
              <a:t>3</a:t>
            </a:r>
            <a:r>
              <a:rPr lang="el-GR" sz="2000" b="1" dirty="0">
                <a:solidFill>
                  <a:srgbClr val="002060"/>
                </a:solidFill>
              </a:rPr>
              <a:t>)</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C3B1EDC7-8F1C-5D3C-D60E-835D7C8E04EB}"/>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FB0534D7-B0D8-DC90-10B5-2D7415D4CB45}"/>
              </a:ext>
            </a:extLst>
          </p:cNvPr>
          <p:cNvSpPr txBox="1"/>
          <p:nvPr/>
        </p:nvSpPr>
        <p:spPr>
          <a:xfrm>
            <a:off x="257666" y="1672113"/>
            <a:ext cx="7014386" cy="3693319"/>
          </a:xfrm>
          <a:prstGeom prst="rect">
            <a:avLst/>
          </a:prstGeom>
          <a:noFill/>
        </p:spPr>
        <p:txBody>
          <a:bodyPr wrap="square">
            <a:spAutoFit/>
          </a:bodyPr>
          <a:lstStyle/>
          <a:p>
            <a:r>
              <a:rPr lang="el-GR" b="1" dirty="0">
                <a:solidFill>
                  <a:srgbClr val="002060"/>
                </a:solidFill>
              </a:rPr>
              <a:t>Βασικές Αρχές</a:t>
            </a:r>
          </a:p>
          <a:p>
            <a:endParaRPr lang="el-GR" b="1" dirty="0">
              <a:solidFill>
                <a:srgbClr val="002060"/>
              </a:solidFill>
            </a:endParaRPr>
          </a:p>
          <a:p>
            <a:r>
              <a:rPr lang="el-GR" dirty="0">
                <a:solidFill>
                  <a:srgbClr val="002060"/>
                </a:solidFill>
              </a:rPr>
              <a:t>Η αρχή της μητέρας/δοχείο που εμπεριέχει τις προβολές του βρέφους (</a:t>
            </a:r>
            <a:r>
              <a:rPr lang="en-US" dirty="0">
                <a:solidFill>
                  <a:srgbClr val="002060"/>
                </a:solidFill>
              </a:rPr>
              <a:t>Container</a:t>
            </a:r>
            <a:r>
              <a:rPr lang="el-GR" dirty="0">
                <a:solidFill>
                  <a:srgbClr val="002060"/>
                </a:solidFill>
              </a:rPr>
              <a:t> και </a:t>
            </a:r>
            <a:r>
              <a:rPr lang="en-US" dirty="0">
                <a:solidFill>
                  <a:srgbClr val="002060"/>
                </a:solidFill>
              </a:rPr>
              <a:t>Contained</a:t>
            </a:r>
            <a:r>
              <a:rPr lang="el-GR" dirty="0">
                <a:solidFill>
                  <a:srgbClr val="002060"/>
                </a:solidFill>
              </a:rPr>
              <a:t>) </a:t>
            </a:r>
          </a:p>
          <a:p>
            <a:endParaRPr lang="el-GR" dirty="0">
              <a:solidFill>
                <a:srgbClr val="002060"/>
              </a:solidFill>
            </a:endParaRPr>
          </a:p>
          <a:p>
            <a:pPr marL="285750" indent="-285750">
              <a:buFont typeface="Arial" panose="020B0604020202020204" pitchFamily="34" charset="0"/>
              <a:buChar char="•"/>
            </a:pPr>
            <a:r>
              <a:rPr lang="el-GR" dirty="0">
                <a:solidFill>
                  <a:srgbClr val="002060"/>
                </a:solidFill>
              </a:rPr>
              <a:t>Το βρέφος εξωτερικεύει αφόρητα συναισθήματα (φόβος, θυμός) και η μητέρα τα δέχεται χωρίς να συνθλίβεται, τα «εμπεριέχει" ψυχικά, τα μεταβολίζει μέσω της σκέψης της και τα επιστρέφει στο βρέφος σε ανεκτή μορφή</a:t>
            </a:r>
          </a:p>
          <a:p>
            <a:endParaRPr lang="el-GR" dirty="0">
              <a:solidFill>
                <a:srgbClr val="002060"/>
              </a:solidFill>
            </a:endParaRPr>
          </a:p>
          <a:p>
            <a:pPr marL="285750" indent="-285750">
              <a:buFont typeface="Arial" panose="020B0604020202020204" pitchFamily="34" charset="0"/>
              <a:buChar char="•"/>
            </a:pPr>
            <a:r>
              <a:rPr lang="el-GR" dirty="0">
                <a:solidFill>
                  <a:srgbClr val="002060"/>
                </a:solidFill>
              </a:rPr>
              <a:t>Η έννοια της </a:t>
            </a:r>
            <a:r>
              <a:rPr lang="en-US" dirty="0">
                <a:solidFill>
                  <a:srgbClr val="002060"/>
                </a:solidFill>
              </a:rPr>
              <a:t>Reverie = </a:t>
            </a:r>
            <a:r>
              <a:rPr lang="el-GR" dirty="0">
                <a:solidFill>
                  <a:srgbClr val="002060"/>
                </a:solidFill>
              </a:rPr>
              <a:t>Η «ονειρική κατάσταση» όπου η μητέρα είναι συναισθηματικά διαθέσιμη, ανεκτική στο άγχος του βρέφους, μη επεμβατική </a:t>
            </a:r>
          </a:p>
        </p:txBody>
      </p:sp>
      <p:sp>
        <p:nvSpPr>
          <p:cNvPr id="7" name="TextBox 6">
            <a:extLst>
              <a:ext uri="{FF2B5EF4-FFF2-40B4-BE49-F238E27FC236}">
                <a16:creationId xmlns:a16="http://schemas.microsoft.com/office/drawing/2014/main" id="{7DF3E4C9-307E-F3D3-9F41-DF2E21CEC382}"/>
              </a:ext>
            </a:extLst>
          </p:cNvPr>
          <p:cNvSpPr txBox="1"/>
          <p:nvPr/>
        </p:nvSpPr>
        <p:spPr>
          <a:xfrm>
            <a:off x="7905509" y="1708501"/>
            <a:ext cx="4315041" cy="4462760"/>
          </a:xfrm>
          <a:prstGeom prst="rect">
            <a:avLst/>
          </a:prstGeom>
          <a:noFill/>
        </p:spPr>
        <p:txBody>
          <a:bodyPr wrap="square">
            <a:spAutoFit/>
          </a:bodyPr>
          <a:lstStyle/>
          <a:p>
            <a:r>
              <a:rPr lang="el-GR" sz="1600" b="1" dirty="0">
                <a:solidFill>
                  <a:srgbClr val="002060"/>
                </a:solidFill>
              </a:rPr>
              <a:t>Συνεισφορά</a:t>
            </a:r>
          </a:p>
          <a:p>
            <a:pPr>
              <a:lnSpc>
                <a:spcPct val="150000"/>
              </a:lnSpc>
            </a:pPr>
            <a:r>
              <a:rPr lang="el-GR" sz="1600" dirty="0">
                <a:solidFill>
                  <a:srgbClr val="002060"/>
                </a:solidFill>
              </a:rPr>
              <a:t>Ο πυρήνας της ψυχοδυναμικής κατανόησης της γονεϊκής φροντίδας.</a:t>
            </a:r>
          </a:p>
          <a:p>
            <a:pPr>
              <a:lnSpc>
                <a:spcPct val="150000"/>
              </a:lnSpc>
            </a:pPr>
            <a:endParaRPr lang="el-GR" sz="1600" b="1" dirty="0">
              <a:solidFill>
                <a:srgbClr val="002060"/>
              </a:solidFill>
            </a:endParaRPr>
          </a:p>
          <a:p>
            <a:pPr>
              <a:lnSpc>
                <a:spcPct val="150000"/>
              </a:lnSpc>
            </a:pPr>
            <a:endParaRPr lang="el-GR" sz="1600" b="1" dirty="0">
              <a:solidFill>
                <a:srgbClr val="002060"/>
              </a:solidFill>
            </a:endParaRPr>
          </a:p>
          <a:p>
            <a:pPr>
              <a:lnSpc>
                <a:spcPct val="150000"/>
              </a:lnSpc>
            </a:pPr>
            <a:endParaRPr lang="el-GR" sz="1600" b="1" dirty="0">
              <a:solidFill>
                <a:srgbClr val="002060"/>
              </a:solidFill>
            </a:endParaRPr>
          </a:p>
          <a:p>
            <a:pPr>
              <a:lnSpc>
                <a:spcPct val="150000"/>
              </a:lnSpc>
            </a:pPr>
            <a:endParaRPr lang="el-GR" sz="1600" b="1" dirty="0">
              <a:solidFill>
                <a:srgbClr val="002060"/>
              </a:solidFill>
            </a:endParaRPr>
          </a:p>
          <a:p>
            <a:pPr>
              <a:lnSpc>
                <a:spcPct val="150000"/>
              </a:lnSpc>
            </a:pPr>
            <a:endParaRPr lang="el-GR" sz="1600" b="1" dirty="0">
              <a:solidFill>
                <a:srgbClr val="002060"/>
              </a:solidFill>
            </a:endParaRPr>
          </a:p>
          <a:p>
            <a:pPr>
              <a:lnSpc>
                <a:spcPct val="150000"/>
              </a:lnSpc>
            </a:pPr>
            <a:endParaRPr lang="el-GR" sz="1600" b="1" dirty="0">
              <a:solidFill>
                <a:srgbClr val="002060"/>
              </a:solidFill>
            </a:endParaRPr>
          </a:p>
          <a:p>
            <a:pPr>
              <a:lnSpc>
                <a:spcPct val="150000"/>
              </a:lnSpc>
            </a:pPr>
            <a:endParaRPr lang="el-GR" sz="1600" b="1" dirty="0">
              <a:solidFill>
                <a:srgbClr val="002060"/>
              </a:solidFill>
            </a:endParaRPr>
          </a:p>
          <a:p>
            <a:pPr>
              <a:lnSpc>
                <a:spcPct val="150000"/>
              </a:lnSpc>
            </a:pPr>
            <a:endParaRPr lang="el-GR" sz="1600" b="1" dirty="0">
              <a:solidFill>
                <a:srgbClr val="002060"/>
              </a:solidFill>
            </a:endParaRPr>
          </a:p>
          <a:p>
            <a:pPr>
              <a:lnSpc>
                <a:spcPct val="150000"/>
              </a:lnSpc>
            </a:pPr>
            <a:r>
              <a:rPr lang="el-GR" sz="800" dirty="0">
                <a:solidFill>
                  <a:srgbClr val="002060"/>
                </a:solidFill>
              </a:rPr>
              <a:t>						</a:t>
            </a:r>
            <a:r>
              <a:rPr lang="en-US" sz="800" dirty="0">
                <a:solidFill>
                  <a:srgbClr val="002060"/>
                </a:solidFill>
              </a:rPr>
              <a:t>Fonagy, P., Target, M. </a:t>
            </a:r>
            <a:r>
              <a:rPr lang="el-GR" sz="800" dirty="0">
                <a:solidFill>
                  <a:srgbClr val="002060"/>
                </a:solidFill>
              </a:rPr>
              <a:t>,</a:t>
            </a:r>
            <a:r>
              <a:rPr lang="en-US" sz="800" dirty="0">
                <a:solidFill>
                  <a:srgbClr val="002060"/>
                </a:solidFill>
              </a:rPr>
              <a:t>2003</a:t>
            </a:r>
            <a:endParaRPr lang="el-GR" sz="800" dirty="0">
              <a:solidFill>
                <a:srgbClr val="002060"/>
              </a:solidFill>
            </a:endParaRPr>
          </a:p>
          <a:p>
            <a:endParaRPr lang="el-GR" sz="1600" dirty="0"/>
          </a:p>
        </p:txBody>
      </p:sp>
    </p:spTree>
    <p:extLst>
      <p:ext uri="{BB962C8B-B14F-4D97-AF65-F5344CB8AC3E}">
        <p14:creationId xmlns:p14="http://schemas.microsoft.com/office/powerpoint/2010/main" val="239690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a:extLst>
            <a:ext uri="{FF2B5EF4-FFF2-40B4-BE49-F238E27FC236}">
              <a16:creationId xmlns:a16="http://schemas.microsoft.com/office/drawing/2014/main" id="{F1A99D5B-E7BC-7E3D-76C7-BC73FECCA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C28E6-1A06-CF8B-BF5C-E6D66A341072}"/>
              </a:ext>
            </a:extLst>
          </p:cNvPr>
          <p:cNvSpPr>
            <a:spLocks noGrp="1"/>
          </p:cNvSpPr>
          <p:nvPr>
            <p:ph type="title"/>
          </p:nvPr>
        </p:nvSpPr>
        <p:spPr>
          <a:xfrm>
            <a:off x="1097280" y="286603"/>
            <a:ext cx="10058400" cy="835187"/>
          </a:xfrm>
        </p:spPr>
        <p:txBody>
          <a:bodyPr>
            <a:noAutofit/>
          </a:bodyPr>
          <a:lstStyle/>
          <a:p>
            <a:r>
              <a:rPr lang="el-GR" sz="2000" b="1" dirty="0">
                <a:solidFill>
                  <a:srgbClr val="002060"/>
                </a:solidFill>
              </a:rPr>
              <a:t>2. Οι κλασικές Θεωρίες</a:t>
            </a:r>
            <a:br>
              <a:rPr lang="el-GR" sz="2000" b="1" dirty="0">
                <a:solidFill>
                  <a:srgbClr val="002060"/>
                </a:solidFill>
              </a:rPr>
            </a:br>
            <a:r>
              <a:rPr lang="el-GR" sz="2000" b="1" dirty="0">
                <a:solidFill>
                  <a:srgbClr val="002060"/>
                </a:solidFill>
              </a:rPr>
              <a:t>2.1 Μεταφρουδική θεώρηση της Γονεϊκότητας – </a:t>
            </a:r>
            <a:r>
              <a:rPr lang="en-US" sz="2000" b="1" dirty="0">
                <a:solidFill>
                  <a:srgbClr val="002060"/>
                </a:solidFill>
              </a:rPr>
              <a:t>Donald Winnicott </a:t>
            </a:r>
            <a:r>
              <a:rPr lang="el-GR" sz="2000" b="1" dirty="0">
                <a:solidFill>
                  <a:srgbClr val="002060"/>
                </a:solidFill>
              </a:rPr>
              <a:t>(4)</a:t>
            </a:r>
            <a:br>
              <a:rPr lang="el-GR" sz="1800" b="1" dirty="0">
                <a:solidFill>
                  <a:srgbClr val="002060"/>
                </a:solidFill>
              </a:rPr>
            </a:br>
            <a:endParaRPr lang="en-US" sz="300" b="1" dirty="0">
              <a:solidFill>
                <a:srgbClr val="002060"/>
              </a:solidFill>
            </a:endParaRPr>
          </a:p>
        </p:txBody>
      </p:sp>
      <p:sp>
        <p:nvSpPr>
          <p:cNvPr id="3" name="Content Placeholder 2">
            <a:extLst>
              <a:ext uri="{FF2B5EF4-FFF2-40B4-BE49-F238E27FC236}">
                <a16:creationId xmlns:a16="http://schemas.microsoft.com/office/drawing/2014/main" id="{571965E2-7D73-E936-CBE4-31C029F87E90}"/>
              </a:ext>
            </a:extLst>
          </p:cNvPr>
          <p:cNvSpPr>
            <a:spLocks noGrp="1"/>
          </p:cNvSpPr>
          <p:nvPr>
            <p:ph idx="1"/>
          </p:nvPr>
        </p:nvSpPr>
        <p:spPr>
          <a:xfrm>
            <a:off x="1097280" y="1845734"/>
            <a:ext cx="10837054" cy="4023360"/>
          </a:xfrm>
        </p:spPr>
        <p:txBody>
          <a:bodyPr>
            <a:normAutofit/>
          </a:bodyPr>
          <a:lstStyle/>
          <a:p>
            <a:br>
              <a:rPr lang="el-GR" sz="1700" dirty="0"/>
            </a:br>
            <a:endParaRPr lang="el-GR" sz="2100" b="1" dirty="0">
              <a:solidFill>
                <a:srgbClr val="002060"/>
              </a:solidFill>
            </a:endParaRPr>
          </a:p>
          <a:p>
            <a:endParaRPr lang="el-GR" sz="1800" dirty="0"/>
          </a:p>
        </p:txBody>
      </p:sp>
      <p:sp>
        <p:nvSpPr>
          <p:cNvPr id="5" name="TextBox 4">
            <a:extLst>
              <a:ext uri="{FF2B5EF4-FFF2-40B4-BE49-F238E27FC236}">
                <a16:creationId xmlns:a16="http://schemas.microsoft.com/office/drawing/2014/main" id="{E2CF558A-903F-5ECD-67D1-ED8E5D566A37}"/>
              </a:ext>
            </a:extLst>
          </p:cNvPr>
          <p:cNvSpPr txBox="1"/>
          <p:nvPr/>
        </p:nvSpPr>
        <p:spPr>
          <a:xfrm>
            <a:off x="296443" y="1845734"/>
            <a:ext cx="9514532" cy="4362989"/>
          </a:xfrm>
          <a:prstGeom prst="rect">
            <a:avLst/>
          </a:prstGeom>
          <a:noFill/>
        </p:spPr>
        <p:txBody>
          <a:bodyPr wrap="square">
            <a:spAutoFit/>
          </a:bodyPr>
          <a:lstStyle/>
          <a:p>
            <a:r>
              <a:rPr lang="el-GR" sz="1600" b="1" dirty="0">
                <a:solidFill>
                  <a:srgbClr val="002060"/>
                </a:solidFill>
              </a:rPr>
              <a:t>Βασικές Αρχές</a:t>
            </a:r>
          </a:p>
          <a:p>
            <a:pPr marL="285750" indent="-285750">
              <a:lnSpc>
                <a:spcPct val="150000"/>
              </a:lnSpc>
              <a:buFont typeface="Wingdings" panose="05000000000000000000" pitchFamily="2" charset="2"/>
              <a:buChar char="Ø"/>
            </a:pPr>
            <a:r>
              <a:rPr lang="el-GR" sz="1600" dirty="0">
                <a:solidFill>
                  <a:srgbClr val="002060"/>
                </a:solidFill>
              </a:rPr>
              <a:t>Δεν χρειάζεται να είσαι τέλεια μητέρα - χρειάζεται να είσαι αρκετά καλή (</a:t>
            </a:r>
            <a:r>
              <a:rPr lang="en-US" sz="1600" u="sng" dirty="0">
                <a:solidFill>
                  <a:srgbClr val="002060"/>
                </a:solidFill>
              </a:rPr>
              <a:t>good enough mother)</a:t>
            </a:r>
            <a:r>
              <a:rPr lang="el-GR" sz="1600" u="sng" dirty="0">
                <a:solidFill>
                  <a:srgbClr val="002060"/>
                </a:solidFill>
              </a:rPr>
              <a:t>. </a:t>
            </a:r>
          </a:p>
          <a:p>
            <a:pPr>
              <a:lnSpc>
                <a:spcPct val="150000"/>
              </a:lnSpc>
            </a:pPr>
            <a:r>
              <a:rPr lang="el-GR" sz="1600" dirty="0">
                <a:solidFill>
                  <a:srgbClr val="002060"/>
                </a:solidFill>
              </a:rPr>
              <a:t>Η "τέλεια" μητέρα βλάπτει το παιδί. </a:t>
            </a:r>
          </a:p>
          <a:p>
            <a:pPr>
              <a:lnSpc>
                <a:spcPct val="150000"/>
              </a:lnSpc>
            </a:pPr>
            <a:r>
              <a:rPr lang="el-GR" sz="1600" dirty="0">
                <a:solidFill>
                  <a:srgbClr val="002060"/>
                </a:solidFill>
              </a:rPr>
              <a:t>Η μητέρα που «αποτυγχάνει» ή «καθυστερεί» λίγο στην απόκριση το βοηθά</a:t>
            </a:r>
          </a:p>
          <a:p>
            <a:pPr marL="285750" indent="-285750">
              <a:lnSpc>
                <a:spcPct val="150000"/>
              </a:lnSpc>
              <a:buFont typeface="Wingdings" panose="05000000000000000000" pitchFamily="2" charset="2"/>
              <a:buChar char="§"/>
            </a:pPr>
            <a:r>
              <a:rPr lang="el-GR" sz="1600" dirty="0">
                <a:solidFill>
                  <a:srgbClr val="002060"/>
                </a:solidFill>
              </a:rPr>
              <a:t> να αναπτυχθεί («Ο κόσμος δεν ελέγχεται μαγικά από εμένα»), </a:t>
            </a:r>
          </a:p>
          <a:p>
            <a:pPr marL="285750" indent="-285750">
              <a:lnSpc>
                <a:spcPct val="150000"/>
              </a:lnSpc>
              <a:buFont typeface="Wingdings" panose="05000000000000000000" pitchFamily="2" charset="2"/>
              <a:buChar char="§"/>
            </a:pPr>
            <a:r>
              <a:rPr lang="el-GR" sz="1600" dirty="0">
                <a:solidFill>
                  <a:srgbClr val="002060"/>
                </a:solidFill>
              </a:rPr>
              <a:t>να μάθει στην υπομονή («Θα περιμένω λίγο ακόμα, θα έρθει»)</a:t>
            </a:r>
          </a:p>
          <a:p>
            <a:pPr marL="285750" indent="-285750">
              <a:lnSpc>
                <a:spcPct val="150000"/>
              </a:lnSpc>
              <a:buFont typeface="Wingdings" panose="05000000000000000000" pitchFamily="2" charset="2"/>
              <a:buChar char="§"/>
            </a:pPr>
            <a:r>
              <a:rPr lang="el-GR" sz="1600" dirty="0">
                <a:solidFill>
                  <a:srgbClr val="002060"/>
                </a:solidFill>
              </a:rPr>
              <a:t>να εμπιστευτεί ( «Η μητέρα μου επιστρέφει - δεν με εγκατέλειψε»)</a:t>
            </a:r>
          </a:p>
          <a:p>
            <a:pPr marL="285750" indent="-285750">
              <a:lnSpc>
                <a:spcPct val="150000"/>
              </a:lnSpc>
              <a:buFont typeface="Wingdings" panose="05000000000000000000" pitchFamily="2" charset="2"/>
              <a:buChar char="§"/>
            </a:pPr>
            <a:r>
              <a:rPr lang="el-GR" sz="1600" dirty="0">
                <a:solidFill>
                  <a:srgbClr val="002060"/>
                </a:solidFill>
              </a:rPr>
              <a:t>να ενισχύσει την ανθεκτικότητα («Μπορώ να ανεχτώ μικρές δυσκολίες»)</a:t>
            </a:r>
          </a:p>
          <a:p>
            <a:pPr marL="285750" indent="-285750">
              <a:lnSpc>
                <a:spcPct val="150000"/>
              </a:lnSpc>
              <a:buFont typeface="Wingdings" panose="05000000000000000000" pitchFamily="2" charset="2"/>
              <a:buChar char="§"/>
            </a:pPr>
            <a:r>
              <a:rPr lang="el-GR" sz="1600" dirty="0">
                <a:solidFill>
                  <a:srgbClr val="002060"/>
                </a:solidFill>
              </a:rPr>
              <a:t>να ματαιωθεί και να αυτονομηθεί («Μπορώ να περιμένω, να ηρεμήσω τον εαυτό μου»)</a:t>
            </a:r>
          </a:p>
          <a:p>
            <a:pPr marL="285750" indent="-285750">
              <a:lnSpc>
                <a:spcPct val="150000"/>
              </a:lnSpc>
              <a:buFont typeface="Wingdings" panose="05000000000000000000" pitchFamily="2" charset="2"/>
              <a:buChar char="Ø"/>
            </a:pPr>
            <a:r>
              <a:rPr lang="el-GR" sz="1600" dirty="0">
                <a:solidFill>
                  <a:srgbClr val="002060"/>
                </a:solidFill>
              </a:rPr>
              <a:t>Η έννοια του </a:t>
            </a:r>
            <a:r>
              <a:rPr lang="el-GR" sz="1600" u="sng" dirty="0">
                <a:solidFill>
                  <a:srgbClr val="002060"/>
                </a:solidFill>
              </a:rPr>
              <a:t>μεταβατικού αντικειμένου </a:t>
            </a:r>
            <a:r>
              <a:rPr lang="el-GR" sz="1600" dirty="0">
                <a:solidFill>
                  <a:srgbClr val="002060"/>
                </a:solidFill>
              </a:rPr>
              <a:t>= Το πρώτο «μη εγώ» αντικείμενο που αγαπά το βρέφος (δεν αποτελεί  μέρος του δικού του σώματος ή της μητέρας αλλά το βιώνει σαν να είναι «δικό του», είναι η παρηγοριά όταν η μητέρα απουσιάζει)</a:t>
            </a:r>
          </a:p>
        </p:txBody>
      </p:sp>
      <p:sp>
        <p:nvSpPr>
          <p:cNvPr id="7" name="TextBox 6">
            <a:extLst>
              <a:ext uri="{FF2B5EF4-FFF2-40B4-BE49-F238E27FC236}">
                <a16:creationId xmlns:a16="http://schemas.microsoft.com/office/drawing/2014/main" id="{D38D0FB2-E078-17D5-9897-E8F978CB1491}"/>
              </a:ext>
            </a:extLst>
          </p:cNvPr>
          <p:cNvSpPr txBox="1"/>
          <p:nvPr/>
        </p:nvSpPr>
        <p:spPr>
          <a:xfrm>
            <a:off x="10069158" y="1845734"/>
            <a:ext cx="2122842" cy="5016758"/>
          </a:xfrm>
          <a:prstGeom prst="rect">
            <a:avLst/>
          </a:prstGeom>
          <a:noFill/>
        </p:spPr>
        <p:txBody>
          <a:bodyPr wrap="square">
            <a:spAutoFit/>
          </a:bodyPr>
          <a:lstStyle/>
          <a:p>
            <a:r>
              <a:rPr lang="el-GR" sz="1600" b="1" dirty="0">
                <a:solidFill>
                  <a:srgbClr val="002060"/>
                </a:solidFill>
              </a:rPr>
              <a:t>Συνεισφορά</a:t>
            </a:r>
          </a:p>
          <a:p>
            <a:pPr>
              <a:lnSpc>
                <a:spcPct val="150000"/>
              </a:lnSpc>
            </a:pPr>
            <a:r>
              <a:rPr lang="el-GR" sz="1600" dirty="0">
                <a:solidFill>
                  <a:srgbClr val="002060"/>
                </a:solidFill>
              </a:rPr>
              <a:t>Μίλησε για το «</a:t>
            </a:r>
            <a:r>
              <a:rPr lang="el-GR" sz="1600" u="sng" dirty="0">
                <a:solidFill>
                  <a:srgbClr val="002060"/>
                </a:solidFill>
              </a:rPr>
              <a:t>holding environment</a:t>
            </a:r>
            <a:r>
              <a:rPr lang="el-GR" sz="1600" dirty="0">
                <a:solidFill>
                  <a:srgbClr val="002060"/>
                </a:solidFill>
              </a:rPr>
              <a:t>», ψυχικό και φυσικό περιβάλλον όπου το βρέφος αναπτύσσεται με ασφάλεια.</a:t>
            </a:r>
          </a:p>
          <a:p>
            <a:pPr>
              <a:lnSpc>
                <a:spcPct val="150000"/>
              </a:lnSpc>
            </a:pPr>
            <a:endParaRPr lang="el-GR" sz="1600" b="1" dirty="0">
              <a:solidFill>
                <a:srgbClr val="002060"/>
              </a:solidFill>
            </a:endParaRPr>
          </a:p>
          <a:p>
            <a:r>
              <a:rPr lang="el-GR" sz="800" dirty="0">
                <a:solidFill>
                  <a:srgbClr val="002060"/>
                </a:solidFill>
              </a:rPr>
              <a:t>	            </a:t>
            </a: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endParaRPr lang="el-GR" sz="800" dirty="0">
              <a:solidFill>
                <a:srgbClr val="002060"/>
              </a:solidFill>
            </a:endParaRPr>
          </a:p>
          <a:p>
            <a:r>
              <a:rPr lang="el-GR" sz="800" dirty="0">
                <a:solidFill>
                  <a:srgbClr val="002060"/>
                </a:solidFill>
              </a:rPr>
              <a:t>		</a:t>
            </a:r>
            <a:r>
              <a:rPr lang="en-US" sz="800" dirty="0">
                <a:solidFill>
                  <a:srgbClr val="002060"/>
                </a:solidFill>
              </a:rPr>
              <a:t>Winnicott, 1965</a:t>
            </a:r>
            <a:endParaRPr lang="el-GR" sz="800" dirty="0">
              <a:solidFill>
                <a:srgbClr val="002060"/>
              </a:solidFill>
            </a:endParaRPr>
          </a:p>
        </p:txBody>
      </p:sp>
    </p:spTree>
    <p:extLst>
      <p:ext uri="{BB962C8B-B14F-4D97-AF65-F5344CB8AC3E}">
        <p14:creationId xmlns:p14="http://schemas.microsoft.com/office/powerpoint/2010/main" val="243375538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3324</TotalTime>
  <Words>5049</Words>
  <Application>Microsoft Office PowerPoint</Application>
  <PresentationFormat>Widescreen</PresentationFormat>
  <Paragraphs>615</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Times New Roman</vt:lpstr>
      <vt:lpstr>Wingdings</vt:lpstr>
      <vt:lpstr>Retrospect</vt:lpstr>
      <vt:lpstr> </vt:lpstr>
      <vt:lpstr>Τι θα συζητήσουμε σήμερα</vt:lpstr>
      <vt:lpstr>Όλα είναι σχέση, γεννιόμαστε και εξελισσόμαστε μέσα και από τις σχέσεις μας</vt:lpstr>
      <vt:lpstr>1.1 Διαστάσεις και βασικά χαρακτηριστικά (1) </vt:lpstr>
      <vt:lpstr>1.1 Διαστάσεις και βασικά χαρακτηριστικά (2) </vt:lpstr>
      <vt:lpstr>2. Οι κλασικές Θεωρίες 2.1 Η Ψυχαναλυτική Θεωρία – Sigmund Freud (1) </vt:lpstr>
      <vt:lpstr>2. Οι κλασικές Θεωρίες 2.1 Μεταφρουδική θεώρηση της Γονεϊκότητας – Melanie Klein (2) </vt:lpstr>
      <vt:lpstr>2. Οι κλασικές Θεωρίες 2.1 Μεταφρουδική θεώρηση της Γονεϊκότητας – Wilfred  Bion (3) </vt:lpstr>
      <vt:lpstr>2. Οι κλασικές Θεωρίες 2.1 Μεταφρουδική θεώρηση της Γονεϊκότητας – Donald Winnicott (4) </vt:lpstr>
      <vt:lpstr>2. Οι κλασικές Θεωρίες 2.1 Η Ψυχαναλυτική Θεωρία – Σχηματικά  </vt:lpstr>
      <vt:lpstr>2. Οι κλασικές Θεωρίες Βινιέτα </vt:lpstr>
      <vt:lpstr>2. Οι κλασικές Θεωρίες Βινιέτα </vt:lpstr>
      <vt:lpstr>2. Οι κλασικές Θεωρίες 2.2 Η Θεωρία του Δεσμού (John Bowlby) (1) </vt:lpstr>
      <vt:lpstr>2. Οι κλασικές Θεωρίες 2.2 Η Θεωρία του Δεσμού (John Bowlby) (2)  </vt:lpstr>
      <vt:lpstr>2. Οι κλασικές Θεωρίες 2.2 Η Θεωρία του Δεσμού Mary Ainsworth (2)  </vt:lpstr>
      <vt:lpstr>2. Οι κλασικές Θεωρίες 2.2 Η Θεωρία του Δεσμού (Mary Ainsworth ) (3)  </vt:lpstr>
      <vt:lpstr>2. Οι κλασικές Θεωρίες 2.2 Η Θεωρία του Δεσμού (Mary Ainsworth ) (4)  </vt:lpstr>
      <vt:lpstr>2. Οι κλασικές Θεωρίες 2.3 Ο Συμπεριφορισμός (Watson, Skinner) (1) </vt:lpstr>
      <vt:lpstr>2. Οι κλασικές Θεωρίες 2.3 Ο Συμπεριφορισμός (Watson, Skinner) (2) </vt:lpstr>
      <vt:lpstr>2. Οι κλασικές Θεωρίες 2.3 Ο Συμπεριφορισμός (Watson, Skinner) (3) </vt:lpstr>
      <vt:lpstr>2. Οι κλασικές Θεωρίες 2.4 Η Γνωσιακή-Συμπεριφορική Θεωρία (1)  </vt:lpstr>
      <vt:lpstr>2. Οι κλασικές Θεωρίες 2.4 Η Γνωσιακή-Συμπεριφορική Θεωρία (1)  </vt:lpstr>
      <vt:lpstr>3. Η Θεωρία της Κοινωνικής Μάθησης (Albert Bandura) (1)     Η εξέλιξη του Συμπεριφοριστικού Μοντέλου </vt:lpstr>
      <vt:lpstr> 4. H Κοινωνικοπολιτισμική Θεωρία (Lev Vygotsky)  </vt:lpstr>
      <vt:lpstr> 5.  Τυπολογία - Στυλ Γονεϊκότητας (Baumrind) (1)   </vt:lpstr>
      <vt:lpstr> 5.  Τυπολογία - Στυλ Γονεϊκότητας (Baumrind) (2)   </vt:lpstr>
      <vt:lpstr> 5.  Τυπολογία - Στυλ Γονεϊκότητας (Baumrind) (3α)   </vt:lpstr>
      <vt:lpstr> 5.  Τυπολογία - Στυλ Γονεϊκότητας (Baumrind) (3β)   </vt:lpstr>
      <vt:lpstr> 5.  Τυπολογία - Στυλ Γονεϊκότητας (Baumrind) (4)   </vt:lpstr>
      <vt:lpstr>   6. Βιολογία, Γενετική και Περιβάλλον 6.1 Η Οικοσυστημική Θεωρία (Bronfenbrenner) (1)   </vt:lpstr>
      <vt:lpstr>   6. Βιολογία, Γενετική και Περιβάλλον 6.1 Η Οικοσυστημική Θεωρία (Bronfenbrenner) (2)   </vt:lpstr>
      <vt:lpstr>    6. Βιολογία, Γενετική και Περιβάλλον 6.2 Η Θεωρία των Οικογενειακών Σχημάτων (Murray Bowen) (1)    </vt:lpstr>
      <vt:lpstr>    6. Βιολογία, Γενετική και Περιβάλλον 6.2 Η Θεωρία των Οικογενειακών Σχημάτων (Murray Bowen) (2)    </vt:lpstr>
      <vt:lpstr>PowerPoint Presentation</vt:lpstr>
      <vt:lpstr>     6. Βιολογία, Γενετική και Περιβάλλον 6.3 Η Νευροεπιστημονική Προσέγγιση (Schore)  </vt:lpstr>
      <vt:lpstr>     6. Βιολογία, Γενετική και Περιβάλλον 6.3 Η Νευροεπιστημονική Προσέγγιση (Schore) (2)  </vt:lpstr>
      <vt:lpstr>     7. Η Ενσυνείδητη Γονεϊκότητα (Kabat-Zinn, Bögels, Shapiro, Winston)  </vt:lpstr>
      <vt:lpstr>     7. Η Ενσυνείδητη Γονεϊκότητα (Kabat-Zinn) (2)</vt:lpstr>
      <vt:lpstr>     7. Η Ενσυνείδητη Γονεϊκότητα (Susan Bögels) (3)  </vt:lpstr>
      <vt:lpstr>     7. Η Ενσυνείδητη Γονεϊκότητα (Shauna Shapiro) (4)  </vt:lpstr>
      <vt:lpstr>PowerPoint Presentation</vt:lpstr>
      <vt:lpstr>PowerPoint Presentation</vt:lpstr>
      <vt:lpstr>PowerPoint Presentation</vt:lpstr>
      <vt:lpstr>      "Όλα είναι σχέση. Γεννιόμαστε και εξελισσόμαστε μέσα και από τις σχέσεις μας." </vt:lpstr>
      <vt:lpstr>      Βιβλιογραφία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Κατερίνα Χοτζόγλου</dc:creator>
  <cp:lastModifiedBy>Κατερίνα Χοτζόγλου</cp:lastModifiedBy>
  <cp:revision>182</cp:revision>
  <cp:lastPrinted>2025-12-03T16:59:54Z</cp:lastPrinted>
  <dcterms:created xsi:type="dcterms:W3CDTF">2025-10-29T12:53:30Z</dcterms:created>
  <dcterms:modified xsi:type="dcterms:W3CDTF">2025-12-19T15:10:06Z</dcterms:modified>
</cp:coreProperties>
</file>