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handoutMasterIdLst>
    <p:handoutMasterId r:id="rId67"/>
  </p:handoutMasterIdLst>
  <p:sldIdLst>
    <p:sldId id="256" r:id="rId2"/>
    <p:sldId id="327" r:id="rId3"/>
    <p:sldId id="259" r:id="rId4"/>
    <p:sldId id="377" r:id="rId5"/>
    <p:sldId id="266" r:id="rId6"/>
    <p:sldId id="332" r:id="rId7"/>
    <p:sldId id="358" r:id="rId8"/>
    <p:sldId id="370" r:id="rId9"/>
    <p:sldId id="270" r:id="rId10"/>
    <p:sldId id="378" r:id="rId11"/>
    <p:sldId id="376" r:id="rId12"/>
    <p:sldId id="379" r:id="rId13"/>
    <p:sldId id="273" r:id="rId14"/>
    <p:sldId id="338" r:id="rId15"/>
    <p:sldId id="339" r:id="rId16"/>
    <p:sldId id="381" r:id="rId17"/>
    <p:sldId id="382" r:id="rId18"/>
    <p:sldId id="277" r:id="rId19"/>
    <p:sldId id="345" r:id="rId20"/>
    <p:sldId id="268" r:id="rId21"/>
    <p:sldId id="387" r:id="rId22"/>
    <p:sldId id="389" r:id="rId23"/>
    <p:sldId id="390" r:id="rId24"/>
    <p:sldId id="394" r:id="rId25"/>
    <p:sldId id="395" r:id="rId26"/>
    <p:sldId id="393" r:id="rId27"/>
    <p:sldId id="397" r:id="rId28"/>
    <p:sldId id="398" r:id="rId29"/>
    <p:sldId id="401" r:id="rId30"/>
    <p:sldId id="404" r:id="rId31"/>
    <p:sldId id="409" r:id="rId32"/>
    <p:sldId id="446" r:id="rId33"/>
    <p:sldId id="411" r:id="rId34"/>
    <p:sldId id="412" r:id="rId35"/>
    <p:sldId id="413" r:id="rId36"/>
    <p:sldId id="415" r:id="rId37"/>
    <p:sldId id="449" r:id="rId38"/>
    <p:sldId id="416" r:id="rId39"/>
    <p:sldId id="419" r:id="rId40"/>
    <p:sldId id="421" r:id="rId41"/>
    <p:sldId id="422" r:id="rId42"/>
    <p:sldId id="471" r:id="rId43"/>
    <p:sldId id="425" r:id="rId44"/>
    <p:sldId id="427" r:id="rId45"/>
    <p:sldId id="443" r:id="rId46"/>
    <p:sldId id="435" r:id="rId47"/>
    <p:sldId id="436" r:id="rId48"/>
    <p:sldId id="437" r:id="rId49"/>
    <p:sldId id="439" r:id="rId50"/>
    <p:sldId id="442" r:id="rId51"/>
    <p:sldId id="465" r:id="rId52"/>
    <p:sldId id="467" r:id="rId53"/>
    <p:sldId id="429" r:id="rId54"/>
    <p:sldId id="430" r:id="rId55"/>
    <p:sldId id="472" r:id="rId56"/>
    <p:sldId id="450" r:id="rId57"/>
    <p:sldId id="433" r:id="rId58"/>
    <p:sldId id="434" r:id="rId59"/>
    <p:sldId id="452" r:id="rId60"/>
    <p:sldId id="456" r:id="rId61"/>
    <p:sldId id="457" r:id="rId62"/>
    <p:sldId id="458" r:id="rId63"/>
    <p:sldId id="461" r:id="rId64"/>
    <p:sldId id="326" r:id="rId65"/>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73" d="100"/>
          <a:sy n="73" d="100"/>
        </p:scale>
        <p:origin x="461" y="72"/>
      </p:cViewPr>
      <p:guideLst>
        <p:guide orient="horz" pos="2160"/>
        <p:guide pos="2880"/>
      </p:guideLst>
    </p:cSldViewPr>
  </p:slideViewPr>
  <p:outlineViewPr>
    <p:cViewPr>
      <p:scale>
        <a:sx n="33" d="100"/>
        <a:sy n="33" d="100"/>
      </p:scale>
      <p:origin x="0" y="98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arakasidou" userId="1116e982ad00f378" providerId="LiveId" clId="{95BDB4D4-3426-40AE-A51E-7618E8C9D0BB}"/>
    <pc:docChg chg="delSld">
      <pc:chgData name="Irene Karakasidou" userId="1116e982ad00f378" providerId="LiveId" clId="{95BDB4D4-3426-40AE-A51E-7618E8C9D0BB}" dt="2024-06-11T07:18:00.411" v="0" actId="47"/>
      <pc:docMkLst>
        <pc:docMk/>
      </pc:docMkLst>
      <pc:sldChg chg="del">
        <pc:chgData name="Irene Karakasidou" userId="1116e982ad00f378" providerId="LiveId" clId="{95BDB4D4-3426-40AE-A51E-7618E8C9D0BB}" dt="2024-06-11T07:18:00.411" v="0" actId="47"/>
        <pc:sldMkLst>
          <pc:docMk/>
          <pc:sldMk cId="2368904781"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D990B639-83DA-45A0-AEC8-71FC0A5F196F}" type="datetimeFigureOut">
              <a:rPr lang="el-GR" smtClean="0"/>
              <a:t>11/6/2024</a:t>
            </a:fld>
            <a:endParaRPr lang="el-GR"/>
          </a:p>
        </p:txBody>
      </p:sp>
      <p:sp>
        <p:nvSpPr>
          <p:cNvPr id="4" name="3 - Θέση υποσέλιδου"/>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A22B6B30-330E-41FA-AD3A-EAB7B4E2528C}" type="slidenum">
              <a:rPr lang="el-GR" smtClean="0"/>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EB472304-4E56-4945-8E64-CCFA03545B92}" type="datetimeFigureOut">
              <a:rPr lang="el-GR" smtClean="0"/>
              <a:t>11/6/2024</a:t>
            </a:fld>
            <a:endParaRPr lang="el-GR"/>
          </a:p>
        </p:txBody>
      </p:sp>
      <p:sp>
        <p:nvSpPr>
          <p:cNvPr id="4" name="3 - Θέση εικόνας διαφάνειας"/>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E0FF4CBC-2832-42AA-82B7-CF2BD414753B}"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1" dirty="0"/>
          </a:p>
        </p:txBody>
      </p:sp>
      <p:sp>
        <p:nvSpPr>
          <p:cNvPr id="4" name="Slide Number Placeholder 3"/>
          <p:cNvSpPr>
            <a:spLocks noGrp="1"/>
          </p:cNvSpPr>
          <p:nvPr>
            <p:ph type="sldNum" sz="quarter" idx="10"/>
          </p:nvPr>
        </p:nvSpPr>
        <p:spPr/>
        <p:txBody>
          <a:bodyPr/>
          <a:lstStyle/>
          <a:p>
            <a:fld id="{729CBE07-C90A-433C-ABBD-DF8EA7CEC1F7}" type="slidenum">
              <a:rPr lang="el-GR" smtClean="0"/>
              <a:pPr/>
              <a:t>25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6F7093D-096F-4096-B2EC-0F47B58313C4}" type="datetimeFigureOut">
              <a:rPr lang="el-GR" smtClean="0"/>
              <a:pPr/>
              <a:t>11/6/2024</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AE88FABC-3D3E-4923-932C-61D378CD701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F7093D-096F-4096-B2EC-0F47B58313C4}" type="datetimeFigureOut">
              <a:rPr lang="el-GR" smtClean="0"/>
              <a:pPr/>
              <a:t>11/6/2024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F7093D-096F-4096-B2EC-0F47B58313C4}" type="datetimeFigureOut">
              <a:rPr lang="el-GR" smtClean="0"/>
              <a:pPr/>
              <a:t>11/6/2024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F7093D-096F-4096-B2EC-0F47B58313C4}" type="datetimeFigureOut">
              <a:rPr lang="el-GR" smtClean="0"/>
              <a:pPr/>
              <a:t>11/6/2024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F7093D-096F-4096-B2EC-0F47B58313C4}" type="datetimeFigureOut">
              <a:rPr lang="el-GR" smtClean="0"/>
              <a:pPr/>
              <a:t>11/6/2024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88FABC-3D3E-4923-932C-61D378CD701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F7093D-096F-4096-B2EC-0F47B58313C4}" type="datetimeFigureOut">
              <a:rPr lang="el-GR" smtClean="0"/>
              <a:pPr/>
              <a:t>11/6/2024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F7093D-096F-4096-B2EC-0F47B58313C4}" type="datetimeFigureOut">
              <a:rPr lang="el-GR" smtClean="0"/>
              <a:pPr/>
              <a:t>11/6/2024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6F7093D-096F-4096-B2EC-0F47B58313C4}" type="datetimeFigureOut">
              <a:rPr lang="el-GR" smtClean="0"/>
              <a:pPr/>
              <a:t>11/6/2024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093D-096F-4096-B2EC-0F47B58313C4}" type="datetimeFigureOut">
              <a:rPr lang="el-GR" smtClean="0"/>
              <a:pPr/>
              <a:t>11/6/2024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F7093D-096F-4096-B2EC-0F47B58313C4}" type="datetimeFigureOut">
              <a:rPr lang="el-GR" smtClean="0"/>
              <a:pPr/>
              <a:t>11/6/2024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88FABC-3D3E-4923-932C-61D378CD701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6F7093D-096F-4096-B2EC-0F47B58313C4}" type="datetimeFigureOut">
              <a:rPr lang="el-GR" smtClean="0"/>
              <a:pPr/>
              <a:t>11/6/2024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AE88FABC-3D3E-4923-932C-61D378CD7011}"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F7093D-096F-4096-B2EC-0F47B58313C4}" type="datetimeFigureOut">
              <a:rPr lang="el-GR" smtClean="0"/>
              <a:pPr/>
              <a:t>11/6/2024</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88FABC-3D3E-4923-932C-61D378CD7011}"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692696"/>
            <a:ext cx="8784976" cy="1296144"/>
          </a:xfrm>
        </p:spPr>
        <p:txBody>
          <a:bodyPr>
            <a:noAutofit/>
          </a:bodyPr>
          <a:lstStyle/>
          <a:p>
            <a:pPr algn="ctr"/>
            <a:r>
              <a:rPr lang="el-GR" sz="4000" dirty="0">
                <a:solidFill>
                  <a:schemeClr val="tx2">
                    <a:lumMod val="50000"/>
                  </a:schemeClr>
                </a:solidFill>
              </a:rPr>
              <a:t>Επιθετικότητα και ΔΕΠ-Υ σε παιδιά κι εφήβους</a:t>
            </a:r>
          </a:p>
        </p:txBody>
      </p:sp>
      <p:sp>
        <p:nvSpPr>
          <p:cNvPr id="3" name="Subtitle 2"/>
          <p:cNvSpPr>
            <a:spLocks noGrp="1"/>
          </p:cNvSpPr>
          <p:nvPr>
            <p:ph type="subTitle" idx="1"/>
          </p:nvPr>
        </p:nvSpPr>
        <p:spPr>
          <a:xfrm>
            <a:off x="146044" y="2512764"/>
            <a:ext cx="4392488" cy="3336578"/>
          </a:xfrm>
        </p:spPr>
        <p:txBody>
          <a:bodyPr>
            <a:noAutofit/>
          </a:bodyPr>
          <a:lstStyle/>
          <a:p>
            <a:pPr marL="342900" indent="-342900" algn="l">
              <a:buFontTx/>
              <a:buChar char="-"/>
            </a:pPr>
            <a:r>
              <a:rPr lang="el-GR" sz="2000" dirty="0">
                <a:solidFill>
                  <a:schemeClr val="bg1"/>
                </a:solidFill>
                <a:latin typeface="+mj-lt"/>
              </a:rPr>
              <a:t>Επιθετικότητα</a:t>
            </a:r>
          </a:p>
          <a:p>
            <a:pPr marL="342900" indent="-342900" algn="l">
              <a:buFontTx/>
              <a:buChar char="-"/>
            </a:pPr>
            <a:r>
              <a:rPr lang="el-GR" sz="2000" dirty="0">
                <a:solidFill>
                  <a:schemeClr val="bg1"/>
                </a:solidFill>
                <a:latin typeface="+mj-lt"/>
              </a:rPr>
              <a:t>Εκφοβισμός</a:t>
            </a:r>
          </a:p>
          <a:p>
            <a:pPr marL="342900" indent="-342900" algn="l">
              <a:buFontTx/>
              <a:buChar char="-"/>
            </a:pPr>
            <a:r>
              <a:rPr lang="el-GR" sz="2000" dirty="0">
                <a:solidFill>
                  <a:schemeClr val="bg1"/>
                </a:solidFill>
                <a:latin typeface="+mj-lt"/>
              </a:rPr>
              <a:t>Εναντιωματική προκλητική διαταραχή</a:t>
            </a:r>
          </a:p>
          <a:p>
            <a:pPr marL="342900" indent="-342900" algn="l">
              <a:buFontTx/>
              <a:buChar char="-"/>
            </a:pPr>
            <a:r>
              <a:rPr lang="el-GR" sz="2000" dirty="0">
                <a:solidFill>
                  <a:schemeClr val="bg1"/>
                </a:solidFill>
                <a:latin typeface="+mj-lt"/>
              </a:rPr>
              <a:t>Διαταραχή διαγωγής</a:t>
            </a:r>
          </a:p>
          <a:p>
            <a:pPr marL="342900" indent="-342900" algn="l">
              <a:buFontTx/>
              <a:buChar char="-"/>
            </a:pPr>
            <a:r>
              <a:rPr lang="el-GR" sz="2000" dirty="0">
                <a:solidFill>
                  <a:schemeClr val="bg1"/>
                </a:solidFill>
                <a:latin typeface="+mj-lt"/>
              </a:rPr>
              <a:t>Διαταραχή Ελλειμματικής Προσοχής-</a:t>
            </a:r>
            <a:r>
              <a:rPr lang="el-GR" sz="2000" dirty="0" err="1">
                <a:solidFill>
                  <a:schemeClr val="bg1"/>
                </a:solidFill>
                <a:latin typeface="+mj-lt"/>
              </a:rPr>
              <a:t>Υπερκινητικότητα</a:t>
            </a:r>
            <a:r>
              <a:rPr lang="en-US" sz="2000" dirty="0">
                <a:solidFill>
                  <a:schemeClr val="bg1"/>
                </a:solidFill>
                <a:latin typeface="+mj-lt"/>
              </a:rPr>
              <a:t> </a:t>
            </a:r>
            <a:r>
              <a:rPr lang="el-GR" sz="2000" dirty="0">
                <a:solidFill>
                  <a:schemeClr val="bg1"/>
                </a:solidFill>
                <a:latin typeface="+mj-lt"/>
              </a:rPr>
              <a:t>(ΔΕΠ-Υ)</a:t>
            </a:r>
            <a:endParaRPr lang="en-US" sz="2000" dirty="0">
              <a:solidFill>
                <a:schemeClr val="bg1"/>
              </a:solidFill>
              <a:latin typeface="+mj-lt"/>
            </a:endParaRPr>
          </a:p>
          <a:p>
            <a:pPr algn="l"/>
            <a:r>
              <a:rPr lang="el-GR" sz="2000" dirty="0">
                <a:solidFill>
                  <a:schemeClr val="bg1"/>
                </a:solidFill>
                <a:latin typeface="+mj-lt"/>
              </a:rPr>
              <a:t>- Ο ρόλος του εκπαιδευτικού</a:t>
            </a:r>
          </a:p>
          <a:p>
            <a:pPr algn="l">
              <a:buFontTx/>
              <a:buChar char="-"/>
            </a:pPr>
            <a:endParaRPr lang="el-GR" sz="2000" b="1" dirty="0">
              <a:solidFill>
                <a:schemeClr val="bg1"/>
              </a:solidFill>
              <a:latin typeface="+mj-lt"/>
            </a:endParaRPr>
          </a:p>
          <a:p>
            <a:pPr algn="l">
              <a:buFontTx/>
              <a:buChar char="-"/>
            </a:pPr>
            <a:endParaRPr lang="el-GR" sz="2000" b="1" dirty="0">
              <a:solidFill>
                <a:schemeClr val="bg1"/>
              </a:solidFill>
              <a:latin typeface="+mj-lt"/>
            </a:endParaRPr>
          </a:p>
        </p:txBody>
      </p:sp>
      <p:sp>
        <p:nvSpPr>
          <p:cNvPr id="5" name="4 - Ορθογώνιο"/>
          <p:cNvSpPr/>
          <p:nvPr/>
        </p:nvSpPr>
        <p:spPr>
          <a:xfrm>
            <a:off x="323528" y="5909544"/>
            <a:ext cx="7560840" cy="461665"/>
          </a:xfrm>
          <a:prstGeom prst="rect">
            <a:avLst/>
          </a:prstGeom>
        </p:spPr>
        <p:txBody>
          <a:bodyPr wrap="square">
            <a:spAutoFit/>
          </a:bodyPr>
          <a:lstStyle/>
          <a:p>
            <a:pPr fontAlgn="auto">
              <a:spcBef>
                <a:spcPts val="0"/>
              </a:spcBef>
              <a:spcAft>
                <a:spcPts val="0"/>
              </a:spcAft>
              <a:defRPr/>
            </a:pPr>
            <a:r>
              <a:rPr lang="el-GR" sz="2400" dirty="0">
                <a:solidFill>
                  <a:schemeClr val="bg1"/>
                </a:solidFill>
                <a:latin typeface="+mj-lt"/>
                <a:cs typeface="+mn-cs"/>
              </a:rPr>
              <a:t>Καρακασίδου Ειρήνη</a:t>
            </a:r>
            <a:endParaRPr lang="el-GR" sz="2000" dirty="0">
              <a:solidFill>
                <a:schemeClr val="bg1"/>
              </a:solidFill>
              <a:latin typeface="+mj-lt"/>
              <a:cs typeface="+mn-cs"/>
            </a:endParaRPr>
          </a:p>
        </p:txBody>
      </p:sp>
      <p:pic>
        <p:nvPicPr>
          <p:cNvPr id="1026" name="Picture 2" descr="C:\Users\User\Documents\Μαθήματα Πανεπιστημίου\Αναπτυξιακή Ψυχοπαθολογία\Εικόνες Αναπτυξιακή Ψυχοπαθολογία\Προβλήματα Εξωτερίκευσης\Ε.Π.Δ\10_child_psych_oppositional_defiant_disorder_xxxlarge.jpg"/>
          <p:cNvPicPr>
            <a:picLocks noChangeAspect="1" noChangeArrowheads="1"/>
          </p:cNvPicPr>
          <p:nvPr/>
        </p:nvPicPr>
        <p:blipFill>
          <a:blip r:embed="rId2" cstate="print"/>
          <a:srcRect/>
          <a:stretch>
            <a:fillRect/>
          </a:stretch>
        </p:blipFill>
        <p:spPr bwMode="auto">
          <a:xfrm>
            <a:off x="4606282" y="2401020"/>
            <a:ext cx="4465881" cy="3096344"/>
          </a:xfrm>
          <a:prstGeom prst="rect">
            <a:avLst/>
          </a:prstGeom>
          <a:noFill/>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404664"/>
            <a:ext cx="8712968" cy="5158356"/>
          </a:xfrm>
        </p:spPr>
        <p:txBody>
          <a:bodyPr>
            <a:noAutofit/>
          </a:bodyPr>
          <a:lstStyle/>
          <a:p>
            <a:pPr marL="0" indent="0">
              <a:buClr>
                <a:srgbClr val="A2AE30"/>
              </a:buClr>
              <a:buNone/>
            </a:pPr>
            <a:r>
              <a:rPr lang="el-GR" sz="2400" b="1" dirty="0"/>
              <a:t>Θυμωμένη/Ευερέθιστη Διάθεση</a:t>
            </a:r>
          </a:p>
          <a:p>
            <a:pPr marL="514350" indent="-514350">
              <a:buClr>
                <a:srgbClr val="A2AE30"/>
              </a:buClr>
              <a:buFont typeface="+mj-lt"/>
              <a:buAutoNum type="arabicPeriod"/>
            </a:pPr>
            <a:r>
              <a:rPr lang="el-GR" sz="2400" dirty="0"/>
              <a:t>Χάνει συχνά την ψυχραιμία του.</a:t>
            </a:r>
          </a:p>
          <a:p>
            <a:pPr marL="514350" indent="-514350">
              <a:buClr>
                <a:srgbClr val="A2AE30"/>
              </a:buClr>
              <a:buFont typeface="+mj-lt"/>
              <a:buAutoNum type="arabicPeriod"/>
            </a:pPr>
            <a:r>
              <a:rPr lang="el-GR" sz="2400" dirty="0"/>
              <a:t>Είναι συχνά εύθικτο ή ενοχλείται εύκολα.</a:t>
            </a:r>
          </a:p>
          <a:p>
            <a:pPr marL="514350" indent="-514350">
              <a:buClr>
                <a:srgbClr val="A2AE30"/>
              </a:buClr>
              <a:buFont typeface="+mj-lt"/>
              <a:buAutoNum type="arabicPeriod" startAt="3"/>
            </a:pPr>
            <a:r>
              <a:rPr lang="el-GR" sz="2400" dirty="0"/>
              <a:t>Είναι συχνά οργίλο και μνησίκακο.</a:t>
            </a:r>
          </a:p>
          <a:p>
            <a:pPr marL="0" indent="0">
              <a:buClr>
                <a:srgbClr val="A2AE30"/>
              </a:buClr>
              <a:buNone/>
            </a:pPr>
            <a:r>
              <a:rPr lang="el-GR" sz="2400" b="1" dirty="0"/>
              <a:t>Προκλητική ή Συμπεριφορά Αντιπαράθεσης</a:t>
            </a:r>
          </a:p>
          <a:p>
            <a:pPr marL="514350" indent="-514350">
              <a:buClr>
                <a:srgbClr val="A2AE30"/>
              </a:buClr>
              <a:buFont typeface="+mj-lt"/>
              <a:buAutoNum type="arabicPeriod" startAt="4"/>
            </a:pPr>
            <a:r>
              <a:rPr lang="el-GR" sz="2400" dirty="0"/>
              <a:t>Λογομαχεί συχνά με τα πρόσωπα εξουσίας ή με τους ενήλικες.</a:t>
            </a:r>
          </a:p>
          <a:p>
            <a:pPr marL="514350" indent="-514350">
              <a:buClr>
                <a:srgbClr val="A2AE30"/>
              </a:buClr>
              <a:buFont typeface="+mj-lt"/>
              <a:buAutoNum type="arabicPeriod" startAt="4"/>
            </a:pPr>
            <a:r>
              <a:rPr lang="el-GR" sz="2400" dirty="0"/>
              <a:t>Αψηφά συχνά ή αρνείται να συμμορφωθεί με τις συστάσεις από πρόσωπα εξουσίας ή με τους κανόνες.</a:t>
            </a:r>
          </a:p>
          <a:p>
            <a:pPr marL="514350" indent="-514350">
              <a:buClr>
                <a:srgbClr val="A2AE30"/>
              </a:buClr>
              <a:buFont typeface="+mj-lt"/>
              <a:buAutoNum type="arabicPeriod" startAt="4"/>
            </a:pPr>
            <a:r>
              <a:rPr lang="el-GR" sz="2400" dirty="0"/>
              <a:t>Είναι σκόπιμα ενοχλητικό.</a:t>
            </a:r>
          </a:p>
          <a:p>
            <a:pPr marL="514350" indent="-514350">
              <a:buClr>
                <a:srgbClr val="A2AE30"/>
              </a:buClr>
              <a:buFont typeface="+mj-lt"/>
              <a:buAutoNum type="arabicPeriod" startAt="4"/>
            </a:pPr>
            <a:r>
              <a:rPr lang="el-GR" sz="2400" dirty="0"/>
              <a:t>Κατηγορεί συχνά τους άλλους για τα λάθη του ή την κακή συμπεριφορά του.</a:t>
            </a:r>
          </a:p>
          <a:p>
            <a:pPr marL="0" indent="0">
              <a:buClr>
                <a:srgbClr val="A2AE30"/>
              </a:buClr>
              <a:buNone/>
            </a:pPr>
            <a:r>
              <a:rPr lang="el-GR" sz="2400" b="1" dirty="0"/>
              <a:t>Εκδικητικότητα</a:t>
            </a:r>
          </a:p>
          <a:p>
            <a:pPr marL="457200" indent="-457200">
              <a:buClr>
                <a:srgbClr val="A2AE30"/>
              </a:buClr>
              <a:buFont typeface="+mj-lt"/>
              <a:buAutoNum type="arabicPeriod" startAt="8"/>
            </a:pPr>
            <a:r>
              <a:rPr lang="el-GR" sz="2400" dirty="0"/>
              <a:t>Είναι μοχθηρό κι εκδικητικό τουλάχιστον δύο φορές μέσα στους τελευταίους 6 μήνες.</a:t>
            </a:r>
          </a:p>
          <a:p>
            <a:pPr marL="514350" indent="-514350">
              <a:buClr>
                <a:srgbClr val="A2AE30"/>
              </a:buClr>
              <a:buFont typeface="+mj-lt"/>
              <a:buAutoNum type="arabicPeriod" startAt="4"/>
            </a:pPr>
            <a:endParaRPr lang="el-GR" sz="2400" dirty="0"/>
          </a:p>
          <a:p>
            <a:pPr>
              <a:buNone/>
            </a:pPr>
            <a:endParaRPr lang="el-GR" sz="2400" dirty="0"/>
          </a:p>
        </p:txBody>
      </p:sp>
    </p:spTree>
    <p:extLst>
      <p:ext uri="{BB962C8B-B14F-4D97-AF65-F5344CB8AC3E}">
        <p14:creationId xmlns:p14="http://schemas.microsoft.com/office/powerpoint/2010/main" val="44393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40160"/>
          </a:xfrm>
        </p:spPr>
        <p:txBody>
          <a:bodyPr>
            <a:normAutofit fontScale="90000"/>
          </a:bodyPr>
          <a:lstStyle/>
          <a:p>
            <a:pPr algn="ctr"/>
            <a:r>
              <a:rPr lang="el-GR" dirty="0"/>
              <a:t>Εναντιωματική προκλητική διαταραχή</a:t>
            </a:r>
          </a:p>
        </p:txBody>
      </p:sp>
      <p:sp>
        <p:nvSpPr>
          <p:cNvPr id="3" name="Content Placeholder 2"/>
          <p:cNvSpPr>
            <a:spLocks noGrp="1"/>
          </p:cNvSpPr>
          <p:nvPr>
            <p:ph idx="1"/>
          </p:nvPr>
        </p:nvSpPr>
        <p:spPr>
          <a:xfrm>
            <a:off x="251520" y="1772816"/>
            <a:ext cx="8712968" cy="3096344"/>
          </a:xfrm>
        </p:spPr>
        <p:txBody>
          <a:bodyPr>
            <a:normAutofit fontScale="92500"/>
          </a:bodyPr>
          <a:lstStyle/>
          <a:p>
            <a:pPr marL="0" indent="0">
              <a:buClr>
                <a:srgbClr val="A2AE30"/>
              </a:buClr>
              <a:buNone/>
            </a:pPr>
            <a:r>
              <a:rPr lang="el-GR" sz="2700" b="1" dirty="0"/>
              <a:t>Β. </a:t>
            </a:r>
            <a:r>
              <a:rPr lang="el-GR" sz="2700" dirty="0"/>
              <a:t>Η διαταραχή στη συμπεριφορά σχετίζεται με </a:t>
            </a:r>
            <a:r>
              <a:rPr lang="el-GR" sz="2700" b="1" dirty="0"/>
              <a:t>δυσφορία</a:t>
            </a:r>
            <a:r>
              <a:rPr lang="el-GR" sz="2700" dirty="0"/>
              <a:t> στο </a:t>
            </a:r>
            <a:r>
              <a:rPr lang="el-GR" sz="2700" b="1" dirty="0"/>
              <a:t>άμεσο κοινωνικό πλαίσιο </a:t>
            </a:r>
            <a:r>
              <a:rPr lang="el-GR" sz="2700" dirty="0"/>
              <a:t>του ατόμου ή άλλων ατόμων (π.χ., οικογένεια, ομάδα συνομηλίκων, συνεργάτες) ή επιδρά </a:t>
            </a:r>
            <a:r>
              <a:rPr lang="el-GR" sz="2700" b="1" dirty="0"/>
              <a:t>αρνητικά στη λειτουργικότητά</a:t>
            </a:r>
            <a:r>
              <a:rPr lang="el-GR" sz="2700" dirty="0"/>
              <a:t> του.</a:t>
            </a:r>
          </a:p>
          <a:p>
            <a:pPr marL="0" indent="0">
              <a:buClr>
                <a:srgbClr val="A2AE30"/>
              </a:buClr>
              <a:buNone/>
            </a:pPr>
            <a:endParaRPr lang="el-GR" sz="500" dirty="0"/>
          </a:p>
          <a:p>
            <a:pPr marL="0" indent="0">
              <a:buClr>
                <a:srgbClr val="A2AE30"/>
              </a:buClr>
              <a:buNone/>
            </a:pPr>
            <a:r>
              <a:rPr lang="el-GR" sz="2700" b="1" dirty="0"/>
              <a:t>Γ. </a:t>
            </a:r>
            <a:r>
              <a:rPr lang="el-GR" sz="2700" dirty="0"/>
              <a:t>Οι συμπεριφορές </a:t>
            </a:r>
            <a:r>
              <a:rPr lang="el-GR" sz="2700" b="1" dirty="0"/>
              <a:t>δεν οφείλονται σε άλλη διαταραχή ή ως αποτέλεσμα χρήσης ουσίας ή ιατρικής κατάστασης.</a:t>
            </a:r>
            <a:endParaRPr lang="el-GR" sz="900" dirty="0"/>
          </a:p>
          <a:p>
            <a:pPr>
              <a:buNone/>
            </a:pPr>
            <a:endParaRPr lang="el-GR" sz="2500" dirty="0"/>
          </a:p>
        </p:txBody>
      </p:sp>
      <p:pic>
        <p:nvPicPr>
          <p:cNvPr id="4" name="Εικόνα 3">
            <a:extLst>
              <a:ext uri="{FF2B5EF4-FFF2-40B4-BE49-F238E27FC236}">
                <a16:creationId xmlns:a16="http://schemas.microsoft.com/office/drawing/2014/main" id="{C0A94CEF-259A-4A10-A80C-93533161F929}"/>
              </a:ext>
            </a:extLst>
          </p:cNvPr>
          <p:cNvPicPr>
            <a:picLocks noChangeAspect="1"/>
          </p:cNvPicPr>
          <p:nvPr/>
        </p:nvPicPr>
        <p:blipFill>
          <a:blip r:embed="rId2"/>
          <a:stretch>
            <a:fillRect/>
          </a:stretch>
        </p:blipFill>
        <p:spPr>
          <a:xfrm>
            <a:off x="3169223" y="4509120"/>
            <a:ext cx="2877561" cy="2523963"/>
          </a:xfrm>
          <a:prstGeom prst="rect">
            <a:avLst/>
          </a:prstGeom>
        </p:spPr>
      </p:pic>
    </p:spTree>
    <p:extLst>
      <p:ext uri="{BB962C8B-B14F-4D97-AF65-F5344CB8AC3E}">
        <p14:creationId xmlns:p14="http://schemas.microsoft.com/office/powerpoint/2010/main" val="9954731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pPr algn="ctr"/>
            <a:r>
              <a:rPr lang="el-GR" dirty="0"/>
              <a:t>Αναπτυξιακή πορεία ΕΠΔ</a:t>
            </a:r>
          </a:p>
        </p:txBody>
      </p:sp>
      <p:sp>
        <p:nvSpPr>
          <p:cNvPr id="3" name="Content Placeholder 2"/>
          <p:cNvSpPr>
            <a:spLocks noGrp="1"/>
          </p:cNvSpPr>
          <p:nvPr>
            <p:ph idx="1"/>
          </p:nvPr>
        </p:nvSpPr>
        <p:spPr>
          <a:xfrm>
            <a:off x="179512" y="1412776"/>
            <a:ext cx="8784976" cy="5445224"/>
          </a:xfrm>
        </p:spPr>
        <p:txBody>
          <a:bodyPr>
            <a:normAutofit/>
          </a:bodyPr>
          <a:lstStyle/>
          <a:p>
            <a:pPr>
              <a:buClr>
                <a:srgbClr val="ADBA34"/>
              </a:buClr>
            </a:pPr>
            <a:r>
              <a:rPr lang="el-GR" sz="2500" b="1" dirty="0"/>
              <a:t>Επιπολασμός</a:t>
            </a:r>
            <a:r>
              <a:rPr lang="en-US" sz="2500" dirty="0"/>
              <a:t>:</a:t>
            </a:r>
            <a:r>
              <a:rPr lang="el-GR" sz="2500" dirty="0"/>
              <a:t> τα ποσοστά ΕΠΔ κυμαίνονται από 1% έως 11%, ανάλογα με την ηλικία και το φύλο. </a:t>
            </a:r>
          </a:p>
          <a:p>
            <a:pPr>
              <a:buClr>
                <a:srgbClr val="ADBA34"/>
              </a:buClr>
            </a:pPr>
            <a:r>
              <a:rPr lang="el-GR" sz="2500" dirty="0"/>
              <a:t>Μια </a:t>
            </a:r>
            <a:r>
              <a:rPr lang="el-GR" sz="2500" b="1" dirty="0"/>
              <a:t>παροδική</a:t>
            </a:r>
            <a:r>
              <a:rPr lang="el-GR" sz="2500" i="1" dirty="0"/>
              <a:t> </a:t>
            </a:r>
            <a:r>
              <a:rPr lang="el-GR" sz="2500" dirty="0"/>
              <a:t>εναντιωματική συμπεριφορά μπορεί να είναι αρκετά συνήθης σε ορισμένες ηλικίες και στάδια της ανάπτυξης, π.χ., όταν αναπτυξιακός στόχος είναι η μεγαλύτερη ανεξαρτησία και τα παιδιά δοκιμάζουν τα όρια της νέας ανεξαρτησίας τους.</a:t>
            </a:r>
            <a:r>
              <a:rPr lang="el-GR" sz="700" dirty="0"/>
              <a:t> </a:t>
            </a:r>
          </a:p>
          <a:p>
            <a:pPr lvl="1">
              <a:buClr>
                <a:srgbClr val="ADBA34"/>
              </a:buClr>
            </a:pPr>
            <a:r>
              <a:rPr lang="el-GR" sz="2300" dirty="0"/>
              <a:t>Πολλές σχετικές συμπεριφορές αυξάνονται σε συχνότητα κατά την </a:t>
            </a:r>
            <a:r>
              <a:rPr lang="el-GR" sz="2300" b="1" dirty="0"/>
              <a:t>προσχολική περίοδο </a:t>
            </a:r>
            <a:r>
              <a:rPr lang="el-GR" sz="2300" dirty="0"/>
              <a:t>και την </a:t>
            </a:r>
            <a:r>
              <a:rPr lang="el-GR" sz="2300" b="1" dirty="0"/>
              <a:t>εφηβεία</a:t>
            </a:r>
            <a:r>
              <a:rPr lang="el-GR" sz="2300" dirty="0"/>
              <a:t>.</a:t>
            </a:r>
          </a:p>
          <a:p>
            <a:pPr>
              <a:buClr>
                <a:srgbClr val="ADBA34"/>
              </a:buClr>
            </a:pPr>
            <a:r>
              <a:rPr lang="el-GR" sz="2500" dirty="0"/>
              <a:t>Οι συμπεριφορές ΕΠΔ ξεκινούν σχεδόν πάντοτε στο </a:t>
            </a:r>
            <a:r>
              <a:rPr lang="el-GR" sz="2500" b="1" dirty="0"/>
              <a:t>σπίτι</a:t>
            </a:r>
            <a:r>
              <a:rPr lang="el-GR" sz="2500" dirty="0"/>
              <a:t> και στρέφονται συχνά εναντίον των ενηλίκων της οικογένειας (σκόπιμα εξοργίζουν τους οικείους τους).</a:t>
            </a:r>
          </a:p>
        </p:txBody>
      </p:sp>
    </p:spTree>
    <p:extLst>
      <p:ext uri="{BB962C8B-B14F-4D97-AF65-F5344CB8AC3E}">
        <p14:creationId xmlns:p14="http://schemas.microsoft.com/office/powerpoint/2010/main" val="3442562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pPr algn="ctr"/>
            <a:r>
              <a:rPr lang="el-GR" dirty="0"/>
              <a:t>Αναπτυξιακή πορεία ΕΠΔ</a:t>
            </a:r>
          </a:p>
        </p:txBody>
      </p:sp>
      <p:sp>
        <p:nvSpPr>
          <p:cNvPr id="3" name="Content Placeholder 2"/>
          <p:cNvSpPr>
            <a:spLocks noGrp="1"/>
          </p:cNvSpPr>
          <p:nvPr>
            <p:ph idx="1"/>
          </p:nvPr>
        </p:nvSpPr>
        <p:spPr>
          <a:xfrm>
            <a:off x="179512" y="1268760"/>
            <a:ext cx="8784976" cy="5832648"/>
          </a:xfrm>
        </p:spPr>
        <p:txBody>
          <a:bodyPr>
            <a:noAutofit/>
          </a:bodyPr>
          <a:lstStyle/>
          <a:p>
            <a:pPr>
              <a:buClr>
                <a:srgbClr val="ADBA34"/>
              </a:buClr>
            </a:pPr>
            <a:r>
              <a:rPr lang="el-GR" sz="2330" dirty="0"/>
              <a:t>Τα πρώτα συμπτώματα ΕΠΔ συνήθως εμφανίζονται στην προσχολική ηλικία. </a:t>
            </a:r>
          </a:p>
          <a:p>
            <a:pPr>
              <a:buClr>
                <a:srgbClr val="ADBA34"/>
              </a:buClr>
            </a:pPr>
            <a:r>
              <a:rPr lang="el-GR" sz="2330" dirty="0"/>
              <a:t>Εντοπίζεται συχνά </a:t>
            </a:r>
            <a:r>
              <a:rPr lang="el-GR" sz="2330" b="1" dirty="0"/>
              <a:t>αναπτυξιακή συνέχεια </a:t>
            </a:r>
            <a:r>
              <a:rPr lang="el-GR" sz="2330" dirty="0"/>
              <a:t>στην εμφάνιση </a:t>
            </a:r>
            <a:r>
              <a:rPr lang="el-GR" sz="2330" dirty="0" err="1"/>
              <a:t>δυσπροσαρμοστικών</a:t>
            </a:r>
            <a:r>
              <a:rPr lang="el-GR" sz="2330" dirty="0"/>
              <a:t> συμπεριφορών, η οποία αρχίζει με τη ΔΕΠ-Υ, προχωρεί στην ΕΠΔ και τέλος κορυφώνεται στη ΔΔ. </a:t>
            </a:r>
          </a:p>
          <a:p>
            <a:pPr>
              <a:buClr>
                <a:srgbClr val="ADBA34"/>
              </a:buClr>
            </a:pPr>
            <a:r>
              <a:rPr lang="el-GR" sz="2330" dirty="0"/>
              <a:t>Παιδιά και έφηβοι με ΕΠΔ διατρέχουν τον κίνδυνο ανάπτυξης προβλημάτων προσαρμογής ως ενήλικες, όπως αντικοινωνική συμπεριφορά, προβλήματα ελέγχου της παρορμητικότητας, χρήση ουσιών, άγχος και κατάθλιψη.</a:t>
            </a:r>
          </a:p>
        </p:txBody>
      </p:sp>
      <p:pic>
        <p:nvPicPr>
          <p:cNvPr id="5" name="Picture 7" descr="C:\Users\User\Documents\Μαθήματα Πανεπιστημίου\Αναπτυξιακή Ψυχοπαθολογία\Εικόνες Αναπτυξιακή Ψυχοπαθολογία\Προβλήματα Εξωτερίκευσης\Ε.Π.Δ\disorder_oppositional.jpg">
            <a:extLst>
              <a:ext uri="{FF2B5EF4-FFF2-40B4-BE49-F238E27FC236}">
                <a16:creationId xmlns:a16="http://schemas.microsoft.com/office/drawing/2014/main" id="{8B9C11D7-59D4-4D18-8904-F69FAD652F77}"/>
              </a:ext>
            </a:extLst>
          </p:cNvPr>
          <p:cNvPicPr>
            <a:picLocks noChangeAspect="1" noChangeArrowheads="1"/>
          </p:cNvPicPr>
          <p:nvPr/>
        </p:nvPicPr>
        <p:blipFill>
          <a:blip r:embed="rId2" cstate="print"/>
          <a:srcRect/>
          <a:stretch>
            <a:fillRect/>
          </a:stretch>
        </p:blipFill>
        <p:spPr bwMode="auto">
          <a:xfrm>
            <a:off x="6473586" y="4437112"/>
            <a:ext cx="2664296" cy="2420888"/>
          </a:xfrm>
          <a:prstGeom prst="rect">
            <a:avLst/>
          </a:prstGeom>
          <a:noFill/>
        </p:spPr>
      </p:pic>
      <p:pic>
        <p:nvPicPr>
          <p:cNvPr id="6" name="Picture 2" descr="C:\Users\User\Documents\Μαθήματα Πανεπιστημίου\Αναπτυξιακή Ψυχοπαθολογία\Εικόνες Αναπτυξιακή Ψυχοπαθολογία\Προβλήματα Εξωτερίκευσης\Διαταραχές Διαγωγής\Frustrated-boy-breaking-pencil-630x459.jpg">
            <a:extLst>
              <a:ext uri="{FF2B5EF4-FFF2-40B4-BE49-F238E27FC236}">
                <a16:creationId xmlns:a16="http://schemas.microsoft.com/office/drawing/2014/main" id="{1BD11603-44B4-4DA9-A3E7-94EBD2B41187}"/>
              </a:ext>
            </a:extLst>
          </p:cNvPr>
          <p:cNvPicPr>
            <a:picLocks noChangeAspect="1" noChangeArrowheads="1"/>
          </p:cNvPicPr>
          <p:nvPr/>
        </p:nvPicPr>
        <p:blipFill rotWithShape="1">
          <a:blip r:embed="rId3" cstate="print"/>
          <a:srcRect t="7618"/>
          <a:stretch/>
        </p:blipFill>
        <p:spPr bwMode="auto">
          <a:xfrm>
            <a:off x="6118" y="4653136"/>
            <a:ext cx="3275856" cy="2204864"/>
          </a:xfrm>
          <a:prstGeom prst="rect">
            <a:avLst/>
          </a:prstGeom>
          <a:noFill/>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pPr algn="ctr"/>
            <a:r>
              <a:rPr lang="el-GR" dirty="0"/>
              <a:t>Διαταραχή διαγωγής</a:t>
            </a:r>
          </a:p>
        </p:txBody>
      </p:sp>
      <p:sp>
        <p:nvSpPr>
          <p:cNvPr id="3" name="Content Placeholder 2"/>
          <p:cNvSpPr>
            <a:spLocks noGrp="1"/>
          </p:cNvSpPr>
          <p:nvPr>
            <p:ph idx="1"/>
          </p:nvPr>
        </p:nvSpPr>
        <p:spPr>
          <a:xfrm>
            <a:off x="179512" y="1268760"/>
            <a:ext cx="8784976" cy="5589240"/>
          </a:xfrm>
        </p:spPr>
        <p:txBody>
          <a:bodyPr>
            <a:normAutofit fontScale="92500"/>
          </a:bodyPr>
          <a:lstStyle/>
          <a:p>
            <a:pPr>
              <a:buClr>
                <a:srgbClr val="A2AE30"/>
              </a:buClr>
              <a:buNone/>
            </a:pPr>
            <a:r>
              <a:rPr lang="el-GR" sz="2700" dirty="0"/>
              <a:t>Τα κριτήρια σύμφωνα με το </a:t>
            </a:r>
            <a:r>
              <a:rPr lang="en-US" sz="2700" dirty="0"/>
              <a:t>DSM-5 (2013), </a:t>
            </a:r>
            <a:r>
              <a:rPr lang="el-GR" sz="2700" dirty="0"/>
              <a:t>είναι</a:t>
            </a:r>
            <a:r>
              <a:rPr lang="en-US" sz="2700" dirty="0"/>
              <a:t>:</a:t>
            </a:r>
            <a:endParaRPr lang="el-GR" sz="2700" dirty="0"/>
          </a:p>
          <a:p>
            <a:pPr>
              <a:buClr>
                <a:srgbClr val="A2AE30"/>
              </a:buClr>
              <a:buNone/>
            </a:pPr>
            <a:r>
              <a:rPr lang="el-GR" sz="2700" b="1" dirty="0"/>
              <a:t>Α. </a:t>
            </a:r>
            <a:r>
              <a:rPr lang="el-GR" sz="2700" dirty="0"/>
              <a:t>Ένα επαναλαμβανόμενο κι επίμονο μοτίβο συμπεριφοράς, κατά το οποίο </a:t>
            </a:r>
            <a:r>
              <a:rPr lang="el-GR" sz="2700" b="1" dirty="0"/>
              <a:t>παραβιάζονται</a:t>
            </a:r>
            <a:r>
              <a:rPr lang="el-GR" sz="2700" dirty="0"/>
              <a:t> τα βασικά </a:t>
            </a:r>
            <a:r>
              <a:rPr lang="el-GR" sz="2700" b="1" dirty="0"/>
              <a:t>δικαιώματα </a:t>
            </a:r>
            <a:r>
              <a:rPr lang="el-GR" sz="2700" dirty="0"/>
              <a:t>των </a:t>
            </a:r>
            <a:r>
              <a:rPr lang="el-GR" sz="2700" b="1" dirty="0"/>
              <a:t>άλλων </a:t>
            </a:r>
            <a:r>
              <a:rPr lang="el-GR" sz="2700" dirty="0"/>
              <a:t>ή κοινωνικές </a:t>
            </a:r>
            <a:r>
              <a:rPr lang="el-GR" sz="2700" b="1" dirty="0"/>
              <a:t>νόρμες και κανόνες</a:t>
            </a:r>
            <a:endParaRPr lang="el-GR" sz="2700" dirty="0"/>
          </a:p>
          <a:p>
            <a:pPr lvl="1">
              <a:buClr>
                <a:srgbClr val="A2AE30"/>
              </a:buClr>
            </a:pPr>
            <a:r>
              <a:rPr lang="el-GR" sz="2500" dirty="0"/>
              <a:t>Εκδηλώνεται από την παρουσία </a:t>
            </a:r>
            <a:r>
              <a:rPr lang="el-GR" sz="2500" b="1" dirty="0"/>
              <a:t>τουλάχιστον τριών (3) </a:t>
            </a:r>
            <a:r>
              <a:rPr lang="el-GR" sz="2500" dirty="0"/>
              <a:t>από τα παρακάτω 15 συμπτώματα </a:t>
            </a:r>
            <a:r>
              <a:rPr lang="el-GR" sz="2500" b="1" dirty="0"/>
              <a:t>τους τελευταίους 12 μήνες</a:t>
            </a:r>
            <a:r>
              <a:rPr lang="en-US" sz="2500" dirty="0"/>
              <a:t>:</a:t>
            </a:r>
            <a:endParaRPr lang="el-GR" sz="2500" dirty="0"/>
          </a:p>
          <a:p>
            <a:pPr>
              <a:buClr>
                <a:srgbClr val="A8B432"/>
              </a:buClr>
              <a:buFont typeface="Arial" pitchFamily="34" charset="0"/>
              <a:buChar char="•"/>
            </a:pPr>
            <a:r>
              <a:rPr lang="el-GR" sz="2700" b="1" dirty="0"/>
              <a:t>Επιθετικότητα προς Ανθρώπους και Ζώα</a:t>
            </a:r>
          </a:p>
          <a:p>
            <a:pPr marL="850392" lvl="1" indent="-457200">
              <a:buClr>
                <a:srgbClr val="A8B432"/>
              </a:buClr>
              <a:buFont typeface="+mj-lt"/>
              <a:buAutoNum type="arabicPeriod"/>
            </a:pPr>
            <a:r>
              <a:rPr lang="el-GR" sz="2600" dirty="0"/>
              <a:t>Συχνά εκφοβίζει, απειλεί ή τρομοκρατεί τους άλλους.</a:t>
            </a:r>
          </a:p>
          <a:p>
            <a:pPr marL="850392" lvl="1" indent="-457200">
              <a:buClr>
                <a:srgbClr val="A8B432"/>
              </a:buClr>
              <a:buFont typeface="+mj-lt"/>
              <a:buAutoNum type="arabicPeriod"/>
            </a:pPr>
            <a:r>
              <a:rPr lang="el-GR" sz="2600" dirty="0"/>
              <a:t>Συχνά ξεκινά σωματικούς καυγάδες.</a:t>
            </a:r>
          </a:p>
          <a:p>
            <a:pPr marL="850392" lvl="1" indent="-457200">
              <a:buClr>
                <a:srgbClr val="A8B432"/>
              </a:buClr>
              <a:buFont typeface="+mj-lt"/>
              <a:buAutoNum type="arabicPeriod"/>
            </a:pPr>
            <a:r>
              <a:rPr lang="el-GR" sz="2600" dirty="0"/>
              <a:t>Έχει χρησιμοποιήσει όπλο για να προκαλέσει σοβαρή σωματική βλάβη στους άλλους (π.χ., ρόπαλο, τούβλο, σπασμένο μπουκάλι, μαχαίρι, όπλο).</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pPr algn="ctr"/>
            <a:r>
              <a:rPr lang="el-GR" dirty="0"/>
              <a:t>Διαταραχή διαγωγής</a:t>
            </a:r>
          </a:p>
        </p:txBody>
      </p:sp>
      <p:sp>
        <p:nvSpPr>
          <p:cNvPr id="3" name="Content Placeholder 2"/>
          <p:cNvSpPr>
            <a:spLocks noGrp="1"/>
          </p:cNvSpPr>
          <p:nvPr>
            <p:ph idx="1"/>
          </p:nvPr>
        </p:nvSpPr>
        <p:spPr>
          <a:xfrm>
            <a:off x="0" y="1196752"/>
            <a:ext cx="8964488" cy="5472608"/>
          </a:xfrm>
        </p:spPr>
        <p:txBody>
          <a:bodyPr>
            <a:noAutofit/>
          </a:bodyPr>
          <a:lstStyle/>
          <a:p>
            <a:pPr marL="907542" lvl="1" indent="-514350">
              <a:buClr>
                <a:srgbClr val="A8B432"/>
              </a:buClr>
              <a:buFont typeface="+mj-lt"/>
              <a:buAutoNum type="arabicPeriod" startAt="4"/>
            </a:pPr>
            <a:r>
              <a:rPr lang="el-GR" dirty="0"/>
              <a:t>Έχει εκδηλώσει σωματική σκληρότητα προς τους ανθρώπους.</a:t>
            </a:r>
          </a:p>
          <a:p>
            <a:pPr marL="907542" lvl="1" indent="-514350">
              <a:buClr>
                <a:srgbClr val="A8B432"/>
              </a:buClr>
              <a:buFont typeface="+mj-lt"/>
              <a:buAutoNum type="arabicPeriod" startAt="4"/>
            </a:pPr>
            <a:r>
              <a:rPr lang="el-GR" dirty="0"/>
              <a:t>Έχει εκδηλώσει σωματική σκληρότητα προς τα ζώα.</a:t>
            </a:r>
          </a:p>
          <a:p>
            <a:pPr marL="907542" lvl="1" indent="-514350">
              <a:buClr>
                <a:srgbClr val="A8B432"/>
              </a:buClr>
              <a:buFont typeface="+mj-lt"/>
              <a:buAutoNum type="arabicPeriod" startAt="4"/>
            </a:pPr>
            <a:r>
              <a:rPr lang="el-GR" dirty="0"/>
              <a:t>Κλοπή με βίαιη αντιπαράθεση με το θύμα (π.χ., ληστεία, αρπαγή τσάντας, εκβιασμός, ένοπλη ληστεία).</a:t>
            </a:r>
          </a:p>
          <a:p>
            <a:pPr marL="850392" lvl="1" indent="-457200">
              <a:buClr>
                <a:srgbClr val="A8B432"/>
              </a:buClr>
              <a:buFont typeface="+mj-lt"/>
              <a:buAutoNum type="arabicPeriod" startAt="4"/>
            </a:pPr>
            <a:r>
              <a:rPr lang="el-GR" dirty="0"/>
              <a:t>Σεξουαλική δραστηριότητα με εξαναγκασμό.</a:t>
            </a:r>
          </a:p>
          <a:p>
            <a:pPr marL="850392" lvl="1" indent="-457200">
              <a:buClr>
                <a:srgbClr val="A8B432"/>
              </a:buClr>
              <a:buFont typeface="+mj-lt"/>
              <a:buAutoNum type="arabicPeriod" startAt="4"/>
            </a:pPr>
            <a:endParaRPr lang="el-GR" sz="200" b="1" dirty="0"/>
          </a:p>
          <a:p>
            <a:pPr>
              <a:buClr>
                <a:srgbClr val="A8B432"/>
              </a:buClr>
              <a:buFont typeface="Arial" pitchFamily="34" charset="0"/>
              <a:buChar char="•"/>
            </a:pPr>
            <a:r>
              <a:rPr lang="el-GR" sz="2500" b="1" dirty="0"/>
              <a:t>Καταστροφή Ιδιοκτησίας</a:t>
            </a:r>
          </a:p>
          <a:p>
            <a:pPr marL="907542" lvl="1" indent="-514350">
              <a:buClr>
                <a:srgbClr val="A8B432"/>
              </a:buClr>
              <a:buFont typeface="+mj-lt"/>
              <a:buAutoNum type="arabicPeriod" startAt="8"/>
            </a:pPr>
            <a:r>
              <a:rPr lang="el-GR" dirty="0"/>
              <a:t>Σκόπιμος εμπρησμός με πρόθεση πρόκλησης βλάβης.</a:t>
            </a:r>
          </a:p>
          <a:p>
            <a:pPr marL="907542" lvl="1" indent="-514350">
              <a:buClr>
                <a:srgbClr val="A8B432"/>
              </a:buClr>
              <a:buFont typeface="+mj-lt"/>
              <a:buAutoNum type="arabicPeriod" startAt="8"/>
            </a:pPr>
            <a:r>
              <a:rPr lang="el-GR" dirty="0"/>
              <a:t>Σκόπιμη καταστροφή ιδιοκτησίας των άλλων.</a:t>
            </a:r>
          </a:p>
          <a:p>
            <a:pPr marL="907542" lvl="1" indent="-514350">
              <a:buClr>
                <a:srgbClr val="A8B432"/>
              </a:buClr>
              <a:buFont typeface="+mj-lt"/>
              <a:buAutoNum type="arabicPeriod" startAt="8"/>
            </a:pPr>
            <a:endParaRPr lang="el-GR" sz="200" dirty="0"/>
          </a:p>
          <a:p>
            <a:pPr>
              <a:buClr>
                <a:srgbClr val="A8B432"/>
              </a:buClr>
              <a:buFont typeface="Arial" pitchFamily="34" charset="0"/>
              <a:buChar char="•"/>
            </a:pPr>
            <a:r>
              <a:rPr lang="el-GR" sz="2500" b="1" dirty="0"/>
              <a:t>Απάτη ή Κλοπή</a:t>
            </a:r>
          </a:p>
          <a:p>
            <a:pPr marL="907542" lvl="1" indent="-514350">
              <a:buClr>
                <a:srgbClr val="A8B432"/>
              </a:buClr>
              <a:buFont typeface="+mj-lt"/>
              <a:buAutoNum type="arabicPeriod" startAt="10"/>
            </a:pPr>
            <a:r>
              <a:rPr lang="el-GR" dirty="0"/>
              <a:t>Διάρρηξη σε σπίτι, κτίριο ή αυτοκίνητο κάποιου άλλου.</a:t>
            </a:r>
          </a:p>
          <a:p>
            <a:pPr marL="907542" lvl="1" indent="-514350">
              <a:buClr>
                <a:srgbClr val="A8B432"/>
              </a:buClr>
              <a:buFont typeface="+mj-lt"/>
              <a:buAutoNum type="arabicPeriod" startAt="8"/>
            </a:pPr>
            <a:endParaRPr lang="el-GR" sz="500" dirty="0"/>
          </a:p>
          <a:p>
            <a:pPr marL="907542" lvl="1" indent="-514350">
              <a:buClr>
                <a:srgbClr val="A8B432"/>
              </a:buClr>
              <a:buFont typeface="+mj-lt"/>
              <a:buAutoNum type="arabicPeriod" startAt="8"/>
            </a:pPr>
            <a:endParaRPr lang="el-GR" sz="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pPr algn="ctr"/>
            <a:r>
              <a:rPr lang="el-GR" dirty="0"/>
              <a:t>Διαταραχή διαγωγής</a:t>
            </a:r>
          </a:p>
        </p:txBody>
      </p:sp>
      <p:sp>
        <p:nvSpPr>
          <p:cNvPr id="3" name="Content Placeholder 2"/>
          <p:cNvSpPr>
            <a:spLocks noGrp="1"/>
          </p:cNvSpPr>
          <p:nvPr>
            <p:ph idx="1"/>
          </p:nvPr>
        </p:nvSpPr>
        <p:spPr>
          <a:xfrm>
            <a:off x="0" y="1268760"/>
            <a:ext cx="8892480" cy="5589240"/>
          </a:xfrm>
        </p:spPr>
        <p:txBody>
          <a:bodyPr>
            <a:noAutofit/>
          </a:bodyPr>
          <a:lstStyle/>
          <a:p>
            <a:pPr marL="907542" lvl="1" indent="-514350">
              <a:buClr>
                <a:srgbClr val="A8B432"/>
              </a:buClr>
              <a:buFont typeface="+mj-lt"/>
              <a:buAutoNum type="arabicPeriod" startAt="11"/>
            </a:pPr>
            <a:r>
              <a:rPr lang="el-GR" dirty="0"/>
              <a:t>Λέει συχνά ψέματα, ώστε να λάβει αγαθά ή χάρες ή για να αποφύγει υποχρεώσεις (δηλ., «εξαπατά» τους άλλους).</a:t>
            </a:r>
          </a:p>
          <a:p>
            <a:pPr marL="907542" lvl="1" indent="-514350">
              <a:buClr>
                <a:srgbClr val="A8B432"/>
              </a:buClr>
              <a:buFont typeface="+mj-lt"/>
              <a:buAutoNum type="arabicPeriod" startAt="11"/>
            </a:pPr>
            <a:r>
              <a:rPr lang="el-GR" dirty="0"/>
              <a:t>Έχει κλέψει αντικείμενα ασήμαντης αξίας χωρίς να έρθει αντιμέτωπο με το θύμα (π.χ., κλοπή από κατάστημα αλλά χωρίς διάρρηξη, πλαστογραφία).</a:t>
            </a:r>
          </a:p>
          <a:p>
            <a:pPr marL="907542" lvl="1" indent="-514350">
              <a:buClr>
                <a:srgbClr val="A8B432"/>
              </a:buClr>
              <a:buFont typeface="+mj-lt"/>
              <a:buAutoNum type="arabicPeriod" startAt="11"/>
            </a:pPr>
            <a:endParaRPr lang="el-GR" sz="500" b="1" dirty="0"/>
          </a:p>
          <a:p>
            <a:pPr>
              <a:buClr>
                <a:srgbClr val="A8B432"/>
              </a:buClr>
            </a:pPr>
            <a:r>
              <a:rPr lang="el-GR" sz="2500" b="1" dirty="0"/>
              <a:t>Σοβαρή Παράβαση Κανόνων</a:t>
            </a:r>
          </a:p>
          <a:p>
            <a:pPr marL="907542" lvl="1" indent="-514350">
              <a:buClr>
                <a:srgbClr val="A8B432"/>
              </a:buClr>
              <a:buFont typeface="+mj-lt"/>
              <a:buAutoNum type="arabicPeriod" startAt="13"/>
            </a:pPr>
            <a:r>
              <a:rPr lang="el-GR" dirty="0"/>
              <a:t>Μένει συχνά έξω όλη τη νύχτα, παρά την απαγόρευση των γονέων (έναρξη πριν τα 13 έτη).</a:t>
            </a:r>
          </a:p>
          <a:p>
            <a:pPr marL="907542" lvl="1" indent="-514350">
              <a:buClr>
                <a:srgbClr val="A8B432"/>
              </a:buClr>
              <a:buFont typeface="+mj-lt"/>
              <a:buAutoNum type="arabicPeriod" startAt="13"/>
            </a:pPr>
            <a:r>
              <a:rPr lang="el-GR" dirty="0"/>
              <a:t>Φυγή από το σπίτι για μια νύχτα τουλάχιστον δύο φορές ή μία φορά χωρίς να επιστρέψει για μεγάλο διάστημα.</a:t>
            </a:r>
          </a:p>
          <a:p>
            <a:pPr marL="907542" lvl="1" indent="-514350">
              <a:buClr>
                <a:srgbClr val="A8B432"/>
              </a:buClr>
              <a:buFont typeface="+mj-lt"/>
              <a:buAutoNum type="arabicPeriod" startAt="13"/>
            </a:pPr>
            <a:r>
              <a:rPr lang="el-GR" dirty="0"/>
              <a:t>Συχνά σκασιαρχεία από το σχολείο (έναρξη πριν τα 13 έτη).</a:t>
            </a:r>
          </a:p>
        </p:txBody>
      </p:sp>
    </p:spTree>
    <p:extLst>
      <p:ext uri="{BB962C8B-B14F-4D97-AF65-F5344CB8AC3E}">
        <p14:creationId xmlns:p14="http://schemas.microsoft.com/office/powerpoint/2010/main" val="1131235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3" descr="C:\Users\Afroditi\Desktop\Εξελικτική Ψυχοπαθολογία\Εικόνες\Δ.Δ\stealing.jpg">
            <a:extLst>
              <a:ext uri="{FF2B5EF4-FFF2-40B4-BE49-F238E27FC236}">
                <a16:creationId xmlns:a16="http://schemas.microsoft.com/office/drawing/2014/main" id="{D6688760-A54E-4021-AFAD-560F36707675}"/>
              </a:ext>
            </a:extLst>
          </p:cNvPr>
          <p:cNvPicPr>
            <a:picLocks noChangeAspect="1" noChangeArrowheads="1"/>
          </p:cNvPicPr>
          <p:nvPr/>
        </p:nvPicPr>
        <p:blipFill>
          <a:blip r:embed="rId2" cstate="print"/>
          <a:srcRect/>
          <a:stretch>
            <a:fillRect/>
          </a:stretch>
        </p:blipFill>
        <p:spPr bwMode="auto">
          <a:xfrm>
            <a:off x="1515683" y="4891341"/>
            <a:ext cx="2915297" cy="1994677"/>
          </a:xfrm>
          <a:prstGeom prst="rect">
            <a:avLst/>
          </a:prstGeom>
          <a:noFill/>
        </p:spPr>
      </p:pic>
      <p:sp>
        <p:nvSpPr>
          <p:cNvPr id="2" name="Title 1"/>
          <p:cNvSpPr>
            <a:spLocks noGrp="1"/>
          </p:cNvSpPr>
          <p:nvPr>
            <p:ph type="title"/>
          </p:nvPr>
        </p:nvSpPr>
        <p:spPr>
          <a:xfrm>
            <a:off x="457200" y="191088"/>
            <a:ext cx="8229600" cy="1008112"/>
          </a:xfrm>
        </p:spPr>
        <p:txBody>
          <a:bodyPr>
            <a:normAutofit/>
          </a:bodyPr>
          <a:lstStyle/>
          <a:p>
            <a:pPr algn="ctr"/>
            <a:r>
              <a:rPr lang="el-GR" dirty="0"/>
              <a:t>Διαταραχή διαγωγής</a:t>
            </a:r>
          </a:p>
        </p:txBody>
      </p:sp>
      <p:sp>
        <p:nvSpPr>
          <p:cNvPr id="3" name="Content Placeholder 2"/>
          <p:cNvSpPr>
            <a:spLocks noGrp="1"/>
          </p:cNvSpPr>
          <p:nvPr>
            <p:ph idx="1"/>
          </p:nvPr>
        </p:nvSpPr>
        <p:spPr>
          <a:xfrm>
            <a:off x="178563" y="1575586"/>
            <a:ext cx="8786874" cy="1994677"/>
          </a:xfrm>
        </p:spPr>
        <p:txBody>
          <a:bodyPr>
            <a:noAutofit/>
          </a:bodyPr>
          <a:lstStyle/>
          <a:p>
            <a:pPr marL="0" indent="0">
              <a:buClr>
                <a:srgbClr val="A8B432"/>
              </a:buClr>
              <a:buNone/>
            </a:pPr>
            <a:r>
              <a:rPr lang="el-GR" sz="2500" b="1" dirty="0"/>
              <a:t>Β. </a:t>
            </a:r>
            <a:r>
              <a:rPr lang="el-GR" sz="2500" dirty="0"/>
              <a:t>Η διαταραχή στη συμπεριφορά προκαλεί κλινικά σημαντική </a:t>
            </a:r>
            <a:r>
              <a:rPr lang="el-GR" sz="2500" b="1" dirty="0"/>
              <a:t>δυσκολία</a:t>
            </a:r>
            <a:r>
              <a:rPr lang="el-GR" sz="2500" dirty="0"/>
              <a:t> στην κοινωνική, ακαδημαϊκή ή επαγγελματική </a:t>
            </a:r>
            <a:r>
              <a:rPr lang="el-GR" sz="2500" b="1" dirty="0"/>
              <a:t>λειτουργικότητα</a:t>
            </a:r>
            <a:r>
              <a:rPr lang="el-GR" sz="2500" dirty="0"/>
              <a:t>.</a:t>
            </a:r>
          </a:p>
        </p:txBody>
      </p:sp>
      <p:pic>
        <p:nvPicPr>
          <p:cNvPr id="7" name="Picture 2" descr="C:\Users\User\Documents\Μαθήματα Πανεπιστημίου\Αναπτυξιακή Ψυχοπαθολογία\Εικόνες Αναπτυξιακή Ψυχοπαθολογία\Προβλήματα Εξωτερίκευσης\Διαταραχές Διαγωγής\7784326.jpg">
            <a:extLst>
              <a:ext uri="{FF2B5EF4-FFF2-40B4-BE49-F238E27FC236}">
                <a16:creationId xmlns:a16="http://schemas.microsoft.com/office/drawing/2014/main" id="{BC512F96-8FFE-4256-BFDA-D4608E0B9558}"/>
              </a:ext>
            </a:extLst>
          </p:cNvPr>
          <p:cNvPicPr>
            <a:picLocks noChangeAspect="1" noChangeArrowheads="1"/>
          </p:cNvPicPr>
          <p:nvPr/>
        </p:nvPicPr>
        <p:blipFill>
          <a:blip r:embed="rId3" cstate="print"/>
          <a:srcRect/>
          <a:stretch>
            <a:fillRect/>
          </a:stretch>
        </p:blipFill>
        <p:spPr bwMode="auto">
          <a:xfrm>
            <a:off x="-32068" y="3752406"/>
            <a:ext cx="1939772" cy="3146734"/>
          </a:xfrm>
          <a:prstGeom prst="rect">
            <a:avLst/>
          </a:prstGeom>
          <a:noFill/>
        </p:spPr>
      </p:pic>
      <p:pic>
        <p:nvPicPr>
          <p:cNvPr id="8" name="Picture 3" descr="C:\Users\User\Documents\Μαθήματα Πανεπιστημίου\Αναπτυξιακή Ψυχοπαθολογία\Εικόνες Αναπτυξιακή Ψυχοπαθολογία\Προβλήματα Εξωτερίκευσης\Διαταραχές Διαγωγής\3919888459_4a32578bda.jpg">
            <a:extLst>
              <a:ext uri="{FF2B5EF4-FFF2-40B4-BE49-F238E27FC236}">
                <a16:creationId xmlns:a16="http://schemas.microsoft.com/office/drawing/2014/main" id="{E3A7673F-9BE7-4C42-A854-1BB609CB3FD4}"/>
              </a:ext>
            </a:extLst>
          </p:cNvPr>
          <p:cNvPicPr>
            <a:picLocks noChangeAspect="1" noChangeArrowheads="1"/>
          </p:cNvPicPr>
          <p:nvPr/>
        </p:nvPicPr>
        <p:blipFill>
          <a:blip r:embed="rId4" cstate="print"/>
          <a:srcRect/>
          <a:stretch>
            <a:fillRect/>
          </a:stretch>
        </p:blipFill>
        <p:spPr bwMode="auto">
          <a:xfrm>
            <a:off x="6444208" y="4996996"/>
            <a:ext cx="2699792" cy="1879669"/>
          </a:xfrm>
          <a:prstGeom prst="rect">
            <a:avLst/>
          </a:prstGeom>
          <a:noFill/>
        </p:spPr>
      </p:pic>
      <p:pic>
        <p:nvPicPr>
          <p:cNvPr id="10" name="Picture 4" descr="C:\Users\User\Documents\Μαθήματα Πανεπιστημίου\Αναπτυξιακή Ψυχοπαθολογία\Εικόνες Αναπτυξιακή Ψυχοπαθολογία\Προβλήματα Εξωτερίκευσης\Διαταραχές Διαγωγής\knife.jpg">
            <a:extLst>
              <a:ext uri="{FF2B5EF4-FFF2-40B4-BE49-F238E27FC236}">
                <a16:creationId xmlns:a16="http://schemas.microsoft.com/office/drawing/2014/main" id="{E00E7A1E-94E7-4860-B0B4-46B3197C338E}"/>
              </a:ext>
            </a:extLst>
          </p:cNvPr>
          <p:cNvPicPr>
            <a:picLocks noChangeAspect="1" noChangeArrowheads="1"/>
          </p:cNvPicPr>
          <p:nvPr/>
        </p:nvPicPr>
        <p:blipFill>
          <a:blip r:embed="rId5" cstate="print"/>
          <a:srcRect/>
          <a:stretch>
            <a:fillRect/>
          </a:stretch>
        </p:blipFill>
        <p:spPr bwMode="auto">
          <a:xfrm>
            <a:off x="4416829" y="4110180"/>
            <a:ext cx="2027379" cy="2766485"/>
          </a:xfrm>
          <a:prstGeom prst="rect">
            <a:avLst/>
          </a:prstGeom>
          <a:noFill/>
        </p:spPr>
      </p:pic>
    </p:spTree>
    <p:extLst>
      <p:ext uri="{BB962C8B-B14F-4D97-AF65-F5344CB8AC3E}">
        <p14:creationId xmlns:p14="http://schemas.microsoft.com/office/powerpoint/2010/main" val="191052797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76672"/>
            <a:ext cx="8215370" cy="938962"/>
          </a:xfrm>
        </p:spPr>
        <p:txBody>
          <a:bodyPr>
            <a:noAutofit/>
          </a:bodyPr>
          <a:lstStyle/>
          <a:p>
            <a:pPr algn="ctr"/>
            <a:r>
              <a:rPr lang="el-GR" sz="4800" dirty="0"/>
              <a:t>Αναπτυξιακή πορεία της ΔΔ</a:t>
            </a:r>
          </a:p>
        </p:txBody>
      </p:sp>
      <p:sp>
        <p:nvSpPr>
          <p:cNvPr id="3" name="Content Placeholder 2"/>
          <p:cNvSpPr>
            <a:spLocks noGrp="1"/>
          </p:cNvSpPr>
          <p:nvPr>
            <p:ph idx="1"/>
          </p:nvPr>
        </p:nvSpPr>
        <p:spPr>
          <a:xfrm>
            <a:off x="214282" y="1643050"/>
            <a:ext cx="8786874" cy="5072098"/>
          </a:xfrm>
        </p:spPr>
        <p:txBody>
          <a:bodyPr>
            <a:noAutofit/>
          </a:bodyPr>
          <a:lstStyle/>
          <a:p>
            <a:pPr>
              <a:buNone/>
            </a:pPr>
            <a:r>
              <a:rPr lang="el-GR" sz="2500" dirty="0"/>
              <a:t>Στα παιδιά με </a:t>
            </a:r>
            <a:r>
              <a:rPr lang="el-GR" sz="2500" b="1" dirty="0"/>
              <a:t>πρώιμη έναρξη </a:t>
            </a:r>
            <a:r>
              <a:rPr lang="el-GR" sz="2500" dirty="0"/>
              <a:t>προβλημάτων διαγωγής η πρόγνωση είναι δυσοίωνη και οι εδραιωμένες συμπεριφορές μπορεί να αποδειχθούν πολύ ανθεκτικές στην παρέμβαση. Εμφανίζουν αντιδραστική επιθετικότητα.</a:t>
            </a:r>
          </a:p>
          <a:p>
            <a:pPr>
              <a:buNone/>
            </a:pPr>
            <a:r>
              <a:rPr lang="el-GR" sz="2500" dirty="0"/>
              <a:t>Τα παιδιά αυτής της ομάδας έχουν ελάχιστες κοινωνικές σχέσεις, προσελκύονται από παιδιά με παρόμοια αναπτυξιακή πορεία με τα οποία επιδίδονται σε «</a:t>
            </a:r>
            <a:r>
              <a:rPr lang="el-GR" sz="2500" i="1" dirty="0"/>
              <a:t>εξάσκηση στην παρέκκλιση</a:t>
            </a:r>
            <a:r>
              <a:rPr lang="el-GR" sz="2500" dirty="0"/>
              <a:t>».</a:t>
            </a:r>
          </a:p>
        </p:txBody>
      </p:sp>
      <p:pic>
        <p:nvPicPr>
          <p:cNvPr id="4" name="Εικόνα 3">
            <a:extLst>
              <a:ext uri="{FF2B5EF4-FFF2-40B4-BE49-F238E27FC236}">
                <a16:creationId xmlns:a16="http://schemas.microsoft.com/office/drawing/2014/main" id="{A7D3862F-074A-46BA-A0CC-3107E15BA093}"/>
              </a:ext>
            </a:extLst>
          </p:cNvPr>
          <p:cNvPicPr>
            <a:picLocks noChangeAspect="1"/>
          </p:cNvPicPr>
          <p:nvPr/>
        </p:nvPicPr>
        <p:blipFill>
          <a:blip r:embed="rId2"/>
          <a:stretch>
            <a:fillRect/>
          </a:stretch>
        </p:blipFill>
        <p:spPr>
          <a:xfrm>
            <a:off x="6108170" y="4581527"/>
            <a:ext cx="3035830" cy="2276872"/>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15370" cy="1000132"/>
          </a:xfrm>
        </p:spPr>
        <p:txBody>
          <a:bodyPr>
            <a:normAutofit/>
          </a:bodyPr>
          <a:lstStyle/>
          <a:p>
            <a:pPr algn="ctr"/>
            <a:r>
              <a:rPr lang="el-GR" sz="5400" dirty="0"/>
              <a:t>Αναπτυξιακή πορεία της ΔΔ</a:t>
            </a:r>
          </a:p>
        </p:txBody>
      </p:sp>
      <p:sp>
        <p:nvSpPr>
          <p:cNvPr id="3" name="Content Placeholder 2"/>
          <p:cNvSpPr>
            <a:spLocks noGrp="1"/>
          </p:cNvSpPr>
          <p:nvPr>
            <p:ph idx="1"/>
          </p:nvPr>
        </p:nvSpPr>
        <p:spPr>
          <a:xfrm>
            <a:off x="214282" y="2000216"/>
            <a:ext cx="8786874" cy="4857784"/>
          </a:xfrm>
        </p:spPr>
        <p:txBody>
          <a:bodyPr>
            <a:noAutofit/>
          </a:bodyPr>
          <a:lstStyle/>
          <a:p>
            <a:pPr>
              <a:buNone/>
            </a:pPr>
            <a:r>
              <a:rPr lang="el-GR" dirty="0"/>
              <a:t>Τα άτομα με </a:t>
            </a:r>
            <a:r>
              <a:rPr lang="el-GR" b="1" dirty="0"/>
              <a:t>έναρξη στην εφηβεία </a:t>
            </a:r>
            <a:r>
              <a:rPr lang="el-GR" dirty="0"/>
              <a:t>φαίνεται ότι αποτελούν λιγότερο αποκλίνουσα ομάδα. </a:t>
            </a:r>
          </a:p>
          <a:p>
            <a:pPr>
              <a:buNone/>
            </a:pPr>
            <a:r>
              <a:rPr lang="el-GR" dirty="0"/>
              <a:t>Έχουν αναπτύξει καταλληλότερες δεξιότητες αντιμετώπισης αντίξοων καταστάσεων σε προγενέστερες φάσεις και γι’ αυτό μπορεί να είναι </a:t>
            </a:r>
            <a:r>
              <a:rPr lang="el-GR" i="1" dirty="0"/>
              <a:t>πιο ανθεκτικά</a:t>
            </a:r>
            <a:r>
              <a:rPr lang="el-GR" dirty="0"/>
              <a:t>.</a:t>
            </a:r>
          </a:p>
          <a:p>
            <a:pPr>
              <a:buNone/>
            </a:pPr>
            <a:r>
              <a:rPr lang="el-GR" dirty="0"/>
              <a:t>Οι έφηβοι με μεταγενέστερη έναρξη συνήθως επιδίδονται σε μορφές «κοινωνικοποιημένης» επιθετικότητας.</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04088"/>
            <a:ext cx="8572560" cy="1010400"/>
          </a:xfrm>
        </p:spPr>
        <p:txBody>
          <a:bodyPr>
            <a:normAutofit fontScale="90000"/>
          </a:bodyPr>
          <a:lstStyle/>
          <a:p>
            <a:pPr algn="ctr"/>
            <a:r>
              <a:rPr lang="el-GR" dirty="0"/>
              <a:t>Αναπτυξιακή διαδρομή επιθετικότητας</a:t>
            </a:r>
          </a:p>
        </p:txBody>
      </p:sp>
      <p:sp>
        <p:nvSpPr>
          <p:cNvPr id="3" name="Content Placeholder 2"/>
          <p:cNvSpPr>
            <a:spLocks noGrp="1"/>
          </p:cNvSpPr>
          <p:nvPr>
            <p:ph idx="1"/>
          </p:nvPr>
        </p:nvSpPr>
        <p:spPr>
          <a:xfrm>
            <a:off x="214282" y="1714488"/>
            <a:ext cx="8750206" cy="5000660"/>
          </a:xfrm>
        </p:spPr>
        <p:txBody>
          <a:bodyPr>
            <a:noAutofit/>
          </a:bodyPr>
          <a:lstStyle/>
          <a:p>
            <a:pPr>
              <a:buNone/>
            </a:pPr>
            <a:r>
              <a:rPr lang="el-GR" sz="2500" dirty="0"/>
              <a:t>Στη φυσιολογική ανάπτυξη η επιθετική συμπεριφορά κορυφώνεται </a:t>
            </a:r>
            <a:r>
              <a:rPr lang="el-GR" sz="2500" b="1" dirty="0"/>
              <a:t>γύρω στο 2</a:t>
            </a:r>
            <a:r>
              <a:rPr lang="el-GR" sz="2500" b="1" baseline="30000" dirty="0"/>
              <a:t>ο</a:t>
            </a:r>
            <a:r>
              <a:rPr lang="el-GR" sz="2500" b="1" dirty="0"/>
              <a:t> έτος </a:t>
            </a:r>
            <a:r>
              <a:rPr lang="el-GR" sz="2500" dirty="0"/>
              <a:t>και μετά ακολουθεί μια πορεία προοδευτικής μείωσης.</a:t>
            </a:r>
          </a:p>
          <a:p>
            <a:pPr lvl="1"/>
            <a:r>
              <a:rPr lang="el-GR" sz="2300" dirty="0"/>
              <a:t>Αντικαθίσταται από κοινωνικοποιημένες ενέργειες διαπραγμάτευσης. </a:t>
            </a:r>
            <a:endParaRPr lang="en-US" sz="800" dirty="0"/>
          </a:p>
          <a:p>
            <a:pPr>
              <a:buNone/>
            </a:pPr>
            <a:endParaRPr lang="el-GR" sz="2500" dirty="0"/>
          </a:p>
          <a:p>
            <a:pPr>
              <a:buNone/>
            </a:pPr>
            <a:r>
              <a:rPr lang="el-GR" sz="2500" dirty="0"/>
              <a:t>Δεν εμφανίζουν όλα τα παιδιά την αναμενόμενη μείωση της επιθετικότητας μετά το 2</a:t>
            </a:r>
            <a:r>
              <a:rPr lang="el-GR" sz="2500" baseline="30000" dirty="0"/>
              <a:t>ο</a:t>
            </a:r>
            <a:r>
              <a:rPr lang="el-GR" sz="2500" dirty="0"/>
              <a:t> έτος. </a:t>
            </a:r>
          </a:p>
          <a:p>
            <a:pPr lvl="1"/>
            <a:r>
              <a:rPr lang="el-GR" sz="2300" dirty="0"/>
              <a:t>Αντίθετα, έρευνες δείχνουν ότι η επιθετικότητα είναι ένα σχετικά σταθερό χαρακτηριστικό, ιδιαίτερα για τα παιδιά που την εκδηλώνουν σε μικρή ηλικία.</a:t>
            </a:r>
          </a:p>
          <a:p>
            <a:pPr>
              <a:buNone/>
            </a:pPr>
            <a:endParaRPr lang="el-GR" sz="2500" dirty="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712968" cy="852704"/>
          </a:xfrm>
        </p:spPr>
        <p:txBody>
          <a:bodyPr>
            <a:normAutofit/>
          </a:bodyPr>
          <a:lstStyle/>
          <a:p>
            <a:pPr algn="ctr"/>
            <a:r>
              <a:rPr lang="el-GR" dirty="0"/>
              <a:t>Διαφορές ΕΠΔ και ΔΔ</a:t>
            </a:r>
          </a:p>
        </p:txBody>
      </p:sp>
      <p:sp>
        <p:nvSpPr>
          <p:cNvPr id="3" name="Content Placeholder 2"/>
          <p:cNvSpPr>
            <a:spLocks noGrp="1"/>
          </p:cNvSpPr>
          <p:nvPr>
            <p:ph idx="1"/>
          </p:nvPr>
        </p:nvSpPr>
        <p:spPr>
          <a:xfrm>
            <a:off x="395536" y="2204864"/>
            <a:ext cx="8496944" cy="4510284"/>
          </a:xfrm>
        </p:spPr>
        <p:txBody>
          <a:bodyPr>
            <a:normAutofit/>
          </a:bodyPr>
          <a:lstStyle/>
          <a:p>
            <a:pPr>
              <a:buNone/>
            </a:pPr>
            <a:r>
              <a:rPr lang="el-GR" sz="2800" dirty="0"/>
              <a:t>Αποτελούν διακριτές οντότητες για τους εξής λόγους</a:t>
            </a:r>
            <a:r>
              <a:rPr lang="en-US" sz="2800" dirty="0"/>
              <a:t>:</a:t>
            </a:r>
          </a:p>
          <a:p>
            <a:pPr marL="514350" indent="-514350">
              <a:buClr>
                <a:srgbClr val="707822"/>
              </a:buClr>
              <a:buFont typeface="+mj-lt"/>
              <a:buAutoNum type="arabicPeriod"/>
            </a:pPr>
            <a:r>
              <a:rPr lang="el-GR" sz="2800" dirty="0"/>
              <a:t>Η ηλικία πρώτης εμφάνισης για την ΕΠΔ (4-8 έτη) είναι μικρότερη από την αντίστοιχη της ΔΔ.</a:t>
            </a:r>
          </a:p>
          <a:p>
            <a:pPr marL="514350" indent="-514350">
              <a:buClr>
                <a:srgbClr val="707822"/>
              </a:buClr>
              <a:buFont typeface="+mj-lt"/>
              <a:buAutoNum type="arabicPeriod"/>
            </a:pPr>
            <a:r>
              <a:rPr lang="el-GR" sz="2800" dirty="0"/>
              <a:t>Το 75% των παιδιών με ΕΠΔ δεν αναπτύσσουν ΔΔ.</a:t>
            </a:r>
          </a:p>
          <a:p>
            <a:pPr marL="514350" indent="-514350">
              <a:buClr>
                <a:srgbClr val="707822"/>
              </a:buClr>
              <a:buFont typeface="+mj-lt"/>
              <a:buAutoNum type="arabicPeriod"/>
            </a:pPr>
            <a:r>
              <a:rPr lang="el-GR" sz="2800" dirty="0"/>
              <a:t>Παρουσιάζονται με «ποιοτικά ειδικές» μορφές επιθετικής συμπεριφοράς.</a:t>
            </a: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84742"/>
          </a:xfrm>
        </p:spPr>
        <p:txBody>
          <a:bodyPr>
            <a:normAutofit/>
          </a:bodyPr>
          <a:lstStyle/>
          <a:p>
            <a:pPr algn="ctr"/>
            <a:r>
              <a:rPr lang="el-GR" dirty="0"/>
              <a:t>Ο ρόλος του εκπαιδευτικού</a:t>
            </a:r>
          </a:p>
        </p:txBody>
      </p:sp>
      <p:sp>
        <p:nvSpPr>
          <p:cNvPr id="3" name="Content Placeholder 2"/>
          <p:cNvSpPr>
            <a:spLocks noGrp="1"/>
          </p:cNvSpPr>
          <p:nvPr>
            <p:ph idx="1"/>
          </p:nvPr>
        </p:nvSpPr>
        <p:spPr>
          <a:xfrm>
            <a:off x="285720" y="1484784"/>
            <a:ext cx="8572560" cy="5230364"/>
          </a:xfrm>
        </p:spPr>
        <p:txBody>
          <a:bodyPr>
            <a:normAutofit/>
          </a:bodyPr>
          <a:lstStyle/>
          <a:p>
            <a:r>
              <a:rPr lang="el-GR" dirty="0"/>
              <a:t>Δημιουργία </a:t>
            </a:r>
            <a:r>
              <a:rPr lang="el-GR" b="1" dirty="0"/>
              <a:t>κλίματος ασφάλειας </a:t>
            </a:r>
            <a:r>
              <a:rPr lang="el-GR" dirty="0"/>
              <a:t>και </a:t>
            </a:r>
            <a:r>
              <a:rPr lang="el-GR" b="1" dirty="0"/>
              <a:t>κατανόησης</a:t>
            </a:r>
            <a:r>
              <a:rPr lang="el-GR" dirty="0"/>
              <a:t> μέσα στην τάξη.</a:t>
            </a:r>
          </a:p>
          <a:p>
            <a:r>
              <a:rPr lang="el-GR" dirty="0"/>
              <a:t>Δημιουργία </a:t>
            </a:r>
            <a:r>
              <a:rPr lang="el-GR" b="1" dirty="0"/>
              <a:t>κανόνων καλής συμπεριφοράς </a:t>
            </a:r>
            <a:r>
              <a:rPr lang="el-GR" dirty="0"/>
              <a:t>στο σχολείο και ανάρτησή τους σε εμφανές σημείο της τάξης.</a:t>
            </a:r>
          </a:p>
          <a:p>
            <a:pPr lvl="1"/>
            <a:r>
              <a:rPr lang="el-GR" dirty="0"/>
              <a:t>Καθορισμός </a:t>
            </a:r>
            <a:r>
              <a:rPr lang="el-GR" b="1" dirty="0"/>
              <a:t>ποινών</a:t>
            </a:r>
            <a:r>
              <a:rPr lang="el-GR" dirty="0"/>
              <a:t> σε περίπτωση παράβασης των κανόνων - συζητά και συμφωνεί όλη η τάξη.</a:t>
            </a:r>
          </a:p>
          <a:p>
            <a:r>
              <a:rPr lang="el-GR" b="1" dirty="0"/>
              <a:t>Έγκαιρη ανίχνευση και παραπομπή </a:t>
            </a:r>
            <a:r>
              <a:rPr lang="el-GR" dirty="0"/>
              <a:t>για αξιολόγηση.</a:t>
            </a:r>
          </a:p>
          <a:p>
            <a:r>
              <a:rPr lang="el-GR" dirty="0"/>
              <a:t>Η εναντιωματική συμπεριφορά μπορεί να είναι πολλές φορές </a:t>
            </a:r>
            <a:r>
              <a:rPr lang="el-GR" b="1" dirty="0"/>
              <a:t>απόρροια άγχους</a:t>
            </a:r>
            <a:r>
              <a:rPr lang="el-GR" dirty="0"/>
              <a:t>, άρα πρέπει πρώτα να αντιμετωπιστούν το άγχος κι οι πηγές του. </a:t>
            </a:r>
          </a:p>
          <a:p>
            <a:pPr lvl="1"/>
            <a:r>
              <a:rPr lang="el-GR" dirty="0"/>
              <a:t>Τεχνικές διαχείρισης άγχους.</a:t>
            </a:r>
          </a:p>
          <a:p>
            <a:endParaRPr lang="el-GR" dirty="0"/>
          </a:p>
          <a:p>
            <a:pPr>
              <a:buNone/>
            </a:pPr>
            <a:endParaRPr lang="el-GR" sz="25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858312" cy="857256"/>
          </a:xfrm>
        </p:spPr>
        <p:txBody>
          <a:bodyPr>
            <a:noAutofit/>
          </a:bodyPr>
          <a:lstStyle/>
          <a:p>
            <a:pPr algn="ctr"/>
            <a:r>
              <a:rPr lang="el-GR" sz="4800" dirty="0"/>
              <a:t>Ο ρόλος του εκπαιδευτικού</a:t>
            </a:r>
          </a:p>
        </p:txBody>
      </p:sp>
      <p:sp>
        <p:nvSpPr>
          <p:cNvPr id="3" name="Content Placeholder 2"/>
          <p:cNvSpPr>
            <a:spLocks noGrp="1"/>
          </p:cNvSpPr>
          <p:nvPr>
            <p:ph idx="1"/>
          </p:nvPr>
        </p:nvSpPr>
        <p:spPr>
          <a:xfrm>
            <a:off x="285720" y="1500174"/>
            <a:ext cx="8643998" cy="5214974"/>
          </a:xfrm>
        </p:spPr>
        <p:txBody>
          <a:bodyPr>
            <a:normAutofit/>
          </a:bodyPr>
          <a:lstStyle/>
          <a:p>
            <a:r>
              <a:rPr lang="el-GR" dirty="0"/>
              <a:t>Εκπαίδευση των μαθητών σε </a:t>
            </a:r>
            <a:r>
              <a:rPr lang="el-GR" b="1" dirty="0"/>
              <a:t>δεξιότητες επίλυσης συγκρούσεων</a:t>
            </a:r>
            <a:r>
              <a:rPr lang="el-GR" dirty="0"/>
              <a:t> και </a:t>
            </a:r>
            <a:r>
              <a:rPr lang="el-GR" b="1" dirty="0"/>
              <a:t>δεξιότητες επίλυσης προβλήματος</a:t>
            </a:r>
            <a:r>
              <a:rPr lang="el-GR" dirty="0"/>
              <a:t>.</a:t>
            </a:r>
          </a:p>
          <a:p>
            <a:r>
              <a:rPr lang="el-GR" dirty="0"/>
              <a:t>Εκπαίδευση στη </a:t>
            </a:r>
            <a:r>
              <a:rPr lang="el-GR" b="1" dirty="0"/>
              <a:t>ρύθμιση του συναισθήματος</a:t>
            </a:r>
            <a:r>
              <a:rPr lang="en-US" dirty="0"/>
              <a:t>:</a:t>
            </a:r>
          </a:p>
          <a:p>
            <a:pPr lvl="1"/>
            <a:r>
              <a:rPr lang="el-GR" sz="2500" dirty="0"/>
              <a:t>Δεξιότητες ελέγχου του θυμού</a:t>
            </a:r>
          </a:p>
          <a:p>
            <a:pPr lvl="1"/>
            <a:r>
              <a:rPr lang="el-GR" sz="2500" dirty="0"/>
              <a:t>Ανοχή στη ματαίωση</a:t>
            </a:r>
          </a:p>
          <a:p>
            <a:pPr lvl="1"/>
            <a:r>
              <a:rPr lang="el-GR" sz="2500" dirty="0"/>
              <a:t>Έλεγχος παρορμητικής συμπεριφοράς.</a:t>
            </a:r>
          </a:p>
          <a:p>
            <a:r>
              <a:rPr lang="el-GR" b="1" dirty="0"/>
              <a:t>Αποδοχή της διαφορετικότητας</a:t>
            </a:r>
            <a:r>
              <a:rPr lang="el-GR" dirty="0"/>
              <a:t>.</a:t>
            </a:r>
          </a:p>
          <a:p>
            <a:r>
              <a:rPr lang="el-GR" b="1" dirty="0"/>
              <a:t>Ενίσχυση αυτοεκτίμησης </a:t>
            </a:r>
            <a:r>
              <a:rPr lang="el-GR" dirty="0"/>
              <a:t>μαθητών (δυνατά στοιχεία, ενθαρρυντικά σχόλια, ανάθεση ευθυνών).</a:t>
            </a:r>
          </a:p>
          <a:p>
            <a:endParaRPr lang="el-G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858312" cy="857256"/>
          </a:xfrm>
        </p:spPr>
        <p:txBody>
          <a:bodyPr>
            <a:noAutofit/>
          </a:bodyPr>
          <a:lstStyle/>
          <a:p>
            <a:pPr algn="ctr"/>
            <a:r>
              <a:rPr lang="el-GR" sz="4800" dirty="0"/>
              <a:t>Ο ρόλος του εκπαιδευτικού</a:t>
            </a:r>
          </a:p>
        </p:txBody>
      </p:sp>
      <p:sp>
        <p:nvSpPr>
          <p:cNvPr id="3" name="Content Placeholder 2"/>
          <p:cNvSpPr>
            <a:spLocks noGrp="1"/>
          </p:cNvSpPr>
          <p:nvPr>
            <p:ph idx="1"/>
          </p:nvPr>
        </p:nvSpPr>
        <p:spPr>
          <a:xfrm>
            <a:off x="285720" y="1500174"/>
            <a:ext cx="8643998" cy="5214974"/>
          </a:xfrm>
        </p:spPr>
        <p:txBody>
          <a:bodyPr>
            <a:normAutofit lnSpcReduction="10000"/>
          </a:bodyPr>
          <a:lstStyle/>
          <a:p>
            <a:r>
              <a:rPr lang="el-GR" dirty="0"/>
              <a:t>Εφαρμογή προγραμμάτων για την πρόληψη και την αντιμετώπιση του </a:t>
            </a:r>
            <a:r>
              <a:rPr lang="el-GR" b="1" dirty="0"/>
              <a:t>σχολικού εκφοβισμού</a:t>
            </a:r>
            <a:r>
              <a:rPr lang="el-GR" dirty="0"/>
              <a:t>.</a:t>
            </a:r>
          </a:p>
          <a:p>
            <a:r>
              <a:rPr lang="el-GR" dirty="0"/>
              <a:t>Εκπαίδευση των μαθητών σε </a:t>
            </a:r>
            <a:r>
              <a:rPr lang="el-GR" b="1" dirty="0"/>
              <a:t>κοινωνικές δεξιότητες</a:t>
            </a:r>
            <a:r>
              <a:rPr lang="el-GR" dirty="0"/>
              <a:t>.</a:t>
            </a:r>
          </a:p>
          <a:p>
            <a:pPr lvl="1"/>
            <a:r>
              <a:rPr lang="el-GR" dirty="0"/>
              <a:t>Παιχνίδι ρόλων &amp; ανάπτυξη </a:t>
            </a:r>
            <a:r>
              <a:rPr lang="el-GR" dirty="0" err="1"/>
              <a:t>ενσυναίσθησης</a:t>
            </a:r>
            <a:r>
              <a:rPr lang="el-GR" dirty="0"/>
              <a:t>.</a:t>
            </a:r>
          </a:p>
          <a:p>
            <a:pPr lvl="1"/>
            <a:r>
              <a:rPr lang="el-GR" dirty="0"/>
              <a:t>Π.χ., σε μια δραστηριότητα που εμπλέκει επιθετική συμπεριφορά, ζητείται από τα παιδιά να συνεχίσουν ή να αλλάξουν την ιστορία, να περιγράψουν τα συναισθήματα των ηρώων, να εντοπίσουν τη μεροληπτική σκέψη του ήρωα και να σκεφτούν εναλλακτικούς τρόπους συμπεριφοράς, σκέψης και λύσης του προβλήματος.</a:t>
            </a:r>
          </a:p>
          <a:p>
            <a:r>
              <a:rPr lang="el-GR" b="1" dirty="0"/>
              <a:t>Ενιαίο σχέδιο δράσης</a:t>
            </a:r>
            <a:r>
              <a:rPr lang="el-GR" dirty="0"/>
              <a:t> για την παιδική παραβατικότητα, εξασφαλίζοντας τη συλλογική και κοινή αντιμετώπιση των περιστατικών από όλα τα μέλη της σχολικής μονάδας.</a:t>
            </a:r>
          </a:p>
          <a:p>
            <a:endParaRPr lang="el-GR" sz="25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858312" cy="857256"/>
          </a:xfrm>
        </p:spPr>
        <p:txBody>
          <a:bodyPr>
            <a:noAutofit/>
          </a:bodyPr>
          <a:lstStyle/>
          <a:p>
            <a:pPr algn="ctr"/>
            <a:r>
              <a:rPr lang="el-GR" sz="4800" dirty="0"/>
              <a:t>Ο ρόλος του εκπαιδευτικού</a:t>
            </a:r>
          </a:p>
        </p:txBody>
      </p:sp>
      <p:sp>
        <p:nvSpPr>
          <p:cNvPr id="3" name="Content Placeholder 2"/>
          <p:cNvSpPr>
            <a:spLocks noGrp="1"/>
          </p:cNvSpPr>
          <p:nvPr>
            <p:ph idx="1"/>
          </p:nvPr>
        </p:nvSpPr>
        <p:spPr>
          <a:xfrm>
            <a:off x="214282" y="1500174"/>
            <a:ext cx="8715436" cy="5214974"/>
          </a:xfrm>
        </p:spPr>
        <p:txBody>
          <a:bodyPr>
            <a:normAutofit/>
          </a:bodyPr>
          <a:lstStyle/>
          <a:p>
            <a:r>
              <a:rPr lang="el-GR" dirty="0"/>
              <a:t>Μείνετε στις </a:t>
            </a:r>
            <a:r>
              <a:rPr lang="el-GR" b="1" dirty="0"/>
              <a:t>δύο παρατηρήσεις</a:t>
            </a:r>
            <a:r>
              <a:rPr lang="el-GR" dirty="0"/>
              <a:t>. Την πρώτη φορά που θα ζητήσετε από το μαθητή να κάνει κάτι, δώστε του δύο λεπτά για να ανταποκριθεί. Αν δεν υπακούσει, πείτε του ήρεμα «Σου ζητώ για δεύτερη φορά να κάνεις αυτό. Καταλαβαίνεις τι σου ζητάω και ποιες θα είναι οι συνέπειες αν δεν το κάνεις</a:t>
            </a:r>
            <a:r>
              <a:rPr lang="en-US" dirty="0"/>
              <a:t>;</a:t>
            </a:r>
            <a:r>
              <a:rPr lang="el-GR" dirty="0"/>
              <a:t>». Αν χρειαστεί να το πείτε και τρίτη φορά, τότε θα πρέπει να υπάρξουν συνέπειες.</a:t>
            </a:r>
          </a:p>
          <a:p>
            <a:r>
              <a:rPr lang="el-GR" dirty="0"/>
              <a:t>Τήρηση </a:t>
            </a:r>
            <a:r>
              <a:rPr lang="el-GR" b="1" dirty="0"/>
              <a:t>ημερολογίου</a:t>
            </a:r>
            <a:r>
              <a:rPr lang="el-GR" dirty="0"/>
              <a:t> με καταγραφή συγκεκριμένων περιστατικών και στοιχείων.</a:t>
            </a:r>
          </a:p>
          <a:p>
            <a:endParaRPr lang="el-GR" dirty="0"/>
          </a:p>
          <a:p>
            <a:endParaRPr lang="el-GR" dirty="0"/>
          </a:p>
          <a:p>
            <a:pPr>
              <a:buNone/>
            </a:pPr>
            <a:endParaRPr lang="el-GR" sz="2500" dirty="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858312" cy="857256"/>
          </a:xfrm>
        </p:spPr>
        <p:txBody>
          <a:bodyPr>
            <a:noAutofit/>
          </a:bodyPr>
          <a:lstStyle/>
          <a:p>
            <a:pPr algn="ctr"/>
            <a:r>
              <a:rPr lang="el-GR" sz="4800" dirty="0"/>
              <a:t>Ο ρόλος του εκπαιδευτικού</a:t>
            </a:r>
          </a:p>
        </p:txBody>
      </p:sp>
      <p:sp>
        <p:nvSpPr>
          <p:cNvPr id="3" name="Content Placeholder 2"/>
          <p:cNvSpPr>
            <a:spLocks noGrp="1"/>
          </p:cNvSpPr>
          <p:nvPr>
            <p:ph idx="1"/>
          </p:nvPr>
        </p:nvSpPr>
        <p:spPr>
          <a:xfrm>
            <a:off x="214282" y="1500174"/>
            <a:ext cx="8715436" cy="5214974"/>
          </a:xfrm>
        </p:spPr>
        <p:txBody>
          <a:bodyPr>
            <a:normAutofit/>
          </a:bodyPr>
          <a:lstStyle/>
          <a:p>
            <a:r>
              <a:rPr lang="el-GR" sz="2800" dirty="0"/>
              <a:t>Προβολή και σχολιασμός </a:t>
            </a:r>
            <a:r>
              <a:rPr lang="el-GR" sz="2800" b="1" dirty="0"/>
              <a:t>βίντεο</a:t>
            </a:r>
            <a:r>
              <a:rPr lang="el-GR" sz="2800" dirty="0"/>
              <a:t> (</a:t>
            </a:r>
            <a:r>
              <a:rPr lang="el-GR" sz="2800" dirty="0" err="1"/>
              <a:t>Παραολυμπιακοί</a:t>
            </a:r>
            <a:r>
              <a:rPr lang="el-GR" sz="2800" dirty="0"/>
              <a:t> Αγώνες) ή κινούμενων σχεδίων με «ευαίσθητα» θέματα, όπως σχολικός εκφοβισμός, διαφορετικότητα κ.λπ.</a:t>
            </a:r>
            <a:r>
              <a:rPr lang="en-US" sz="2800" dirty="0"/>
              <a:t>:</a:t>
            </a:r>
          </a:p>
          <a:p>
            <a:pPr lvl="1"/>
            <a:r>
              <a:rPr lang="el-GR" sz="2600" dirty="0"/>
              <a:t>Μπαμπούλας Α.Ε. (</a:t>
            </a:r>
            <a:r>
              <a:rPr lang="en-US" sz="2600" dirty="0"/>
              <a:t>Monsters, Inc., 2001)</a:t>
            </a:r>
            <a:endParaRPr lang="el-GR" sz="2600" dirty="0"/>
          </a:p>
          <a:p>
            <a:pPr lvl="1"/>
            <a:r>
              <a:rPr lang="el-GR" sz="2600" dirty="0"/>
              <a:t>Πώς να Εκπαιδεύσετε το Δράκο σας (</a:t>
            </a:r>
            <a:r>
              <a:rPr lang="en-US" sz="2600" dirty="0"/>
              <a:t>How to Train Your Dragon, 2010</a:t>
            </a:r>
            <a:r>
              <a:rPr lang="el-GR" sz="2600" dirty="0"/>
              <a:t>)</a:t>
            </a:r>
            <a:endParaRPr lang="en-US" sz="2600" dirty="0"/>
          </a:p>
          <a:p>
            <a:pPr lvl="1"/>
            <a:r>
              <a:rPr lang="el-GR" sz="2600" dirty="0"/>
              <a:t>Ψάχνοντας το </a:t>
            </a:r>
            <a:r>
              <a:rPr lang="el-GR" sz="2600" dirty="0" err="1"/>
              <a:t>Νέμο</a:t>
            </a:r>
            <a:r>
              <a:rPr lang="el-GR" sz="2600" dirty="0"/>
              <a:t> </a:t>
            </a:r>
            <a:r>
              <a:rPr lang="en-US" sz="2600" dirty="0"/>
              <a:t>(Finding </a:t>
            </a:r>
            <a:r>
              <a:rPr lang="en-US" sz="2600" dirty="0" err="1"/>
              <a:t>Nemo</a:t>
            </a:r>
            <a:r>
              <a:rPr lang="en-US" sz="2600" dirty="0"/>
              <a:t>, </a:t>
            </a:r>
            <a:r>
              <a:rPr lang="el-GR" sz="2600" dirty="0"/>
              <a:t>2003) </a:t>
            </a:r>
          </a:p>
          <a:p>
            <a:pPr lvl="1"/>
            <a:r>
              <a:rPr lang="en-US" sz="2600" dirty="0"/>
              <a:t> Happy Feet (2006)</a:t>
            </a:r>
            <a:r>
              <a:rPr lang="el-GR" sz="2600" dirty="0"/>
              <a:t>.</a:t>
            </a:r>
            <a:endParaRPr lang="el-GR" dirty="0"/>
          </a:p>
          <a:p>
            <a:endParaRPr lang="el-GR" dirty="0"/>
          </a:p>
          <a:p>
            <a:pPr>
              <a:buNone/>
            </a:pPr>
            <a:endParaRPr lang="el-GR" sz="2500" dirty="0"/>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rab00002-boy-timeout-model.s800x800.jpg"/>
          <p:cNvPicPr>
            <a:picLocks noChangeAspect="1" noChangeArrowheads="1"/>
          </p:cNvPicPr>
          <p:nvPr/>
        </p:nvPicPr>
        <p:blipFill>
          <a:blip r:embed="rId2" cstate="print"/>
          <a:srcRect/>
          <a:stretch>
            <a:fillRect/>
          </a:stretch>
        </p:blipFill>
        <p:spPr bwMode="auto">
          <a:xfrm>
            <a:off x="3887416" y="0"/>
            <a:ext cx="5256584" cy="6858000"/>
          </a:xfrm>
          <a:prstGeom prst="rect">
            <a:avLst/>
          </a:prstGeom>
          <a:noFill/>
        </p:spPr>
      </p:pic>
      <p:sp>
        <p:nvSpPr>
          <p:cNvPr id="5" name="4 - TextBox"/>
          <p:cNvSpPr txBox="1"/>
          <p:nvPr/>
        </p:nvSpPr>
        <p:spPr>
          <a:xfrm>
            <a:off x="539552" y="1844824"/>
            <a:ext cx="3240361" cy="523220"/>
          </a:xfrm>
          <a:prstGeom prst="rect">
            <a:avLst/>
          </a:prstGeom>
          <a:noFill/>
        </p:spPr>
        <p:txBody>
          <a:bodyPr wrap="square" rtlCol="0">
            <a:spAutoFit/>
          </a:bodyPr>
          <a:lstStyle/>
          <a:p>
            <a:r>
              <a:rPr lang="el-GR" sz="2800" dirty="0"/>
              <a:t>Η τεχνική </a:t>
            </a:r>
            <a:r>
              <a:rPr lang="en-US" sz="2800" dirty="0"/>
              <a:t>time out</a:t>
            </a:r>
            <a:endParaRPr lang="el-GR" sz="2800" dirty="0"/>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User\Desktop\screen-shot-2013-08-23-at-10-01-51-pm.png"/>
          <p:cNvPicPr>
            <a:picLocks noChangeAspect="1" noChangeArrowheads="1"/>
          </p:cNvPicPr>
          <p:nvPr/>
        </p:nvPicPr>
        <p:blipFill>
          <a:blip r:embed="rId2" cstate="print"/>
          <a:srcRect/>
          <a:stretch>
            <a:fillRect/>
          </a:stretch>
        </p:blipFill>
        <p:spPr bwMode="auto">
          <a:xfrm>
            <a:off x="467544" y="836712"/>
            <a:ext cx="3456384" cy="4392488"/>
          </a:xfrm>
          <a:prstGeom prst="rect">
            <a:avLst/>
          </a:prstGeom>
          <a:noFill/>
        </p:spPr>
      </p:pic>
      <p:pic>
        <p:nvPicPr>
          <p:cNvPr id="2051" name="Picture 3" descr="C:\Users\User\Desktop\thoughts.jpg"/>
          <p:cNvPicPr>
            <a:picLocks noChangeAspect="1" noChangeArrowheads="1"/>
          </p:cNvPicPr>
          <p:nvPr/>
        </p:nvPicPr>
        <p:blipFill>
          <a:blip r:embed="rId3" cstate="print"/>
          <a:srcRect/>
          <a:stretch>
            <a:fillRect/>
          </a:stretch>
        </p:blipFill>
        <p:spPr bwMode="auto">
          <a:xfrm>
            <a:off x="4427984" y="0"/>
            <a:ext cx="4286250" cy="2476500"/>
          </a:xfrm>
          <a:prstGeom prst="rect">
            <a:avLst/>
          </a:prstGeom>
          <a:noFill/>
        </p:spPr>
      </p:pic>
      <p:sp>
        <p:nvSpPr>
          <p:cNvPr id="4" name="3 - TextBox"/>
          <p:cNvSpPr txBox="1"/>
          <p:nvPr/>
        </p:nvSpPr>
        <p:spPr>
          <a:xfrm>
            <a:off x="539552" y="5445224"/>
            <a:ext cx="3816424" cy="461665"/>
          </a:xfrm>
          <a:prstGeom prst="rect">
            <a:avLst/>
          </a:prstGeom>
          <a:noFill/>
        </p:spPr>
        <p:txBody>
          <a:bodyPr wrap="square" rtlCol="0">
            <a:spAutoFit/>
          </a:bodyPr>
          <a:lstStyle/>
          <a:p>
            <a:r>
              <a:rPr lang="el-GR" sz="2400" dirty="0"/>
              <a:t>Το θερμόμετρο του θυμού</a:t>
            </a:r>
          </a:p>
        </p:txBody>
      </p:sp>
      <p:sp>
        <p:nvSpPr>
          <p:cNvPr id="5" name="4 - TextBox"/>
          <p:cNvSpPr txBox="1"/>
          <p:nvPr/>
        </p:nvSpPr>
        <p:spPr>
          <a:xfrm>
            <a:off x="4211960" y="2420888"/>
            <a:ext cx="4680520" cy="461665"/>
          </a:xfrm>
          <a:prstGeom prst="rect">
            <a:avLst/>
          </a:prstGeom>
          <a:noFill/>
        </p:spPr>
        <p:txBody>
          <a:bodyPr wrap="square" rtlCol="0">
            <a:spAutoFit/>
          </a:bodyPr>
          <a:lstStyle/>
          <a:p>
            <a:r>
              <a:rPr lang="el-GR" sz="2400" dirty="0"/>
              <a:t>Συννεφάκια με αυτόματες σκέψεις</a:t>
            </a:r>
          </a:p>
        </p:txBody>
      </p:sp>
      <p:pic>
        <p:nvPicPr>
          <p:cNvPr id="2052" name="Picture 4" descr="C:\Users\User\Desktop\images.jpg"/>
          <p:cNvPicPr>
            <a:picLocks noChangeAspect="1" noChangeArrowheads="1"/>
          </p:cNvPicPr>
          <p:nvPr/>
        </p:nvPicPr>
        <p:blipFill>
          <a:blip r:embed="rId4" cstate="print"/>
          <a:srcRect/>
          <a:stretch>
            <a:fillRect/>
          </a:stretch>
        </p:blipFill>
        <p:spPr bwMode="auto">
          <a:xfrm>
            <a:off x="5004048" y="2924944"/>
            <a:ext cx="2952328" cy="3933056"/>
          </a:xfrm>
          <a:prstGeom prst="rect">
            <a:avLst/>
          </a:prstGeom>
          <a:noFill/>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User\Desktop\Stop Think Go.jpg"/>
          <p:cNvPicPr>
            <a:picLocks noChangeAspect="1" noChangeArrowheads="1"/>
          </p:cNvPicPr>
          <p:nvPr/>
        </p:nvPicPr>
        <p:blipFill>
          <a:blip r:embed="rId2" cstate="print"/>
          <a:srcRect/>
          <a:stretch>
            <a:fillRect/>
          </a:stretch>
        </p:blipFill>
        <p:spPr bwMode="auto">
          <a:xfrm>
            <a:off x="1955244" y="0"/>
            <a:ext cx="5233511" cy="6858000"/>
          </a:xfrm>
          <a:prstGeom prst="rect">
            <a:avLst/>
          </a:prstGeom>
          <a:noFill/>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8858312" cy="857256"/>
          </a:xfrm>
        </p:spPr>
        <p:txBody>
          <a:bodyPr>
            <a:noAutofit/>
          </a:bodyPr>
          <a:lstStyle/>
          <a:p>
            <a:pPr algn="ctr"/>
            <a:r>
              <a:rPr lang="el-GR" sz="4800" dirty="0"/>
              <a:t>Συνεργασία με την οικογένεια</a:t>
            </a:r>
          </a:p>
        </p:txBody>
      </p:sp>
      <p:sp>
        <p:nvSpPr>
          <p:cNvPr id="3" name="Content Placeholder 2"/>
          <p:cNvSpPr>
            <a:spLocks noGrp="1"/>
          </p:cNvSpPr>
          <p:nvPr>
            <p:ph idx="1"/>
          </p:nvPr>
        </p:nvSpPr>
        <p:spPr>
          <a:xfrm>
            <a:off x="214282" y="1500174"/>
            <a:ext cx="8715436" cy="5214974"/>
          </a:xfrm>
        </p:spPr>
        <p:txBody>
          <a:bodyPr>
            <a:noAutofit/>
          </a:bodyPr>
          <a:lstStyle/>
          <a:p>
            <a:r>
              <a:rPr lang="el-GR" b="1" dirty="0"/>
              <a:t>Τακτική επικοινωνία και ενημέρωση γονέων</a:t>
            </a:r>
            <a:r>
              <a:rPr lang="el-GR" dirty="0"/>
              <a:t>.</a:t>
            </a:r>
          </a:p>
          <a:p>
            <a:r>
              <a:rPr lang="el-GR" dirty="0"/>
              <a:t>Συνάντηση με τους γονείς και διερεύνηση του στιλ </a:t>
            </a:r>
            <a:r>
              <a:rPr lang="el-GR" b="1" dirty="0" err="1"/>
              <a:t>γονεϊκών</a:t>
            </a:r>
            <a:r>
              <a:rPr lang="el-GR" b="1" dirty="0"/>
              <a:t> πρακτικών</a:t>
            </a:r>
            <a:r>
              <a:rPr lang="en-US" dirty="0"/>
              <a:t>:</a:t>
            </a:r>
            <a:endParaRPr lang="el-GR" dirty="0"/>
          </a:p>
          <a:p>
            <a:pPr>
              <a:buNone/>
            </a:pPr>
            <a:r>
              <a:rPr lang="el-GR" dirty="0"/>
              <a:t>	π.χ., ακραία όρια ή απουσία ορίων, αυταρχική επιβολή πειθαρχίας ή συνεργατική λύση προβλημάτων και καυγάδων.</a:t>
            </a:r>
          </a:p>
          <a:p>
            <a:r>
              <a:rPr lang="el-GR" b="1" dirty="0"/>
              <a:t>Ψυχοεκπαίδευση</a:t>
            </a:r>
            <a:r>
              <a:rPr lang="en-US" dirty="0"/>
              <a:t>:</a:t>
            </a:r>
            <a:r>
              <a:rPr lang="el-GR" dirty="0"/>
              <a:t> σχολές γονέων, διαλέξεις στο σχολείο από ειδικούς. Στις περισσότερες περιπτώσεις, η εκπαίδευση των γονέων στη διαχείριση της εναντιωματικής συμπεριφοράς αποτελεί τη θεραπεία επιλογής.</a:t>
            </a:r>
            <a:endParaRPr lang="en-US"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10400"/>
          </a:xfrm>
        </p:spPr>
        <p:txBody>
          <a:bodyPr>
            <a:normAutofit fontScale="90000"/>
          </a:bodyPr>
          <a:lstStyle/>
          <a:p>
            <a:pPr algn="ctr"/>
            <a:r>
              <a:rPr lang="el-GR" dirty="0"/>
              <a:t>Αναπτυξιακή διαδρομή της επιθετικότητας</a:t>
            </a:r>
          </a:p>
        </p:txBody>
      </p:sp>
      <p:sp>
        <p:nvSpPr>
          <p:cNvPr id="3" name="Content Placeholder 2"/>
          <p:cNvSpPr>
            <a:spLocks noGrp="1"/>
          </p:cNvSpPr>
          <p:nvPr>
            <p:ph idx="1"/>
          </p:nvPr>
        </p:nvSpPr>
        <p:spPr>
          <a:xfrm>
            <a:off x="251520" y="1580175"/>
            <a:ext cx="8640960" cy="5026880"/>
          </a:xfrm>
        </p:spPr>
        <p:txBody>
          <a:bodyPr>
            <a:noAutofit/>
          </a:bodyPr>
          <a:lstStyle/>
          <a:p>
            <a:pPr>
              <a:buNone/>
            </a:pPr>
            <a:r>
              <a:rPr lang="el-GR" dirty="0"/>
              <a:t>Τα παιδιά με πρώιμη έναρξη επιθετικότητας μεγαλώνοντας επιδίδονται σε παρεκκλίνουσες δραστηριότητες, στρατολογώντας άλλα παιδιά υψηλού κινδύνου σε πράξεις κοινωνικοποιημένης επιθετικότητας.</a:t>
            </a:r>
            <a:endParaRPr lang="en-US" dirty="0"/>
          </a:p>
          <a:p>
            <a:pPr lvl="1"/>
            <a:r>
              <a:rPr lang="el-GR" sz="2300" dirty="0"/>
              <a:t>Δίνεται έμφαση στον </a:t>
            </a:r>
            <a:r>
              <a:rPr lang="el-GR" sz="2300" b="1" dirty="0"/>
              <a:t>έγκαιρο εντοπισμό</a:t>
            </a:r>
            <a:r>
              <a:rPr lang="el-GR" sz="2300" dirty="0"/>
              <a:t> των επιθετικών συμπεριφορών</a:t>
            </a:r>
            <a:r>
              <a:rPr lang="en-US" sz="2300" dirty="0"/>
              <a:t>:</a:t>
            </a:r>
            <a:r>
              <a:rPr lang="el-GR" sz="2300" dirty="0"/>
              <a:t> </a:t>
            </a:r>
            <a:r>
              <a:rPr lang="el-GR" sz="2300" dirty="0">
                <a:effectLst>
                  <a:outerShdw blurRad="38100" dist="38100" dir="2700000" algn="tl">
                    <a:srgbClr val="000000">
                      <a:alpha val="43137"/>
                    </a:srgbClr>
                  </a:outerShdw>
                </a:effectLst>
              </a:rPr>
              <a:t>μπορούν να αναγνωριστούν ήδη από την ηλικία 12 μηνών.</a:t>
            </a:r>
          </a:p>
          <a:p>
            <a:pPr marL="0" marR="0" lvl="0" indent="0" algn="l" defTabSz="914400" rtl="0" eaLnBrk="1" fontAlgn="auto" latinLnBrk="0" hangingPunct="1">
              <a:lnSpc>
                <a:spcPct val="100000"/>
              </a:lnSpc>
              <a:spcBef>
                <a:spcPct val="20000"/>
              </a:spcBef>
              <a:spcAft>
                <a:spcPts val="0"/>
              </a:spcAft>
              <a:buClr>
                <a:srgbClr val="788123"/>
              </a:buClr>
              <a:buSzPct val="95000"/>
              <a:buNone/>
              <a:tabLst/>
              <a:defRPr/>
            </a:pPr>
            <a:endParaRPr kumimoji="0" lang="el-GR" sz="1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ct val="20000"/>
              </a:spcBef>
              <a:spcAft>
                <a:spcPts val="0"/>
              </a:spcAft>
              <a:buClr>
                <a:srgbClr val="788123"/>
              </a:buClr>
              <a:buSzPct val="95000"/>
              <a:buNone/>
              <a:tabLst/>
              <a:defRPr/>
            </a:pPr>
            <a:r>
              <a:rPr kumimoji="0" lang="el-GR" sz="2500" b="0" i="0" u="none" strike="noStrike" kern="1200" cap="none" spc="0" normalizeH="0" baseline="0" noProof="0" dirty="0">
                <a:ln>
                  <a:noFill/>
                </a:ln>
                <a:solidFill>
                  <a:prstClr val="black"/>
                </a:solidFill>
                <a:effectLst/>
                <a:uLnTx/>
                <a:uFillTx/>
                <a:latin typeface="Constantia"/>
                <a:ea typeface="+mn-ea"/>
                <a:cs typeface="+mn-cs"/>
              </a:rPr>
              <a:t>Η μελέτη της επιθετικότητας σε βρέφη 5 μηνών υπέδειξε ότι είναι μάλλον </a:t>
            </a:r>
            <a:r>
              <a:rPr kumimoji="0" lang="el-GR" sz="2500" b="1" i="0" u="none" strike="noStrike" kern="1200" cap="none" spc="0" normalizeH="0" baseline="0" noProof="0" dirty="0">
                <a:ln>
                  <a:noFill/>
                </a:ln>
                <a:solidFill>
                  <a:prstClr val="black"/>
                </a:solidFill>
                <a:effectLst/>
                <a:uLnTx/>
                <a:uFillTx/>
                <a:latin typeface="Constantia"/>
                <a:ea typeface="+mn-ea"/>
                <a:cs typeface="+mn-cs"/>
              </a:rPr>
              <a:t>έμφυτο</a:t>
            </a:r>
            <a:r>
              <a:rPr kumimoji="0" lang="el-GR" sz="2500" b="0" i="0" u="none" strike="noStrike" kern="1200" cap="none" spc="0" normalizeH="0" baseline="0" noProof="0" dirty="0">
                <a:ln>
                  <a:noFill/>
                </a:ln>
                <a:solidFill>
                  <a:prstClr val="black"/>
                </a:solidFill>
                <a:effectLst/>
                <a:uLnTx/>
                <a:uFillTx/>
                <a:latin typeface="Constantia"/>
                <a:ea typeface="+mn-ea"/>
                <a:cs typeface="+mn-cs"/>
              </a:rPr>
              <a:t> παρά επίκτητο χαρακτηριστικό. </a:t>
            </a:r>
          </a:p>
          <a:p>
            <a:pPr lvl="1">
              <a:buClr>
                <a:srgbClr val="788123"/>
              </a:buClr>
              <a:defRPr/>
            </a:pPr>
            <a:r>
              <a:rPr kumimoji="0" lang="el-GR" sz="2300" b="0" i="0" u="none" strike="noStrike" kern="1200" cap="none" spc="0" normalizeH="0" baseline="0" noProof="0" dirty="0">
                <a:ln>
                  <a:noFill/>
                </a:ln>
                <a:solidFill>
                  <a:prstClr val="black"/>
                </a:solidFill>
                <a:effectLst/>
                <a:uLnTx/>
                <a:uFillTx/>
                <a:latin typeface="Constantia"/>
                <a:ea typeface="+mn-ea"/>
                <a:cs typeface="+mn-cs"/>
              </a:rPr>
              <a:t>Αυτό που όντως μαθαίνεται είναι η θετική κοινωνική συμπεριφορά κι η αποτελεσματική διαχείριση των επιθετικών παρορμήσεων.</a:t>
            </a:r>
          </a:p>
          <a:p>
            <a:pPr>
              <a:buNone/>
            </a:pPr>
            <a:endParaRPr lang="el-GR" dirty="0">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2880320" cy="15826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fontAlgn="auto" hangingPunct="1">
              <a:spcAft>
                <a:spcPts val="0"/>
              </a:spcAft>
              <a:defRPr/>
            </a:pPr>
            <a:r>
              <a:rPr lang="el-GR" sz="2800" dirty="0"/>
              <a:t>Διαταραχή Ελλειμματικής Προσοχής-</a:t>
            </a:r>
            <a:r>
              <a:rPr lang="el-GR" sz="2800" dirty="0" err="1"/>
              <a:t>Υπερκινητικότητας</a:t>
            </a:r>
            <a:r>
              <a:rPr lang="el-GR" sz="2800" dirty="0"/>
              <a:t> ΔΕΠ-Υ</a:t>
            </a:r>
          </a:p>
        </p:txBody>
      </p:sp>
      <p:pic>
        <p:nvPicPr>
          <p:cNvPr id="8" name="Picture 2" descr="C:\Users\User\Desktop\ADHD-article.jpg">
            <a:extLst>
              <a:ext uri="{FF2B5EF4-FFF2-40B4-BE49-F238E27FC236}">
                <a16:creationId xmlns:a16="http://schemas.microsoft.com/office/drawing/2014/main" id="{7AB959BE-6C91-4720-983A-16C5DDED0C56}"/>
              </a:ext>
            </a:extLst>
          </p:cNvPr>
          <p:cNvPicPr>
            <a:picLocks noGrp="1" noChangeAspect="1" noChangeArrowheads="1"/>
          </p:cNvPicPr>
          <p:nvPr>
            <p:ph type="pic" idx="1"/>
          </p:nvPr>
        </p:nvPicPr>
        <p:blipFill>
          <a:blip r:embed="rId2" cstate="print"/>
          <a:srcRect t="10181" b="10181"/>
          <a:stretch>
            <a:fillRect/>
          </a:stretch>
        </p:blipFill>
        <p:spPr bwMode="auto">
          <a:xfrm>
            <a:off x="3486150" y="1200150"/>
            <a:ext cx="4618038" cy="3930650"/>
          </a:xfrm>
          <a:prstGeom prst="rect">
            <a:avLst/>
          </a:prstGeom>
          <a:noFill/>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493504"/>
            <a:ext cx="9133604" cy="950924"/>
          </a:xfrm>
        </p:spPr>
        <p:txBody>
          <a:bodyPr/>
          <a:lstStyle/>
          <a:p>
            <a:pPr algn="ctr" eaLnBrk="1" hangingPunct="1"/>
            <a:r>
              <a:rPr lang="el-GR" altLang="en-US" sz="4400" dirty="0"/>
              <a:t>Ορισμός της Δ</a:t>
            </a:r>
            <a:r>
              <a:rPr lang="en-US" altLang="en-US" sz="4400" dirty="0"/>
              <a:t>E</a:t>
            </a:r>
            <a:r>
              <a:rPr lang="el-GR" altLang="en-US" sz="4400" dirty="0"/>
              <a:t>Π-Υ</a:t>
            </a:r>
          </a:p>
        </p:txBody>
      </p:sp>
      <p:sp>
        <p:nvSpPr>
          <p:cNvPr id="3" name="Content Placeholder 2"/>
          <p:cNvSpPr>
            <a:spLocks noGrp="1"/>
          </p:cNvSpPr>
          <p:nvPr>
            <p:ph idx="1"/>
          </p:nvPr>
        </p:nvSpPr>
        <p:spPr>
          <a:xfrm>
            <a:off x="287016" y="1700808"/>
            <a:ext cx="8856984" cy="4657151"/>
          </a:xfrm>
        </p:spPr>
        <p:txBody>
          <a:bodyPr>
            <a:noAutofit/>
          </a:bodyPr>
          <a:lstStyle/>
          <a:p>
            <a:pPr marL="274320" indent="-274320" eaLnBrk="1" fontAlgn="auto" hangingPunct="1">
              <a:spcAft>
                <a:spcPts val="0"/>
              </a:spcAft>
              <a:buClr>
                <a:schemeClr val="accent3"/>
              </a:buClr>
              <a:buFont typeface="Wingdings 2"/>
              <a:buNone/>
              <a:defRPr/>
            </a:pPr>
            <a:r>
              <a:rPr lang="el-GR" dirty="0"/>
              <a:t>Είναι μια </a:t>
            </a:r>
            <a:r>
              <a:rPr lang="el-GR" b="1" i="1" dirty="0"/>
              <a:t>αναπτυξιακή διαταραχή </a:t>
            </a:r>
            <a:r>
              <a:rPr lang="el-GR" dirty="0"/>
              <a:t>με κεντρικά χαρακτηριστικά την απροσεξία, την υπερκινητικότητα και την παρορμητικότητα, τα οποία δεν είναι σύμφωνα με το αναπτυξιακό επίπεδο του παιδιού.</a:t>
            </a:r>
          </a:p>
          <a:p>
            <a:pPr marL="274320" indent="-274320" eaLnBrk="1" fontAlgn="auto" hangingPunct="1">
              <a:spcAft>
                <a:spcPts val="0"/>
              </a:spcAft>
              <a:buClr>
                <a:schemeClr val="accent3">
                  <a:lumMod val="50000"/>
                </a:schemeClr>
              </a:buClr>
              <a:buNone/>
              <a:defRPr/>
            </a:pPr>
            <a:r>
              <a:rPr lang="el-GR" dirty="0"/>
              <a:t>Εμφανίζεται στα παιδιά, στους εφήβους και στους ενηλίκους.</a:t>
            </a:r>
          </a:p>
          <a:p>
            <a:pPr marL="274320" indent="-274320" eaLnBrk="1" fontAlgn="auto" hangingPunct="1">
              <a:spcAft>
                <a:spcPts val="0"/>
              </a:spcAft>
              <a:buClr>
                <a:schemeClr val="accent3">
                  <a:lumMod val="50000"/>
                </a:schemeClr>
              </a:buClr>
              <a:buNone/>
              <a:defRPr/>
            </a:pPr>
            <a:r>
              <a:rPr lang="el-GR" dirty="0"/>
              <a:t>Συνήθως συνυπάρχει με προβλήματα μάθησης και συμπεριφοράς.</a:t>
            </a:r>
          </a:p>
          <a:p>
            <a:pPr marL="274320" indent="-274320" eaLnBrk="1" fontAlgn="auto" hangingPunct="1">
              <a:spcAft>
                <a:spcPts val="0"/>
              </a:spcAft>
              <a:buClr>
                <a:schemeClr val="accent3">
                  <a:lumMod val="50000"/>
                </a:schemeClr>
              </a:buClr>
              <a:buNone/>
              <a:defRPr/>
            </a:pPr>
            <a:r>
              <a:rPr lang="el-GR" dirty="0"/>
              <a:t>Αποτελεί μία από τις πιο </a:t>
            </a:r>
            <a:r>
              <a:rPr lang="el-GR" b="1" dirty="0"/>
              <a:t>συχνές</a:t>
            </a:r>
            <a:r>
              <a:rPr lang="el-GR" dirty="0"/>
              <a:t> διαταραχές στην παιδική ηλικία.</a:t>
            </a:r>
          </a:p>
          <a:p>
            <a:pPr>
              <a:buNone/>
            </a:pPr>
            <a:r>
              <a:rPr lang="el-GR" dirty="0"/>
              <a:t>Τα συμπτώματά της συχνά παραμένουν </a:t>
            </a:r>
            <a:r>
              <a:rPr lang="el-GR" b="1" dirty="0"/>
              <a:t>αδιάγνωστα</a:t>
            </a:r>
            <a:r>
              <a:rPr lang="el-GR" dirty="0"/>
              <a:t> ή </a:t>
            </a:r>
            <a:r>
              <a:rPr lang="el-GR" b="1" dirty="0"/>
              <a:t>υποτιμώνται.</a:t>
            </a:r>
          </a:p>
          <a:p>
            <a:pPr marL="274320" indent="-274320" eaLnBrk="1" fontAlgn="auto" hangingPunct="1">
              <a:spcAft>
                <a:spcPts val="0"/>
              </a:spcAft>
              <a:buClr>
                <a:schemeClr val="accent3">
                  <a:lumMod val="50000"/>
                </a:schemeClr>
              </a:buClr>
              <a:buNone/>
              <a:defRPr/>
            </a:pPr>
            <a:endParaRPr lang="el-GR"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908720"/>
            <a:ext cx="8928992" cy="1143000"/>
          </a:xfrm>
        </p:spPr>
        <p:txBody>
          <a:bodyPr>
            <a:normAutofit fontScale="90000"/>
          </a:bodyPr>
          <a:lstStyle/>
          <a:p>
            <a:pPr algn="ctr"/>
            <a:r>
              <a:rPr lang="el-GR" sz="4400" dirty="0"/>
              <a:t>Πώς είναι η ζωή με ΔΕΠ-Υ;</a:t>
            </a:r>
            <a:br>
              <a:rPr lang="el-GR" sz="4400" dirty="0"/>
            </a:br>
            <a:r>
              <a:rPr lang="el-GR" sz="4400" dirty="0"/>
              <a:t>Τι μας αποκαλύπτουν τα παιδιά;</a:t>
            </a:r>
          </a:p>
        </p:txBody>
      </p:sp>
      <p:sp>
        <p:nvSpPr>
          <p:cNvPr id="3" name="Θέση περιεχομένου 2"/>
          <p:cNvSpPr>
            <a:spLocks noGrp="1"/>
          </p:cNvSpPr>
          <p:nvPr>
            <p:ph idx="1"/>
          </p:nvPr>
        </p:nvSpPr>
        <p:spPr>
          <a:xfrm>
            <a:off x="467544" y="2132856"/>
            <a:ext cx="8229600" cy="4605461"/>
          </a:xfrm>
        </p:spPr>
        <p:txBody>
          <a:bodyPr/>
          <a:lstStyle/>
          <a:p>
            <a:pPr marL="0" indent="0">
              <a:spcBef>
                <a:spcPts val="0"/>
              </a:spcBef>
              <a:buNone/>
            </a:pPr>
            <a:r>
              <a:rPr lang="el-GR" i="1" dirty="0"/>
              <a:t>« Είναι σα να παρακολουθείς τηλεόραση και κάποιος να αλλάζει συνεχώς κανάλι».</a:t>
            </a:r>
          </a:p>
          <a:p>
            <a:pPr marL="0" indent="0">
              <a:spcBef>
                <a:spcPts val="0"/>
              </a:spcBef>
              <a:buNone/>
            </a:pPr>
            <a:endParaRPr lang="el-GR" i="1" dirty="0"/>
          </a:p>
          <a:p>
            <a:pPr marL="0" indent="0">
              <a:spcBef>
                <a:spcPts val="0"/>
              </a:spcBef>
              <a:buNone/>
            </a:pPr>
            <a:r>
              <a:rPr lang="el-GR" i="1" dirty="0"/>
              <a:t>«Δεν μπορείς να συγκεντρωθείς πουθενά. Κάποιες φορές εγκλωβίζεσαι μέσα σε έναν κυκεώνα σκέψεων και εικόνων».</a:t>
            </a:r>
          </a:p>
          <a:p>
            <a:pPr marL="0" indent="0">
              <a:spcBef>
                <a:spcPts val="0"/>
              </a:spcBef>
              <a:buNone/>
            </a:pPr>
            <a:endParaRPr lang="el-GR" dirty="0"/>
          </a:p>
          <a:p>
            <a:pPr marL="0" indent="0">
              <a:spcBef>
                <a:spcPts val="0"/>
              </a:spcBef>
              <a:buNone/>
            </a:pPr>
            <a:r>
              <a:rPr lang="el-GR" i="1" dirty="0"/>
              <a:t>«Οι γονείς και οι δάσκαλοι συνεχώς σε μαλώνουν επειδή ξεχνάς πράγματα που τους θυμώνουν, ή δεν κάνεις πράγματα που θα έπρεπε να κάνεις».</a:t>
            </a:r>
          </a:p>
          <a:p>
            <a:pPr marL="0" indent="0">
              <a:spcBef>
                <a:spcPts val="0"/>
              </a:spcBef>
              <a:buNone/>
            </a:pPr>
            <a:endParaRPr lang="el-GR" dirty="0"/>
          </a:p>
          <a:p>
            <a:pPr marL="0" indent="0">
              <a:spcBef>
                <a:spcPts val="0"/>
              </a:spcBef>
              <a:buNone/>
            </a:pPr>
            <a:r>
              <a:rPr lang="el-GR" i="1" dirty="0"/>
              <a:t>«Τα άλλα παιδιά σε αποφεύγουν ή σε κοροϊδεύουν».</a:t>
            </a:r>
          </a:p>
        </p:txBody>
      </p:sp>
    </p:spTree>
    <p:extLst>
      <p:ext uri="{BB962C8B-B14F-4D97-AF65-F5344CB8AC3E}">
        <p14:creationId xmlns:p14="http://schemas.microsoft.com/office/powerpoint/2010/main" val="58300807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lstStyle/>
          <a:p>
            <a:pPr algn="ctr"/>
            <a:r>
              <a:rPr lang="el-GR" dirty="0"/>
              <a:t>Διαγνωστικά κριτήρια</a:t>
            </a:r>
          </a:p>
        </p:txBody>
      </p:sp>
      <p:sp>
        <p:nvSpPr>
          <p:cNvPr id="3" name="2 - Θέση περιεχομένου"/>
          <p:cNvSpPr>
            <a:spLocks noGrp="1"/>
          </p:cNvSpPr>
          <p:nvPr>
            <p:ph idx="1"/>
          </p:nvPr>
        </p:nvSpPr>
        <p:spPr>
          <a:xfrm>
            <a:off x="323528" y="1484784"/>
            <a:ext cx="8568952" cy="5214949"/>
          </a:xfrm>
        </p:spPr>
        <p:txBody>
          <a:bodyPr/>
          <a:lstStyle/>
          <a:p>
            <a:pPr>
              <a:buNone/>
            </a:pPr>
            <a:r>
              <a:rPr lang="el-GR" dirty="0"/>
              <a:t>Σύμφωνα με το </a:t>
            </a:r>
            <a:r>
              <a:rPr lang="en-US" dirty="0"/>
              <a:t>DSM-</a:t>
            </a:r>
            <a:r>
              <a:rPr lang="el-GR" dirty="0"/>
              <a:t>5</a:t>
            </a:r>
            <a:r>
              <a:rPr lang="en-US" dirty="0"/>
              <a:t> (2013)</a:t>
            </a:r>
            <a:r>
              <a:rPr lang="el-GR" dirty="0"/>
              <a:t>: </a:t>
            </a:r>
          </a:p>
          <a:p>
            <a:pPr>
              <a:buNone/>
            </a:pPr>
            <a:r>
              <a:rPr lang="el-GR" b="1" dirty="0"/>
              <a:t>Α. </a:t>
            </a:r>
            <a:r>
              <a:rPr lang="el-GR" dirty="0"/>
              <a:t>Ένας επαναλαμβανόμενος και επίμονος τύπος </a:t>
            </a:r>
            <a:r>
              <a:rPr lang="el-GR" b="1" dirty="0"/>
              <a:t>απροσεξίας</a:t>
            </a:r>
            <a:r>
              <a:rPr lang="el-GR" dirty="0"/>
              <a:t> </a:t>
            </a:r>
            <a:r>
              <a:rPr lang="el-GR" b="1" dirty="0"/>
              <a:t>και/ή </a:t>
            </a:r>
            <a:r>
              <a:rPr lang="el-GR" b="1" dirty="0" err="1"/>
              <a:t>υπερκινητικότητας</a:t>
            </a:r>
            <a:r>
              <a:rPr lang="el-GR" b="1" dirty="0"/>
              <a:t>/ παρορμητικότητας</a:t>
            </a:r>
            <a:r>
              <a:rPr lang="el-GR" dirty="0"/>
              <a:t>, όπως χαρακτηρίζεται από το (1) και/ή το (2):</a:t>
            </a:r>
          </a:p>
          <a:p>
            <a:pPr marL="0" indent="0">
              <a:buClrTx/>
              <a:buNone/>
            </a:pPr>
            <a:r>
              <a:rPr lang="el-GR" b="1" dirty="0"/>
              <a:t>(1) Απροσεξία: </a:t>
            </a:r>
            <a:r>
              <a:rPr lang="el-GR" i="1" dirty="0"/>
              <a:t>Έξι (ή περισσότερα) </a:t>
            </a:r>
            <a:r>
              <a:rPr lang="el-GR" dirty="0"/>
              <a:t>από τα ακόλουθα εννέα συμπτώματα έχουν επιμείνει </a:t>
            </a:r>
            <a:r>
              <a:rPr lang="el-GR" i="1" dirty="0"/>
              <a:t>για τουλάχιστον 6 μήνες</a:t>
            </a:r>
            <a:r>
              <a:rPr lang="el-GR" i="1" dirty="0">
                <a:effectLst>
                  <a:outerShdw blurRad="38100" dist="38100" dir="2700000" algn="tl">
                    <a:srgbClr val="000000">
                      <a:alpha val="43137"/>
                    </a:srgbClr>
                  </a:outerShdw>
                </a:effectLst>
              </a:rPr>
              <a:t> </a:t>
            </a:r>
            <a:r>
              <a:rPr lang="el-GR" dirty="0"/>
              <a:t>σε βαθμό, που είναι ασύμφωνος με το αναπτυξιακό επίπεδο και έχει αρνητική επίδραση στις κοινωνικές και ακαδημαϊκές δραστηριότητες:</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8229600" cy="1143000"/>
          </a:xfrm>
        </p:spPr>
        <p:txBody>
          <a:bodyPr>
            <a:normAutofit fontScale="90000"/>
          </a:bodyPr>
          <a:lstStyle/>
          <a:p>
            <a:pPr algn="ctr"/>
            <a:r>
              <a:rPr lang="el-GR" sz="4900" dirty="0"/>
              <a:t>Διαγνωστικά κριτήρια απροσεξίας</a:t>
            </a:r>
          </a:p>
        </p:txBody>
      </p:sp>
      <p:sp>
        <p:nvSpPr>
          <p:cNvPr id="3" name="2 - Θέση περιεχομένου"/>
          <p:cNvSpPr>
            <a:spLocks noGrp="1"/>
          </p:cNvSpPr>
          <p:nvPr>
            <p:ph idx="1"/>
          </p:nvPr>
        </p:nvSpPr>
        <p:spPr>
          <a:xfrm>
            <a:off x="323528" y="1700809"/>
            <a:ext cx="8820472" cy="4942902"/>
          </a:xfrm>
        </p:spPr>
        <p:txBody>
          <a:bodyPr>
            <a:normAutofit fontScale="92500"/>
          </a:bodyPr>
          <a:lstStyle/>
          <a:p>
            <a:pPr marL="571500" indent="-571500">
              <a:buClrTx/>
              <a:buFont typeface="+mj-lt"/>
              <a:buAutoNum type="romanLcPeriod"/>
            </a:pPr>
            <a:r>
              <a:rPr lang="el-GR" dirty="0"/>
              <a:t>Συχνά αδυνατεί να εστιάσει σε λεπτομέρειες ή κάνει λάθη απροσεξίας.</a:t>
            </a:r>
          </a:p>
          <a:p>
            <a:pPr marL="571500" indent="-571500">
              <a:buClrTx/>
              <a:buFont typeface="+mj-lt"/>
              <a:buAutoNum type="romanLcPeriod"/>
            </a:pPr>
            <a:r>
              <a:rPr lang="el-GR" dirty="0"/>
              <a:t>Συχνά δυσκολεύεται να διατηρήσει την προσοχή του στα καθήκοντά του ή σε δραστηριότητες παιχνιδιού.</a:t>
            </a:r>
          </a:p>
          <a:p>
            <a:pPr marL="571500" indent="-571500">
              <a:buClrTx/>
              <a:buFont typeface="+mj-lt"/>
              <a:buAutoNum type="romanLcPeriod" startAt="3"/>
            </a:pPr>
            <a:r>
              <a:rPr lang="el-GR" dirty="0"/>
              <a:t>Συχνά φαίνεται να μην ακούει, όταν του μιλούν.</a:t>
            </a:r>
          </a:p>
          <a:p>
            <a:pPr marL="571500" indent="-571500">
              <a:buClrTx/>
              <a:buFont typeface="+mj-lt"/>
              <a:buAutoNum type="romanLcPeriod" startAt="3"/>
            </a:pPr>
            <a:r>
              <a:rPr lang="el-GR" dirty="0"/>
              <a:t>Συχνά δεν ακολουθεί μέχρι τέλους οδηγίες και αδυνατεί να τελειώσει σχολικές εργασίες, </a:t>
            </a:r>
            <a:r>
              <a:rPr lang="el-GR" dirty="0" err="1"/>
              <a:t>μικροθελήματα</a:t>
            </a:r>
            <a:r>
              <a:rPr lang="el-GR" dirty="0"/>
              <a:t> ή υποχρεώσεις.</a:t>
            </a:r>
          </a:p>
          <a:p>
            <a:pPr marL="571500" indent="-571500">
              <a:buClrTx/>
              <a:buFont typeface="+mj-lt"/>
              <a:buAutoNum type="romanLcPeriod" startAt="3"/>
            </a:pPr>
            <a:r>
              <a:rPr lang="el-GR" dirty="0"/>
              <a:t>Συχνά έχει δυσκολία να οργανώσει καθήκοντα και δραστηριότητες (π.χ. δυσκολία να διαχειριστεί μια ακολουθία καθηκόντων· δυσκολία να διατηρήσει υλικά και προσωπικά αντικείμενα σε τάξη· κάνει κακή διαχείριση του χρόνου).</a:t>
            </a:r>
          </a:p>
          <a:p>
            <a:pPr marL="571500" indent="-571500">
              <a:buClrTx/>
              <a:buFont typeface="+mj-lt"/>
              <a:buAutoNum type="romanLcPeriod" startAt="3"/>
            </a:pPr>
            <a:endParaRPr lang="el-GR" dirty="0"/>
          </a:p>
          <a:p>
            <a:pPr>
              <a:buNone/>
            </a:pPr>
            <a:endParaRPr lang="el-GR" dirty="0"/>
          </a:p>
          <a:p>
            <a:pPr>
              <a:buNone/>
            </a:pPr>
            <a:endParaRPr lang="el-G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1143000"/>
          </a:xfrm>
        </p:spPr>
        <p:txBody>
          <a:bodyPr>
            <a:normAutofit fontScale="90000"/>
          </a:bodyPr>
          <a:lstStyle/>
          <a:p>
            <a:pPr algn="ctr"/>
            <a:r>
              <a:rPr lang="el-GR" sz="4900" dirty="0"/>
              <a:t>Διαγνωστικά κριτήρια απροσεξίας</a:t>
            </a:r>
          </a:p>
        </p:txBody>
      </p:sp>
      <p:sp>
        <p:nvSpPr>
          <p:cNvPr id="3" name="2 - Θέση περιεχομένου"/>
          <p:cNvSpPr>
            <a:spLocks noGrp="1"/>
          </p:cNvSpPr>
          <p:nvPr>
            <p:ph idx="1"/>
          </p:nvPr>
        </p:nvSpPr>
        <p:spPr>
          <a:xfrm>
            <a:off x="323528" y="1484784"/>
            <a:ext cx="8508376" cy="5087488"/>
          </a:xfrm>
        </p:spPr>
        <p:txBody>
          <a:bodyPr/>
          <a:lstStyle/>
          <a:p>
            <a:pPr marL="571500" indent="-571500">
              <a:buClrTx/>
              <a:buFont typeface="+mj-lt"/>
              <a:buAutoNum type="romanLcPeriod" startAt="6"/>
            </a:pPr>
            <a:r>
              <a:rPr lang="el-GR" sz="2400" dirty="0"/>
              <a:t>Συχνά αποφεύγει, δεν του αρέσουν ή είναι απρόθυμο να εμπλακεί στα καθήκοντα, που απαιτούν σταθερή και διαρκή νοητική προσπάθεια.</a:t>
            </a:r>
            <a:endParaRPr lang="el-GR" sz="2500" dirty="0"/>
          </a:p>
          <a:p>
            <a:pPr marL="571500" indent="-571500">
              <a:buClrTx/>
              <a:buFont typeface="+mj-lt"/>
              <a:buAutoNum type="romanLcPeriod" startAt="6"/>
            </a:pPr>
            <a:r>
              <a:rPr lang="el-GR" sz="2400" dirty="0"/>
              <a:t>Συχνά χάνει πράγματα. </a:t>
            </a:r>
          </a:p>
          <a:p>
            <a:pPr marL="571500" indent="-571500">
              <a:buClrTx/>
              <a:buFont typeface="+mj-lt"/>
              <a:buAutoNum type="romanLcPeriod" startAt="6"/>
            </a:pPr>
            <a:r>
              <a:rPr lang="el-GR" sz="2400" dirty="0"/>
              <a:t>Συχνά διασπάται εύκολα η προσοχή του από εξωτερικά ερεθίσματα.</a:t>
            </a:r>
          </a:p>
          <a:p>
            <a:pPr marL="571500" indent="-571500">
              <a:buClrTx/>
              <a:buFont typeface="+mj-lt"/>
              <a:buAutoNum type="romanLcPeriod" startAt="6"/>
            </a:pPr>
            <a:r>
              <a:rPr lang="el-GR" sz="2400" dirty="0"/>
              <a:t>Συχνά ξεχνά καθημερινές δραστηριότητες ή υποχρεώσεις.</a:t>
            </a:r>
          </a:p>
          <a:p>
            <a:pPr marL="571500" indent="-571500">
              <a:buClrTx/>
              <a:buFont typeface="+mj-lt"/>
              <a:buAutoNum type="romanLcPeriod" startAt="6"/>
            </a:pPr>
            <a:endParaRPr lang="el-GR" sz="2400" dirty="0"/>
          </a:p>
        </p:txBody>
      </p:sp>
      <p:pic>
        <p:nvPicPr>
          <p:cNvPr id="4" name="Εικόνα 3">
            <a:extLst>
              <a:ext uri="{FF2B5EF4-FFF2-40B4-BE49-F238E27FC236}">
                <a16:creationId xmlns:a16="http://schemas.microsoft.com/office/drawing/2014/main" id="{47E34E4B-10C8-479B-8A91-2CD6A395DEBF}"/>
              </a:ext>
            </a:extLst>
          </p:cNvPr>
          <p:cNvPicPr>
            <a:picLocks noChangeAspect="1"/>
          </p:cNvPicPr>
          <p:nvPr/>
        </p:nvPicPr>
        <p:blipFill>
          <a:blip r:embed="rId2"/>
          <a:stretch>
            <a:fillRect/>
          </a:stretch>
        </p:blipFill>
        <p:spPr>
          <a:xfrm>
            <a:off x="5879576" y="4542063"/>
            <a:ext cx="2952328" cy="23159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41784"/>
            <a:ext cx="8229600" cy="998984"/>
          </a:xfrm>
        </p:spPr>
        <p:txBody>
          <a:bodyPr>
            <a:noAutofit/>
          </a:bodyPr>
          <a:lstStyle/>
          <a:p>
            <a:pPr algn="ctr"/>
            <a:r>
              <a:rPr lang="el-GR" sz="4000" dirty="0"/>
              <a:t>Διαγνωστικά κριτήρια </a:t>
            </a:r>
            <a:r>
              <a:rPr lang="el-GR" sz="4000" dirty="0" err="1"/>
              <a:t>υπερκινητικότητας</a:t>
            </a:r>
            <a:r>
              <a:rPr lang="el-GR" sz="4000" dirty="0"/>
              <a:t>-παρορμητικότητας</a:t>
            </a:r>
          </a:p>
        </p:txBody>
      </p:sp>
      <p:sp>
        <p:nvSpPr>
          <p:cNvPr id="3" name="2 - Θέση περιεχομένου"/>
          <p:cNvSpPr>
            <a:spLocks noGrp="1"/>
          </p:cNvSpPr>
          <p:nvPr>
            <p:ph idx="1"/>
          </p:nvPr>
        </p:nvSpPr>
        <p:spPr>
          <a:xfrm>
            <a:off x="251520" y="1428736"/>
            <a:ext cx="8892480" cy="5286412"/>
          </a:xfrm>
        </p:spPr>
        <p:txBody>
          <a:bodyPr>
            <a:normAutofit/>
          </a:bodyPr>
          <a:lstStyle/>
          <a:p>
            <a:pPr marL="0" indent="0">
              <a:buClrTx/>
              <a:buNone/>
            </a:pPr>
            <a:r>
              <a:rPr lang="el-GR" b="1" dirty="0"/>
              <a:t>(2) Υπερκινητικότητα και παρορμητικότητα: </a:t>
            </a:r>
            <a:r>
              <a:rPr lang="el-GR" i="1" dirty="0"/>
              <a:t>Έξι ή περισσότερα</a:t>
            </a:r>
            <a:r>
              <a:rPr lang="el-GR" dirty="0"/>
              <a:t> από τα ακόλουθα εννέα συμπτώματα έχουν επιμείνει για </a:t>
            </a:r>
            <a:r>
              <a:rPr lang="el-GR" i="1" dirty="0"/>
              <a:t>τουλάχιστον 6 μήνες</a:t>
            </a:r>
            <a:r>
              <a:rPr lang="el-GR" dirty="0"/>
              <a:t>:</a:t>
            </a:r>
          </a:p>
          <a:p>
            <a:pPr marL="571500" indent="-571500">
              <a:buClrTx/>
              <a:buFont typeface="+mj-lt"/>
              <a:buAutoNum type="romanLcPeriod"/>
            </a:pPr>
            <a:r>
              <a:rPr lang="el-GR" dirty="0"/>
              <a:t>Συχνά κινεί νευρικά τα χέρια και τα πόδια και στριφογυρνά στη θέση του.</a:t>
            </a:r>
          </a:p>
          <a:p>
            <a:pPr marL="571500" indent="-571500">
              <a:buClrTx/>
              <a:buFont typeface="+mj-lt"/>
              <a:buAutoNum type="romanLcPeriod"/>
            </a:pPr>
            <a:r>
              <a:rPr lang="el-GR" dirty="0"/>
              <a:t>Συχνά σηκώνεται από τη θέση του σε καταστάσεις που το αναμενόμενο είναι να παραμείνει καθισμένο.</a:t>
            </a:r>
          </a:p>
          <a:p>
            <a:pPr marL="571500" indent="-571500">
              <a:buClrTx/>
              <a:buFont typeface="+mj-lt"/>
              <a:buAutoNum type="romanLcPeriod" startAt="3"/>
            </a:pPr>
            <a:r>
              <a:rPr lang="el-GR" dirty="0"/>
              <a:t>Συχνά τρέχει γύρω γύρω ή σκαρφαλώνει με τρόπο υπερβολικό σε καταστάσεις όπου αυτή η συμπεριφορά δεν ταιριάζει.</a:t>
            </a:r>
          </a:p>
          <a:p>
            <a:pPr marL="571500" indent="-571500">
              <a:buClrTx/>
              <a:buFont typeface="+mj-lt"/>
              <a:buAutoNum type="romanLcPeriod" startAt="3"/>
            </a:pPr>
            <a:r>
              <a:rPr lang="el-GR" dirty="0"/>
              <a:t>Συχνά δυσκολεύεται να παίζει ή να εμπλέκεται σε δραστηριότητες του ελεύθερου χρόνου, </a:t>
            </a:r>
            <a:r>
              <a:rPr lang="el-GR" i="1" dirty="0"/>
              <a:t>ήσυχα</a:t>
            </a:r>
            <a:r>
              <a:rPr lang="el-GR" dirty="0"/>
              <a:t>.</a:t>
            </a:r>
          </a:p>
          <a:p>
            <a:pPr marL="514350" indent="-514350">
              <a:buClrTx/>
              <a:buNone/>
            </a:pPr>
            <a:endParaRPr lang="el-G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noAutofit/>
          </a:bodyPr>
          <a:lstStyle/>
          <a:p>
            <a:pPr algn="ctr"/>
            <a:r>
              <a:rPr lang="el-GR" sz="3400" dirty="0"/>
              <a:t>Διαγνωστικά κριτήρια </a:t>
            </a:r>
            <a:r>
              <a:rPr lang="el-GR" sz="3400" dirty="0" err="1"/>
              <a:t>υπερκινητικότητας</a:t>
            </a:r>
            <a:r>
              <a:rPr lang="el-GR" sz="3400" dirty="0"/>
              <a:t>-παρορμητικότητας</a:t>
            </a:r>
          </a:p>
        </p:txBody>
      </p:sp>
      <p:sp>
        <p:nvSpPr>
          <p:cNvPr id="3" name="Θέση περιεχομένου 2"/>
          <p:cNvSpPr>
            <a:spLocks noGrp="1"/>
          </p:cNvSpPr>
          <p:nvPr>
            <p:ph idx="1"/>
          </p:nvPr>
        </p:nvSpPr>
        <p:spPr>
          <a:xfrm>
            <a:off x="251520" y="1500174"/>
            <a:ext cx="8784976" cy="5357826"/>
          </a:xfrm>
        </p:spPr>
        <p:txBody>
          <a:bodyPr>
            <a:normAutofit/>
          </a:bodyPr>
          <a:lstStyle/>
          <a:p>
            <a:pPr marL="571500" indent="-571500">
              <a:buClrTx/>
              <a:buFont typeface="+mj-lt"/>
              <a:buAutoNum type="romanLcPeriod" startAt="5"/>
            </a:pPr>
            <a:r>
              <a:rPr lang="el-GR" dirty="0"/>
              <a:t>Συχνά είναι σε εγρήγορση («στην τσίτα»).</a:t>
            </a:r>
          </a:p>
          <a:p>
            <a:pPr marL="571500" indent="-571500">
              <a:buClrTx/>
              <a:buFont typeface="+mj-lt"/>
              <a:buAutoNum type="romanLcPeriod" startAt="6"/>
            </a:pPr>
            <a:r>
              <a:rPr lang="el-GR" dirty="0"/>
              <a:t>Συχνά μιλά υπερβολικά.</a:t>
            </a:r>
          </a:p>
          <a:p>
            <a:pPr marL="571500" indent="-571500">
              <a:buClrTx/>
              <a:buFont typeface="+mj-lt"/>
              <a:buAutoNum type="romanLcPeriod" startAt="6"/>
            </a:pPr>
            <a:r>
              <a:rPr lang="el-GR" dirty="0"/>
              <a:t>Συχνά ξεστομίζει απερίσκεπτα απαντήσεις πριν ολοκληρωθούν οι ερωτήσεις.</a:t>
            </a:r>
          </a:p>
          <a:p>
            <a:pPr marL="571500" indent="-571500">
              <a:buClrTx/>
              <a:buFont typeface="+mj-lt"/>
              <a:buAutoNum type="romanLcPeriod" startAt="6"/>
            </a:pPr>
            <a:r>
              <a:rPr lang="el-GR" dirty="0"/>
              <a:t>Έχει δυσκολία να περιμένει τη σειρά του (π.χ. όταν περιμένει σε μια ουρά).</a:t>
            </a:r>
          </a:p>
          <a:p>
            <a:pPr marL="571500" indent="-571500">
              <a:buClrTx/>
              <a:buFont typeface="+mj-lt"/>
              <a:buAutoNum type="romanLcPeriod" startAt="9"/>
            </a:pPr>
            <a:r>
              <a:rPr lang="el-GR" dirty="0"/>
              <a:t>Συχνά διακόπτει ή «χώνεται» στους άλλους (π.χ. παρεμβαίνει απρόσκλητα σε συζητήσεις, παιχνίδια ή δραστηριότητες· μπορεί να αρχίσει να χρησιμοποιεί τα πράγματα των άλλων χωρίς να ρωτήσει ή να πάρει άδεια).</a:t>
            </a:r>
          </a:p>
        </p:txBody>
      </p:sp>
    </p:spTree>
    <p:extLst>
      <p:ext uri="{BB962C8B-B14F-4D97-AF65-F5344CB8AC3E}">
        <p14:creationId xmlns:p14="http://schemas.microsoft.com/office/powerpoint/2010/main" val="308726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lstStyle/>
          <a:p>
            <a:pPr algn="ctr"/>
            <a:r>
              <a:rPr lang="el-GR" sz="4900" dirty="0">
                <a:solidFill>
                  <a:srgbClr val="464653"/>
                </a:solidFill>
              </a:rPr>
              <a:t>Διαγνωστικά κριτήρια</a:t>
            </a:r>
            <a:endParaRPr lang="el-GR" sz="4900" dirty="0"/>
          </a:p>
        </p:txBody>
      </p:sp>
      <p:sp>
        <p:nvSpPr>
          <p:cNvPr id="3" name="2 - Θέση περιεχομένου"/>
          <p:cNvSpPr>
            <a:spLocks noGrp="1"/>
          </p:cNvSpPr>
          <p:nvPr>
            <p:ph idx="1"/>
          </p:nvPr>
        </p:nvSpPr>
        <p:spPr>
          <a:xfrm>
            <a:off x="428596" y="1857364"/>
            <a:ext cx="8312503" cy="4155944"/>
          </a:xfrm>
        </p:spPr>
        <p:txBody>
          <a:bodyPr>
            <a:normAutofit lnSpcReduction="10000"/>
          </a:bodyPr>
          <a:lstStyle/>
          <a:p>
            <a:pPr>
              <a:buNone/>
            </a:pPr>
            <a:r>
              <a:rPr lang="el-GR" b="1" dirty="0"/>
              <a:t>Β. </a:t>
            </a:r>
            <a:r>
              <a:rPr lang="el-GR" dirty="0"/>
              <a:t>Μερικά συμπτώματα ήταν παρόντα </a:t>
            </a:r>
            <a:r>
              <a:rPr lang="el-GR" b="1" dirty="0"/>
              <a:t>πριν την ηλικία των 12</a:t>
            </a:r>
            <a:r>
              <a:rPr lang="el-GR" b="1" baseline="30000" dirty="0"/>
              <a:t> </a:t>
            </a:r>
            <a:r>
              <a:rPr lang="el-GR" b="1" dirty="0"/>
              <a:t>ετών</a:t>
            </a:r>
            <a:r>
              <a:rPr lang="el-GR" dirty="0"/>
              <a:t>.</a:t>
            </a:r>
            <a:endParaRPr lang="el-GR" b="1" dirty="0"/>
          </a:p>
          <a:p>
            <a:pPr>
              <a:buNone/>
            </a:pPr>
            <a:r>
              <a:rPr lang="el-GR" b="1" dirty="0"/>
              <a:t>Γ. </a:t>
            </a:r>
            <a:r>
              <a:rPr lang="el-GR" dirty="0"/>
              <a:t>Μερικά συμπτώματα είναι παρόντα </a:t>
            </a:r>
            <a:r>
              <a:rPr lang="el-GR" b="1" dirty="0"/>
              <a:t>σε δύο ή περισσότερα πλαίσια</a:t>
            </a:r>
            <a:r>
              <a:rPr lang="el-GR" dirty="0"/>
              <a:t> (π.χ. στο σπίτι, στο σχολείο ή στη δουλειά· με φίλους ή συγγενείς· σε άλλες δραστηριότητες).</a:t>
            </a:r>
          </a:p>
          <a:p>
            <a:pPr>
              <a:buNone/>
            </a:pPr>
            <a:r>
              <a:rPr lang="el-GR" b="1" dirty="0"/>
              <a:t>Δ. </a:t>
            </a:r>
            <a:r>
              <a:rPr lang="el-GR" dirty="0"/>
              <a:t>Έκπτωση στην ποιότητα της κοινωνικής, σχολικής ή επαγγελματικής λειτουργικότητας.</a:t>
            </a:r>
          </a:p>
          <a:p>
            <a:pPr>
              <a:buNone/>
            </a:pPr>
            <a:r>
              <a:rPr lang="el-GR" dirty="0"/>
              <a:t>Ε. Τα συμπτώματα δεν οφείλονται σε κάποια άλλη διαταραχή, τη χρήση ουσιών ή σε ιατρική κατάσταση.</a:t>
            </a:r>
          </a:p>
          <a:p>
            <a:pPr marL="0" indent="0">
              <a:buNone/>
            </a:pPr>
            <a:endParaRPr lang="el-GR" dirty="0"/>
          </a:p>
          <a:p>
            <a:pPr marL="0" indent="0">
              <a:buNone/>
            </a:pPr>
            <a:endParaRPr lang="el-GR" b="1" dirty="0"/>
          </a:p>
          <a:p>
            <a:pPr marL="0" indent="0">
              <a:buNone/>
            </a:pPr>
            <a:endParaRPr lang="el-GR" dirty="0"/>
          </a:p>
          <a:p>
            <a:pPr>
              <a:buNone/>
            </a:pPr>
            <a:endParaRPr lang="el-GR" dirty="0"/>
          </a:p>
          <a:p>
            <a:pPr>
              <a:buNone/>
            </a:pPr>
            <a:endParaRPr lang="el-GR" dirty="0"/>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7768"/>
            <a:ext cx="8229600" cy="1143000"/>
          </a:xfrm>
        </p:spPr>
        <p:txBody>
          <a:bodyPr/>
          <a:lstStyle/>
          <a:p>
            <a:pPr algn="ctr"/>
            <a:r>
              <a:rPr lang="el-GR" sz="4900" dirty="0"/>
              <a:t>Τύποι ΔΕΠ-Υ</a:t>
            </a:r>
          </a:p>
        </p:txBody>
      </p:sp>
      <p:sp>
        <p:nvSpPr>
          <p:cNvPr id="3" name="Θέση περιεχομένου 2"/>
          <p:cNvSpPr>
            <a:spLocks noGrp="1"/>
          </p:cNvSpPr>
          <p:nvPr>
            <p:ph idx="1"/>
          </p:nvPr>
        </p:nvSpPr>
        <p:spPr>
          <a:xfrm>
            <a:off x="251520" y="1443359"/>
            <a:ext cx="8892480" cy="5057475"/>
          </a:xfrm>
        </p:spPr>
        <p:txBody>
          <a:bodyPr/>
          <a:lstStyle/>
          <a:p>
            <a:pPr>
              <a:buNone/>
            </a:pPr>
            <a:r>
              <a:rPr lang="el-GR" sz="2800" dirty="0"/>
              <a:t>Στη διάγνωση, προσδιορίζουμε, αν η ΔΕΠ-Υ είναι:</a:t>
            </a:r>
          </a:p>
          <a:p>
            <a:pPr>
              <a:buSzPct val="100000"/>
              <a:buFont typeface="Arial" pitchFamily="34" charset="0"/>
              <a:buChar char="•"/>
            </a:pPr>
            <a:r>
              <a:rPr lang="el-GR" sz="2800" b="1" dirty="0"/>
              <a:t>Συνδυαστικός Τύπος </a:t>
            </a:r>
            <a:r>
              <a:rPr lang="el-GR" sz="2800" dirty="0"/>
              <a:t>(Απροσεξία και </a:t>
            </a:r>
            <a:r>
              <a:rPr lang="el-GR" sz="2800" dirty="0" err="1"/>
              <a:t>Υπερκινητικότητα</a:t>
            </a:r>
            <a:r>
              <a:rPr lang="el-GR" sz="2800" dirty="0"/>
              <a:t>/Παρορμητικότητα),</a:t>
            </a:r>
          </a:p>
          <a:p>
            <a:pPr>
              <a:buSzPct val="100000"/>
              <a:buFont typeface="Arial" pitchFamily="34" charset="0"/>
              <a:buChar char="•"/>
            </a:pPr>
            <a:r>
              <a:rPr lang="el-GR" sz="2800" b="1" dirty="0"/>
              <a:t>Κυρίως Τύπος Απροσεξίας </a:t>
            </a:r>
            <a:r>
              <a:rPr lang="el-GR" sz="2800" dirty="0"/>
              <a:t>ή </a:t>
            </a:r>
          </a:p>
          <a:p>
            <a:pPr>
              <a:buSzPct val="100000"/>
              <a:buFont typeface="Arial" pitchFamily="34" charset="0"/>
              <a:buChar char="•"/>
            </a:pPr>
            <a:r>
              <a:rPr lang="el-GR" sz="2800" b="1" dirty="0"/>
              <a:t>Κυρίως Τύπος </a:t>
            </a:r>
            <a:r>
              <a:rPr lang="el-GR" sz="2800" b="1" dirty="0" err="1"/>
              <a:t>Υπερκινητικότητας</a:t>
            </a:r>
            <a:r>
              <a:rPr lang="el-GR" sz="2800" b="1" dirty="0"/>
              <a:t>/Παρορμητικότητας</a:t>
            </a:r>
          </a:p>
          <a:p>
            <a:pPr>
              <a:buNone/>
            </a:pPr>
            <a:endParaRPr lang="el-GR" sz="2550" dirty="0"/>
          </a:p>
        </p:txBody>
      </p:sp>
      <p:pic>
        <p:nvPicPr>
          <p:cNvPr id="4" name="Εικόνα 3">
            <a:extLst>
              <a:ext uri="{FF2B5EF4-FFF2-40B4-BE49-F238E27FC236}">
                <a16:creationId xmlns:a16="http://schemas.microsoft.com/office/drawing/2014/main" id="{148ED3A0-39FA-4267-AE95-7D6F03052CA4}"/>
              </a:ext>
            </a:extLst>
          </p:cNvPr>
          <p:cNvPicPr>
            <a:picLocks noChangeAspect="1"/>
          </p:cNvPicPr>
          <p:nvPr/>
        </p:nvPicPr>
        <p:blipFill>
          <a:blip r:embed="rId2"/>
          <a:stretch>
            <a:fillRect/>
          </a:stretch>
        </p:blipFill>
        <p:spPr>
          <a:xfrm>
            <a:off x="2195736" y="4476935"/>
            <a:ext cx="4464496" cy="2381065"/>
          </a:xfrm>
          <a:prstGeom prst="rect">
            <a:avLst/>
          </a:prstGeom>
        </p:spPr>
      </p:pic>
    </p:spTree>
    <p:extLst>
      <p:ext uri="{BB962C8B-B14F-4D97-AF65-F5344CB8AC3E}">
        <p14:creationId xmlns:p14="http://schemas.microsoft.com/office/powerpoint/2010/main" val="19999473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l-GR" dirty="0"/>
              <a:t>Παράγοντες επικινδυνότητας</a:t>
            </a:r>
          </a:p>
        </p:txBody>
      </p:sp>
      <p:sp>
        <p:nvSpPr>
          <p:cNvPr id="3" name="Content Placeholder 2"/>
          <p:cNvSpPr>
            <a:spLocks noGrp="1"/>
          </p:cNvSpPr>
          <p:nvPr>
            <p:ph idx="1"/>
          </p:nvPr>
        </p:nvSpPr>
        <p:spPr>
          <a:xfrm>
            <a:off x="107504" y="1714488"/>
            <a:ext cx="9036496" cy="5026880"/>
          </a:xfrm>
        </p:spPr>
        <p:txBody>
          <a:bodyPr>
            <a:noAutofit/>
          </a:bodyPr>
          <a:lstStyle/>
          <a:p>
            <a:pPr>
              <a:buClr>
                <a:srgbClr val="788123"/>
              </a:buClr>
            </a:pPr>
            <a:r>
              <a:rPr lang="el-GR" sz="2500" dirty="0"/>
              <a:t>Για την ανάπτυξη μιας επιθετικής ή μιας θετικής κοινωνικής συμπεριφοράς απαιτείται:</a:t>
            </a:r>
          </a:p>
          <a:p>
            <a:pPr lvl="1">
              <a:buClr>
                <a:srgbClr val="788123"/>
              </a:buClr>
            </a:pPr>
            <a:r>
              <a:rPr lang="el-GR" sz="2300" b="1" dirty="0"/>
              <a:t>Συναισθηματική ρύθμιση </a:t>
            </a:r>
            <a:r>
              <a:rPr lang="el-GR" sz="2300" dirty="0"/>
              <a:t>ή αυτοέλεγχος,</a:t>
            </a:r>
          </a:p>
          <a:p>
            <a:pPr lvl="1">
              <a:buClr>
                <a:srgbClr val="788123"/>
              </a:buClr>
            </a:pPr>
            <a:r>
              <a:rPr lang="el-GR" sz="2300" b="1" dirty="0"/>
              <a:t>Γνωστική επίγνωση του δράστη:</a:t>
            </a:r>
            <a:r>
              <a:rPr lang="el-GR" sz="2300" dirty="0"/>
              <a:t> Αναγνώριση από το παιδί ότι μπορεί να ασκήσει επίδραση σε κάποιον άλλο προς το καλύτερο ή προς το χειρότερο,</a:t>
            </a:r>
          </a:p>
          <a:p>
            <a:pPr lvl="1">
              <a:buClr>
                <a:srgbClr val="788123"/>
              </a:buClr>
            </a:pPr>
            <a:r>
              <a:rPr lang="el-GR" sz="2300" b="1" dirty="0"/>
              <a:t>Ενσυναίσθηση</a:t>
            </a:r>
            <a:r>
              <a:rPr lang="el-GR" sz="2300" dirty="0"/>
              <a:t>. </a:t>
            </a:r>
          </a:p>
        </p:txBody>
      </p:sp>
      <p:pic>
        <p:nvPicPr>
          <p:cNvPr id="4" name="Picture 6" descr="C:\Users\User\Documents\Μαθήματα Πανεπιστημίου\Αναπτυξιακή Ψυχοπαθολογία\Εικόνες Αναπτυξιακή Ψυχοπαθολογία\Προβλήματα Εξωτερίκευσης\Διαταραχές Διαγωγής\ku-medium.jpg">
            <a:extLst>
              <a:ext uri="{FF2B5EF4-FFF2-40B4-BE49-F238E27FC236}">
                <a16:creationId xmlns:a16="http://schemas.microsoft.com/office/drawing/2014/main" id="{730B464B-354E-4331-8A03-636098B411EE}"/>
              </a:ext>
            </a:extLst>
          </p:cNvPr>
          <p:cNvPicPr>
            <a:picLocks noChangeAspect="1" noChangeArrowheads="1"/>
          </p:cNvPicPr>
          <p:nvPr/>
        </p:nvPicPr>
        <p:blipFill>
          <a:blip r:embed="rId2" cstate="print"/>
          <a:srcRect/>
          <a:stretch>
            <a:fillRect/>
          </a:stretch>
        </p:blipFill>
        <p:spPr bwMode="auto">
          <a:xfrm>
            <a:off x="5580112" y="4286403"/>
            <a:ext cx="3168352" cy="2420888"/>
          </a:xfrm>
          <a:prstGeom prst="rect">
            <a:avLst/>
          </a:prstGeom>
          <a:noFill/>
        </p:spPr>
      </p:pic>
    </p:spTree>
    <p:extLst>
      <p:ext uri="{BB962C8B-B14F-4D97-AF65-F5344CB8AC3E}">
        <p14:creationId xmlns:p14="http://schemas.microsoft.com/office/powerpoint/2010/main" val="134674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lstStyle/>
          <a:p>
            <a:pPr algn="ctr"/>
            <a:r>
              <a:rPr lang="el-GR" sz="4900" dirty="0"/>
              <a:t>Συννοσηρότητα </a:t>
            </a:r>
          </a:p>
        </p:txBody>
      </p:sp>
      <p:sp>
        <p:nvSpPr>
          <p:cNvPr id="3" name="Θέση περιεχομένου 2"/>
          <p:cNvSpPr>
            <a:spLocks noGrp="1"/>
          </p:cNvSpPr>
          <p:nvPr>
            <p:ph idx="1"/>
          </p:nvPr>
        </p:nvSpPr>
        <p:spPr>
          <a:xfrm>
            <a:off x="467544" y="1628800"/>
            <a:ext cx="8280920" cy="5040560"/>
          </a:xfrm>
        </p:spPr>
        <p:txBody>
          <a:bodyPr/>
          <a:lstStyle/>
          <a:p>
            <a:pPr marL="0" indent="0">
              <a:buNone/>
            </a:pPr>
            <a:r>
              <a:rPr lang="el-GR" dirty="0"/>
              <a:t>Υπάρχουν ορισμένες διαταραχές που συνήθως συνυπάρχουν με τη ΔΕΠ-Υ όπως:</a:t>
            </a:r>
          </a:p>
          <a:p>
            <a:pPr>
              <a:buClr>
                <a:schemeClr val="accent3">
                  <a:lumMod val="50000"/>
                </a:schemeClr>
              </a:buClr>
              <a:buSzPct val="100000"/>
              <a:buFont typeface="Arial" pitchFamily="34" charset="0"/>
              <a:buChar char="•"/>
            </a:pPr>
            <a:r>
              <a:rPr lang="el-GR" dirty="0"/>
              <a:t>Διαταραχή διαγωγής</a:t>
            </a:r>
          </a:p>
          <a:p>
            <a:pPr>
              <a:buClr>
                <a:schemeClr val="accent3">
                  <a:lumMod val="50000"/>
                </a:schemeClr>
              </a:buClr>
              <a:buSzPct val="100000"/>
              <a:buFont typeface="Arial" pitchFamily="34" charset="0"/>
              <a:buChar char="•"/>
            </a:pPr>
            <a:r>
              <a:rPr lang="el-GR" dirty="0"/>
              <a:t>Εναντιωματική-προκλητική διαταραχή</a:t>
            </a:r>
          </a:p>
          <a:p>
            <a:pPr>
              <a:buClr>
                <a:schemeClr val="accent3">
                  <a:lumMod val="50000"/>
                </a:schemeClr>
              </a:buClr>
              <a:buSzPct val="100000"/>
              <a:buFont typeface="Arial" pitchFamily="34" charset="0"/>
              <a:buChar char="•"/>
            </a:pPr>
            <a:r>
              <a:rPr lang="el-GR" dirty="0"/>
              <a:t>Μαθησιακές δυσκολίες</a:t>
            </a:r>
          </a:p>
          <a:p>
            <a:pPr>
              <a:buClr>
                <a:schemeClr val="accent3">
                  <a:lumMod val="50000"/>
                </a:schemeClr>
              </a:buClr>
              <a:buSzPct val="100000"/>
              <a:buFont typeface="Arial" pitchFamily="34" charset="0"/>
              <a:buChar char="•"/>
            </a:pPr>
            <a:r>
              <a:rPr lang="el-GR" dirty="0" err="1"/>
              <a:t>Ιδεοψυχαναγκαστική</a:t>
            </a:r>
            <a:r>
              <a:rPr lang="el-GR" dirty="0"/>
              <a:t> διαταραχή</a:t>
            </a:r>
          </a:p>
          <a:p>
            <a:pPr>
              <a:buClr>
                <a:schemeClr val="accent3">
                  <a:lumMod val="50000"/>
                </a:schemeClr>
              </a:buClr>
              <a:buSzPct val="100000"/>
              <a:buFont typeface="Arial" pitchFamily="34" charset="0"/>
              <a:buChar char="•"/>
            </a:pPr>
            <a:r>
              <a:rPr lang="el-GR" dirty="0"/>
              <a:t>Διαταραχές μυοσπασμάτων (τικ)</a:t>
            </a:r>
          </a:p>
          <a:p>
            <a:pPr>
              <a:buClr>
                <a:schemeClr val="accent3">
                  <a:lumMod val="50000"/>
                </a:schemeClr>
              </a:buClr>
              <a:buSzPct val="100000"/>
              <a:buFont typeface="Arial" pitchFamily="34" charset="0"/>
              <a:buChar char="•"/>
            </a:pPr>
            <a:r>
              <a:rPr lang="el-GR" dirty="0"/>
              <a:t>Διαταραχές αυτιστικού φάσματος</a:t>
            </a:r>
          </a:p>
        </p:txBody>
      </p:sp>
    </p:spTree>
    <p:extLst>
      <p:ext uri="{BB962C8B-B14F-4D97-AF65-F5344CB8AC3E}">
        <p14:creationId xmlns:p14="http://schemas.microsoft.com/office/powerpoint/2010/main" val="186950586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lstStyle/>
          <a:p>
            <a:pPr algn="ctr"/>
            <a:r>
              <a:rPr lang="el-GR" sz="4900" dirty="0"/>
              <a:t>Συνοδά προβλήματα</a:t>
            </a:r>
          </a:p>
        </p:txBody>
      </p:sp>
      <p:sp>
        <p:nvSpPr>
          <p:cNvPr id="3" name="Θέση περιεχομένου 2"/>
          <p:cNvSpPr>
            <a:spLocks noGrp="1"/>
          </p:cNvSpPr>
          <p:nvPr>
            <p:ph idx="1"/>
          </p:nvPr>
        </p:nvSpPr>
        <p:spPr>
          <a:xfrm>
            <a:off x="395536" y="1412776"/>
            <a:ext cx="8583635" cy="5088058"/>
          </a:xfrm>
        </p:spPr>
        <p:txBody>
          <a:bodyPr/>
          <a:lstStyle/>
          <a:p>
            <a:pPr marL="0" indent="0">
              <a:buNone/>
            </a:pPr>
            <a:r>
              <a:rPr lang="el-GR" dirty="0"/>
              <a:t>Η ΔΕΠ-Υ συνήθως συνοδεύεται από ένα σύνολο ελλειμμάτων σε επιμέρους τομείς της ανάπτυξης του παιδιού, λόγω σχετικών προβλημάτων στις </a:t>
            </a:r>
            <a:r>
              <a:rPr lang="el-GR" b="1" dirty="0"/>
              <a:t>εκτελεστικές λειτουργίες (</a:t>
            </a:r>
            <a:r>
              <a:rPr lang="el-GR" dirty="0"/>
              <a:t>μνήμη εργασίας, αναστολή, αυτορρύθμιση, αυτοέλεγχος, κινητικός συντονισμός κ.ά.).</a:t>
            </a:r>
          </a:p>
          <a:p>
            <a:pPr marL="0" indent="0">
              <a:buNone/>
            </a:pPr>
            <a:endParaRPr lang="el-GR" dirty="0"/>
          </a:p>
          <a:p>
            <a:pPr marL="514350" indent="-514350">
              <a:buClrTx/>
              <a:buFont typeface="+mj-lt"/>
              <a:buAutoNum type="arabicPeriod"/>
            </a:pPr>
            <a:r>
              <a:rPr lang="el-GR" b="1" dirty="0"/>
              <a:t>Γνωστικά ελλείμματα:</a:t>
            </a:r>
          </a:p>
          <a:p>
            <a:pPr>
              <a:buClr>
                <a:schemeClr val="accent3">
                  <a:lumMod val="50000"/>
                </a:schemeClr>
              </a:buClr>
              <a:buFont typeface="Arial" pitchFamily="34" charset="0"/>
              <a:buChar char="•"/>
            </a:pPr>
            <a:r>
              <a:rPr lang="el-GR" dirty="0"/>
              <a:t>Ήπιας μορφής ελλείμματα στη νοημοσύνη</a:t>
            </a:r>
          </a:p>
          <a:p>
            <a:pPr>
              <a:buClr>
                <a:schemeClr val="accent3">
                  <a:lumMod val="50000"/>
                </a:schemeClr>
              </a:buClr>
              <a:buFont typeface="Arial" pitchFamily="34" charset="0"/>
              <a:buChar char="•"/>
            </a:pPr>
            <a:r>
              <a:rPr lang="el-GR" dirty="0"/>
              <a:t>Ανεπαρκείς ακαδημαϊκές δεξιότητες</a:t>
            </a:r>
          </a:p>
          <a:p>
            <a:pPr>
              <a:buClr>
                <a:schemeClr val="accent3">
                  <a:lumMod val="50000"/>
                </a:schemeClr>
              </a:buClr>
              <a:buFont typeface="Arial" pitchFamily="34" charset="0"/>
              <a:buChar char="•"/>
            </a:pPr>
            <a:r>
              <a:rPr lang="el-GR" dirty="0"/>
              <a:t>Μαθησιακές δυσκολίες: ανάγνωση, ορθογραφία, μαθηματικά, γραφικός χαρακτήρας</a:t>
            </a:r>
          </a:p>
          <a:p>
            <a:pPr marL="0" indent="0">
              <a:buClrTx/>
              <a:buNone/>
            </a:pPr>
            <a:endParaRPr lang="el-GR" sz="2550" b="1" i="1" dirty="0"/>
          </a:p>
        </p:txBody>
      </p:sp>
    </p:spTree>
    <p:extLst>
      <p:ext uri="{BB962C8B-B14F-4D97-AF65-F5344CB8AC3E}">
        <p14:creationId xmlns:p14="http://schemas.microsoft.com/office/powerpoint/2010/main" val="82066962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900" dirty="0"/>
              <a:t>Συνοδά προβλήματα</a:t>
            </a:r>
          </a:p>
        </p:txBody>
      </p:sp>
      <p:sp>
        <p:nvSpPr>
          <p:cNvPr id="3" name="Θέση περιεχομένου 2"/>
          <p:cNvSpPr>
            <a:spLocks noGrp="1"/>
          </p:cNvSpPr>
          <p:nvPr>
            <p:ph idx="1"/>
          </p:nvPr>
        </p:nvSpPr>
        <p:spPr>
          <a:xfrm>
            <a:off x="467544" y="1817440"/>
            <a:ext cx="8229600" cy="4683394"/>
          </a:xfrm>
        </p:spPr>
        <p:txBody>
          <a:bodyPr>
            <a:normAutofit fontScale="92500" lnSpcReduction="10000"/>
          </a:bodyPr>
          <a:lstStyle/>
          <a:p>
            <a:pPr>
              <a:buClr>
                <a:schemeClr val="accent3">
                  <a:lumMod val="50000"/>
                </a:schemeClr>
              </a:buClr>
              <a:buSzPct val="100000"/>
              <a:buFont typeface="Arial" pitchFamily="34" charset="0"/>
              <a:buChar char="•"/>
            </a:pPr>
            <a:r>
              <a:rPr lang="el-GR" dirty="0"/>
              <a:t>Ελλιπής αίσθηση του χρόνου, ανακριβής υπολογισμός του και αναπαραγωγή</a:t>
            </a:r>
          </a:p>
          <a:p>
            <a:pPr>
              <a:buClr>
                <a:schemeClr val="accent3">
                  <a:lumMod val="50000"/>
                </a:schemeClr>
              </a:buClr>
              <a:buSzPct val="100000"/>
              <a:buFont typeface="Arial" pitchFamily="34" charset="0"/>
              <a:buChar char="•"/>
            </a:pPr>
            <a:r>
              <a:rPr lang="el-GR" dirty="0"/>
              <a:t>Διαταραγμένη μη λεκτική και λεκτική μνήμη εργασίας</a:t>
            </a:r>
          </a:p>
          <a:p>
            <a:pPr>
              <a:buClr>
                <a:schemeClr val="accent3">
                  <a:lumMod val="50000"/>
                </a:schemeClr>
              </a:buClr>
              <a:buSzPct val="100000"/>
              <a:buFont typeface="Arial" pitchFamily="34" charset="0"/>
              <a:buChar char="•"/>
            </a:pPr>
            <a:r>
              <a:rPr lang="el-GR" dirty="0"/>
              <a:t>Ελλιπής ικανότητα προγραμματισμού</a:t>
            </a:r>
          </a:p>
          <a:p>
            <a:pPr>
              <a:buClr>
                <a:schemeClr val="accent3">
                  <a:lumMod val="50000"/>
                </a:schemeClr>
              </a:buClr>
              <a:buSzPct val="100000"/>
              <a:buFont typeface="Arial" pitchFamily="34" charset="0"/>
              <a:buChar char="•"/>
            </a:pPr>
            <a:r>
              <a:rPr lang="el-GR" dirty="0"/>
              <a:t>Μειωμένη ευαισθησία στα λάθη</a:t>
            </a:r>
          </a:p>
          <a:p>
            <a:pPr>
              <a:buClr>
                <a:schemeClr val="accent3">
                  <a:lumMod val="50000"/>
                </a:schemeClr>
              </a:buClr>
              <a:buSzPct val="100000"/>
              <a:buFont typeface="Arial" pitchFamily="34" charset="0"/>
              <a:buChar char="•"/>
            </a:pPr>
            <a:endParaRPr lang="el-GR" dirty="0"/>
          </a:p>
          <a:p>
            <a:pPr marL="514350" indent="-514350">
              <a:buClrTx/>
              <a:buFont typeface="+mj-lt"/>
              <a:buAutoNum type="arabicPeriod" startAt="2"/>
            </a:pPr>
            <a:r>
              <a:rPr lang="el-GR" sz="2800" b="1" dirty="0"/>
              <a:t>Γλωσσικά ελλείμματα:</a:t>
            </a:r>
          </a:p>
          <a:p>
            <a:pPr>
              <a:buClr>
                <a:schemeClr val="accent3">
                  <a:lumMod val="50000"/>
                </a:schemeClr>
              </a:buClr>
              <a:buSzPct val="100000"/>
              <a:buFont typeface="Arial" pitchFamily="34" charset="0"/>
              <a:buChar char="•"/>
            </a:pPr>
            <a:r>
              <a:rPr lang="el-GR" sz="2800" dirty="0"/>
              <a:t>Καθυστέρηση στην ανάπτυξη του λόγου</a:t>
            </a:r>
          </a:p>
          <a:p>
            <a:pPr>
              <a:buClr>
                <a:schemeClr val="accent3">
                  <a:lumMod val="50000"/>
                </a:schemeClr>
              </a:buClr>
              <a:buSzPct val="100000"/>
              <a:buFont typeface="Arial" pitchFamily="34" charset="0"/>
              <a:buChar char="•"/>
            </a:pPr>
            <a:r>
              <a:rPr lang="el-GR" sz="2800" dirty="0"/>
              <a:t>Προβλήματα λόγου</a:t>
            </a:r>
          </a:p>
          <a:p>
            <a:pPr>
              <a:buClr>
                <a:schemeClr val="accent3">
                  <a:lumMod val="50000"/>
                </a:schemeClr>
              </a:buClr>
              <a:buSzPct val="100000"/>
              <a:buFont typeface="Arial" pitchFamily="34" charset="0"/>
              <a:buChar char="•"/>
            </a:pPr>
            <a:r>
              <a:rPr lang="el-GR" sz="2800" dirty="0"/>
              <a:t>Αδυναμία οργάνωσης και έκφρασης των ιδεών</a:t>
            </a:r>
          </a:p>
          <a:p>
            <a:pPr>
              <a:buClr>
                <a:schemeClr val="accent3">
                  <a:lumMod val="50000"/>
                </a:schemeClr>
              </a:buClr>
              <a:buSzPct val="100000"/>
              <a:buFont typeface="Arial" pitchFamily="34" charset="0"/>
              <a:buChar char="•"/>
            </a:pPr>
            <a:r>
              <a:rPr lang="el-GR" sz="2800" dirty="0"/>
              <a:t>Ελλιπής ικανότητα γλωσσικής επίλυσης προβλημάτων</a:t>
            </a:r>
          </a:p>
          <a:p>
            <a:pPr>
              <a:buClr>
                <a:schemeClr val="accent3">
                  <a:lumMod val="50000"/>
                </a:schemeClr>
              </a:buClr>
              <a:buSzPct val="100000"/>
              <a:buFont typeface="Arial" pitchFamily="34" charset="0"/>
              <a:buChar char="•"/>
            </a:pPr>
            <a:endParaRPr lang="el-GR" dirty="0"/>
          </a:p>
          <a:p>
            <a:endParaRPr lang="el-GR" dirty="0"/>
          </a:p>
        </p:txBody>
      </p:sp>
    </p:spTree>
    <p:extLst>
      <p:ext uri="{BB962C8B-B14F-4D97-AF65-F5344CB8AC3E}">
        <p14:creationId xmlns:p14="http://schemas.microsoft.com/office/powerpoint/2010/main" val="200714791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900" dirty="0"/>
              <a:t>Συνοδά προβλήματα</a:t>
            </a:r>
          </a:p>
        </p:txBody>
      </p:sp>
      <p:sp>
        <p:nvSpPr>
          <p:cNvPr id="3" name="Θέση περιεχομένου 2"/>
          <p:cNvSpPr>
            <a:spLocks noGrp="1"/>
          </p:cNvSpPr>
          <p:nvPr>
            <p:ph idx="1"/>
          </p:nvPr>
        </p:nvSpPr>
        <p:spPr>
          <a:xfrm>
            <a:off x="323528" y="1556792"/>
            <a:ext cx="8640960" cy="5157192"/>
          </a:xfrm>
        </p:spPr>
        <p:txBody>
          <a:bodyPr>
            <a:normAutofit/>
          </a:bodyPr>
          <a:lstStyle/>
          <a:p>
            <a:pPr marL="514350" indent="-514350">
              <a:buClrTx/>
              <a:buFont typeface="+mj-lt"/>
              <a:buAutoNum type="arabicPeriod" startAt="3"/>
            </a:pPr>
            <a:r>
              <a:rPr lang="el-GR" b="1" dirty="0"/>
              <a:t>Προσαρμοστική λειτουργικότητα:</a:t>
            </a:r>
          </a:p>
          <a:p>
            <a:pPr>
              <a:buClr>
                <a:schemeClr val="accent3">
                  <a:lumMod val="50000"/>
                </a:schemeClr>
              </a:buClr>
              <a:buSzPct val="100000"/>
              <a:buFont typeface="Arial" pitchFamily="34" charset="0"/>
              <a:buChar char="•"/>
            </a:pPr>
            <a:r>
              <a:rPr lang="el-GR" dirty="0"/>
              <a:t>Σαφές έλλειμμα</a:t>
            </a:r>
          </a:p>
          <a:p>
            <a:pPr marL="514350" indent="-514350">
              <a:buClrTx/>
              <a:buFont typeface="+mj-lt"/>
              <a:buAutoNum type="arabicPeriod" startAt="4"/>
            </a:pPr>
            <a:r>
              <a:rPr lang="el-GR" b="1" dirty="0"/>
              <a:t>Κινητική ανάπτυξη:</a:t>
            </a:r>
          </a:p>
          <a:p>
            <a:pPr>
              <a:buClr>
                <a:schemeClr val="accent3">
                  <a:lumMod val="50000"/>
                </a:schemeClr>
              </a:buClr>
              <a:buSzPct val="100000"/>
              <a:buFont typeface="Arial" pitchFamily="34" charset="0"/>
              <a:buChar char="•"/>
            </a:pPr>
            <a:r>
              <a:rPr lang="el-GR" dirty="0"/>
              <a:t>Αργοπορημένος κινητικός συντονισμός</a:t>
            </a:r>
          </a:p>
          <a:p>
            <a:pPr marL="514350" indent="-514350">
              <a:buClrTx/>
              <a:buFont typeface="+mj-lt"/>
              <a:buAutoNum type="arabicPeriod" startAt="5"/>
            </a:pPr>
            <a:r>
              <a:rPr lang="el-GR" b="1" dirty="0"/>
              <a:t>Συναίσθημα:</a:t>
            </a:r>
          </a:p>
          <a:p>
            <a:pPr>
              <a:buClr>
                <a:schemeClr val="accent3">
                  <a:lumMod val="50000"/>
                </a:schemeClr>
              </a:buClr>
              <a:buSzPct val="100000"/>
              <a:buFont typeface="Arial" pitchFamily="34" charset="0"/>
              <a:buChar char="•"/>
            </a:pPr>
            <a:r>
              <a:rPr lang="el-GR" dirty="0"/>
              <a:t>Μειωμένη συναισθηματική αυτορρύθμιση</a:t>
            </a:r>
          </a:p>
          <a:p>
            <a:pPr>
              <a:buClr>
                <a:schemeClr val="accent3">
                  <a:lumMod val="50000"/>
                </a:schemeClr>
              </a:buClr>
              <a:buSzPct val="100000"/>
              <a:buFont typeface="Arial" pitchFamily="34" charset="0"/>
              <a:buChar char="•"/>
            </a:pPr>
            <a:r>
              <a:rPr lang="el-GR" dirty="0"/>
              <a:t>Αυξημένα προβλήματα στην ανοχή της ματαίωσης</a:t>
            </a:r>
          </a:p>
          <a:p>
            <a:pPr marL="0" indent="0">
              <a:buClrTx/>
              <a:buNone/>
            </a:pPr>
            <a:endParaRPr lang="el-GR" b="1" dirty="0"/>
          </a:p>
        </p:txBody>
      </p:sp>
    </p:spTree>
    <p:extLst>
      <p:ext uri="{BB962C8B-B14F-4D97-AF65-F5344CB8AC3E}">
        <p14:creationId xmlns:p14="http://schemas.microsoft.com/office/powerpoint/2010/main" val="154906629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sz="4900" dirty="0"/>
              <a:t>Συνοδά προβλήματα</a:t>
            </a:r>
          </a:p>
        </p:txBody>
      </p:sp>
      <p:sp>
        <p:nvSpPr>
          <p:cNvPr id="3" name="Θέση περιεχομένου 2"/>
          <p:cNvSpPr>
            <a:spLocks noGrp="1"/>
          </p:cNvSpPr>
          <p:nvPr>
            <p:ph idx="1"/>
          </p:nvPr>
        </p:nvSpPr>
        <p:spPr>
          <a:xfrm>
            <a:off x="457200" y="1628800"/>
            <a:ext cx="8229600" cy="5040559"/>
          </a:xfrm>
        </p:spPr>
        <p:txBody>
          <a:bodyPr/>
          <a:lstStyle/>
          <a:p>
            <a:pPr marL="514350" indent="-514350">
              <a:buClrTx/>
              <a:buFont typeface="+mj-lt"/>
              <a:buAutoNum type="arabicPeriod" startAt="6"/>
            </a:pPr>
            <a:r>
              <a:rPr lang="el-GR" b="1" dirty="0"/>
              <a:t>Σχολική επίδοση: </a:t>
            </a:r>
          </a:p>
          <a:p>
            <a:pPr>
              <a:buClr>
                <a:schemeClr val="accent3">
                  <a:lumMod val="50000"/>
                </a:schemeClr>
              </a:buClr>
              <a:buSzPct val="100000"/>
              <a:buFont typeface="Arial" pitchFamily="34" charset="0"/>
              <a:buChar char="•"/>
            </a:pPr>
            <a:r>
              <a:rPr lang="el-GR" dirty="0"/>
              <a:t>Διαταρακτική συμπεριφορά στην τάξη</a:t>
            </a:r>
          </a:p>
          <a:p>
            <a:pPr>
              <a:buClr>
                <a:schemeClr val="accent3">
                  <a:lumMod val="50000"/>
                </a:schemeClr>
              </a:buClr>
              <a:buSzPct val="100000"/>
              <a:buFont typeface="Arial" pitchFamily="34" charset="0"/>
              <a:buChar char="•"/>
            </a:pPr>
            <a:r>
              <a:rPr lang="el-GR" dirty="0"/>
              <a:t>Χαμηλή σχολική επίδοση </a:t>
            </a:r>
          </a:p>
          <a:p>
            <a:pPr>
              <a:buClr>
                <a:schemeClr val="accent3">
                  <a:lumMod val="50000"/>
                </a:schemeClr>
              </a:buClr>
              <a:buSzPct val="100000"/>
              <a:buFont typeface="Arial" pitchFamily="34" charset="0"/>
              <a:buChar char="•"/>
            </a:pPr>
            <a:r>
              <a:rPr lang="el-GR" dirty="0"/>
              <a:t>Ανάγκη για ενισχυτική διδασκαλία</a:t>
            </a:r>
          </a:p>
          <a:p>
            <a:pPr>
              <a:buClr>
                <a:schemeClr val="accent3">
                  <a:lumMod val="50000"/>
                </a:schemeClr>
              </a:buClr>
              <a:buSzPct val="100000"/>
              <a:buFont typeface="Arial" pitchFamily="34" charset="0"/>
              <a:buChar char="•"/>
            </a:pPr>
            <a:r>
              <a:rPr lang="el-GR" dirty="0"/>
              <a:t>Επανάληψη της τάξης</a:t>
            </a:r>
          </a:p>
          <a:p>
            <a:pPr>
              <a:buClr>
                <a:schemeClr val="accent3">
                  <a:lumMod val="50000"/>
                </a:schemeClr>
              </a:buClr>
              <a:buSzPct val="100000"/>
              <a:buFont typeface="Arial" pitchFamily="34" charset="0"/>
              <a:buChar char="•"/>
            </a:pPr>
            <a:r>
              <a:rPr lang="el-GR" dirty="0"/>
              <a:t>Αποβολές από το σχολείο</a:t>
            </a:r>
          </a:p>
          <a:p>
            <a:pPr>
              <a:buClr>
                <a:schemeClr val="accent3">
                  <a:lumMod val="50000"/>
                </a:schemeClr>
              </a:buClr>
              <a:buSzPct val="100000"/>
              <a:buFont typeface="Arial" pitchFamily="34" charset="0"/>
              <a:buChar char="•"/>
            </a:pPr>
            <a:r>
              <a:rPr lang="el-GR" dirty="0"/>
              <a:t>Αποτυχία ολοκλήρωσης των σπουδών στη δευτεροβάθμια εκπαίδευση</a:t>
            </a:r>
          </a:p>
          <a:p>
            <a:endParaRPr lang="el-GR" dirty="0"/>
          </a:p>
        </p:txBody>
      </p:sp>
    </p:spTree>
    <p:extLst>
      <p:ext uri="{BB962C8B-B14F-4D97-AF65-F5344CB8AC3E}">
        <p14:creationId xmlns:p14="http://schemas.microsoft.com/office/powerpoint/2010/main" val="391188155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lstStyle/>
          <a:p>
            <a:pPr algn="ctr"/>
            <a:r>
              <a:rPr lang="el-GR" dirty="0"/>
              <a:t>Συνοδά προβλήματα</a:t>
            </a:r>
          </a:p>
        </p:txBody>
      </p:sp>
      <p:sp>
        <p:nvSpPr>
          <p:cNvPr id="3" name="Θέση περιεχομένου 2"/>
          <p:cNvSpPr>
            <a:spLocks noGrp="1"/>
          </p:cNvSpPr>
          <p:nvPr>
            <p:ph idx="1"/>
          </p:nvPr>
        </p:nvSpPr>
        <p:spPr>
          <a:xfrm>
            <a:off x="251520" y="1556792"/>
            <a:ext cx="8784976" cy="5184576"/>
          </a:xfrm>
        </p:spPr>
        <p:txBody>
          <a:bodyPr>
            <a:normAutofit lnSpcReduction="10000"/>
          </a:bodyPr>
          <a:lstStyle/>
          <a:p>
            <a:pPr marL="514350" indent="-514350">
              <a:buClrTx/>
              <a:buFont typeface="+mj-lt"/>
              <a:buAutoNum type="arabicPeriod" startAt="7"/>
            </a:pPr>
            <a:r>
              <a:rPr lang="el-GR" sz="2500" b="1" dirty="0"/>
              <a:t>Επίδοση στο έργο:</a:t>
            </a:r>
          </a:p>
          <a:p>
            <a:pPr>
              <a:buClr>
                <a:schemeClr val="accent3">
                  <a:lumMod val="50000"/>
                </a:schemeClr>
              </a:buClr>
              <a:buSzPct val="100000"/>
              <a:buFont typeface="Arial" pitchFamily="34" charset="0"/>
              <a:buChar char="•"/>
            </a:pPr>
            <a:r>
              <a:rPr lang="el-GR" sz="2500" dirty="0"/>
              <a:t>Μειωμένη προσπάθεια και επιμονή</a:t>
            </a:r>
          </a:p>
          <a:p>
            <a:pPr>
              <a:buClr>
                <a:schemeClr val="accent3">
                  <a:lumMod val="50000"/>
                </a:schemeClr>
              </a:buClr>
              <a:buSzPct val="100000"/>
              <a:buFont typeface="Arial" pitchFamily="34" charset="0"/>
              <a:buChar char="•"/>
            </a:pPr>
            <a:r>
              <a:rPr lang="el-GR" sz="2500" dirty="0"/>
              <a:t>Μειωμένη επίδοση, όταν καθυστερεί η αμοιβή</a:t>
            </a:r>
          </a:p>
          <a:p>
            <a:pPr>
              <a:buClr>
                <a:schemeClr val="accent3">
                  <a:lumMod val="50000"/>
                </a:schemeClr>
              </a:buClr>
              <a:buSzPct val="100000"/>
              <a:buFont typeface="Arial" pitchFamily="34" charset="0"/>
              <a:buChar char="•"/>
            </a:pPr>
            <a:r>
              <a:rPr lang="el-GR" sz="2500" dirty="0"/>
              <a:t>Αυξημένες δυσκολίες, όταν το έργο έχει μεγάλη διάρκεια</a:t>
            </a:r>
          </a:p>
          <a:p>
            <a:pPr marL="514350" indent="-514350">
              <a:buClrTx/>
              <a:buFont typeface="+mj-lt"/>
              <a:buAutoNum type="arabicPeriod" startAt="8"/>
            </a:pPr>
            <a:r>
              <a:rPr lang="el-GR" sz="2400" b="1" dirty="0"/>
              <a:t>Ιατρικά προβλήματα/Κίνδυνοι για την υγεία:</a:t>
            </a:r>
          </a:p>
          <a:p>
            <a:pPr>
              <a:buClr>
                <a:schemeClr val="accent3">
                  <a:lumMod val="50000"/>
                </a:schemeClr>
              </a:buClr>
              <a:buSzPct val="100000"/>
              <a:buFont typeface="Arial" pitchFamily="34" charset="0"/>
              <a:buChar char="•"/>
            </a:pPr>
            <a:r>
              <a:rPr lang="el-GR" sz="2400" dirty="0"/>
              <a:t>Ιδιαίτερα επιρρεπής σε ατυχήματα</a:t>
            </a:r>
          </a:p>
          <a:p>
            <a:pPr>
              <a:buClr>
                <a:schemeClr val="accent3">
                  <a:lumMod val="50000"/>
                </a:schemeClr>
              </a:buClr>
              <a:buSzPct val="100000"/>
              <a:buFont typeface="Arial" pitchFamily="34" charset="0"/>
              <a:buChar char="•"/>
            </a:pPr>
            <a:r>
              <a:rPr lang="el-GR" sz="2400" dirty="0"/>
              <a:t>Πιθανώς αργοπορημένη ανάπτυξη στην παιδική ηλικία</a:t>
            </a:r>
          </a:p>
          <a:p>
            <a:pPr>
              <a:buClr>
                <a:schemeClr val="accent3">
                  <a:lumMod val="50000"/>
                </a:schemeClr>
              </a:buClr>
              <a:buSzPct val="100000"/>
              <a:buFont typeface="Arial" pitchFamily="34" charset="0"/>
              <a:buChar char="•"/>
            </a:pPr>
            <a:r>
              <a:rPr lang="el-GR" sz="2400" dirty="0"/>
              <a:t>Δυσκολίες στον ύπνο </a:t>
            </a:r>
          </a:p>
          <a:p>
            <a:pPr>
              <a:buClr>
                <a:schemeClr val="accent3">
                  <a:lumMod val="50000"/>
                </a:schemeClr>
              </a:buClr>
              <a:buSzPct val="100000"/>
              <a:buFont typeface="Arial" pitchFamily="34" charset="0"/>
              <a:buChar char="•"/>
            </a:pPr>
            <a:r>
              <a:rPr lang="el-GR" sz="2400" dirty="0"/>
              <a:t>Αυξημένος κίνδυνος στην οδήγηση </a:t>
            </a:r>
          </a:p>
          <a:p>
            <a:pPr>
              <a:buClr>
                <a:schemeClr val="accent3">
                  <a:lumMod val="50000"/>
                </a:schemeClr>
              </a:buClr>
              <a:buSzPct val="100000"/>
              <a:buFont typeface="Arial" pitchFamily="34" charset="0"/>
              <a:buChar char="•"/>
            </a:pPr>
            <a:r>
              <a:rPr lang="el-GR" sz="2400" dirty="0"/>
              <a:t>Πρώιμη έναρξη της σεξουαλικής ζωής στην εφηβεία.</a:t>
            </a:r>
          </a:p>
          <a:p>
            <a:pPr>
              <a:buClr>
                <a:schemeClr val="accent3">
                  <a:lumMod val="50000"/>
                </a:schemeClr>
              </a:buClr>
              <a:buSzPct val="100000"/>
              <a:buFont typeface="Arial" pitchFamily="34" charset="0"/>
              <a:buChar char="•"/>
            </a:pPr>
            <a:r>
              <a:rPr lang="el-GR" sz="2400" dirty="0"/>
              <a:t>Μεγαλύτερο κίνδυνος εφηβικής εγκυμοσύνης και σεξουαλικά μεταδιδόμενων ασθενειών.</a:t>
            </a:r>
          </a:p>
        </p:txBody>
      </p:sp>
    </p:spTree>
    <p:extLst>
      <p:ext uri="{BB962C8B-B14F-4D97-AF65-F5344CB8AC3E}">
        <p14:creationId xmlns:p14="http://schemas.microsoft.com/office/powerpoint/2010/main" val="379018295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900" dirty="0"/>
              <a:t>Οδηγίες για εκπαιδευτικούς</a:t>
            </a:r>
          </a:p>
        </p:txBody>
      </p:sp>
      <p:sp>
        <p:nvSpPr>
          <p:cNvPr id="3" name="Θέση περιεχομένου 2"/>
          <p:cNvSpPr>
            <a:spLocks noGrp="1"/>
          </p:cNvSpPr>
          <p:nvPr>
            <p:ph idx="1"/>
          </p:nvPr>
        </p:nvSpPr>
        <p:spPr>
          <a:xfrm>
            <a:off x="467544" y="1628800"/>
            <a:ext cx="8568952" cy="5013175"/>
          </a:xfrm>
        </p:spPr>
        <p:txBody>
          <a:bodyPr/>
          <a:lstStyle/>
          <a:p>
            <a:pPr marL="0" indent="0">
              <a:buNone/>
            </a:pPr>
            <a:r>
              <a:rPr lang="el-GR" dirty="0"/>
              <a:t>Οι εκπαιδευτικοί πρέπει πρώτα να </a:t>
            </a:r>
            <a:r>
              <a:rPr lang="el-GR" b="1" dirty="0"/>
              <a:t>γνωρίζουν </a:t>
            </a:r>
            <a:r>
              <a:rPr lang="el-GR" dirty="0"/>
              <a:t>επαρκώς τη </a:t>
            </a:r>
            <a:r>
              <a:rPr lang="el-GR" b="1" dirty="0"/>
              <a:t>συμπτωματολογία</a:t>
            </a:r>
            <a:r>
              <a:rPr lang="el-GR" dirty="0"/>
              <a:t> της διαταραχής και να εφαρμόζουν τη </a:t>
            </a:r>
            <a:r>
              <a:rPr lang="el-GR" b="1" i="1" dirty="0"/>
              <a:t>λειτουργική ανάλυση των συμπεριφορών </a:t>
            </a:r>
            <a:r>
              <a:rPr lang="el-GR" dirty="0"/>
              <a:t>του παιδιού, που περιλαμβάνει:</a:t>
            </a:r>
          </a:p>
          <a:p>
            <a:pPr marL="514350" indent="-514350">
              <a:buClr>
                <a:schemeClr val="accent3">
                  <a:lumMod val="50000"/>
                </a:schemeClr>
              </a:buClr>
              <a:buFont typeface="+mj-lt"/>
              <a:buAutoNum type="arabicPeriod"/>
            </a:pPr>
            <a:r>
              <a:rPr lang="el-GR" dirty="0"/>
              <a:t>Τον προσδιορισμό της </a:t>
            </a:r>
            <a:r>
              <a:rPr lang="el-GR" b="1" dirty="0"/>
              <a:t>συμπεριφοράς-στόχου,</a:t>
            </a:r>
            <a:r>
              <a:rPr lang="el-GR" dirty="0"/>
              <a:t> που πρέπει να αλλάξει.</a:t>
            </a:r>
          </a:p>
          <a:p>
            <a:pPr marL="514350" indent="-514350">
              <a:buClr>
                <a:schemeClr val="accent3">
                  <a:lumMod val="50000"/>
                </a:schemeClr>
              </a:buClr>
              <a:buFont typeface="+mj-lt"/>
              <a:buAutoNum type="arabicPeriod"/>
            </a:pPr>
            <a:r>
              <a:rPr lang="el-GR" dirty="0"/>
              <a:t>Τον εντοπισμό των </a:t>
            </a:r>
            <a:r>
              <a:rPr lang="el-GR" b="1" dirty="0"/>
              <a:t>συνθηκών που προηγούνται </a:t>
            </a:r>
            <a:r>
              <a:rPr lang="el-GR" dirty="0"/>
              <a:t>αυτής της συμπεριφοράς και την πυροδοτούν.</a:t>
            </a:r>
          </a:p>
          <a:p>
            <a:pPr marL="514350" indent="-514350">
              <a:buClr>
                <a:schemeClr val="accent3">
                  <a:lumMod val="50000"/>
                </a:schemeClr>
              </a:buClr>
              <a:buFont typeface="+mj-lt"/>
              <a:buAutoNum type="arabicPeriod"/>
            </a:pPr>
            <a:r>
              <a:rPr lang="el-GR" dirty="0"/>
              <a:t>Τον εντοπισμό των </a:t>
            </a:r>
            <a:r>
              <a:rPr lang="el-GR" b="1" dirty="0"/>
              <a:t>συνθηκών που έπονται </a:t>
            </a:r>
            <a:r>
              <a:rPr lang="el-GR" dirty="0"/>
              <a:t>αυτής της συμπεριφοράς και την ενισχύουν.</a:t>
            </a:r>
          </a:p>
          <a:p>
            <a:pPr marL="514350" indent="-514350">
              <a:buFont typeface="+mj-lt"/>
              <a:buAutoNum type="arabicPeriod"/>
            </a:pPr>
            <a:endParaRPr lang="el-GR" dirty="0"/>
          </a:p>
        </p:txBody>
      </p:sp>
    </p:spTree>
    <p:extLst>
      <p:ext uri="{BB962C8B-B14F-4D97-AF65-F5344CB8AC3E}">
        <p14:creationId xmlns:p14="http://schemas.microsoft.com/office/powerpoint/2010/main" val="348485979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229600" cy="1143000"/>
          </a:xfrm>
        </p:spPr>
        <p:txBody>
          <a:bodyPr/>
          <a:lstStyle/>
          <a:p>
            <a:pPr algn="ctr"/>
            <a:r>
              <a:rPr lang="el-GR" sz="4900" dirty="0"/>
              <a:t>Οδηγίες για εκπαιδευτικούς</a:t>
            </a:r>
          </a:p>
        </p:txBody>
      </p:sp>
      <p:sp>
        <p:nvSpPr>
          <p:cNvPr id="3" name="Θέση περιεχομένου 2"/>
          <p:cNvSpPr>
            <a:spLocks noGrp="1"/>
          </p:cNvSpPr>
          <p:nvPr>
            <p:ph idx="1"/>
          </p:nvPr>
        </p:nvSpPr>
        <p:spPr>
          <a:xfrm>
            <a:off x="457200" y="1412776"/>
            <a:ext cx="8507288" cy="5184575"/>
          </a:xfrm>
        </p:spPr>
        <p:txBody>
          <a:bodyPr/>
          <a:lstStyle/>
          <a:p>
            <a:pPr marL="0" indent="0">
              <a:buNone/>
            </a:pPr>
            <a:r>
              <a:rPr lang="el-GR" b="1" dirty="0"/>
              <a:t>Α. Παρεμβάσεις στο σχολικό περιβάλλον της τάξης και στη διδασκαλία</a:t>
            </a:r>
            <a:r>
              <a:rPr lang="el-GR" dirty="0"/>
              <a:t>.</a:t>
            </a:r>
          </a:p>
          <a:p>
            <a:pPr marL="514350" indent="-514350">
              <a:buClrTx/>
              <a:buSzPct val="100000"/>
              <a:buFont typeface="+mj-lt"/>
              <a:buAutoNum type="arabicPeriod"/>
            </a:pPr>
            <a:r>
              <a:rPr lang="el-GR" dirty="0"/>
              <a:t>Αναθέστε στο παιδί </a:t>
            </a:r>
            <a:r>
              <a:rPr lang="el-GR" b="1" dirty="0"/>
              <a:t>σύντομης διάρκειας έργα, </a:t>
            </a:r>
            <a:r>
              <a:rPr lang="el-GR" dirty="0"/>
              <a:t>που περιέχουν σαφή ανατροφοδότηση και διακρίνονται σε επιμέρους τμήματα με τη δυνατότητα επιμέρους διαλειμμάτων.</a:t>
            </a:r>
          </a:p>
          <a:p>
            <a:pPr marL="514350" indent="-514350">
              <a:buClrTx/>
              <a:buSzPct val="100000"/>
              <a:buFont typeface="+mj-lt"/>
              <a:buAutoNum type="arabicPeriod"/>
            </a:pPr>
            <a:r>
              <a:rPr lang="el-GR" dirty="0"/>
              <a:t>Προσαρμόστε τη </a:t>
            </a:r>
            <a:r>
              <a:rPr lang="el-GR" b="1" dirty="0"/>
              <a:t>δυσκολία του έργου </a:t>
            </a:r>
            <a:r>
              <a:rPr lang="el-GR" dirty="0"/>
              <a:t>στις δυνατότητες του παιδιού ή χορηγήστε αυξανόμενης δυσκολίας δραστηριότητες, με στόχο την αποφυγή συναισθημάτων ματαίωσης στο παιδί.</a:t>
            </a:r>
            <a:endParaRPr lang="el-GR" b="1" dirty="0"/>
          </a:p>
          <a:p>
            <a:pPr marL="0" indent="0">
              <a:buNone/>
            </a:pPr>
            <a:endParaRPr lang="el-GR" b="1" dirty="0"/>
          </a:p>
        </p:txBody>
      </p:sp>
    </p:spTree>
    <p:extLst>
      <p:ext uri="{BB962C8B-B14F-4D97-AF65-F5344CB8AC3E}">
        <p14:creationId xmlns:p14="http://schemas.microsoft.com/office/powerpoint/2010/main" val="2222517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lstStyle/>
          <a:p>
            <a:pPr algn="ctr"/>
            <a:r>
              <a:rPr lang="el-GR" sz="4900" dirty="0"/>
              <a:t>Οδηγίες για εκπαιδευτικούς</a:t>
            </a:r>
          </a:p>
        </p:txBody>
      </p:sp>
      <p:sp>
        <p:nvSpPr>
          <p:cNvPr id="3" name="Θέση περιεχομένου 2"/>
          <p:cNvSpPr>
            <a:spLocks noGrp="1"/>
          </p:cNvSpPr>
          <p:nvPr>
            <p:ph idx="1"/>
          </p:nvPr>
        </p:nvSpPr>
        <p:spPr>
          <a:xfrm>
            <a:off x="457200" y="1935163"/>
            <a:ext cx="8507288" cy="4922837"/>
          </a:xfrm>
        </p:spPr>
        <p:txBody>
          <a:bodyPr>
            <a:normAutofit fontScale="92500" lnSpcReduction="10000"/>
          </a:bodyPr>
          <a:lstStyle/>
          <a:p>
            <a:pPr marL="514350" indent="-514350">
              <a:buClrTx/>
              <a:buFont typeface="+mj-lt"/>
              <a:buAutoNum type="arabicPeriod" startAt="3"/>
            </a:pPr>
            <a:r>
              <a:rPr lang="el-GR" dirty="0"/>
              <a:t>Ενισχύστε τη </a:t>
            </a:r>
            <a:r>
              <a:rPr lang="el-GR" b="1" dirty="0"/>
              <a:t>διδασκαλία του παιδιού από τους συνομηλίκους</a:t>
            </a:r>
            <a:r>
              <a:rPr lang="el-GR" dirty="0"/>
              <a:t> του ίδιου φύλου με επαρκείς γνωστικές και κοινωνικές δεξιότητες.</a:t>
            </a:r>
          </a:p>
          <a:p>
            <a:pPr marL="514350" indent="-514350">
              <a:buClrTx/>
              <a:buFont typeface="+mj-lt"/>
              <a:buAutoNum type="arabicPeriod" startAt="4"/>
            </a:pPr>
            <a:r>
              <a:rPr lang="el-GR" dirty="0"/>
              <a:t>Διαμορφώστε το </a:t>
            </a:r>
            <a:r>
              <a:rPr lang="el-GR" b="1" dirty="0"/>
              <a:t>ημερήσιο πρόγραμμα των δραστηριοτήτων, </a:t>
            </a:r>
            <a:r>
              <a:rPr lang="el-GR" dirty="0"/>
              <a:t>έτσι ώστε τα πιο σημαντικά θέματα να διδάσκονται τις πρωινές ώρες και τα λιγότερο απαιτητικά τις μεσημεριανές ώρες. </a:t>
            </a:r>
          </a:p>
          <a:p>
            <a:pPr marL="514350" indent="-514350">
              <a:buClrTx/>
              <a:buFont typeface="+mj-lt"/>
              <a:buAutoNum type="arabicPeriod" startAt="4"/>
            </a:pPr>
            <a:r>
              <a:rPr lang="el-GR" b="1" dirty="0"/>
              <a:t>Ενισχύστε το κίνητρο </a:t>
            </a:r>
            <a:r>
              <a:rPr lang="el-GR" dirty="0"/>
              <a:t>του παιδιού προσθέτοντας ευχάριστες δραστηριότητες μετά από απαιτητικά έργα.</a:t>
            </a:r>
          </a:p>
          <a:p>
            <a:pPr marL="514350" indent="-514350">
              <a:buClrTx/>
              <a:buFont typeface="+mj-lt"/>
              <a:buAutoNum type="arabicPeriod" startAt="4"/>
            </a:pPr>
            <a:r>
              <a:rPr lang="el-GR" dirty="0"/>
              <a:t>Εισάγετε </a:t>
            </a:r>
            <a:r>
              <a:rPr lang="el-GR" b="1" dirty="0"/>
              <a:t>πρωτότυπες δραστηριότητες</a:t>
            </a:r>
            <a:r>
              <a:rPr lang="el-GR" dirty="0"/>
              <a:t> με ποικιλία περιεχομένου (χρώματα, σχήματα) και τρόπους διδασκαλίας (μέσω εποπτικών μέσων), που αυξάνουν την προσοχή του παιδιού και μειώνουν την έντονη ενεργητικότητά του.</a:t>
            </a:r>
          </a:p>
          <a:p>
            <a:pPr marL="514350" indent="-514350">
              <a:buClrTx/>
              <a:buFont typeface="+mj-lt"/>
              <a:buAutoNum type="arabicPeriod" startAt="3"/>
            </a:pPr>
            <a:endParaRPr lang="el-GR" dirty="0"/>
          </a:p>
        </p:txBody>
      </p:sp>
    </p:spTree>
    <p:extLst>
      <p:ext uri="{BB962C8B-B14F-4D97-AF65-F5344CB8AC3E}">
        <p14:creationId xmlns:p14="http://schemas.microsoft.com/office/powerpoint/2010/main" val="90268043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900" dirty="0"/>
              <a:t>Οδηγίες για εκπαιδευτικούς</a:t>
            </a:r>
          </a:p>
        </p:txBody>
      </p:sp>
      <p:sp>
        <p:nvSpPr>
          <p:cNvPr id="3" name="Θέση περιεχομένου 2"/>
          <p:cNvSpPr>
            <a:spLocks noGrp="1"/>
          </p:cNvSpPr>
          <p:nvPr>
            <p:ph idx="1"/>
          </p:nvPr>
        </p:nvSpPr>
        <p:spPr>
          <a:xfrm>
            <a:off x="467544" y="1628800"/>
            <a:ext cx="8229600" cy="4752528"/>
          </a:xfrm>
        </p:spPr>
        <p:txBody>
          <a:bodyPr>
            <a:normAutofit fontScale="92500" lnSpcReduction="10000"/>
          </a:bodyPr>
          <a:lstStyle/>
          <a:p>
            <a:pPr marL="514350" indent="-514350">
              <a:buClrTx/>
              <a:buFont typeface="+mj-lt"/>
              <a:buAutoNum type="arabicPeriod" startAt="7"/>
            </a:pPr>
            <a:r>
              <a:rPr lang="el-GR" dirty="0"/>
              <a:t>Θεσπίστε </a:t>
            </a:r>
            <a:r>
              <a:rPr lang="el-GR" b="1" dirty="0"/>
              <a:t>συγκεκριμένους και σαφείς κανόνες </a:t>
            </a:r>
            <a:r>
              <a:rPr lang="el-GR" dirty="0"/>
              <a:t>που συνοδεύονται από θετική ενίσχυση όταν τηρούνται και από κυρώσεις όταν παραβιάζονται.     	 Προσφέρετε </a:t>
            </a:r>
            <a:r>
              <a:rPr lang="el-GR" b="1" dirty="0"/>
              <a:t>οπτικές νύξεις </a:t>
            </a:r>
            <a:r>
              <a:rPr lang="el-GR" dirty="0"/>
              <a:t>σε εμφανή σημεία στον χώρο της τάξης για την υπενθύμιση αυτών των κανόνων.</a:t>
            </a:r>
          </a:p>
          <a:p>
            <a:pPr marL="514350" indent="-514350">
              <a:buClrTx/>
              <a:buFont typeface="+mj-lt"/>
              <a:buAutoNum type="arabicPeriod" startAt="7"/>
            </a:pPr>
            <a:r>
              <a:rPr lang="el-GR" sz="2800" dirty="0"/>
              <a:t>Ενισχύστε την </a:t>
            </a:r>
            <a:r>
              <a:rPr lang="el-GR" sz="2800" b="1" dirty="0"/>
              <a:t>παραγωγική κίνηση του </a:t>
            </a:r>
            <a:r>
              <a:rPr lang="el-GR" sz="2800" dirty="0"/>
              <a:t>παιδιού και προσφέρετε ευκαιρίες για μικρά διαλείμματα κίνησης (π.χ. να φέρουν κάτι από το γραφείο, να ποτίσουν τα φυτά, να γράψουν κάτι στον πίνακα), με στόχο την εναλλαγή της καθιστικής με την όρθια θέση.</a:t>
            </a:r>
          </a:p>
          <a:p>
            <a:pPr marL="0" indent="0">
              <a:buNone/>
            </a:pPr>
            <a:r>
              <a:rPr lang="el-GR" sz="2800" b="1" dirty="0"/>
              <a:t>Σημείωση:</a:t>
            </a:r>
            <a:r>
              <a:rPr lang="el-GR" sz="2800" dirty="0"/>
              <a:t> Πρέπει να δείχνετε </a:t>
            </a:r>
            <a:r>
              <a:rPr lang="el-GR" sz="2800" i="1" dirty="0"/>
              <a:t>υπομονή</a:t>
            </a:r>
            <a:r>
              <a:rPr lang="el-GR" sz="2800" dirty="0"/>
              <a:t> και να είστε </a:t>
            </a:r>
            <a:r>
              <a:rPr lang="el-GR" sz="2800" i="1" dirty="0"/>
              <a:t>ευέλικτοι</a:t>
            </a:r>
            <a:r>
              <a:rPr lang="el-GR" sz="2800" dirty="0"/>
              <a:t>. </a:t>
            </a:r>
          </a:p>
          <a:p>
            <a:pPr marL="514350" indent="-514350">
              <a:buClrTx/>
              <a:buFont typeface="+mj-lt"/>
              <a:buAutoNum type="arabicPeriod" startAt="7"/>
            </a:pPr>
            <a:endParaRPr lang="el-GR" dirty="0"/>
          </a:p>
        </p:txBody>
      </p:sp>
    </p:spTree>
    <p:extLst>
      <p:ext uri="{BB962C8B-B14F-4D97-AF65-F5344CB8AC3E}">
        <p14:creationId xmlns:p14="http://schemas.microsoft.com/office/powerpoint/2010/main" val="945476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a:bodyPr>
          <a:lstStyle/>
          <a:p>
            <a:pPr algn="ctr"/>
            <a:r>
              <a:rPr lang="el-GR" dirty="0"/>
              <a:t>Επιθετικότητα κι εκφοβισμός</a:t>
            </a:r>
          </a:p>
        </p:txBody>
      </p:sp>
      <p:sp>
        <p:nvSpPr>
          <p:cNvPr id="7" name="Content Placeholder 6"/>
          <p:cNvSpPr>
            <a:spLocks noGrp="1"/>
          </p:cNvSpPr>
          <p:nvPr>
            <p:ph idx="1"/>
          </p:nvPr>
        </p:nvSpPr>
        <p:spPr>
          <a:xfrm>
            <a:off x="214282" y="1340768"/>
            <a:ext cx="8715436" cy="5374380"/>
          </a:xfrm>
        </p:spPr>
        <p:txBody>
          <a:bodyPr>
            <a:normAutofit/>
          </a:bodyPr>
          <a:lstStyle/>
          <a:p>
            <a:pPr>
              <a:buNone/>
            </a:pPr>
            <a:r>
              <a:rPr lang="el-GR" dirty="0"/>
              <a:t>Ο </a:t>
            </a:r>
            <a:r>
              <a:rPr lang="el-GR" b="1" dirty="0"/>
              <a:t>σχολικός εκφοβισμός </a:t>
            </a:r>
            <a:r>
              <a:rPr lang="el-GR" dirty="0"/>
              <a:t>θυματοποιεί ένα παιδί με την έκθεσή του σε επανειλημμένα αρνητικά σχόλια, χειρονομίες, σωματικές πράξεις ή σκόπιμο αποκλεισμό του από την ομάδα. </a:t>
            </a:r>
          </a:p>
          <a:p>
            <a:pPr>
              <a:buNone/>
            </a:pPr>
            <a:r>
              <a:rPr lang="el-GR" dirty="0"/>
              <a:t>Το θύμα συνήθως καθυποτάσσεται και μένει αδρανές. Υφίσταται σημαντικές και μακροχρόνιες συνέπειες, όπως:</a:t>
            </a:r>
          </a:p>
          <a:p>
            <a:pPr lvl="1"/>
            <a:r>
              <a:rPr lang="el-GR" dirty="0"/>
              <a:t>χαμηλή αυτοεκτίμηση, </a:t>
            </a:r>
          </a:p>
          <a:p>
            <a:pPr lvl="1"/>
            <a:r>
              <a:rPr lang="el-GR" dirty="0"/>
              <a:t>μειωμένη σχολική επίδοση, </a:t>
            </a:r>
          </a:p>
          <a:p>
            <a:pPr lvl="1"/>
            <a:r>
              <a:rPr lang="el-GR" dirty="0"/>
              <a:t>λιγότερες φιλίες, </a:t>
            </a:r>
          </a:p>
          <a:p>
            <a:pPr lvl="1"/>
            <a:r>
              <a:rPr lang="el-GR" dirty="0"/>
              <a:t>αυξημένες απουσίες κι</a:t>
            </a:r>
          </a:p>
          <a:p>
            <a:pPr lvl="1"/>
            <a:r>
              <a:rPr lang="el-GR" dirty="0"/>
              <a:t>αυξημένη κατάθλιψη και σωματικές ενοχλήσεις.</a:t>
            </a: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lstStyle/>
          <a:p>
            <a:pPr algn="ctr"/>
            <a:r>
              <a:rPr lang="el-GR" sz="4800" dirty="0"/>
              <a:t>Οδηγίες για εκπαιδευτικούς</a:t>
            </a:r>
            <a:endParaRPr lang="el-GR" dirty="0"/>
          </a:p>
        </p:txBody>
      </p:sp>
      <p:sp>
        <p:nvSpPr>
          <p:cNvPr id="3" name="Θέση περιεχομένου 2"/>
          <p:cNvSpPr>
            <a:spLocks noGrp="1"/>
          </p:cNvSpPr>
          <p:nvPr>
            <p:ph idx="1"/>
          </p:nvPr>
        </p:nvSpPr>
        <p:spPr>
          <a:xfrm>
            <a:off x="467544" y="1772816"/>
            <a:ext cx="8424936" cy="4942332"/>
          </a:xfrm>
        </p:spPr>
        <p:txBody>
          <a:bodyPr>
            <a:normAutofit/>
          </a:bodyPr>
          <a:lstStyle/>
          <a:p>
            <a:pPr marL="0" indent="0">
              <a:spcBef>
                <a:spcPts val="0"/>
              </a:spcBef>
              <a:buNone/>
            </a:pPr>
            <a:r>
              <a:rPr lang="el-GR" b="1" dirty="0"/>
              <a:t>Β. Παρεμβάσεις στο επίπεδο της συμπεριφοράς του παιδιού </a:t>
            </a:r>
            <a:r>
              <a:rPr lang="el-GR" dirty="0"/>
              <a:t>με στόχο την ενίσχυση επιθυμητών συμπεριφορών και τη μείωση ακατάλληλων μορφών συμπεριφοράς.</a:t>
            </a:r>
          </a:p>
          <a:p>
            <a:pPr>
              <a:buClr>
                <a:schemeClr val="accent3">
                  <a:lumMod val="50000"/>
                </a:schemeClr>
              </a:buClr>
              <a:buSzPct val="100000"/>
              <a:buFont typeface="Arial" pitchFamily="34" charset="0"/>
              <a:buChar char="•"/>
            </a:pPr>
            <a:r>
              <a:rPr lang="el-GR" b="1" dirty="0"/>
              <a:t>Ισχυρή εξωτερική θετική ενίσχυση: </a:t>
            </a:r>
            <a:r>
              <a:rPr lang="el-GR" dirty="0"/>
              <a:t>Χειροπιαστές και άμεσες ενισχύσεις, που θα πρέπει να εναλλάσσονται συχνά, ώστε να παραμένουν επιθυμητές από το παιδί. </a:t>
            </a:r>
          </a:p>
          <a:p>
            <a:pPr>
              <a:buClr>
                <a:schemeClr val="accent3">
                  <a:lumMod val="50000"/>
                </a:schemeClr>
              </a:buClr>
              <a:buNone/>
            </a:pPr>
            <a:r>
              <a:rPr lang="el-GR" sz="2550" dirty="0"/>
              <a:t>	Στην περίπτωση επιβολής κυρώσεων λόγω ανεπιθύμητης συμπεριφοράς, θα πρέπει να προσφέρονται στη συνέχεια  εναλλακτικά θετικά κίνητρα.</a:t>
            </a:r>
          </a:p>
        </p:txBody>
      </p:sp>
    </p:spTree>
    <p:extLst>
      <p:ext uri="{BB962C8B-B14F-4D97-AF65-F5344CB8AC3E}">
        <p14:creationId xmlns:p14="http://schemas.microsoft.com/office/powerpoint/2010/main" val="208998128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800" dirty="0"/>
              <a:t>Οδηγίες για εκπαιδευτικούς</a:t>
            </a:r>
          </a:p>
        </p:txBody>
      </p:sp>
      <p:sp>
        <p:nvSpPr>
          <p:cNvPr id="3" name="Θέση περιεχομένου 2"/>
          <p:cNvSpPr>
            <a:spLocks noGrp="1"/>
          </p:cNvSpPr>
          <p:nvPr>
            <p:ph idx="1"/>
          </p:nvPr>
        </p:nvSpPr>
        <p:spPr>
          <a:xfrm>
            <a:off x="323528" y="1772816"/>
            <a:ext cx="8820472" cy="4870894"/>
          </a:xfrm>
        </p:spPr>
        <p:txBody>
          <a:bodyPr/>
          <a:lstStyle/>
          <a:p>
            <a:pPr>
              <a:buClr>
                <a:schemeClr val="accent3">
                  <a:lumMod val="50000"/>
                </a:schemeClr>
              </a:buClr>
              <a:buSzPct val="100000"/>
              <a:buFont typeface="Arial" pitchFamily="34" charset="0"/>
              <a:buChar char="•"/>
            </a:pPr>
            <a:r>
              <a:rPr lang="el-GR" b="1" dirty="0"/>
              <a:t>Αυτοέλεγχος: </a:t>
            </a:r>
            <a:r>
              <a:rPr lang="el-GR" dirty="0"/>
              <a:t>Ενίσχυση της δυνατότητας αυτορρύθμισης μέσω τακτικών νύξεων (π.χ. ένας ήχος), που υπενθυμίζουν στο παιδί την αυτοσυγκράτησή του.</a:t>
            </a:r>
          </a:p>
          <a:p>
            <a:pPr>
              <a:buNone/>
            </a:pPr>
            <a:r>
              <a:rPr lang="el-GR" dirty="0"/>
              <a:t>	Η αυτορρύθμιση ακολουθεί την ικανοποιητική ρύθμιση του παιδιού μέσω της </a:t>
            </a:r>
            <a:r>
              <a:rPr lang="el-GR" b="1" dirty="0"/>
              <a:t>ισχυρής εξωτερικής ενίσχυσης</a:t>
            </a:r>
            <a:r>
              <a:rPr lang="el-GR" dirty="0"/>
              <a:t>.  </a:t>
            </a:r>
          </a:p>
          <a:p>
            <a:r>
              <a:rPr lang="en-US" b="1" dirty="0"/>
              <a:t>Time out:</a:t>
            </a:r>
            <a:r>
              <a:rPr lang="el-GR" b="1" dirty="0"/>
              <a:t> </a:t>
            </a:r>
            <a:r>
              <a:rPr lang="el-GR" dirty="0"/>
              <a:t>Το παιδί απομακρύνεται από τις δραστηριότητες της τάξης και τοποθετείται για ένα σύντομο χρονικό διάστημα σε έναν άλλο ουδέτερο χώρο, ώστε να αναλογιστεί τις πράξεις του και στη συνέχεια να τις συζητήσει με τον εκπαιδευτικό. </a:t>
            </a:r>
          </a:p>
          <a:p>
            <a:pPr marL="0" indent="0">
              <a:buNone/>
            </a:pPr>
            <a:endParaRPr lang="el-GR" b="1" dirty="0"/>
          </a:p>
          <a:p>
            <a:pPr marL="0" indent="0">
              <a:buNone/>
            </a:pPr>
            <a:endParaRPr lang="el-GR" sz="2500" dirty="0"/>
          </a:p>
        </p:txBody>
      </p:sp>
    </p:spTree>
    <p:extLst>
      <p:ext uri="{BB962C8B-B14F-4D97-AF65-F5344CB8AC3E}">
        <p14:creationId xmlns:p14="http://schemas.microsoft.com/office/powerpoint/2010/main" val="122839176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287016" y="1700808"/>
            <a:ext cx="8749480" cy="5301208"/>
          </a:xfrm>
        </p:spPr>
        <p:txBody>
          <a:bodyPr/>
          <a:lstStyle/>
          <a:p>
            <a:pPr>
              <a:buClr>
                <a:schemeClr val="accent3">
                  <a:lumMod val="50000"/>
                </a:schemeClr>
              </a:buClr>
              <a:buNone/>
            </a:pPr>
            <a:r>
              <a:rPr lang="el-GR" dirty="0"/>
              <a:t>Οι γονείς συχνά βιώνουν έντονα συναισθήματα θυμού, ενοχής και στρες, καθώς έρχονται αντιμέτωποι με τις δυσκολίες του παιδιού τους.</a:t>
            </a:r>
          </a:p>
          <a:p>
            <a:pPr>
              <a:buClr>
                <a:schemeClr val="accent3">
                  <a:lumMod val="50000"/>
                </a:schemeClr>
              </a:buClr>
              <a:buNone/>
            </a:pPr>
            <a:r>
              <a:rPr lang="el-GR" dirty="0"/>
              <a:t>Ωστόσο, αναζητώντας έγκαιρα την κατάλληλη βοήθεια μπορούν να εκπαιδευτούν ώστε:</a:t>
            </a:r>
          </a:p>
          <a:p>
            <a:pPr>
              <a:buClr>
                <a:schemeClr val="accent3">
                  <a:lumMod val="50000"/>
                </a:schemeClr>
              </a:buClr>
              <a:buSzPct val="100000"/>
              <a:buFont typeface="Arial" pitchFamily="34" charset="0"/>
              <a:buChar char="•"/>
            </a:pPr>
            <a:r>
              <a:rPr lang="el-GR" dirty="0"/>
              <a:t>Να θυμούνται ότι η </a:t>
            </a:r>
            <a:r>
              <a:rPr lang="el-GR" b="1" dirty="0"/>
              <a:t>συμπεριφορά</a:t>
            </a:r>
            <a:r>
              <a:rPr lang="el-GR" dirty="0"/>
              <a:t> του παιδιού τους </a:t>
            </a:r>
            <a:r>
              <a:rPr lang="el-GR" b="1" dirty="0"/>
              <a:t>οφείλεται σε διαταραχή </a:t>
            </a:r>
            <a:r>
              <a:rPr lang="el-GR" dirty="0"/>
              <a:t>και δεν εκδηλώνεται επίτηδες. </a:t>
            </a:r>
          </a:p>
          <a:p>
            <a:pPr>
              <a:buClr>
                <a:schemeClr val="accent3">
                  <a:lumMod val="50000"/>
                </a:schemeClr>
              </a:buClr>
              <a:buSzPct val="100000"/>
              <a:buFont typeface="Arial" pitchFamily="34" charset="0"/>
              <a:buChar char="•"/>
            </a:pPr>
            <a:r>
              <a:rPr lang="el-GR" dirty="0"/>
              <a:t>Να </a:t>
            </a:r>
            <a:r>
              <a:rPr lang="el-GR" b="1" dirty="0"/>
              <a:t>αναγνωρίζουν</a:t>
            </a:r>
            <a:r>
              <a:rPr lang="el-GR" dirty="0"/>
              <a:t> τις </a:t>
            </a:r>
            <a:r>
              <a:rPr lang="el-GR" b="1" dirty="0"/>
              <a:t>προόδους </a:t>
            </a:r>
            <a:r>
              <a:rPr lang="el-GR" dirty="0"/>
              <a:t>του παιδιού τους εστιάζοντας στην προσπάθειά του και απορρίπτοντας την τελειοθηρία και τις εξωπραγματικές προσδοκίες, που συχνά επιφέρουν συναισθήματα άγχους και δυσαρέσκειας.</a:t>
            </a:r>
          </a:p>
          <a:p>
            <a:endParaRPr lang="el-GR" dirty="0"/>
          </a:p>
          <a:p>
            <a:pPr>
              <a:buFont typeface="Wingdings" pitchFamily="2" charset="2"/>
              <a:buChar char="Ø"/>
            </a:pPr>
            <a:endParaRPr lang="el-GR" dirty="0"/>
          </a:p>
        </p:txBody>
      </p:sp>
    </p:spTree>
    <p:extLst>
      <p:ext uri="{BB962C8B-B14F-4D97-AF65-F5344CB8AC3E}">
        <p14:creationId xmlns:p14="http://schemas.microsoft.com/office/powerpoint/2010/main" val="373225413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251520" y="1412776"/>
            <a:ext cx="8568952" cy="5445224"/>
          </a:xfrm>
        </p:spPr>
        <p:txBody>
          <a:bodyPr/>
          <a:lstStyle/>
          <a:p>
            <a:pPr>
              <a:buClr>
                <a:schemeClr val="accent3">
                  <a:lumMod val="50000"/>
                </a:schemeClr>
              </a:buClr>
              <a:buSzPct val="100000"/>
              <a:buFont typeface="Arial" pitchFamily="34" charset="0"/>
              <a:buChar char="•"/>
            </a:pPr>
            <a:r>
              <a:rPr lang="el-GR" dirty="0"/>
              <a:t>Να </a:t>
            </a:r>
            <a:r>
              <a:rPr lang="el-GR" b="1" dirty="0"/>
              <a:t>πιστεύουν</a:t>
            </a:r>
            <a:r>
              <a:rPr lang="el-GR" dirty="0"/>
              <a:t> στην </a:t>
            </a:r>
            <a:r>
              <a:rPr lang="el-GR" b="1" dirty="0"/>
              <a:t>αλλαγή</a:t>
            </a:r>
            <a:r>
              <a:rPr lang="el-GR" dirty="0"/>
              <a:t>, την </a:t>
            </a:r>
            <a:r>
              <a:rPr lang="el-GR" b="1" dirty="0"/>
              <a:t>ωρίμανση</a:t>
            </a:r>
            <a:r>
              <a:rPr lang="el-GR" dirty="0"/>
              <a:t> και την </a:t>
            </a:r>
            <a:r>
              <a:rPr lang="el-GR" b="1" dirty="0"/>
              <a:t>επιτυχία</a:t>
            </a:r>
            <a:r>
              <a:rPr lang="el-GR" dirty="0"/>
              <a:t> του παιδιού τους.</a:t>
            </a:r>
          </a:p>
          <a:p>
            <a:pPr>
              <a:buClr>
                <a:schemeClr val="accent3">
                  <a:lumMod val="50000"/>
                </a:schemeClr>
              </a:buClr>
              <a:buSzPct val="100000"/>
              <a:buFont typeface="Arial" pitchFamily="34" charset="0"/>
              <a:buChar char="•"/>
            </a:pPr>
            <a:r>
              <a:rPr lang="el-GR" dirty="0"/>
              <a:t>Να είναι πιστοί σε ένα </a:t>
            </a:r>
            <a:r>
              <a:rPr lang="el-GR" b="1" dirty="0"/>
              <a:t>σταθερό ημερήσιο πρόγραμμα</a:t>
            </a:r>
            <a:r>
              <a:rPr lang="el-GR" dirty="0"/>
              <a:t>,</a:t>
            </a:r>
            <a:r>
              <a:rPr lang="el-GR" b="1" dirty="0"/>
              <a:t> </a:t>
            </a:r>
            <a:r>
              <a:rPr lang="el-GR" dirty="0"/>
              <a:t>το οποίο περιλαμβάνει τα γεύματα της ημέρας, το διάβασμα των μαθημάτων, το παιχνίδι και τον ύπνο σε προβλέψιμο χώρο και χρόνο.</a:t>
            </a:r>
          </a:p>
          <a:p>
            <a:pPr>
              <a:buClr>
                <a:schemeClr val="accent3">
                  <a:lumMod val="50000"/>
                </a:schemeClr>
              </a:buClr>
              <a:buSzPct val="100000"/>
              <a:buFont typeface="Arial" pitchFamily="34" charset="0"/>
              <a:buChar char="•"/>
            </a:pPr>
            <a:r>
              <a:rPr lang="el-GR" dirty="0"/>
              <a:t>Να </a:t>
            </a:r>
            <a:r>
              <a:rPr lang="el-GR" b="1" dirty="0"/>
              <a:t>απλοποιούν το πρόγραμμα </a:t>
            </a:r>
            <a:r>
              <a:rPr lang="el-GR" dirty="0"/>
              <a:t>του παιδιού τους και να το προσαρμόζουν στις ικανότητές του και στις απαιτήσεις των επιμέρους δραστηριοτήτων.</a:t>
            </a:r>
          </a:p>
          <a:p>
            <a:pPr>
              <a:buClr>
                <a:schemeClr val="accent3">
                  <a:lumMod val="50000"/>
                </a:schemeClr>
              </a:buClr>
              <a:buSzPct val="100000"/>
              <a:buFont typeface="Arial" pitchFamily="34" charset="0"/>
              <a:buChar char="•"/>
            </a:pPr>
            <a:r>
              <a:rPr lang="el-GR" dirty="0"/>
              <a:t>Να δημιουργήσουν ένα </a:t>
            </a:r>
            <a:r>
              <a:rPr lang="el-GR" b="1" dirty="0"/>
              <a:t>ήσυχο ιδιωτικό μέρος </a:t>
            </a:r>
            <a:r>
              <a:rPr lang="el-GR" dirty="0"/>
              <a:t>για το παιδί (π.χ. το δωμάτιό του).</a:t>
            </a:r>
          </a:p>
          <a:p>
            <a:pPr>
              <a:buClr>
                <a:schemeClr val="accent3">
                  <a:lumMod val="50000"/>
                </a:schemeClr>
              </a:buClr>
              <a:buSzPct val="100000"/>
              <a:buFont typeface="Arial" pitchFamily="34" charset="0"/>
              <a:buChar char="•"/>
            </a:pPr>
            <a:endParaRPr lang="el-GR" dirty="0"/>
          </a:p>
        </p:txBody>
      </p:sp>
    </p:spTree>
    <p:extLst>
      <p:ext uri="{BB962C8B-B14F-4D97-AF65-F5344CB8AC3E}">
        <p14:creationId xmlns:p14="http://schemas.microsoft.com/office/powerpoint/2010/main" val="413955074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457200" y="1700808"/>
            <a:ext cx="8686800" cy="5040559"/>
          </a:xfrm>
        </p:spPr>
        <p:txBody>
          <a:bodyPr>
            <a:normAutofit fontScale="92500" lnSpcReduction="10000"/>
          </a:bodyPr>
          <a:lstStyle/>
          <a:p>
            <a:pPr>
              <a:buClr>
                <a:schemeClr val="accent3">
                  <a:lumMod val="50000"/>
                </a:schemeClr>
              </a:buClr>
              <a:buSzPct val="100000"/>
              <a:buFont typeface="Arial" pitchFamily="34" charset="0"/>
              <a:buChar char="•"/>
            </a:pPr>
            <a:r>
              <a:rPr lang="el-GR" dirty="0"/>
              <a:t>Να </a:t>
            </a:r>
            <a:r>
              <a:rPr lang="el-GR" b="1" dirty="0"/>
              <a:t>τακτοποιούν </a:t>
            </a:r>
            <a:r>
              <a:rPr lang="el-GR" dirty="0"/>
              <a:t>και να </a:t>
            </a:r>
            <a:r>
              <a:rPr lang="el-GR" b="1" dirty="0"/>
              <a:t>οργανώνουν</a:t>
            </a:r>
            <a:r>
              <a:rPr lang="el-GR" dirty="0"/>
              <a:t> τα πράγματα του σπιτιού, προσφέροντας το κατάλληλο πρότυπο προς μίμηση και παρέχοντας τη δυνατότητα στο παιδί να γνωρίζει πού βρίσκεται το καθετί.</a:t>
            </a:r>
          </a:p>
          <a:p>
            <a:pPr>
              <a:buClr>
                <a:schemeClr val="accent3">
                  <a:lumMod val="50000"/>
                </a:schemeClr>
              </a:buClr>
              <a:buSzPct val="100000"/>
              <a:buFont typeface="Arial" pitchFamily="34" charset="0"/>
              <a:buChar char="•"/>
            </a:pPr>
            <a:r>
              <a:rPr lang="el-GR" dirty="0"/>
              <a:t>Να κάνουν απλές </a:t>
            </a:r>
            <a:r>
              <a:rPr lang="el-GR" b="1" dirty="0"/>
              <a:t>δραστηριότητες μαζί με το παιδί</a:t>
            </a:r>
            <a:r>
              <a:rPr lang="el-GR" dirty="0"/>
              <a:t> στο σπίτι (μαγειρική, επιτραπέζια παιχνίδια ή ζωγραφική).</a:t>
            </a:r>
          </a:p>
          <a:p>
            <a:pPr marL="0" indent="0">
              <a:buNone/>
            </a:pPr>
            <a:r>
              <a:rPr lang="el-GR" b="1" dirty="0"/>
              <a:t>Σημείωση: </a:t>
            </a:r>
            <a:r>
              <a:rPr lang="el-GR" dirty="0"/>
              <a:t>Αντενδείκνυται η τηλεόραση και τα ηλεκτρονικά παιχνίδια.</a:t>
            </a:r>
          </a:p>
          <a:p>
            <a:pPr>
              <a:buClr>
                <a:schemeClr val="accent3">
                  <a:lumMod val="50000"/>
                </a:schemeClr>
              </a:buClr>
              <a:buSzPct val="100000"/>
              <a:buFont typeface="Arial" pitchFamily="34" charset="0"/>
              <a:buChar char="•"/>
            </a:pPr>
            <a:r>
              <a:rPr lang="el-GR" dirty="0"/>
              <a:t>Να θέτουν </a:t>
            </a:r>
            <a:r>
              <a:rPr lang="el-GR" b="1" dirty="0"/>
              <a:t>σαφείς και απλούς κανόνες</a:t>
            </a:r>
            <a:r>
              <a:rPr lang="el-GR" dirty="0"/>
              <a:t>,</a:t>
            </a:r>
            <a:r>
              <a:rPr lang="el-GR" b="1" dirty="0"/>
              <a:t> </a:t>
            </a:r>
            <a:r>
              <a:rPr lang="el-GR" dirty="0"/>
              <a:t>που να είναι αναρτημένοι σε εμφανή σημεία του σπιτιού. </a:t>
            </a:r>
          </a:p>
          <a:p>
            <a:pPr>
              <a:buClr>
                <a:schemeClr val="accent3">
                  <a:lumMod val="50000"/>
                </a:schemeClr>
              </a:buClr>
              <a:buSzPct val="100000"/>
              <a:buFont typeface="Arial" pitchFamily="34" charset="0"/>
              <a:buChar char="•"/>
            </a:pPr>
            <a:r>
              <a:rPr lang="el-GR" dirty="0"/>
              <a:t>Να ορίζουν με σαφήνεια τις </a:t>
            </a:r>
            <a:r>
              <a:rPr lang="el-GR" b="1" dirty="0"/>
              <a:t>κυρώσεις της παραβίασης κανόνων</a:t>
            </a:r>
            <a:r>
              <a:rPr lang="el-GR" dirty="0"/>
              <a:t> και να τις τηρούν με συνέπεια στο ενδεχόμενο αθέτησής τους.</a:t>
            </a:r>
          </a:p>
          <a:p>
            <a:pPr>
              <a:buClr>
                <a:schemeClr val="accent3">
                  <a:lumMod val="50000"/>
                </a:schemeClr>
              </a:buClr>
              <a:buSzPct val="100000"/>
              <a:buFont typeface="Arial" pitchFamily="34" charset="0"/>
              <a:buChar char="•"/>
            </a:pPr>
            <a:endParaRPr lang="el-GR" dirty="0"/>
          </a:p>
        </p:txBody>
      </p:sp>
    </p:spTree>
    <p:extLst>
      <p:ext uri="{BB962C8B-B14F-4D97-AF65-F5344CB8AC3E}">
        <p14:creationId xmlns:p14="http://schemas.microsoft.com/office/powerpoint/2010/main" val="39775883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251520" y="1673424"/>
            <a:ext cx="8892480" cy="5184576"/>
          </a:xfrm>
        </p:spPr>
        <p:txBody>
          <a:bodyPr/>
          <a:lstStyle/>
          <a:p>
            <a:pPr>
              <a:buClr>
                <a:schemeClr val="accent3">
                  <a:lumMod val="50000"/>
                </a:schemeClr>
              </a:buClr>
              <a:buSzPct val="100000"/>
              <a:buFont typeface="Arial" pitchFamily="34" charset="0"/>
              <a:buChar char="•"/>
            </a:pPr>
            <a:r>
              <a:rPr lang="el-GR" sz="2550" dirty="0"/>
              <a:t>Να </a:t>
            </a:r>
            <a:r>
              <a:rPr lang="el-GR" sz="2550" b="1" dirty="0"/>
              <a:t>επιβραβεύουν</a:t>
            </a:r>
            <a:r>
              <a:rPr lang="el-GR" sz="2550" dirty="0"/>
              <a:t> συχνά </a:t>
            </a:r>
            <a:r>
              <a:rPr lang="el-GR" sz="2550" b="1" dirty="0"/>
              <a:t>την επιθυμητή συμπεριφορά </a:t>
            </a:r>
            <a:r>
              <a:rPr lang="el-GR" sz="2550" dirty="0"/>
              <a:t>του παιδιού, ακόμα και για συμπεριφορές που θεωρούνται αυτονόητες για άλλα παιδιά. </a:t>
            </a:r>
          </a:p>
          <a:p>
            <a:pPr marL="0" indent="0">
              <a:buClr>
                <a:schemeClr val="accent3">
                  <a:lumMod val="50000"/>
                </a:schemeClr>
              </a:buClr>
              <a:buNone/>
            </a:pPr>
            <a:r>
              <a:rPr lang="el-GR" sz="2550" b="1" dirty="0"/>
              <a:t>Σημείωση: </a:t>
            </a:r>
            <a:r>
              <a:rPr lang="el-GR" sz="2550" dirty="0"/>
              <a:t>Ο έπαινος είναι απαραίτητος στα παιδιά με ΔΕΠ-Υ, διότι δέχονται αυξημένη αρνητική κριτική για τα συμπτώματά τους.</a:t>
            </a:r>
          </a:p>
          <a:p>
            <a:pPr>
              <a:buClr>
                <a:schemeClr val="accent3">
                  <a:lumMod val="50000"/>
                </a:schemeClr>
              </a:buClr>
              <a:buSzPct val="100000"/>
              <a:buFont typeface="Arial" pitchFamily="34" charset="0"/>
              <a:buChar char="•"/>
            </a:pPr>
            <a:r>
              <a:rPr lang="el-GR" sz="2550" dirty="0"/>
              <a:t>Να ενθαρρύνουν τη </a:t>
            </a:r>
            <a:r>
              <a:rPr lang="el-GR" sz="2550" b="1" dirty="0"/>
              <a:t>σωματική άσκηση</a:t>
            </a:r>
            <a:r>
              <a:rPr lang="el-GR" sz="2550" dirty="0"/>
              <a:t>,</a:t>
            </a:r>
            <a:r>
              <a:rPr lang="el-GR" sz="2550" b="1" dirty="0"/>
              <a:t> </a:t>
            </a:r>
            <a:r>
              <a:rPr lang="el-GR" sz="2550" dirty="0"/>
              <a:t>μέσω της οποίας το παιδί διοχετεύει τη αυξημένη ενεργητικότητά του σε ένα είδος αθλητικής δραστηριότητας.</a:t>
            </a:r>
          </a:p>
          <a:p>
            <a:pPr lvl="1">
              <a:buClr>
                <a:schemeClr val="accent3">
                  <a:lumMod val="50000"/>
                </a:schemeClr>
              </a:buClr>
              <a:buSzPct val="100000"/>
              <a:buFont typeface="Arial" pitchFamily="34" charset="0"/>
              <a:buChar char="•"/>
            </a:pPr>
            <a:r>
              <a:rPr lang="el-GR" sz="2350" dirty="0"/>
              <a:t>Μειώνεται το άγχος και η κατάθλιψη, ενώ αυξάνεται η συγκέντρωση και ο ποιοτικός ύπνος.</a:t>
            </a:r>
          </a:p>
        </p:txBody>
      </p:sp>
    </p:spTree>
    <p:extLst>
      <p:ext uri="{BB962C8B-B14F-4D97-AF65-F5344CB8AC3E}">
        <p14:creationId xmlns:p14="http://schemas.microsoft.com/office/powerpoint/2010/main" val="2020843222"/>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372528" y="1484784"/>
            <a:ext cx="8771472" cy="5373216"/>
          </a:xfrm>
        </p:spPr>
        <p:txBody>
          <a:bodyPr>
            <a:normAutofit lnSpcReduction="10000"/>
          </a:bodyPr>
          <a:lstStyle/>
          <a:p>
            <a:pPr>
              <a:buClr>
                <a:schemeClr val="accent3">
                  <a:lumMod val="50000"/>
                </a:schemeClr>
              </a:buClr>
              <a:buSzPct val="100000"/>
              <a:buFont typeface="Arial" pitchFamily="34" charset="0"/>
              <a:buChar char="•"/>
            </a:pPr>
            <a:r>
              <a:rPr lang="el-GR" sz="2500" dirty="0"/>
              <a:t>Να φροντίζουν για τη </a:t>
            </a:r>
            <a:r>
              <a:rPr lang="el-GR" sz="2500" b="1" dirty="0"/>
              <a:t>σωστή διατροφή των παιδιού</a:t>
            </a:r>
            <a:r>
              <a:rPr lang="el-GR" sz="2500" dirty="0"/>
              <a:t>, η οποία ωφελεί τη νοητική του κατάσταση και  περιλαμβάνει υγιεινό φαγητό, μικρά γεύματα σε τακτά χρονικά διαστήματα, λήψη βιταμινών, μετάλλων και ιχνοστοιχείων.</a:t>
            </a:r>
          </a:p>
          <a:p>
            <a:pPr lvl="1">
              <a:buClr>
                <a:schemeClr val="accent3">
                  <a:lumMod val="50000"/>
                </a:schemeClr>
              </a:buClr>
              <a:buSzPct val="100000"/>
              <a:buFont typeface="Arial" pitchFamily="34" charset="0"/>
              <a:buChar char="•"/>
            </a:pPr>
            <a:r>
              <a:rPr lang="el-GR" sz="2300" dirty="0"/>
              <a:t>Αντενδείκνυνται το πρόχειρο φαγητό, η ζάχαρη και τα λιπαρά.</a:t>
            </a:r>
          </a:p>
          <a:p>
            <a:pPr>
              <a:buClr>
                <a:schemeClr val="accent3">
                  <a:lumMod val="50000"/>
                </a:schemeClr>
              </a:buClr>
              <a:buSzPct val="100000"/>
              <a:buFont typeface="Arial" pitchFamily="34" charset="0"/>
              <a:buChar char="•"/>
            </a:pPr>
            <a:r>
              <a:rPr lang="el-GR" sz="2500" dirty="0"/>
              <a:t>Να ενθαρρύνουν τα παιδιά </a:t>
            </a:r>
            <a:r>
              <a:rPr lang="el-GR" sz="2500" b="1" dirty="0"/>
              <a:t>να αναπτύσσουν φιλίες</a:t>
            </a:r>
            <a:r>
              <a:rPr lang="el-GR" sz="2500" dirty="0"/>
              <a:t>,</a:t>
            </a:r>
            <a:r>
              <a:rPr lang="el-GR" sz="2500" b="1" dirty="0"/>
              <a:t> </a:t>
            </a:r>
            <a:r>
              <a:rPr lang="el-GR" sz="2500" dirty="0"/>
              <a:t>στο πλαίσιο των οποίων ενισχύεται η ευφυΐα τους και η δημιουργικότητά τους και μειώνεται η συναισθηματική ανωριμότητα, η υπερένταση και η επιθετικότητα που συχνά εμφανίζουν (μιλούν πολύ, διακόπτουν τους άλλους).</a:t>
            </a:r>
          </a:p>
          <a:p>
            <a:pPr>
              <a:buClr>
                <a:schemeClr val="accent3">
                  <a:lumMod val="50000"/>
                </a:schemeClr>
              </a:buClr>
              <a:buSzPct val="100000"/>
              <a:buFont typeface="Arial" pitchFamily="34" charset="0"/>
              <a:buChar char="•"/>
            </a:pPr>
            <a:r>
              <a:rPr lang="el-GR" sz="2400" dirty="0"/>
              <a:t>Να </a:t>
            </a:r>
            <a:r>
              <a:rPr lang="el-GR" sz="2400" b="1" dirty="0"/>
              <a:t>εμπλέξουν όλη την οικογένεια στην αντιμετώπιση του προβλήματος</a:t>
            </a:r>
            <a:r>
              <a:rPr lang="el-GR" sz="2400" dirty="0"/>
              <a:t>, ενισχύοντας τη συνεργασία και  εγκαθιστώντας ένα κοινό τρόπο χειρισμού του παιδιού από όλα τα μέλη της οικογένειας.</a:t>
            </a:r>
          </a:p>
          <a:p>
            <a:pPr>
              <a:buClr>
                <a:schemeClr val="accent3">
                  <a:lumMod val="50000"/>
                </a:schemeClr>
              </a:buClr>
              <a:buSzPct val="100000"/>
              <a:buFont typeface="Arial" pitchFamily="34" charset="0"/>
              <a:buChar char="•"/>
            </a:pPr>
            <a:endParaRPr lang="el-GR" sz="2500" dirty="0"/>
          </a:p>
          <a:p>
            <a:endParaRPr lang="el-GR" sz="2500" dirty="0"/>
          </a:p>
          <a:p>
            <a:endParaRPr lang="el-GR" sz="2500" dirty="0"/>
          </a:p>
        </p:txBody>
      </p:sp>
    </p:spTree>
    <p:extLst>
      <p:ext uri="{BB962C8B-B14F-4D97-AF65-F5344CB8AC3E}">
        <p14:creationId xmlns:p14="http://schemas.microsoft.com/office/powerpoint/2010/main" val="327369256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7768"/>
            <a:ext cx="8229600" cy="1143000"/>
          </a:xfrm>
        </p:spPr>
        <p:txBody>
          <a:bodyPr/>
          <a:lstStyle/>
          <a:p>
            <a:pPr algn="ctr"/>
            <a:r>
              <a:rPr lang="el-GR" sz="4800" dirty="0"/>
              <a:t>Οδηγίες για γονείς</a:t>
            </a:r>
          </a:p>
        </p:txBody>
      </p:sp>
      <p:sp>
        <p:nvSpPr>
          <p:cNvPr id="3" name="Θέση περιεχομένου 2"/>
          <p:cNvSpPr>
            <a:spLocks noGrp="1"/>
          </p:cNvSpPr>
          <p:nvPr>
            <p:ph idx="1"/>
          </p:nvPr>
        </p:nvSpPr>
        <p:spPr>
          <a:xfrm>
            <a:off x="467544" y="1340768"/>
            <a:ext cx="8820472" cy="5517232"/>
          </a:xfrm>
        </p:spPr>
        <p:txBody>
          <a:bodyPr/>
          <a:lstStyle/>
          <a:p>
            <a:pPr>
              <a:buClr>
                <a:schemeClr val="accent3">
                  <a:lumMod val="50000"/>
                </a:schemeClr>
              </a:buClr>
              <a:buSzPct val="100000"/>
              <a:buFont typeface="Arial" pitchFamily="34" charset="0"/>
              <a:buChar char="•"/>
            </a:pPr>
            <a:r>
              <a:rPr lang="el-GR" sz="2500" dirty="0"/>
              <a:t>Να βοηθήσουν τα παιδιά να </a:t>
            </a:r>
            <a:r>
              <a:rPr lang="el-GR" sz="2500" b="1" dirty="0"/>
              <a:t>βελτιώσουν τις κοινωνικές τους δεξιότητες</a:t>
            </a:r>
            <a:r>
              <a:rPr lang="el-GR" sz="2500" dirty="0"/>
              <a:t>. </a:t>
            </a:r>
          </a:p>
          <a:p>
            <a:pPr marL="0" indent="0">
              <a:buNone/>
            </a:pPr>
            <a:r>
              <a:rPr lang="el-GR" sz="2500" dirty="0"/>
              <a:t>Συγκεκριμένα, οι γονείς μπορούν:</a:t>
            </a:r>
          </a:p>
          <a:p>
            <a:pPr marL="0" indent="0">
              <a:buNone/>
            </a:pPr>
            <a:r>
              <a:rPr lang="el-GR" sz="2500" dirty="0"/>
              <a:t>- Να συζητήσουν ειλικρινά με το παιδί τους για τις επικοινωνιακές ικανότητές του και τις δυσκολίες του σε σχέση με αυτές.</a:t>
            </a:r>
          </a:p>
          <a:p>
            <a:pPr marL="0" indent="0">
              <a:buNone/>
            </a:pPr>
            <a:r>
              <a:rPr lang="el-GR" sz="2500" dirty="0"/>
              <a:t>- Να παίξουν παιχνίδια ρόλων μαζί του.</a:t>
            </a:r>
          </a:p>
          <a:p>
            <a:pPr marL="0" indent="0">
              <a:buNone/>
            </a:pPr>
            <a:r>
              <a:rPr lang="el-GR" sz="2500" dirty="0"/>
              <a:t>- Να καλέσουν φίλους του και να παρατηρήσουν τον τρόπο επικοινωνίας του παιδιού τους.</a:t>
            </a:r>
          </a:p>
          <a:p>
            <a:pPr marL="0" indent="0">
              <a:buNone/>
            </a:pPr>
            <a:r>
              <a:rPr lang="el-GR" sz="2500" dirty="0"/>
              <a:t>- Να αποδοκιμάζουν χτυπήματα ή σπρωξίματα από μέρους του.</a:t>
            </a:r>
          </a:p>
          <a:p>
            <a:pPr marL="0" indent="0">
              <a:buNone/>
            </a:pPr>
            <a:r>
              <a:rPr lang="el-GR" sz="2500" dirty="0"/>
              <a:t>- Να ενισχύσουν τις επιθυμητές συμπεριφορές.</a:t>
            </a:r>
          </a:p>
        </p:txBody>
      </p:sp>
    </p:spTree>
    <p:extLst>
      <p:ext uri="{BB962C8B-B14F-4D97-AF65-F5344CB8AC3E}">
        <p14:creationId xmlns:p14="http://schemas.microsoft.com/office/powerpoint/2010/main" val="273200723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lstStyle/>
          <a:p>
            <a:pPr algn="ctr"/>
            <a:r>
              <a:rPr lang="el-GR" sz="4900" dirty="0"/>
              <a:t>Οδηγίες για γονείς</a:t>
            </a:r>
          </a:p>
        </p:txBody>
      </p:sp>
      <p:sp>
        <p:nvSpPr>
          <p:cNvPr id="3" name="Θέση περιεχομένου 2"/>
          <p:cNvSpPr>
            <a:spLocks noGrp="1"/>
          </p:cNvSpPr>
          <p:nvPr>
            <p:ph idx="1"/>
          </p:nvPr>
        </p:nvSpPr>
        <p:spPr>
          <a:xfrm>
            <a:off x="244499" y="1700808"/>
            <a:ext cx="8892480" cy="5904656"/>
          </a:xfrm>
        </p:spPr>
        <p:txBody>
          <a:bodyPr>
            <a:normAutofit lnSpcReduction="10000"/>
          </a:bodyPr>
          <a:lstStyle/>
          <a:p>
            <a:pPr>
              <a:buClr>
                <a:schemeClr val="accent3">
                  <a:lumMod val="50000"/>
                </a:schemeClr>
              </a:buClr>
              <a:buSzPct val="100000"/>
              <a:buFont typeface="Arial" pitchFamily="34" charset="0"/>
              <a:buChar char="•"/>
            </a:pPr>
            <a:r>
              <a:rPr lang="el-GR" dirty="0"/>
              <a:t>Να </a:t>
            </a:r>
            <a:r>
              <a:rPr lang="el-GR" b="1" dirty="0"/>
              <a:t>βοηθούν το παιδί στην κατ’ οίκον μελέτη </a:t>
            </a:r>
            <a:r>
              <a:rPr lang="el-GR" dirty="0"/>
              <a:t>λόγω των ελλειμματικών δεξιοτήτων</a:t>
            </a:r>
            <a:r>
              <a:rPr lang="en-US" dirty="0"/>
              <a:t> </a:t>
            </a:r>
            <a:r>
              <a:rPr lang="el-GR" dirty="0"/>
              <a:t>(π.χ. προσοχή, οργάνωση, θέση προτεραιοτήτων, γραφή) που πιθανόν παρουσιάζει, ακολουθώντας τις παρακάτω τεχνικές:</a:t>
            </a:r>
          </a:p>
          <a:p>
            <a:pPr marL="571500" indent="-571500">
              <a:buNone/>
            </a:pPr>
            <a:r>
              <a:rPr lang="el-GR" dirty="0"/>
              <a:t>	- Να διαμορφώσουν ένα γραπτό ημερήσιο πλάνο μελέτης.</a:t>
            </a:r>
          </a:p>
          <a:p>
            <a:pPr marL="571500" indent="-571500">
              <a:buNone/>
            </a:pPr>
            <a:r>
              <a:rPr lang="el-GR" dirty="0"/>
              <a:t>	- Να δημιουργήσουν έναν φάκελο με τις ολοκληρωμένες εργασίες, στον οποίο μπορεί να ανατρέχει το παιδί.</a:t>
            </a:r>
          </a:p>
          <a:p>
            <a:pPr marL="571500" indent="-571500">
              <a:buNone/>
            </a:pPr>
            <a:r>
              <a:rPr lang="el-GR" dirty="0"/>
              <a:t>	- Να χωρίζουν τις μεγάλες εργασίες σε μικρότερες</a:t>
            </a:r>
            <a:r>
              <a:rPr lang="el-GR" i="1" dirty="0"/>
              <a:t>.</a:t>
            </a:r>
          </a:p>
          <a:p>
            <a:pPr marL="571500" indent="-571500">
              <a:buNone/>
            </a:pPr>
            <a:r>
              <a:rPr lang="el-GR" dirty="0"/>
              <a:t>	- Να περιορίζουν τις διασπάσεις την ώρα του διαβάσματος</a:t>
            </a:r>
            <a:r>
              <a:rPr lang="el-GR" i="1" dirty="0"/>
              <a:t> </a:t>
            </a:r>
            <a:r>
              <a:rPr lang="el-GR" dirty="0"/>
              <a:t>(π.χ. θόρυβος ή άλλες δραστηριότητες).</a:t>
            </a:r>
          </a:p>
          <a:p>
            <a:pPr marL="571500" indent="-571500">
              <a:buNone/>
            </a:pPr>
            <a:r>
              <a:rPr lang="el-GR" dirty="0"/>
              <a:t>	- Να αναγνωρίζουν και να ενισχύουν την έντονη προσπάθεια του παιδιού.</a:t>
            </a:r>
          </a:p>
          <a:p>
            <a:pPr marL="571500" indent="-571500">
              <a:buNone/>
            </a:pPr>
            <a:endParaRPr lang="el-GR" dirty="0"/>
          </a:p>
          <a:p>
            <a:pPr marL="571500" indent="-571500">
              <a:buNone/>
            </a:pPr>
            <a:r>
              <a:rPr lang="el-GR" dirty="0"/>
              <a:t>	</a:t>
            </a:r>
          </a:p>
        </p:txBody>
      </p:sp>
    </p:spTree>
    <p:extLst>
      <p:ext uri="{BB962C8B-B14F-4D97-AF65-F5344CB8AC3E}">
        <p14:creationId xmlns:p14="http://schemas.microsoft.com/office/powerpoint/2010/main" val="60916890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9776"/>
            <a:ext cx="8229600" cy="1143000"/>
          </a:xfrm>
        </p:spPr>
        <p:txBody>
          <a:bodyPr/>
          <a:lstStyle/>
          <a:p>
            <a:pPr algn="ctr"/>
            <a:r>
              <a:rPr lang="el-GR" sz="4900" dirty="0"/>
              <a:t>Βιβλιογραφία (ελληνόγλωσση)</a:t>
            </a:r>
          </a:p>
        </p:txBody>
      </p:sp>
      <p:sp>
        <p:nvSpPr>
          <p:cNvPr id="3" name="Θέση περιεχομένου 2"/>
          <p:cNvSpPr>
            <a:spLocks noGrp="1"/>
          </p:cNvSpPr>
          <p:nvPr>
            <p:ph idx="1"/>
          </p:nvPr>
        </p:nvSpPr>
        <p:spPr>
          <a:xfrm>
            <a:off x="457200" y="1700808"/>
            <a:ext cx="8229600" cy="5014339"/>
          </a:xfrm>
        </p:spPr>
        <p:txBody>
          <a:bodyPr>
            <a:normAutofit lnSpcReduction="10000"/>
          </a:bodyPr>
          <a:lstStyle/>
          <a:p>
            <a:pPr>
              <a:buNone/>
            </a:pPr>
            <a:r>
              <a:rPr lang="el-GR" sz="2400" dirty="0"/>
              <a:t>Αγαπητού-Χαλπέ, Β. (2010). </a:t>
            </a:r>
            <a:r>
              <a:rPr lang="el-GR" sz="2400" i="1" dirty="0"/>
              <a:t>Το υπερκινητικό παιδί στην προσχολική και πρώτη σχολική ηλικία: Θεωρητική και πρακτική προσέγγιση</a:t>
            </a:r>
            <a:r>
              <a:rPr lang="el-GR" sz="2400" dirty="0"/>
              <a:t> (Επιμ. Α. Ζώνιου-Σιδέρη).            Αθήνα: Πεδίο.</a:t>
            </a:r>
          </a:p>
          <a:p>
            <a:pPr>
              <a:buNone/>
            </a:pPr>
            <a:r>
              <a:rPr lang="el-GR" sz="2400" dirty="0" err="1"/>
              <a:t>Βάρβογλη</a:t>
            </a:r>
            <a:r>
              <a:rPr lang="el-GR" sz="2400" dirty="0"/>
              <a:t>, Λ., &amp; Γαλάνη, Μ. Μ. (2007). </a:t>
            </a:r>
            <a:r>
              <a:rPr lang="el-GR" sz="2400" i="1" dirty="0"/>
              <a:t>Η διάγνωση της διάσπασης της προσοχής</a:t>
            </a:r>
            <a:r>
              <a:rPr lang="el-GR" sz="2400" dirty="0"/>
              <a:t>. Αθήνα</a:t>
            </a:r>
            <a:r>
              <a:rPr lang="en-US" sz="2400" dirty="0"/>
              <a:t>: </a:t>
            </a:r>
            <a:r>
              <a:rPr lang="el-GR" sz="2400" dirty="0"/>
              <a:t>Καστανιώτης</a:t>
            </a:r>
            <a:r>
              <a:rPr lang="en-US" sz="2400" dirty="0"/>
              <a:t>.</a:t>
            </a:r>
            <a:endParaRPr lang="el-GR" sz="2400" dirty="0"/>
          </a:p>
          <a:p>
            <a:pPr>
              <a:buNone/>
            </a:pPr>
            <a:r>
              <a:rPr lang="en-US" sz="2400" dirty="0"/>
              <a:t>Barnes, B., &amp; </a:t>
            </a:r>
            <a:r>
              <a:rPr lang="en-US" sz="2400" dirty="0" err="1"/>
              <a:t>Colquhoum</a:t>
            </a:r>
            <a:r>
              <a:rPr lang="en-US" sz="2400" dirty="0"/>
              <a:t>, I. (1992). </a:t>
            </a:r>
            <a:r>
              <a:rPr lang="el-GR" sz="2400" i="1" dirty="0"/>
              <a:t>Το υπερκινητικό παιδί</a:t>
            </a:r>
            <a:r>
              <a:rPr lang="en-US" sz="2400" dirty="0"/>
              <a:t> (M</a:t>
            </a:r>
            <a:r>
              <a:rPr lang="el-GR" sz="2400" dirty="0" err="1"/>
              <a:t>ετάφ</a:t>
            </a:r>
            <a:r>
              <a:rPr lang="en-US" sz="2400" dirty="0"/>
              <a:t>. </a:t>
            </a:r>
            <a:r>
              <a:rPr lang="el-GR" sz="2400" dirty="0"/>
              <a:t>Θ. </a:t>
            </a:r>
            <a:r>
              <a:rPr lang="el-GR" sz="2400" dirty="0" err="1"/>
              <a:t>Νάτσου</a:t>
            </a:r>
            <a:r>
              <a:rPr lang="el-GR" sz="2400" dirty="0"/>
              <a:t>). Αθήνα: Θυμάρι.</a:t>
            </a:r>
          </a:p>
          <a:p>
            <a:pPr>
              <a:buNone/>
            </a:pPr>
            <a:r>
              <a:rPr lang="en-US" sz="2400" dirty="0"/>
              <a:t>Colin, T., &amp; Passenger, T. (2007). </a:t>
            </a:r>
            <a:r>
              <a:rPr lang="el-GR" sz="2400" i="1" dirty="0"/>
              <a:t>Μάθετε για τη διαταραχή ελλειμματικής προσοχής - </a:t>
            </a:r>
            <a:r>
              <a:rPr lang="el-GR" sz="2400" i="1" dirty="0" err="1"/>
              <a:t>υπερκινητικότητας</a:t>
            </a:r>
            <a:r>
              <a:rPr lang="el-GR" sz="2400" i="1" dirty="0"/>
              <a:t> (ΔΕΠ-Υ), τον αυτισμό, τη δυσλεξία και τη </a:t>
            </a:r>
            <a:r>
              <a:rPr lang="el-GR" sz="2400" i="1" dirty="0" err="1"/>
              <a:t>δυσπραξία</a:t>
            </a:r>
            <a:r>
              <a:rPr lang="el-GR" sz="2400" i="1" dirty="0"/>
              <a:t> </a:t>
            </a:r>
            <a:r>
              <a:rPr lang="el-GR" sz="2400" dirty="0"/>
              <a:t>(</a:t>
            </a:r>
            <a:r>
              <a:rPr lang="el-GR" sz="2400" dirty="0" err="1"/>
              <a:t>Μετάφ</a:t>
            </a:r>
            <a:r>
              <a:rPr lang="el-GR" sz="2400" dirty="0"/>
              <a:t>. Π. </a:t>
            </a:r>
            <a:r>
              <a:rPr lang="el-GR" sz="2400" dirty="0" err="1"/>
              <a:t>Μπουλάς</a:t>
            </a:r>
            <a:r>
              <a:rPr lang="el-GR" sz="2400" dirty="0"/>
              <a:t>, </a:t>
            </a:r>
            <a:r>
              <a:rPr lang="el-GR" sz="2400" dirty="0" err="1"/>
              <a:t>Επιμ</a:t>
            </a:r>
            <a:r>
              <a:rPr lang="el-GR" sz="2400" dirty="0"/>
              <a:t>. Ν. </a:t>
            </a:r>
            <a:r>
              <a:rPr lang="el-GR" sz="2400" dirty="0" err="1"/>
              <a:t>Περβανίδου</a:t>
            </a:r>
            <a:r>
              <a:rPr lang="el-GR" sz="2400" dirty="0"/>
              <a:t> &amp; Γ. </a:t>
            </a:r>
            <a:r>
              <a:rPr lang="el-GR" sz="2400" dirty="0" err="1"/>
              <a:t>Χρούσος</a:t>
            </a:r>
            <a:r>
              <a:rPr lang="el-GR" sz="2400" dirty="0"/>
              <a:t>). Αθήνα: Ιατρικές Εκδόσεις Π. Χ. Πασχαλίδης.</a:t>
            </a:r>
          </a:p>
          <a:p>
            <a:pPr>
              <a:buNone/>
            </a:pPr>
            <a:endParaRPr lang="el-GR" dirty="0"/>
          </a:p>
        </p:txBody>
      </p:sp>
    </p:spTree>
    <p:extLst>
      <p:ext uri="{BB962C8B-B14F-4D97-AF65-F5344CB8AC3E}">
        <p14:creationId xmlns:p14="http://schemas.microsoft.com/office/powerpoint/2010/main" val="12711774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normAutofit/>
          </a:bodyPr>
          <a:lstStyle/>
          <a:p>
            <a:pPr algn="ctr"/>
            <a:r>
              <a:rPr lang="el-GR" dirty="0"/>
              <a:t>Επιθετικότητα κι εκφοβισμός</a:t>
            </a:r>
          </a:p>
        </p:txBody>
      </p:sp>
      <p:sp>
        <p:nvSpPr>
          <p:cNvPr id="7" name="Content Placeholder 6"/>
          <p:cNvSpPr>
            <a:spLocks noGrp="1"/>
          </p:cNvSpPr>
          <p:nvPr>
            <p:ph idx="1"/>
          </p:nvPr>
        </p:nvSpPr>
        <p:spPr>
          <a:xfrm>
            <a:off x="214282" y="1340768"/>
            <a:ext cx="8822214" cy="5688632"/>
          </a:xfrm>
        </p:spPr>
        <p:txBody>
          <a:bodyPr>
            <a:normAutofit/>
          </a:bodyPr>
          <a:lstStyle/>
          <a:p>
            <a:pPr>
              <a:buNone/>
            </a:pPr>
            <a:r>
              <a:rPr lang="el-GR" sz="2400" dirty="0"/>
              <a:t>Μερικές μορφές εκφοβισμού είναι</a:t>
            </a:r>
            <a:r>
              <a:rPr lang="en-US" sz="2400" dirty="0"/>
              <a:t>:</a:t>
            </a:r>
          </a:p>
          <a:p>
            <a:pPr lvl="1"/>
            <a:r>
              <a:rPr lang="el-GR" sz="2200" b="1" dirty="0"/>
              <a:t>Σωματικός</a:t>
            </a:r>
            <a:r>
              <a:rPr lang="el-GR" sz="2200" dirty="0"/>
              <a:t> (χτύπημα, κλοτσιές, φτύσιμο).</a:t>
            </a:r>
          </a:p>
          <a:p>
            <a:pPr lvl="1"/>
            <a:r>
              <a:rPr lang="el-GR" sz="2200" b="1" dirty="0"/>
              <a:t>Λεκτικός</a:t>
            </a:r>
            <a:r>
              <a:rPr lang="el-GR" sz="2200" dirty="0"/>
              <a:t> (βρισιές).</a:t>
            </a:r>
          </a:p>
          <a:p>
            <a:pPr lvl="1"/>
            <a:r>
              <a:rPr lang="el-GR" sz="2200" b="1" dirty="0"/>
              <a:t>Ψυχολογικός</a:t>
            </a:r>
            <a:r>
              <a:rPr lang="el-GR" sz="2200" dirty="0"/>
              <a:t> (διάδοση φημών, αποκλεισμός, τρομοκράτηση).</a:t>
            </a:r>
          </a:p>
          <a:p>
            <a:pPr>
              <a:buNone/>
            </a:pPr>
            <a:r>
              <a:rPr lang="el-GR" sz="2400" dirty="0"/>
              <a:t>Σύμφωνα με τον </a:t>
            </a:r>
            <a:r>
              <a:rPr lang="en-US" sz="2400" dirty="0"/>
              <a:t>Olweus (1995)</a:t>
            </a:r>
            <a:r>
              <a:rPr lang="el-GR" sz="2400" dirty="0"/>
              <a:t>, το 40% των θυτών καταδικάζονται στο μέλλον για πολλαπλές εγκληματικές ενέργειες.</a:t>
            </a:r>
          </a:p>
          <a:p>
            <a:pPr>
              <a:buNone/>
            </a:pPr>
            <a:r>
              <a:rPr lang="el-GR" sz="2400" dirty="0"/>
              <a:t>Ο σωματικός εκφοβισμός κορυφώνεται στη σχολική και μειώνεται στην εφηβική ηλικία, ενώ ο λεκτικός εκφοβισμός παραμένει σταθερός.</a:t>
            </a:r>
          </a:p>
          <a:p>
            <a:pPr lvl="1"/>
            <a:r>
              <a:rPr lang="el-GR" sz="2200" dirty="0"/>
              <a:t>Τα αγόρια βιώνουν συχνότερα σωματική βία από τα κορίτσια. </a:t>
            </a:r>
          </a:p>
          <a:p>
            <a:pPr lvl="1"/>
            <a:r>
              <a:rPr lang="el-GR" sz="2200" dirty="0"/>
              <a:t>Τα κορίτσια εκφράζουν κυρίως επιθετικές συμπεριφορές ως σχεσιακή επιθετικότητα (σκόπιμη απομόνωση).</a:t>
            </a:r>
          </a:p>
          <a:p>
            <a:pPr>
              <a:buNone/>
            </a:pPr>
            <a:endParaRPr lang="el-GR"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additive="base">
                                        <p:cTn id="1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 calcmode="lin" valueType="num">
                                      <p:cBhvr additive="base">
                                        <p:cTn id="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dirty="0"/>
              <a:t>Βιβλιογραφία</a:t>
            </a:r>
          </a:p>
        </p:txBody>
      </p:sp>
      <p:sp>
        <p:nvSpPr>
          <p:cNvPr id="3" name="Θέση περιεχομένου 2"/>
          <p:cNvSpPr>
            <a:spLocks noGrp="1"/>
          </p:cNvSpPr>
          <p:nvPr>
            <p:ph idx="1"/>
          </p:nvPr>
        </p:nvSpPr>
        <p:spPr>
          <a:xfrm>
            <a:off x="457200" y="1428736"/>
            <a:ext cx="8229600" cy="5429263"/>
          </a:xfrm>
        </p:spPr>
        <p:txBody>
          <a:bodyPr/>
          <a:lstStyle/>
          <a:p>
            <a:pPr>
              <a:buNone/>
            </a:pPr>
            <a:r>
              <a:rPr lang="en-US" sz="2400" dirty="0"/>
              <a:t>Hallowell, E. M., &amp; Ratey, J. J. (2003). </a:t>
            </a:r>
            <a:r>
              <a:rPr lang="el-GR" sz="2400" i="1" dirty="0"/>
              <a:t>Ζώντας με τη διάσπαση: Αναγνωρίζοντας και αντιμετωπίζοντας την Διαταραχή Ελλειμματικής Προσοχής (ΔΕΠ) στα παιδιά και στους ενήλικες </a:t>
            </a:r>
            <a:r>
              <a:rPr lang="el-GR" sz="2400" dirty="0"/>
              <a:t>(Μετάφ. Μ. Περαντάκου-Κουκ, Επιμ. Ε. Λιβανίου). Αθήνα: Νίκας - Ελληνική Παιδεία Α.Ε.</a:t>
            </a:r>
          </a:p>
          <a:p>
            <a:pPr>
              <a:buNone/>
            </a:pPr>
            <a:r>
              <a:rPr lang="el-GR" sz="2400" dirty="0"/>
              <a:t>Κάκουρος, Ε., &amp; Μανιαδάκη, Κ. (Επιμ.) (2012). </a:t>
            </a:r>
            <a:r>
              <a:rPr lang="el-GR" sz="2400" i="1" dirty="0"/>
              <a:t>Διαταραχή Ελλειμματικής Προσοχής-Υπερκινητικότητα: Θεωρητικές προσεγγίσεις και θεραπευτική αντιμετώπιση.</a:t>
            </a:r>
            <a:r>
              <a:rPr lang="el-GR" sz="2400" dirty="0"/>
              <a:t> Αθήνα: Gutenberg - Γιώργος &amp; Κώστας </a:t>
            </a:r>
            <a:r>
              <a:rPr lang="el-GR" sz="2400" dirty="0" err="1"/>
              <a:t>Δαρδανός</a:t>
            </a:r>
            <a:r>
              <a:rPr lang="el-GR" sz="2400" dirty="0"/>
              <a:t>.</a:t>
            </a:r>
          </a:p>
          <a:p>
            <a:pPr>
              <a:buNone/>
            </a:pPr>
            <a:r>
              <a:rPr lang="el-GR" sz="2400" dirty="0"/>
              <a:t>Καλαντζή-</a:t>
            </a:r>
            <a:r>
              <a:rPr lang="el-GR" sz="2400" dirty="0" err="1"/>
              <a:t>Αζίζι</a:t>
            </a:r>
            <a:r>
              <a:rPr lang="el-GR" sz="2400" dirty="0"/>
              <a:t>, Α., Αγγελή, Κ., &amp; Ευσταθίου, Γ. (2012). </a:t>
            </a:r>
            <a:r>
              <a:rPr lang="el-GR" sz="2400" i="1" dirty="0"/>
              <a:t>Ελληνική κλίμακα αξιολόγησης της ΔΕΠ/Υ – </a:t>
            </a:r>
            <a:r>
              <a:rPr lang="en-US" sz="2400" i="1" dirty="0"/>
              <a:t>IV</a:t>
            </a:r>
            <a:r>
              <a:rPr lang="el-GR" sz="2400" i="1" dirty="0"/>
              <a:t>. Κλίμακα για γονείς - Κλίμακα για εκπαιδευτικούς: Στάθμιση της κλίμακας </a:t>
            </a:r>
            <a:r>
              <a:rPr lang="en-US" sz="2400" i="1" dirty="0"/>
              <a:t>ADHD</a:t>
            </a:r>
            <a:r>
              <a:rPr lang="el-GR" sz="2400" i="1" dirty="0"/>
              <a:t>-</a:t>
            </a:r>
            <a:r>
              <a:rPr lang="en-US" sz="2400" i="1" dirty="0"/>
              <a:t>IV</a:t>
            </a:r>
            <a:r>
              <a:rPr lang="el-GR" sz="2400" i="1" dirty="0"/>
              <a:t> των </a:t>
            </a:r>
            <a:r>
              <a:rPr lang="en-US" sz="2400" i="1" dirty="0"/>
              <a:t>G</a:t>
            </a:r>
            <a:r>
              <a:rPr lang="el-GR" sz="2400" i="1" dirty="0"/>
              <a:t>. </a:t>
            </a:r>
            <a:r>
              <a:rPr lang="en-US" sz="2400" i="1" dirty="0"/>
              <a:t>J</a:t>
            </a:r>
            <a:r>
              <a:rPr lang="el-GR" sz="2400" i="1" dirty="0"/>
              <a:t>. </a:t>
            </a:r>
            <a:r>
              <a:rPr lang="en-US" sz="2400" i="1" dirty="0" err="1"/>
              <a:t>DuPaul</a:t>
            </a:r>
            <a:r>
              <a:rPr lang="el-GR" sz="2400" i="1" dirty="0"/>
              <a:t>, </a:t>
            </a:r>
            <a:r>
              <a:rPr lang="en-US" sz="2400" i="1" dirty="0"/>
              <a:t>T</a:t>
            </a:r>
            <a:r>
              <a:rPr lang="el-GR" sz="2400" i="1" dirty="0"/>
              <a:t>. </a:t>
            </a:r>
            <a:r>
              <a:rPr lang="en-US" sz="2400" i="1" dirty="0"/>
              <a:t>J</a:t>
            </a:r>
            <a:r>
              <a:rPr lang="el-GR" sz="2400" i="1" dirty="0"/>
              <a:t>. </a:t>
            </a:r>
            <a:r>
              <a:rPr lang="en-US" sz="2400" i="1" dirty="0"/>
              <a:t>Power</a:t>
            </a:r>
            <a:r>
              <a:rPr lang="el-GR" sz="2400" i="1" dirty="0"/>
              <a:t>, </a:t>
            </a:r>
            <a:r>
              <a:rPr lang="en-US" sz="2400" i="1" dirty="0"/>
              <a:t>A</a:t>
            </a:r>
            <a:r>
              <a:rPr lang="el-GR" sz="2400" i="1" dirty="0"/>
              <a:t>. </a:t>
            </a:r>
            <a:r>
              <a:rPr lang="en-US" sz="2400" i="1" dirty="0"/>
              <a:t>D</a:t>
            </a:r>
            <a:r>
              <a:rPr lang="el-GR" sz="2400" i="1" dirty="0"/>
              <a:t>. </a:t>
            </a:r>
            <a:r>
              <a:rPr lang="en-US" sz="2400" i="1" dirty="0" err="1"/>
              <a:t>Anastopoulos</a:t>
            </a:r>
            <a:r>
              <a:rPr lang="el-GR" sz="2400" i="1" dirty="0"/>
              <a:t> και </a:t>
            </a:r>
            <a:r>
              <a:rPr lang="en-US" sz="2400" i="1" dirty="0"/>
              <a:t>R</a:t>
            </a:r>
            <a:r>
              <a:rPr lang="el-GR" sz="2400" i="1" dirty="0"/>
              <a:t>. </a:t>
            </a:r>
            <a:r>
              <a:rPr lang="en-US" sz="2400" i="1" dirty="0"/>
              <a:t>Reid</a:t>
            </a:r>
            <a:r>
              <a:rPr lang="el-GR" sz="2400" i="1" dirty="0"/>
              <a:t>.</a:t>
            </a:r>
            <a:r>
              <a:rPr lang="el-GR" sz="2400" dirty="0"/>
              <a:t> Αθήνα: Πεδίο. (Έτος έκδοσης πρωτοτύπου 1998)</a:t>
            </a:r>
          </a:p>
          <a:p>
            <a:pPr>
              <a:buNone/>
            </a:pPr>
            <a:endParaRPr lang="el-GR" sz="2400" dirty="0"/>
          </a:p>
          <a:p>
            <a:pPr>
              <a:buNone/>
            </a:pPr>
            <a:endParaRPr lang="el-GR" dirty="0"/>
          </a:p>
        </p:txBody>
      </p:sp>
    </p:spTree>
    <p:extLst>
      <p:ext uri="{BB962C8B-B14F-4D97-AF65-F5344CB8AC3E}">
        <p14:creationId xmlns:p14="http://schemas.microsoft.com/office/powerpoint/2010/main" val="4289178200"/>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lstStyle/>
          <a:p>
            <a:pPr algn="ctr"/>
            <a:r>
              <a:rPr lang="el-GR" dirty="0"/>
              <a:t>Βιβλιογραφία</a:t>
            </a:r>
          </a:p>
        </p:txBody>
      </p:sp>
      <p:sp>
        <p:nvSpPr>
          <p:cNvPr id="3" name="Θέση περιεχομένου 2"/>
          <p:cNvSpPr>
            <a:spLocks noGrp="1"/>
          </p:cNvSpPr>
          <p:nvPr>
            <p:ph idx="1"/>
          </p:nvPr>
        </p:nvSpPr>
        <p:spPr>
          <a:xfrm>
            <a:off x="457200" y="1484785"/>
            <a:ext cx="8291264" cy="4839816"/>
          </a:xfrm>
        </p:spPr>
        <p:txBody>
          <a:bodyPr/>
          <a:lstStyle/>
          <a:p>
            <a:pPr>
              <a:buNone/>
            </a:pPr>
            <a:r>
              <a:rPr lang="el-GR" sz="2400" dirty="0" err="1"/>
              <a:t>Κόρπα</a:t>
            </a:r>
            <a:r>
              <a:rPr lang="el-GR" sz="2400" dirty="0"/>
              <a:t>, Τ. (2014). </a:t>
            </a:r>
            <a:r>
              <a:rPr lang="el-GR" sz="2400" i="1" dirty="0"/>
              <a:t>ΔΕΠ-Υ - Διαταραχή ελλειμματικής προσοχής - υπερκινητικότητας: Ανίχνευση, αξιολόγηση, αντιμετώπιση.</a:t>
            </a:r>
            <a:r>
              <a:rPr lang="el-GR" sz="2400" dirty="0"/>
              <a:t> Παρουσίαση. Ανακτήθηκε από: </a:t>
            </a:r>
            <a:r>
              <a:rPr lang="el-GR" sz="2400" u="sng" dirty="0"/>
              <a:t>http://eteadramas.weebly.com/uploads/2/4/8/8/24882630/korpa_drama_5.4.2014.pdf</a:t>
            </a:r>
            <a:r>
              <a:rPr lang="el-GR" sz="2400" dirty="0"/>
              <a:t> </a:t>
            </a:r>
          </a:p>
          <a:p>
            <a:pPr>
              <a:buNone/>
            </a:pPr>
            <a:r>
              <a:rPr lang="el-GR" sz="2400" dirty="0" err="1"/>
              <a:t>Κόρπα</a:t>
            </a:r>
            <a:r>
              <a:rPr lang="el-GR" sz="2400" dirty="0"/>
              <a:t>, Τ. (2013). </a:t>
            </a:r>
            <a:r>
              <a:rPr lang="el-GR" sz="2400" i="1" dirty="0"/>
              <a:t>Διαταραχή ελλειμματικής προσοχής – </a:t>
            </a:r>
            <a:r>
              <a:rPr lang="el-GR" sz="2400" i="1" dirty="0" err="1"/>
              <a:t>υπερκινητικότητας</a:t>
            </a:r>
            <a:r>
              <a:rPr lang="el-GR" sz="2400" i="1" dirty="0"/>
              <a:t>: Οδηγίες για εκπαιδευτικούς.</a:t>
            </a:r>
            <a:r>
              <a:rPr lang="el-GR" sz="2400" dirty="0"/>
              <a:t> Αθήνα: Ελληνική Εταιρεία Μελέτης ΔΕΠΥ.</a:t>
            </a:r>
          </a:p>
          <a:p>
            <a:pPr>
              <a:buNone/>
            </a:pPr>
            <a:r>
              <a:rPr lang="en-US" sz="2400" dirty="0" err="1"/>
              <a:t>Martinussen</a:t>
            </a:r>
            <a:r>
              <a:rPr lang="el-GR" sz="2400" dirty="0"/>
              <a:t>, </a:t>
            </a:r>
            <a:r>
              <a:rPr lang="en-US" sz="2400" dirty="0"/>
              <a:t>R</a:t>
            </a:r>
            <a:r>
              <a:rPr lang="el-GR" sz="2400" dirty="0"/>
              <a:t>., </a:t>
            </a:r>
            <a:r>
              <a:rPr lang="en-US" sz="2400" dirty="0" err="1"/>
              <a:t>Tannock</a:t>
            </a:r>
            <a:r>
              <a:rPr lang="el-GR" sz="2400" dirty="0"/>
              <a:t>, </a:t>
            </a:r>
            <a:r>
              <a:rPr lang="en-US" sz="2400" dirty="0"/>
              <a:t>R</a:t>
            </a:r>
            <a:r>
              <a:rPr lang="el-GR" sz="2400" dirty="0"/>
              <a:t>., </a:t>
            </a:r>
            <a:r>
              <a:rPr lang="en-US" sz="2400" dirty="0" err="1"/>
              <a:t>Mclnnes</a:t>
            </a:r>
            <a:r>
              <a:rPr lang="el-GR" sz="2400" dirty="0"/>
              <a:t>, </a:t>
            </a:r>
            <a:r>
              <a:rPr lang="en-US" sz="2400" dirty="0"/>
              <a:t>A</a:t>
            </a:r>
            <a:r>
              <a:rPr lang="el-GR" sz="2400" dirty="0"/>
              <a:t>., &amp; </a:t>
            </a:r>
            <a:r>
              <a:rPr lang="en-US" sz="2400" dirty="0" err="1"/>
              <a:t>Chaban</a:t>
            </a:r>
            <a:r>
              <a:rPr lang="el-GR" sz="2400" dirty="0"/>
              <a:t>, </a:t>
            </a:r>
            <a:r>
              <a:rPr lang="en-US" sz="2400" dirty="0"/>
              <a:t>P</a:t>
            </a:r>
            <a:r>
              <a:rPr lang="el-GR" sz="2400" dirty="0"/>
              <a:t>. (2009). </a:t>
            </a:r>
            <a:r>
              <a:rPr lang="el-GR" sz="2400" i="1" dirty="0"/>
              <a:t>Διδασκαλία για επιτυχία: Εγχειρίδιο Εκπαιδευτικών για ΔΕΠ-Υ </a:t>
            </a:r>
            <a:r>
              <a:rPr lang="el-GR" sz="2400" dirty="0"/>
              <a:t>(</a:t>
            </a:r>
            <a:r>
              <a:rPr lang="el-GR" sz="2400" dirty="0" err="1"/>
              <a:t>Επιμ</a:t>
            </a:r>
            <a:r>
              <a:rPr lang="el-GR" sz="2400" dirty="0"/>
              <a:t>. Α. Ρούσσου, Ε. </a:t>
            </a:r>
            <a:r>
              <a:rPr lang="el-GR" sz="2400" dirty="0" err="1"/>
              <a:t>Μπάρλου</a:t>
            </a:r>
            <a:r>
              <a:rPr lang="el-GR" sz="2400" dirty="0"/>
              <a:t>, &amp; Γ. </a:t>
            </a:r>
            <a:r>
              <a:rPr lang="el-GR" sz="2400" dirty="0" err="1"/>
              <a:t>Κατσάνη</a:t>
            </a:r>
            <a:r>
              <a:rPr lang="el-GR" sz="2400" dirty="0"/>
              <a:t>). Αθήνα: Ελληνικά Γράμματα.</a:t>
            </a:r>
          </a:p>
          <a:p>
            <a:pPr>
              <a:buNone/>
            </a:pPr>
            <a:endParaRPr lang="el-GR" dirty="0"/>
          </a:p>
          <a:p>
            <a:endParaRPr lang="el-GR" dirty="0"/>
          </a:p>
        </p:txBody>
      </p:sp>
    </p:spTree>
    <p:extLst>
      <p:ext uri="{BB962C8B-B14F-4D97-AF65-F5344CB8AC3E}">
        <p14:creationId xmlns:p14="http://schemas.microsoft.com/office/powerpoint/2010/main" val="302287383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9776"/>
            <a:ext cx="8229600" cy="1143000"/>
          </a:xfrm>
        </p:spPr>
        <p:txBody>
          <a:bodyPr/>
          <a:lstStyle/>
          <a:p>
            <a:pPr algn="ctr"/>
            <a:r>
              <a:rPr lang="el-GR" dirty="0"/>
              <a:t>Βιβλιογραφία</a:t>
            </a:r>
          </a:p>
        </p:txBody>
      </p:sp>
      <p:sp>
        <p:nvSpPr>
          <p:cNvPr id="3" name="Θέση περιεχομένου 2"/>
          <p:cNvSpPr>
            <a:spLocks noGrp="1"/>
          </p:cNvSpPr>
          <p:nvPr>
            <p:ph idx="1"/>
          </p:nvPr>
        </p:nvSpPr>
        <p:spPr>
          <a:xfrm>
            <a:off x="467544" y="1772816"/>
            <a:ext cx="8229600" cy="4911824"/>
          </a:xfrm>
        </p:spPr>
        <p:txBody>
          <a:bodyPr/>
          <a:lstStyle/>
          <a:p>
            <a:pPr>
              <a:buNone/>
            </a:pPr>
            <a:r>
              <a:rPr lang="el-GR" sz="2400" dirty="0" err="1"/>
              <a:t>Neuhaus</a:t>
            </a:r>
            <a:r>
              <a:rPr lang="el-GR" sz="2400" dirty="0"/>
              <a:t>, C. (1998). </a:t>
            </a:r>
            <a:r>
              <a:rPr lang="el-GR" sz="2400" i="1" dirty="0"/>
              <a:t>Το υπερκινητικό παιδί και τα προβλήματά του </a:t>
            </a:r>
            <a:r>
              <a:rPr lang="el-GR" sz="2400" dirty="0"/>
              <a:t>(Μετάφ. Γ</a:t>
            </a:r>
            <a:r>
              <a:rPr lang="en-US" sz="2400" dirty="0"/>
              <a:t>. </a:t>
            </a:r>
            <a:r>
              <a:rPr lang="el-GR" sz="2400" dirty="0"/>
              <a:t>Μωραΐτου</a:t>
            </a:r>
            <a:r>
              <a:rPr lang="en-US" sz="2400" dirty="0"/>
              <a:t>, </a:t>
            </a:r>
            <a:r>
              <a:rPr lang="el-GR" sz="2400" dirty="0"/>
              <a:t>Επιμ</a:t>
            </a:r>
            <a:r>
              <a:rPr lang="en-US" sz="2400" dirty="0"/>
              <a:t>. </a:t>
            </a:r>
            <a:r>
              <a:rPr lang="el-GR" sz="2400" dirty="0"/>
              <a:t>Μ</a:t>
            </a:r>
            <a:r>
              <a:rPr lang="en-US" sz="2400" dirty="0"/>
              <a:t>. </a:t>
            </a:r>
            <a:r>
              <a:rPr lang="el-GR" sz="2400" dirty="0"/>
              <a:t>Ζαφειροπούλου</a:t>
            </a:r>
            <a:r>
              <a:rPr lang="en-US" sz="2400" dirty="0"/>
              <a:t>). </a:t>
            </a:r>
            <a:r>
              <a:rPr lang="el-GR" sz="2400" dirty="0"/>
              <a:t>Αθήνα</a:t>
            </a:r>
            <a:r>
              <a:rPr lang="en-US" sz="2400" dirty="0"/>
              <a:t>: </a:t>
            </a:r>
            <a:r>
              <a:rPr lang="el-GR" sz="2400" dirty="0"/>
              <a:t>Ελληνικά Γράμματα</a:t>
            </a:r>
            <a:r>
              <a:rPr lang="en-US" sz="2400" dirty="0"/>
              <a:t>.</a:t>
            </a:r>
            <a:endParaRPr lang="el-GR" sz="2400" dirty="0"/>
          </a:p>
          <a:p>
            <a:pPr>
              <a:buNone/>
            </a:pPr>
            <a:r>
              <a:rPr lang="en-US" sz="2400" dirty="0"/>
              <a:t>National Institute of Mental Health (</a:t>
            </a:r>
            <a:r>
              <a:rPr lang="el-GR" sz="2400" dirty="0"/>
              <a:t>χ</a:t>
            </a:r>
            <a:r>
              <a:rPr lang="en-US" sz="2400" dirty="0"/>
              <a:t>.</a:t>
            </a:r>
            <a:r>
              <a:rPr lang="el-GR" sz="2400" dirty="0"/>
              <a:t>χ</a:t>
            </a:r>
            <a:r>
              <a:rPr lang="en-US" sz="2400" dirty="0"/>
              <a:t>.). </a:t>
            </a:r>
            <a:r>
              <a:rPr lang="el-GR" sz="2400" i="1" dirty="0"/>
              <a:t>Διαταραχή ελλειμματικής προσοχής </a:t>
            </a:r>
            <a:r>
              <a:rPr lang="en-US" sz="2400" i="1" dirty="0"/>
              <a:t>- </a:t>
            </a:r>
            <a:r>
              <a:rPr lang="el-GR" sz="2400" i="1" dirty="0" err="1"/>
              <a:t>υπερκινητικότητας</a:t>
            </a:r>
            <a:r>
              <a:rPr lang="el-GR" sz="2400" i="1" dirty="0"/>
              <a:t> </a:t>
            </a:r>
            <a:r>
              <a:rPr lang="en-US" sz="2400" dirty="0"/>
              <a:t>(</a:t>
            </a:r>
            <a:r>
              <a:rPr lang="el-GR" sz="2400" dirty="0" err="1"/>
              <a:t>Μετάφ</a:t>
            </a:r>
            <a:r>
              <a:rPr lang="en-US" sz="2400" dirty="0"/>
              <a:t>. </a:t>
            </a:r>
            <a:r>
              <a:rPr lang="el-GR" sz="2400" dirty="0"/>
              <a:t>Ελληνική Εταιρεία για τις </a:t>
            </a:r>
            <a:r>
              <a:rPr lang="el-GR" sz="2400" dirty="0" err="1"/>
              <a:t>Νευροεπιστήμες</a:t>
            </a:r>
            <a:r>
              <a:rPr lang="el-GR" sz="2400" dirty="0"/>
              <a:t>, Ελληνική Εταιρεία Μελέτης της ΔΕΠ-Υ, Πανελλήνια Ένωση </a:t>
            </a:r>
            <a:r>
              <a:rPr lang="el-GR" sz="2400" dirty="0" err="1"/>
              <a:t>Βιοεπιστημόνων</a:t>
            </a:r>
            <a:r>
              <a:rPr lang="el-GR" sz="2400" dirty="0"/>
              <a:t> &amp; Ίδρυμα </a:t>
            </a:r>
            <a:r>
              <a:rPr lang="el-GR" sz="2400" dirty="0" err="1"/>
              <a:t>Ευγενίδου</a:t>
            </a:r>
            <a:r>
              <a:rPr lang="el-GR" sz="2400" dirty="0"/>
              <a:t>). Αθήνα</a:t>
            </a:r>
            <a:r>
              <a:rPr lang="en-US" sz="2400" dirty="0"/>
              <a:t>.</a:t>
            </a:r>
            <a:endParaRPr lang="el-GR" sz="2400" dirty="0"/>
          </a:p>
          <a:p>
            <a:endParaRPr lang="el-GR" sz="2400" dirty="0"/>
          </a:p>
          <a:p>
            <a:pPr>
              <a:buNone/>
            </a:pPr>
            <a:endParaRPr lang="el-GR" dirty="0"/>
          </a:p>
          <a:p>
            <a:endParaRPr lang="el-GR" dirty="0"/>
          </a:p>
          <a:p>
            <a:endParaRPr lang="el-GR" dirty="0"/>
          </a:p>
        </p:txBody>
      </p:sp>
    </p:spTree>
    <p:extLst>
      <p:ext uri="{BB962C8B-B14F-4D97-AF65-F5344CB8AC3E}">
        <p14:creationId xmlns:p14="http://schemas.microsoft.com/office/powerpoint/2010/main" val="3921651844"/>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lstStyle/>
          <a:p>
            <a:pPr algn="ctr"/>
            <a:r>
              <a:rPr lang="el-GR" dirty="0"/>
              <a:t>Χρήσιμοι σύνδεσμοι</a:t>
            </a:r>
          </a:p>
        </p:txBody>
      </p:sp>
      <p:sp>
        <p:nvSpPr>
          <p:cNvPr id="3" name="Θέση περιεχομένου 2"/>
          <p:cNvSpPr>
            <a:spLocks noGrp="1"/>
          </p:cNvSpPr>
          <p:nvPr>
            <p:ph idx="1"/>
          </p:nvPr>
        </p:nvSpPr>
        <p:spPr>
          <a:xfrm>
            <a:off x="467544" y="1484784"/>
            <a:ext cx="8424936" cy="5373216"/>
          </a:xfrm>
        </p:spPr>
        <p:txBody>
          <a:bodyPr/>
          <a:lstStyle/>
          <a:p>
            <a:pPr>
              <a:buNone/>
            </a:pPr>
            <a:r>
              <a:rPr lang="en-US" sz="2200" u="sng" dirty="0"/>
              <a:t>www.chadd.org</a:t>
            </a:r>
            <a:r>
              <a:rPr lang="en-US" sz="2200" dirty="0"/>
              <a:t> </a:t>
            </a:r>
            <a:endParaRPr lang="el-GR" sz="2200" dirty="0"/>
          </a:p>
          <a:p>
            <a:pPr>
              <a:buNone/>
            </a:pPr>
            <a:r>
              <a:rPr lang="en-US" sz="2200" dirty="0"/>
              <a:t>Children and Adults with Attention Deficit-Hyperactivity Disorder</a:t>
            </a:r>
            <a:endParaRPr lang="el-GR" sz="2200" dirty="0"/>
          </a:p>
          <a:p>
            <a:pPr>
              <a:buNone/>
            </a:pPr>
            <a:r>
              <a:rPr lang="en-US" sz="2200" u="sng" dirty="0"/>
              <a:t>www.add.org</a:t>
            </a:r>
            <a:endParaRPr lang="el-GR" sz="2200" b="1" dirty="0"/>
          </a:p>
          <a:p>
            <a:pPr>
              <a:buNone/>
            </a:pPr>
            <a:r>
              <a:rPr lang="en-US" sz="2200" dirty="0"/>
              <a:t>Attention Deficit Disorder Association</a:t>
            </a:r>
            <a:endParaRPr lang="el-GR" sz="2200" b="1" dirty="0"/>
          </a:p>
          <a:p>
            <a:pPr>
              <a:buNone/>
            </a:pPr>
            <a:r>
              <a:rPr lang="en-US" sz="2200" u="sng" dirty="0"/>
              <a:t>http://www.addresources.org/</a:t>
            </a:r>
            <a:r>
              <a:rPr lang="en-US" sz="2200" dirty="0"/>
              <a:t> </a:t>
            </a:r>
            <a:endParaRPr lang="el-GR" sz="2200" b="1" dirty="0"/>
          </a:p>
          <a:p>
            <a:pPr>
              <a:buNone/>
            </a:pPr>
            <a:r>
              <a:rPr lang="en-US" sz="2200" dirty="0"/>
              <a:t>ADD Resources</a:t>
            </a:r>
            <a:endParaRPr lang="el-GR" sz="2200" b="1" dirty="0"/>
          </a:p>
          <a:p>
            <a:pPr>
              <a:buNone/>
            </a:pPr>
            <a:r>
              <a:rPr lang="en-US" sz="2200" u="sng" dirty="0"/>
              <a:t>http</a:t>
            </a:r>
            <a:r>
              <a:rPr lang="el-GR" sz="2200" u="sng" dirty="0"/>
              <a:t>://</a:t>
            </a:r>
            <a:r>
              <a:rPr lang="en-US" sz="2200" u="sng" dirty="0"/>
              <a:t>www</a:t>
            </a:r>
            <a:r>
              <a:rPr lang="el-GR" sz="2200" u="sng" dirty="0"/>
              <a:t>.</a:t>
            </a:r>
            <a:r>
              <a:rPr lang="en-US" sz="2200" u="sng" dirty="0"/>
              <a:t>adhd</a:t>
            </a:r>
            <a:r>
              <a:rPr lang="el-GR" sz="2200" u="sng" dirty="0"/>
              <a:t>.</a:t>
            </a:r>
            <a:r>
              <a:rPr lang="en-US" sz="2200" u="sng" dirty="0"/>
              <a:t>gr</a:t>
            </a:r>
            <a:r>
              <a:rPr lang="el-GR" sz="2200" u="sng" dirty="0"/>
              <a:t>/</a:t>
            </a:r>
            <a:endParaRPr lang="el-GR" sz="2200" dirty="0"/>
          </a:p>
          <a:p>
            <a:pPr>
              <a:buNone/>
            </a:pPr>
            <a:r>
              <a:rPr lang="el-GR" sz="2200" dirty="0"/>
              <a:t>Ελληνική Εταιρεία Μελέτης ΔΕΠΥ</a:t>
            </a:r>
          </a:p>
          <a:p>
            <a:pPr>
              <a:buNone/>
            </a:pPr>
            <a:r>
              <a:rPr lang="en-US" sz="2200" u="sng" dirty="0"/>
              <a:t>http</a:t>
            </a:r>
            <a:r>
              <a:rPr lang="el-GR" sz="2200" u="sng" dirty="0"/>
              <a:t>://</a:t>
            </a:r>
            <a:r>
              <a:rPr lang="en-US" sz="2200" u="sng" dirty="0"/>
              <a:t>www</a:t>
            </a:r>
            <a:r>
              <a:rPr lang="el-GR" sz="2200" u="sng" dirty="0"/>
              <a:t>.</a:t>
            </a:r>
            <a:r>
              <a:rPr lang="en-US" sz="2200" u="sng" dirty="0"/>
              <a:t>adhdhellas</a:t>
            </a:r>
            <a:r>
              <a:rPr lang="el-GR" sz="2200" u="sng" dirty="0"/>
              <a:t>.</a:t>
            </a:r>
            <a:r>
              <a:rPr lang="en-US" sz="2200" u="sng" dirty="0"/>
              <a:t>org</a:t>
            </a:r>
            <a:r>
              <a:rPr lang="el-GR" sz="2200" u="sng" dirty="0"/>
              <a:t>/</a:t>
            </a:r>
          </a:p>
          <a:p>
            <a:pPr>
              <a:buNone/>
            </a:pPr>
            <a:r>
              <a:rPr lang="el-GR" sz="2200" dirty="0"/>
              <a:t>Πανελλήνιο Σωματείο Ατόμων με Διαταραχή Ελλειμματικής Προσοχής και </a:t>
            </a:r>
            <a:r>
              <a:rPr lang="el-GR" sz="2200" dirty="0" err="1"/>
              <a:t>Υπερκινητικότητας</a:t>
            </a:r>
            <a:r>
              <a:rPr lang="el-GR" sz="2200" dirty="0"/>
              <a:t> (ΔΕΠΥ)</a:t>
            </a:r>
          </a:p>
          <a:p>
            <a:pPr>
              <a:buNone/>
            </a:pPr>
            <a:r>
              <a:rPr lang="el-GR" sz="2200" u="sng" dirty="0"/>
              <a:t>http://www.adhdforum.gr/</a:t>
            </a:r>
            <a:endParaRPr lang="el-GR" sz="2200" dirty="0"/>
          </a:p>
        </p:txBody>
      </p:sp>
    </p:spTree>
    <p:extLst>
      <p:ext uri="{BB962C8B-B14F-4D97-AF65-F5344CB8AC3E}">
        <p14:creationId xmlns:p14="http://schemas.microsoft.com/office/powerpoint/2010/main" val="3786490803"/>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733A914-9BE5-4354-AB28-E67FC28BBC8E}"/>
              </a:ext>
            </a:extLst>
          </p:cNvPr>
          <p:cNvSpPr>
            <a:spLocks noGrp="1"/>
          </p:cNvSpPr>
          <p:nvPr>
            <p:ph type="title"/>
          </p:nvPr>
        </p:nvSpPr>
        <p:spPr>
          <a:xfrm>
            <a:off x="5566393" y="1143003"/>
            <a:ext cx="2743200" cy="1981200"/>
          </a:xfrm>
        </p:spPr>
        <p:txBody>
          <a:bodyPr anchor="b">
            <a:normAutofit/>
          </a:bodyPr>
          <a:lstStyle/>
          <a:p>
            <a:r>
              <a:rPr lang="el-GR" dirty="0"/>
              <a:t>Σας ευχαριστώ πολύ!</a:t>
            </a:r>
          </a:p>
        </p:txBody>
      </p:sp>
      <p:pic>
        <p:nvPicPr>
          <p:cNvPr id="2" name="Εικόνα 1">
            <a:extLst>
              <a:ext uri="{FF2B5EF4-FFF2-40B4-BE49-F238E27FC236}">
                <a16:creationId xmlns:a16="http://schemas.microsoft.com/office/drawing/2014/main" id="{5282A1F1-3421-44FF-B4E8-54740438E355}"/>
              </a:ext>
            </a:extLst>
          </p:cNvPr>
          <p:cNvPicPr>
            <a:picLocks noChangeAspect="1"/>
          </p:cNvPicPr>
          <p:nvPr/>
        </p:nvPicPr>
        <p:blipFill>
          <a:blip r:embed="rId2"/>
          <a:stretch>
            <a:fillRect/>
          </a:stretch>
        </p:blipFill>
        <p:spPr>
          <a:xfrm>
            <a:off x="683568" y="1752603"/>
            <a:ext cx="4401863" cy="2465043"/>
          </a:xfrm>
          <a:prstGeom prst="rect">
            <a:avLst/>
          </a:prstGeom>
        </p:spPr>
      </p:pic>
    </p:spTree>
    <p:extLst>
      <p:ext uri="{BB962C8B-B14F-4D97-AF65-F5344CB8AC3E}">
        <p14:creationId xmlns:p14="http://schemas.microsoft.com/office/powerpoint/2010/main" val="6557311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Afroditi\Desktop\Εξελικτική Ψυχοπαθολογία\Εικόνες\Bullying\bullyhallway.jpg"/>
          <p:cNvPicPr>
            <a:picLocks noGrp="1" noChangeAspect="1" noChangeArrowheads="1"/>
          </p:cNvPicPr>
          <p:nvPr>
            <p:ph idx="1"/>
          </p:nvPr>
        </p:nvPicPr>
        <p:blipFill>
          <a:blip r:embed="rId2" cstate="print"/>
          <a:srcRect/>
          <a:stretch>
            <a:fillRect/>
          </a:stretch>
        </p:blipFill>
        <p:spPr bwMode="auto">
          <a:xfrm>
            <a:off x="0" y="0"/>
            <a:ext cx="4355976" cy="4365104"/>
          </a:xfrm>
          <a:prstGeom prst="rect">
            <a:avLst/>
          </a:prstGeom>
          <a:noFill/>
        </p:spPr>
      </p:pic>
      <p:pic>
        <p:nvPicPr>
          <p:cNvPr id="6146" name="Picture 2" descr="C:\Users\User\Documents\Εκφοβισμός Θυματοποίηση\Bullying Images\130219_BULLE_Bystander.jpg.CROP.original-original.jpg"/>
          <p:cNvPicPr>
            <a:picLocks noChangeAspect="1" noChangeArrowheads="1"/>
          </p:cNvPicPr>
          <p:nvPr/>
        </p:nvPicPr>
        <p:blipFill>
          <a:blip r:embed="rId3" cstate="print"/>
          <a:srcRect/>
          <a:stretch>
            <a:fillRect/>
          </a:stretch>
        </p:blipFill>
        <p:spPr bwMode="auto">
          <a:xfrm>
            <a:off x="0" y="4107180"/>
            <a:ext cx="4335780" cy="2750820"/>
          </a:xfrm>
          <a:prstGeom prst="rect">
            <a:avLst/>
          </a:prstGeom>
          <a:noFill/>
        </p:spPr>
      </p:pic>
      <p:pic>
        <p:nvPicPr>
          <p:cNvPr id="6147" name="Picture 3" descr="C:\Users\User\Documents\Εκφοβισμός Θυματοποίηση\Bullying Images\Bully 3.jpg"/>
          <p:cNvPicPr>
            <a:picLocks noChangeAspect="1" noChangeArrowheads="1"/>
          </p:cNvPicPr>
          <p:nvPr/>
        </p:nvPicPr>
        <p:blipFill>
          <a:blip r:embed="rId4" cstate="print"/>
          <a:srcRect/>
          <a:stretch>
            <a:fillRect/>
          </a:stretch>
        </p:blipFill>
        <p:spPr bwMode="auto">
          <a:xfrm>
            <a:off x="5004048" y="764704"/>
            <a:ext cx="3566160" cy="5486400"/>
          </a:xfrm>
          <a:prstGeom prst="rect">
            <a:avLst/>
          </a:prstGeom>
          <a:noFill/>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User\Documents\Εκφοβισμός Θυματοποίηση\Bullying Images\bullying4.jpg"/>
          <p:cNvPicPr>
            <a:picLocks noChangeAspect="1" noChangeArrowheads="1"/>
          </p:cNvPicPr>
          <p:nvPr/>
        </p:nvPicPr>
        <p:blipFill>
          <a:blip r:embed="rId2" cstate="print"/>
          <a:srcRect/>
          <a:stretch>
            <a:fillRect/>
          </a:stretch>
        </p:blipFill>
        <p:spPr bwMode="auto">
          <a:xfrm>
            <a:off x="5004049" y="1340768"/>
            <a:ext cx="4143984" cy="4509121"/>
          </a:xfrm>
          <a:prstGeom prst="rect">
            <a:avLst/>
          </a:prstGeom>
          <a:noFill/>
        </p:spPr>
      </p:pic>
      <p:pic>
        <p:nvPicPr>
          <p:cNvPr id="5123" name="Picture 3" descr="C:\Users\User\Documents\Εκφοβισμός Θυματοποίηση\Bullying Images\cyberbullyingfactscommonformofbullying.jpg"/>
          <p:cNvPicPr>
            <a:picLocks noChangeAspect="1" noChangeArrowheads="1"/>
          </p:cNvPicPr>
          <p:nvPr/>
        </p:nvPicPr>
        <p:blipFill>
          <a:blip r:embed="rId3" cstate="print"/>
          <a:srcRect/>
          <a:stretch>
            <a:fillRect/>
          </a:stretch>
        </p:blipFill>
        <p:spPr bwMode="auto">
          <a:xfrm>
            <a:off x="0" y="0"/>
            <a:ext cx="5004048" cy="3068960"/>
          </a:xfrm>
          <a:prstGeom prst="rect">
            <a:avLst/>
          </a:prstGeom>
          <a:noFill/>
        </p:spPr>
      </p:pic>
      <p:pic>
        <p:nvPicPr>
          <p:cNvPr id="5124" name="Picture 4" descr="C:\Users\User\Documents\Εκφοβισμός Θυματοποίηση\Bullying Images\Bully 8.jpg"/>
          <p:cNvPicPr>
            <a:picLocks noChangeAspect="1" noChangeArrowheads="1"/>
          </p:cNvPicPr>
          <p:nvPr/>
        </p:nvPicPr>
        <p:blipFill>
          <a:blip r:embed="rId4" cstate="print"/>
          <a:srcRect/>
          <a:stretch>
            <a:fillRect/>
          </a:stretch>
        </p:blipFill>
        <p:spPr bwMode="auto">
          <a:xfrm>
            <a:off x="0" y="2996952"/>
            <a:ext cx="5004048" cy="3861048"/>
          </a:xfrm>
          <a:prstGeom prst="rect">
            <a:avLst/>
          </a:prstGeom>
          <a:noFill/>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40160"/>
          </a:xfrm>
        </p:spPr>
        <p:txBody>
          <a:bodyPr>
            <a:normAutofit fontScale="90000"/>
          </a:bodyPr>
          <a:lstStyle/>
          <a:p>
            <a:pPr algn="ctr"/>
            <a:r>
              <a:rPr lang="el-GR" dirty="0"/>
              <a:t>Εναντιωματική προκλητική διαταραχή</a:t>
            </a:r>
          </a:p>
        </p:txBody>
      </p:sp>
      <p:sp>
        <p:nvSpPr>
          <p:cNvPr id="3" name="Content Placeholder 2"/>
          <p:cNvSpPr>
            <a:spLocks noGrp="1"/>
          </p:cNvSpPr>
          <p:nvPr>
            <p:ph idx="1"/>
          </p:nvPr>
        </p:nvSpPr>
        <p:spPr>
          <a:xfrm>
            <a:off x="251520" y="1700808"/>
            <a:ext cx="8712968" cy="4942902"/>
          </a:xfrm>
        </p:spPr>
        <p:txBody>
          <a:bodyPr>
            <a:normAutofit/>
          </a:bodyPr>
          <a:lstStyle/>
          <a:p>
            <a:pPr>
              <a:buNone/>
            </a:pPr>
            <a:r>
              <a:rPr lang="el-GR" sz="2500" dirty="0"/>
              <a:t>Σύμφωνα με το </a:t>
            </a:r>
            <a:r>
              <a:rPr lang="en-US" sz="2500" dirty="0"/>
              <a:t>DSM-5 (2013), </a:t>
            </a:r>
            <a:r>
              <a:rPr lang="el-GR" sz="2500" dirty="0"/>
              <a:t>η διάγνωση της ΕΠΔ απαιτεί</a:t>
            </a:r>
            <a:r>
              <a:rPr lang="en-US" sz="2500" dirty="0"/>
              <a:t>:</a:t>
            </a:r>
          </a:p>
          <a:p>
            <a:pPr marL="457200" indent="-457200">
              <a:buAutoNum type="alphaUcPeriod"/>
            </a:pPr>
            <a:r>
              <a:rPr lang="el-GR" sz="2500" dirty="0"/>
              <a:t>Ένα μοτίβο </a:t>
            </a:r>
            <a:r>
              <a:rPr lang="el-GR" sz="2500" b="1" dirty="0"/>
              <a:t>θυμωμένης/ευερέθιστης διάθεσης</a:t>
            </a:r>
            <a:r>
              <a:rPr lang="el-GR" sz="2500" dirty="0"/>
              <a:t>, </a:t>
            </a:r>
            <a:r>
              <a:rPr lang="el-GR" sz="2500" b="1" dirty="0"/>
              <a:t>προκλητικής ή συμπεριφοράς αντιπαράθεσης </a:t>
            </a:r>
            <a:r>
              <a:rPr lang="el-GR" sz="2500" dirty="0"/>
              <a:t>ή </a:t>
            </a:r>
            <a:r>
              <a:rPr lang="el-GR" sz="2500" b="1" dirty="0"/>
              <a:t>εκδικητικότητας,</a:t>
            </a:r>
            <a:r>
              <a:rPr lang="el-GR" sz="2500" dirty="0"/>
              <a:t> </a:t>
            </a:r>
          </a:p>
          <a:p>
            <a:pPr lvl="1">
              <a:buFont typeface="Wingdings" panose="05000000000000000000" pitchFamily="2" charset="2"/>
              <a:buChar char="§"/>
            </a:pPr>
            <a:r>
              <a:rPr lang="el-GR" sz="2300" dirty="0"/>
              <a:t>διαρκεί για </a:t>
            </a:r>
            <a:r>
              <a:rPr lang="el-GR" sz="2300" b="1" dirty="0"/>
              <a:t>τουλάχιστον 6 μήνες</a:t>
            </a:r>
            <a:r>
              <a:rPr lang="el-GR" sz="2300" dirty="0"/>
              <a:t>, </a:t>
            </a:r>
          </a:p>
          <a:p>
            <a:pPr lvl="1">
              <a:buFont typeface="Wingdings" panose="05000000000000000000" pitchFamily="2" charset="2"/>
              <a:buChar char="§"/>
            </a:pPr>
            <a:r>
              <a:rPr lang="el-GR" sz="2300" dirty="0"/>
              <a:t>υποδεικνύεται από τουλάχιστον</a:t>
            </a:r>
            <a:r>
              <a:rPr lang="el-GR" sz="2300" b="1" dirty="0"/>
              <a:t> τέσσερα</a:t>
            </a:r>
            <a:r>
              <a:rPr lang="el-GR" sz="2300" dirty="0"/>
              <a:t> από τα παρακάτω συμπτώματα, </a:t>
            </a:r>
          </a:p>
          <a:p>
            <a:pPr lvl="1">
              <a:buFont typeface="Wingdings" panose="05000000000000000000" pitchFamily="2" charset="2"/>
              <a:buChar char="§"/>
            </a:pPr>
            <a:r>
              <a:rPr lang="el-GR" sz="2300" dirty="0"/>
              <a:t>εμφανίζεται κατά την αλληλεπίδραση με τουλάχιστον ένα άτομο.</a:t>
            </a:r>
          </a:p>
        </p:txBody>
      </p:sp>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11686</TotalTime>
  <Words>4304</Words>
  <Application>Microsoft Office PowerPoint</Application>
  <PresentationFormat>Προβολή στην οθόνη (4:3)</PresentationFormat>
  <Paragraphs>365</Paragraphs>
  <Slides>64</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64</vt:i4>
      </vt:variant>
    </vt:vector>
  </HeadingPairs>
  <TitlesOfParts>
    <vt:vector size="70" baseType="lpstr">
      <vt:lpstr>Arial</vt:lpstr>
      <vt:lpstr>Calibri</vt:lpstr>
      <vt:lpstr>Constantia</vt:lpstr>
      <vt:lpstr>Wingdings</vt:lpstr>
      <vt:lpstr>Wingdings 2</vt:lpstr>
      <vt:lpstr>Flow</vt:lpstr>
      <vt:lpstr>Επιθετικότητα και ΔΕΠ-Υ σε παιδιά κι εφήβους</vt:lpstr>
      <vt:lpstr>Αναπτυξιακή διαδρομή επιθετικότητας</vt:lpstr>
      <vt:lpstr>Αναπτυξιακή διαδρομή της επιθετικότητας</vt:lpstr>
      <vt:lpstr>Παράγοντες επικινδυνότητας</vt:lpstr>
      <vt:lpstr>Επιθετικότητα κι εκφοβισμός</vt:lpstr>
      <vt:lpstr>Επιθετικότητα κι εκφοβισμός</vt:lpstr>
      <vt:lpstr>Παρουσίαση του PowerPoint</vt:lpstr>
      <vt:lpstr>Παρουσίαση του PowerPoint</vt:lpstr>
      <vt:lpstr>Εναντιωματική προκλητική διαταραχή</vt:lpstr>
      <vt:lpstr>Παρουσίαση του PowerPoint</vt:lpstr>
      <vt:lpstr>Εναντιωματική προκλητική διαταραχή</vt:lpstr>
      <vt:lpstr>Αναπτυξιακή πορεία ΕΠΔ</vt:lpstr>
      <vt:lpstr>Αναπτυξιακή πορεία ΕΠΔ</vt:lpstr>
      <vt:lpstr>Διαταραχή διαγωγής</vt:lpstr>
      <vt:lpstr>Διαταραχή διαγωγής</vt:lpstr>
      <vt:lpstr>Διαταραχή διαγωγής</vt:lpstr>
      <vt:lpstr>Διαταραχή διαγωγής</vt:lpstr>
      <vt:lpstr>Αναπτυξιακή πορεία της ΔΔ</vt:lpstr>
      <vt:lpstr>Αναπτυξιακή πορεία της ΔΔ</vt:lpstr>
      <vt:lpstr>Διαφορές ΕΠΔ και ΔΔ</vt:lpstr>
      <vt:lpstr>Ο ρόλος του εκπαιδευτικού</vt:lpstr>
      <vt:lpstr>Ο ρόλος του εκπαιδευτικού</vt:lpstr>
      <vt:lpstr>Ο ρόλος του εκπαιδευτικού</vt:lpstr>
      <vt:lpstr>Ο ρόλος του εκπαιδευτικού</vt:lpstr>
      <vt:lpstr>Ο ρόλος του εκπαιδευτικού</vt:lpstr>
      <vt:lpstr>Παρουσίαση του PowerPoint</vt:lpstr>
      <vt:lpstr>Παρουσίαση του PowerPoint</vt:lpstr>
      <vt:lpstr>Παρουσίαση του PowerPoint</vt:lpstr>
      <vt:lpstr>Συνεργασία με την οικογένεια</vt:lpstr>
      <vt:lpstr>Διαταραχή Ελλειμματικής Προσοχής-Υπερκινητικότητας ΔΕΠ-Υ</vt:lpstr>
      <vt:lpstr>Ορισμός της ΔEΠ-Υ</vt:lpstr>
      <vt:lpstr>Πώς είναι η ζωή με ΔΕΠ-Υ; Τι μας αποκαλύπτουν τα παιδιά;</vt:lpstr>
      <vt:lpstr>Διαγνωστικά κριτήρια</vt:lpstr>
      <vt:lpstr>Διαγνωστικά κριτήρια απροσεξίας</vt:lpstr>
      <vt:lpstr>Διαγνωστικά κριτήρια απροσεξίας</vt:lpstr>
      <vt:lpstr>Διαγνωστικά κριτήρια υπερκινητικότητας-παρορμητικότητας</vt:lpstr>
      <vt:lpstr>Διαγνωστικά κριτήρια υπερκινητικότητας-παρορμητικότητας</vt:lpstr>
      <vt:lpstr>Διαγνωστικά κριτήρια</vt:lpstr>
      <vt:lpstr>Τύποι ΔΕΠ-Υ</vt:lpstr>
      <vt:lpstr>Συννοσηρότητα </vt:lpstr>
      <vt:lpstr>Συνοδά προβλήματα</vt:lpstr>
      <vt:lpstr>Συνοδά προβλήματα</vt:lpstr>
      <vt:lpstr>Συνοδά προβλήματα</vt:lpstr>
      <vt:lpstr>Συνοδά προβλήματα</vt:lpstr>
      <vt:lpstr>Συνοδά προβλήματα</vt:lpstr>
      <vt:lpstr>Οδηγίες για εκπαιδευτικούς</vt:lpstr>
      <vt:lpstr>Οδηγίες για εκπαιδευτικούς</vt:lpstr>
      <vt:lpstr>Οδηγίες για εκπαιδευτικούς</vt:lpstr>
      <vt:lpstr>Οδηγίες για εκπαιδευτικούς</vt:lpstr>
      <vt:lpstr>Οδηγίες για εκπαιδευτικούς</vt:lpstr>
      <vt:lpstr>Οδηγίες για εκπαιδευτικούς</vt:lpstr>
      <vt:lpstr>Οδηγίες για γονείς</vt:lpstr>
      <vt:lpstr>Οδηγίες για γονείς</vt:lpstr>
      <vt:lpstr>Οδηγίες για γονείς</vt:lpstr>
      <vt:lpstr>Οδηγίες για γονείς</vt:lpstr>
      <vt:lpstr>Οδηγίες για γονείς</vt:lpstr>
      <vt:lpstr>Οδηγίες για γονείς</vt:lpstr>
      <vt:lpstr>Οδηγίες για γονείς</vt:lpstr>
      <vt:lpstr>Βιβλιογραφία (ελληνόγλωσση)</vt:lpstr>
      <vt:lpstr>Βιβλιογραφία</vt:lpstr>
      <vt:lpstr>Βιβλιογραφία</vt:lpstr>
      <vt:lpstr>Βιβλιογραφία</vt:lpstr>
      <vt:lpstr>Χρήσιμοι σύνδεσμοι</vt:lpstr>
      <vt:lpstr>Σας ευχαριστώ πολύ!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Προβλήματα Εξωτερίκευσης</dc:title>
  <dc:creator>Afroditi</dc:creator>
  <cp:lastModifiedBy>Irene Karakasidou</cp:lastModifiedBy>
  <cp:revision>260</cp:revision>
  <dcterms:created xsi:type="dcterms:W3CDTF">2013-03-01T14:41:43Z</dcterms:created>
  <dcterms:modified xsi:type="dcterms:W3CDTF">2024-06-11T07:18:04Z</dcterms:modified>
</cp:coreProperties>
</file>