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6" r:id="rId4"/>
  </p:sldMasterIdLst>
  <p:notesMasterIdLst>
    <p:notesMasterId r:id="rId32"/>
  </p:notesMasterIdLst>
  <p:handoutMasterIdLst>
    <p:handoutMasterId r:id="rId33"/>
  </p:handoutMasterIdLst>
  <p:sldIdLst>
    <p:sldId id="1497" r:id="rId5"/>
    <p:sldId id="1514" r:id="rId6"/>
    <p:sldId id="1537" r:id="rId7"/>
    <p:sldId id="1538" r:id="rId8"/>
    <p:sldId id="1539" r:id="rId9"/>
    <p:sldId id="1515" r:id="rId10"/>
    <p:sldId id="1516" r:id="rId11"/>
    <p:sldId id="1517" r:id="rId12"/>
    <p:sldId id="1518" r:id="rId13"/>
    <p:sldId id="1519" r:id="rId14"/>
    <p:sldId id="1520" r:id="rId15"/>
    <p:sldId id="1521" r:id="rId16"/>
    <p:sldId id="1522" r:id="rId17"/>
    <p:sldId id="1523" r:id="rId18"/>
    <p:sldId id="1524" r:id="rId19"/>
    <p:sldId id="1525" r:id="rId20"/>
    <p:sldId id="1526" r:id="rId21"/>
    <p:sldId id="1527" r:id="rId22"/>
    <p:sldId id="1528" r:id="rId23"/>
    <p:sldId id="1529" r:id="rId24"/>
    <p:sldId id="1530" r:id="rId25"/>
    <p:sldId id="1531" r:id="rId26"/>
    <p:sldId id="1532" r:id="rId27"/>
    <p:sldId id="1533" r:id="rId28"/>
    <p:sldId id="1534" r:id="rId29"/>
    <p:sldId id="1535" r:id="rId30"/>
    <p:sldId id="153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D6EB2D-5F15-49C2-BE9F-2FAB8DF5FA8F}" v="11" dt="2026-03-10T07:02:43.249"/>
  </p1510:revLst>
</p1510:revInfo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079" autoAdjust="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ΕΙΡΗΝΗ ΚΑΡΑΚΑΣΙΔΟΥ" userId="9dd01b7d-6db9-4237-9fd8-ce22edfdcd88" providerId="ADAL" clId="{365A9E90-A70D-4328-A90E-9F5A62B3898C}"/>
    <pc:docChg chg="undo custSel addSld modSld">
      <pc:chgData name="ΕΙΡΗΝΗ ΚΑΡΑΚΑΣΙΔΟΥ" userId="9dd01b7d-6db9-4237-9fd8-ce22edfdcd88" providerId="ADAL" clId="{365A9E90-A70D-4328-A90E-9F5A62B3898C}" dt="2026-03-12T06:40:06.568" v="130" actId="403"/>
      <pc:docMkLst>
        <pc:docMk/>
      </pc:docMkLst>
      <pc:sldChg chg="modSp mod">
        <pc:chgData name="ΕΙΡΗΝΗ ΚΑΡΑΚΑΣΙΔΟΥ" userId="9dd01b7d-6db9-4237-9fd8-ce22edfdcd88" providerId="ADAL" clId="{365A9E90-A70D-4328-A90E-9F5A62B3898C}" dt="2026-03-12T06:35:28.856" v="100" actId="20577"/>
        <pc:sldMkLst>
          <pc:docMk/>
          <pc:sldMk cId="2002021855" sldId="1514"/>
        </pc:sldMkLst>
        <pc:spChg chg="mod">
          <ac:chgData name="ΕΙΡΗΝΗ ΚΑΡΑΚΑΣΙΔΟΥ" userId="9dd01b7d-6db9-4237-9fd8-ce22edfdcd88" providerId="ADAL" clId="{365A9E90-A70D-4328-A90E-9F5A62B3898C}" dt="2026-03-12T06:35:28.856" v="100" actId="20577"/>
          <ac:spMkLst>
            <pc:docMk/>
            <pc:sldMk cId="2002021855" sldId="1514"/>
            <ac:spMk id="3" creationId="{8DE9521F-CC42-235E-F804-B826A36205D1}"/>
          </ac:spMkLst>
        </pc:spChg>
      </pc:sldChg>
      <pc:sldChg chg="modSp mod">
        <pc:chgData name="ΕΙΡΗΝΗ ΚΑΡΑΚΑΣΙΔΟΥ" userId="9dd01b7d-6db9-4237-9fd8-ce22edfdcd88" providerId="ADAL" clId="{365A9E90-A70D-4328-A90E-9F5A62B3898C}" dt="2026-03-12T06:38:18.653" v="113" actId="20577"/>
        <pc:sldMkLst>
          <pc:docMk/>
          <pc:sldMk cId="3240448406" sldId="1521"/>
        </pc:sldMkLst>
        <pc:spChg chg="mod">
          <ac:chgData name="ΕΙΡΗΝΗ ΚΑΡΑΚΑΣΙΔΟΥ" userId="9dd01b7d-6db9-4237-9fd8-ce22edfdcd88" providerId="ADAL" clId="{365A9E90-A70D-4328-A90E-9F5A62B3898C}" dt="2026-03-12T06:38:18.653" v="113" actId="20577"/>
          <ac:spMkLst>
            <pc:docMk/>
            <pc:sldMk cId="3240448406" sldId="1521"/>
            <ac:spMk id="2" creationId="{32BD4CBC-71AC-1B8D-1104-0C45DF573F7A}"/>
          </ac:spMkLst>
        </pc:spChg>
      </pc:sldChg>
      <pc:sldChg chg="modSp mod modClrScheme chgLayout">
        <pc:chgData name="ΕΙΡΗΝΗ ΚΑΡΑΚΑΣΙΔΟΥ" userId="9dd01b7d-6db9-4237-9fd8-ce22edfdcd88" providerId="ADAL" clId="{365A9E90-A70D-4328-A90E-9F5A62B3898C}" dt="2026-03-12T06:38:58.219" v="116" actId="26606"/>
        <pc:sldMkLst>
          <pc:docMk/>
          <pc:sldMk cId="2937535270" sldId="1523"/>
        </pc:sldMkLst>
        <pc:spChg chg="mod">
          <ac:chgData name="ΕΙΡΗΝΗ ΚΑΡΑΚΑΣΙΔΟΥ" userId="9dd01b7d-6db9-4237-9fd8-ce22edfdcd88" providerId="ADAL" clId="{365A9E90-A70D-4328-A90E-9F5A62B3898C}" dt="2026-03-12T06:38:58.219" v="116" actId="26606"/>
          <ac:spMkLst>
            <pc:docMk/>
            <pc:sldMk cId="2937535270" sldId="1523"/>
            <ac:spMk id="5" creationId="{22818A73-02EA-CEB1-64D7-BF955E7E2AFA}"/>
          </ac:spMkLst>
        </pc:spChg>
        <pc:graphicFrameChg chg="mod modGraphic">
          <ac:chgData name="ΕΙΡΗΝΗ ΚΑΡΑΚΑΣΙΔΟΥ" userId="9dd01b7d-6db9-4237-9fd8-ce22edfdcd88" providerId="ADAL" clId="{365A9E90-A70D-4328-A90E-9F5A62B3898C}" dt="2026-03-12T06:38:58.219" v="116" actId="26606"/>
          <ac:graphicFrameMkLst>
            <pc:docMk/>
            <pc:sldMk cId="2937535270" sldId="1523"/>
            <ac:graphicFrameMk id="8" creationId="{8BE9D759-0E20-27DF-9CB4-E5345CA87570}"/>
          </ac:graphicFrameMkLst>
        </pc:graphicFrameChg>
      </pc:sldChg>
      <pc:sldChg chg="addSp delSp modSp mod modClrScheme chgLayout">
        <pc:chgData name="ΕΙΡΗΝΗ ΚΑΡΑΚΑΣΙΔΟΥ" userId="9dd01b7d-6db9-4237-9fd8-ce22edfdcd88" providerId="ADAL" clId="{365A9E90-A70D-4328-A90E-9F5A62B3898C}" dt="2026-03-12T06:39:13.774" v="118" actId="478"/>
        <pc:sldMkLst>
          <pc:docMk/>
          <pc:sldMk cId="2354067467" sldId="1524"/>
        </pc:sldMkLst>
        <pc:spChg chg="add del mod">
          <ac:chgData name="ΕΙΡΗΝΗ ΚΑΡΑΚΑΣΙΔΟΥ" userId="9dd01b7d-6db9-4237-9fd8-ce22edfdcd88" providerId="ADAL" clId="{365A9E90-A70D-4328-A90E-9F5A62B3898C}" dt="2026-03-12T06:39:13.774" v="118" actId="478"/>
          <ac:spMkLst>
            <pc:docMk/>
            <pc:sldMk cId="2354067467" sldId="1524"/>
            <ac:spMk id="10" creationId="{CCB865E7-09E3-E6F7-7B10-A7EE2408CBFA}"/>
          </ac:spMkLst>
        </pc:spChg>
        <pc:graphicFrameChg chg="mod modGraphic">
          <ac:chgData name="ΕΙΡΗΝΗ ΚΑΡΑΚΑΣΙΔΟΥ" userId="9dd01b7d-6db9-4237-9fd8-ce22edfdcd88" providerId="ADAL" clId="{365A9E90-A70D-4328-A90E-9F5A62B3898C}" dt="2026-03-12T06:39:09.283" v="117" actId="26606"/>
          <ac:graphicFrameMkLst>
            <pc:docMk/>
            <pc:sldMk cId="2354067467" sldId="1524"/>
            <ac:graphicFrameMk id="5" creationId="{8B2968D2-2D8C-7F02-67D3-7DDA8E83F225}"/>
          </ac:graphicFrameMkLst>
        </pc:graphicFrameChg>
      </pc:sldChg>
      <pc:sldChg chg="modSp mod">
        <pc:chgData name="ΕΙΡΗΝΗ ΚΑΡΑΚΑΣΙΔΟΥ" userId="9dd01b7d-6db9-4237-9fd8-ce22edfdcd88" providerId="ADAL" clId="{365A9E90-A70D-4328-A90E-9F5A62B3898C}" dt="2026-03-12T06:39:45.377" v="123" actId="403"/>
        <pc:sldMkLst>
          <pc:docMk/>
          <pc:sldMk cId="1425969684" sldId="1527"/>
        </pc:sldMkLst>
        <pc:spChg chg="mod">
          <ac:chgData name="ΕΙΡΗΝΗ ΚΑΡΑΚΑΣΙΔΟΥ" userId="9dd01b7d-6db9-4237-9fd8-ce22edfdcd88" providerId="ADAL" clId="{365A9E90-A70D-4328-A90E-9F5A62B3898C}" dt="2026-03-12T06:39:45.377" v="123" actId="403"/>
          <ac:spMkLst>
            <pc:docMk/>
            <pc:sldMk cId="1425969684" sldId="1527"/>
            <ac:spMk id="8" creationId="{C415419F-ACEA-3E50-DC29-AE40FDF615E6}"/>
          </ac:spMkLst>
        </pc:spChg>
      </pc:sldChg>
      <pc:sldChg chg="modSp mod">
        <pc:chgData name="ΕΙΡΗΝΗ ΚΑΡΑΚΑΣΙΔΟΥ" userId="9dd01b7d-6db9-4237-9fd8-ce22edfdcd88" providerId="ADAL" clId="{365A9E90-A70D-4328-A90E-9F5A62B3898C}" dt="2026-03-12T06:39:53.572" v="128" actId="403"/>
        <pc:sldMkLst>
          <pc:docMk/>
          <pc:sldMk cId="903038208" sldId="1528"/>
        </pc:sldMkLst>
        <pc:spChg chg="mod">
          <ac:chgData name="ΕΙΡΗΝΗ ΚΑΡΑΚΑΣΙΔΟΥ" userId="9dd01b7d-6db9-4237-9fd8-ce22edfdcd88" providerId="ADAL" clId="{365A9E90-A70D-4328-A90E-9F5A62B3898C}" dt="2026-03-12T06:39:53.572" v="128" actId="403"/>
          <ac:spMkLst>
            <pc:docMk/>
            <pc:sldMk cId="903038208" sldId="1528"/>
            <ac:spMk id="3" creationId="{B375D22A-92B3-1746-3045-66C889B03FAC}"/>
          </ac:spMkLst>
        </pc:spChg>
      </pc:sldChg>
      <pc:sldChg chg="modSp mod">
        <pc:chgData name="ΕΙΡΗΝΗ ΚΑΡΑΚΑΣΙΔΟΥ" userId="9dd01b7d-6db9-4237-9fd8-ce22edfdcd88" providerId="ADAL" clId="{365A9E90-A70D-4328-A90E-9F5A62B3898C}" dt="2026-03-12T06:40:06.568" v="130" actId="403"/>
        <pc:sldMkLst>
          <pc:docMk/>
          <pc:sldMk cId="3062635664" sldId="1531"/>
        </pc:sldMkLst>
        <pc:spChg chg="mod">
          <ac:chgData name="ΕΙΡΗΝΗ ΚΑΡΑΚΑΣΙΔΟΥ" userId="9dd01b7d-6db9-4237-9fd8-ce22edfdcd88" providerId="ADAL" clId="{365A9E90-A70D-4328-A90E-9F5A62B3898C}" dt="2026-03-12T06:40:06.568" v="130" actId="403"/>
          <ac:spMkLst>
            <pc:docMk/>
            <pc:sldMk cId="3062635664" sldId="1531"/>
            <ac:spMk id="3" creationId="{BF3722FA-A3B7-5852-58B5-4396FBE1AB95}"/>
          </ac:spMkLst>
        </pc:spChg>
      </pc:sldChg>
      <pc:sldChg chg="addSp modSp">
        <pc:chgData name="ΕΙΡΗΝΗ ΚΑΡΑΚΑΣΙΔΟΥ" userId="9dd01b7d-6db9-4237-9fd8-ce22edfdcd88" providerId="ADAL" clId="{365A9E90-A70D-4328-A90E-9F5A62B3898C}" dt="2026-03-09T19:08:50.963" v="3" actId="1076"/>
        <pc:sldMkLst>
          <pc:docMk/>
          <pc:sldMk cId="988007189" sldId="1536"/>
        </pc:sldMkLst>
        <pc:picChg chg="add mod">
          <ac:chgData name="ΕΙΡΗΝΗ ΚΑΡΑΚΑΣΙΔΟΥ" userId="9dd01b7d-6db9-4237-9fd8-ce22edfdcd88" providerId="ADAL" clId="{365A9E90-A70D-4328-A90E-9F5A62B3898C}" dt="2026-03-09T19:08:50.963" v="3" actId="1076"/>
          <ac:picMkLst>
            <pc:docMk/>
            <pc:sldMk cId="988007189" sldId="1536"/>
            <ac:picMk id="12290" creationId="{FCD0AFAE-F64D-19BC-9913-EAB5585CB962}"/>
          </ac:picMkLst>
        </pc:picChg>
      </pc:sldChg>
      <pc:sldChg chg="addSp modSp new mod modClrScheme chgLayout">
        <pc:chgData name="ΕΙΡΗΝΗ ΚΑΡΑΚΑΣΙΔΟΥ" userId="9dd01b7d-6db9-4237-9fd8-ce22edfdcd88" providerId="ADAL" clId="{365A9E90-A70D-4328-A90E-9F5A62B3898C}" dt="2026-03-10T07:01:18.889" v="54" actId="14100"/>
        <pc:sldMkLst>
          <pc:docMk/>
          <pc:sldMk cId="3257951419" sldId="1537"/>
        </pc:sldMkLst>
        <pc:spChg chg="mod">
          <ac:chgData name="ΕΙΡΗΝΗ ΚΑΡΑΚΑΣΙΔΟΥ" userId="9dd01b7d-6db9-4237-9fd8-ce22edfdcd88" providerId="ADAL" clId="{365A9E90-A70D-4328-A90E-9F5A62B3898C}" dt="2026-03-10T07:01:03.424" v="45" actId="26606"/>
          <ac:spMkLst>
            <pc:docMk/>
            <pc:sldMk cId="3257951419" sldId="1537"/>
            <ac:spMk id="2" creationId="{5CE2096D-2E70-2473-4416-A6657C0621DE}"/>
          </ac:spMkLst>
        </pc:spChg>
        <pc:spChg chg="mod">
          <ac:chgData name="ΕΙΡΗΝΗ ΚΑΡΑΚΑΣΙΔΟΥ" userId="9dd01b7d-6db9-4237-9fd8-ce22edfdcd88" providerId="ADAL" clId="{365A9E90-A70D-4328-A90E-9F5A62B3898C}" dt="2026-03-10T07:01:18.889" v="54" actId="14100"/>
          <ac:spMkLst>
            <pc:docMk/>
            <pc:sldMk cId="3257951419" sldId="1537"/>
            <ac:spMk id="3" creationId="{0939311C-0FC6-6EB1-555D-B17DDB754AE3}"/>
          </ac:spMkLst>
        </pc:spChg>
        <pc:picChg chg="add mod">
          <ac:chgData name="ΕΙΡΗΝΗ ΚΑΡΑΚΑΣΙΔΟΥ" userId="9dd01b7d-6db9-4237-9fd8-ce22edfdcd88" providerId="ADAL" clId="{365A9E90-A70D-4328-A90E-9F5A62B3898C}" dt="2026-03-10T07:01:03.424" v="45" actId="26606"/>
          <ac:picMkLst>
            <pc:docMk/>
            <pc:sldMk cId="3257951419" sldId="1537"/>
            <ac:picMk id="1026" creationId="{1930C2D4-2088-4CF5-F03A-B6476EBAB60B}"/>
          </ac:picMkLst>
        </pc:picChg>
      </pc:sldChg>
      <pc:sldChg chg="addSp delSp modSp new mod modClrScheme chgLayout">
        <pc:chgData name="ΕΙΡΗΝΗ ΚΑΡΑΚΑΣΙΔΟΥ" userId="9dd01b7d-6db9-4237-9fd8-ce22edfdcd88" providerId="ADAL" clId="{365A9E90-A70D-4328-A90E-9F5A62B3898C}" dt="2026-03-10T07:02:10.399" v="73" actId="404"/>
        <pc:sldMkLst>
          <pc:docMk/>
          <pc:sldMk cId="2501461338" sldId="1538"/>
        </pc:sldMkLst>
        <pc:spChg chg="add mod">
          <ac:chgData name="ΕΙΡΗΝΗ ΚΑΡΑΚΑΣΙΔΟΥ" userId="9dd01b7d-6db9-4237-9fd8-ce22edfdcd88" providerId="ADAL" clId="{365A9E90-A70D-4328-A90E-9F5A62B3898C}" dt="2026-03-10T07:02:10.399" v="73" actId="404"/>
          <ac:spMkLst>
            <pc:docMk/>
            <pc:sldMk cId="2501461338" sldId="1538"/>
            <ac:spMk id="9" creationId="{99DD69AA-DD4B-68BE-026C-DBF170854DA9}"/>
          </ac:spMkLst>
        </pc:spChg>
        <pc:spChg chg="add mod">
          <ac:chgData name="ΕΙΡΗΝΗ ΚΑΡΑΚΑΣΙΔΟΥ" userId="9dd01b7d-6db9-4237-9fd8-ce22edfdcd88" providerId="ADAL" clId="{365A9E90-A70D-4328-A90E-9F5A62B3898C}" dt="2026-03-10T07:02:01.328" v="67" actId="27636"/>
          <ac:spMkLst>
            <pc:docMk/>
            <pc:sldMk cId="2501461338" sldId="1538"/>
            <ac:spMk id="11" creationId="{DEC03EE9-392A-EFD2-41E3-A45EF733DBE4}"/>
          </ac:spMkLst>
        </pc:spChg>
      </pc:sldChg>
      <pc:sldChg chg="modSp new mod modClrScheme chgLayout">
        <pc:chgData name="ΕΙΡΗΝΗ ΚΑΡΑΚΑΣΙΔΟΥ" userId="9dd01b7d-6db9-4237-9fd8-ce22edfdcd88" providerId="ADAL" clId="{365A9E90-A70D-4328-A90E-9F5A62B3898C}" dt="2026-03-10T07:03:29.892" v="99" actId="12"/>
        <pc:sldMkLst>
          <pc:docMk/>
          <pc:sldMk cId="2930538923" sldId="1539"/>
        </pc:sldMkLst>
        <pc:spChg chg="mod">
          <ac:chgData name="ΕΙΡΗΝΗ ΚΑΡΑΚΑΣΙΔΟΥ" userId="9dd01b7d-6db9-4237-9fd8-ce22edfdcd88" providerId="ADAL" clId="{365A9E90-A70D-4328-A90E-9F5A62B3898C}" dt="2026-03-10T07:03:19.327" v="97" actId="27636"/>
          <ac:spMkLst>
            <pc:docMk/>
            <pc:sldMk cId="2930538923" sldId="1539"/>
            <ac:spMk id="2" creationId="{05F36389-FC2C-6671-CB36-AE75E5F2E7FE}"/>
          </ac:spMkLst>
        </pc:spChg>
        <pc:spChg chg="mod">
          <ac:chgData name="ΕΙΡΗΝΗ ΚΑΡΑΚΑΣΙΔΟΥ" userId="9dd01b7d-6db9-4237-9fd8-ce22edfdcd88" providerId="ADAL" clId="{365A9E90-A70D-4328-A90E-9F5A62B3898C}" dt="2026-03-10T07:03:29.892" v="99" actId="12"/>
          <ac:spMkLst>
            <pc:docMk/>
            <pc:sldMk cId="2930538923" sldId="1539"/>
            <ac:spMk id="3" creationId="{DF8C696D-3E77-678A-5EDE-A5A8FD0BC564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7C111B-5261-4A13-B34C-6D97A00E80D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045E316-C427-4E33-8FA7-14BAE4211651}">
      <dgm:prSet/>
      <dgm:spPr/>
      <dgm:t>
        <a:bodyPr/>
        <a:lstStyle/>
        <a:p>
          <a:r>
            <a:rPr lang="el-GR" b="1" dirty="0"/>
            <a:t>1. Ρεαλιστικός τύπος (Realistic - The Doers)</a:t>
          </a:r>
          <a:r>
            <a:rPr lang="el-GR" dirty="0"/>
            <a:t> - </a:t>
          </a:r>
          <a:r>
            <a:rPr lang="el-GR" b="1" dirty="0"/>
            <a:t>Χαρακτηριστικά:</a:t>
          </a:r>
          <a:r>
            <a:rPr lang="el-GR" dirty="0"/>
            <a:t> </a:t>
          </a:r>
          <a:r>
            <a:rPr lang="el-GR" i="1" dirty="0"/>
            <a:t>πρακτικοί</a:t>
          </a:r>
          <a:r>
            <a:rPr lang="el-GR" dirty="0"/>
            <a:t>, </a:t>
          </a:r>
          <a:r>
            <a:rPr lang="el-GR" i="1" dirty="0"/>
            <a:t>δυναμικοί</a:t>
          </a:r>
          <a:r>
            <a:rPr lang="el-GR" dirty="0"/>
            <a:t>, </a:t>
          </a:r>
          <a:r>
            <a:rPr lang="el-GR" i="1" dirty="0"/>
            <a:t>τεχνικά προσανατολισμένοι</a:t>
          </a:r>
          <a:r>
            <a:rPr lang="el-GR" dirty="0"/>
            <a:t>, </a:t>
          </a:r>
          <a:r>
            <a:rPr lang="el-GR" i="1" dirty="0"/>
            <a:t>άμεσοι</a:t>
          </a:r>
          <a:r>
            <a:rPr lang="el-GR" dirty="0"/>
            <a:t>, ανεξάρτητοι. </a:t>
          </a:r>
          <a:r>
            <a:rPr lang="el-GR" b="1" dirty="0"/>
            <a:t>Προτεινόμενα επαγγέλματα:</a:t>
          </a:r>
          <a:r>
            <a:rPr lang="el-GR" dirty="0"/>
            <a:t> μηχανικός, τεχνικός, γεωπόνος, ηλεκτρολόγος, μηχανολόγος, ξυλουργός, αθλητής, πιλότος.</a:t>
          </a:r>
          <a:endParaRPr lang="en-US" dirty="0"/>
        </a:p>
      </dgm:t>
    </dgm:pt>
    <dgm:pt modelId="{40E85DAF-0E3E-4C70-9584-BF6B74FFAE14}" type="parTrans" cxnId="{4FDD3B33-93E5-4BA9-A5D4-4BEE8EF6AF4E}">
      <dgm:prSet/>
      <dgm:spPr/>
      <dgm:t>
        <a:bodyPr/>
        <a:lstStyle/>
        <a:p>
          <a:endParaRPr lang="en-US"/>
        </a:p>
      </dgm:t>
    </dgm:pt>
    <dgm:pt modelId="{8E535210-8AE3-4BE0-9377-556679C82E0E}" type="sibTrans" cxnId="{4FDD3B33-93E5-4BA9-A5D4-4BEE8EF6AF4E}">
      <dgm:prSet phldrT="1" phldr="0"/>
      <dgm:spPr/>
      <dgm:t>
        <a:bodyPr/>
        <a:lstStyle/>
        <a:p>
          <a:endParaRPr lang="en-US"/>
        </a:p>
      </dgm:t>
    </dgm:pt>
    <dgm:pt modelId="{06789044-A5FB-4FE6-8824-F6C1B5803BBA}">
      <dgm:prSet/>
      <dgm:spPr/>
      <dgm:t>
        <a:bodyPr/>
        <a:lstStyle/>
        <a:p>
          <a:r>
            <a:rPr lang="el-GR" b="1"/>
            <a:t>2. Ερευνητικός τύπος (Investigative - The Thinkers)</a:t>
          </a:r>
          <a:r>
            <a:rPr lang="el-GR"/>
            <a:t> -. </a:t>
          </a:r>
          <a:r>
            <a:rPr lang="el-GR" b="1"/>
            <a:t>Χαρακτηριστικά:</a:t>
          </a:r>
          <a:r>
            <a:rPr lang="el-GR"/>
            <a:t> </a:t>
          </a:r>
          <a:r>
            <a:rPr lang="el-GR" i="1"/>
            <a:t>αναλυτικοί</a:t>
          </a:r>
          <a:r>
            <a:rPr lang="el-GR"/>
            <a:t>, </a:t>
          </a:r>
          <a:r>
            <a:rPr lang="el-GR" i="1"/>
            <a:t>λογικοί</a:t>
          </a:r>
          <a:r>
            <a:rPr lang="el-GR"/>
            <a:t>, </a:t>
          </a:r>
          <a:r>
            <a:rPr lang="el-GR" i="1"/>
            <a:t>περίεργοι</a:t>
          </a:r>
          <a:r>
            <a:rPr lang="el-GR"/>
            <a:t>, </a:t>
          </a:r>
          <a:r>
            <a:rPr lang="el-GR" i="1"/>
            <a:t>λεπτομερείς</a:t>
          </a:r>
          <a:r>
            <a:rPr lang="el-GR"/>
            <a:t>, μεθοδικοί. </a:t>
          </a:r>
          <a:r>
            <a:rPr lang="el-GR" b="1"/>
            <a:t>Προτεινόμενα επαγγέλματα:</a:t>
          </a:r>
          <a:r>
            <a:rPr lang="el-GR"/>
            <a:t> επιστήμονας, ερευνητής, γιατρός, αναλυτής δεδομένων, βιολόγος, προγραμματιστής, μαθηματικός, φαρμακοποιός.</a:t>
          </a:r>
          <a:endParaRPr lang="en-US"/>
        </a:p>
      </dgm:t>
    </dgm:pt>
    <dgm:pt modelId="{E2BEA02C-36E8-4222-912E-3C54558E9882}" type="parTrans" cxnId="{24A65287-9D88-47BE-B5D3-6789759104B3}">
      <dgm:prSet/>
      <dgm:spPr/>
      <dgm:t>
        <a:bodyPr/>
        <a:lstStyle/>
        <a:p>
          <a:endParaRPr lang="en-US"/>
        </a:p>
      </dgm:t>
    </dgm:pt>
    <dgm:pt modelId="{42F7AEE8-720E-44DB-9976-4C232008B362}" type="sibTrans" cxnId="{24A65287-9D88-47BE-B5D3-6789759104B3}">
      <dgm:prSet phldrT="2" phldr="0"/>
      <dgm:spPr/>
      <dgm:t>
        <a:bodyPr/>
        <a:lstStyle/>
        <a:p>
          <a:endParaRPr lang="en-US"/>
        </a:p>
      </dgm:t>
    </dgm:pt>
    <dgm:pt modelId="{E96C2E11-38FD-4287-A215-68D69F590EE6}">
      <dgm:prSet/>
      <dgm:spPr/>
      <dgm:t>
        <a:bodyPr/>
        <a:lstStyle/>
        <a:p>
          <a:r>
            <a:rPr lang="el-GR" b="1"/>
            <a:t>3. Καλλιτεχνικός τύπος (Artistic - The Creators)</a:t>
          </a:r>
          <a:r>
            <a:rPr lang="el-GR"/>
            <a:t> - </a:t>
          </a:r>
          <a:r>
            <a:rPr lang="el-GR" b="1"/>
            <a:t>Χαρακτηριστικά:</a:t>
          </a:r>
          <a:r>
            <a:rPr lang="el-GR"/>
            <a:t> </a:t>
          </a:r>
          <a:r>
            <a:rPr lang="el-GR" i="1"/>
            <a:t>δημιουργικοί</a:t>
          </a:r>
          <a:r>
            <a:rPr lang="el-GR"/>
            <a:t>, </a:t>
          </a:r>
          <a:r>
            <a:rPr lang="el-GR" i="1"/>
            <a:t>φαντασία</a:t>
          </a:r>
          <a:r>
            <a:rPr lang="el-GR"/>
            <a:t>, </a:t>
          </a:r>
          <a:r>
            <a:rPr lang="el-GR" i="1"/>
            <a:t>εκφραστικοί</a:t>
          </a:r>
          <a:r>
            <a:rPr lang="el-GR"/>
            <a:t>, </a:t>
          </a:r>
          <a:r>
            <a:rPr lang="el-GR" i="1"/>
            <a:t>ανοιχτόμυαλοι</a:t>
          </a:r>
          <a:r>
            <a:rPr lang="el-GR"/>
            <a:t>, διαισθητικοί. </a:t>
          </a:r>
          <a:r>
            <a:rPr lang="el-GR" b="1"/>
            <a:t>Προτεινόμενα επαγγέλματα:</a:t>
          </a:r>
          <a:r>
            <a:rPr lang="el-GR"/>
            <a:t> καλλιτέχνης, γραφίστας, μουσικός, συγγραφέας, ηθοποιός, αρχιτέκτονας, σχεδιαστής μόδας.</a:t>
          </a:r>
          <a:endParaRPr lang="en-US"/>
        </a:p>
      </dgm:t>
    </dgm:pt>
    <dgm:pt modelId="{E3937F20-2147-471E-93DC-67F2FB3B173D}" type="parTrans" cxnId="{A94B2ED5-2502-4798-B168-37D7B7123896}">
      <dgm:prSet/>
      <dgm:spPr/>
      <dgm:t>
        <a:bodyPr/>
        <a:lstStyle/>
        <a:p>
          <a:endParaRPr lang="en-US"/>
        </a:p>
      </dgm:t>
    </dgm:pt>
    <dgm:pt modelId="{113F557B-B6AC-4598-816A-2B6F9FE13A20}" type="sibTrans" cxnId="{A94B2ED5-2502-4798-B168-37D7B7123896}">
      <dgm:prSet phldrT="3" phldr="0"/>
      <dgm:spPr/>
      <dgm:t>
        <a:bodyPr/>
        <a:lstStyle/>
        <a:p>
          <a:endParaRPr lang="en-US"/>
        </a:p>
      </dgm:t>
    </dgm:pt>
    <dgm:pt modelId="{0D53970B-E5DC-42BD-AEEB-B173EB85360D}" type="pres">
      <dgm:prSet presAssocID="{B07C111B-5261-4A13-B34C-6D97A00E80D3}" presName="vert0" presStyleCnt="0">
        <dgm:presLayoutVars>
          <dgm:dir/>
          <dgm:animOne val="branch"/>
          <dgm:animLvl val="lvl"/>
        </dgm:presLayoutVars>
      </dgm:prSet>
      <dgm:spPr/>
    </dgm:pt>
    <dgm:pt modelId="{3771D5F8-79DE-49CE-A029-ADB445ECC8FE}" type="pres">
      <dgm:prSet presAssocID="{A045E316-C427-4E33-8FA7-14BAE4211651}" presName="thickLine" presStyleLbl="alignNode1" presStyleIdx="0" presStyleCnt="3"/>
      <dgm:spPr/>
    </dgm:pt>
    <dgm:pt modelId="{0DDBC49B-8EBE-405D-B354-1249D12F1391}" type="pres">
      <dgm:prSet presAssocID="{A045E316-C427-4E33-8FA7-14BAE4211651}" presName="horz1" presStyleCnt="0"/>
      <dgm:spPr/>
    </dgm:pt>
    <dgm:pt modelId="{D15C965B-E40C-46AF-914D-8DBE82FA7236}" type="pres">
      <dgm:prSet presAssocID="{A045E316-C427-4E33-8FA7-14BAE4211651}" presName="tx1" presStyleLbl="revTx" presStyleIdx="0" presStyleCnt="3"/>
      <dgm:spPr/>
    </dgm:pt>
    <dgm:pt modelId="{5E244661-EBB0-4D86-83B9-BF11C2E2415E}" type="pres">
      <dgm:prSet presAssocID="{A045E316-C427-4E33-8FA7-14BAE4211651}" presName="vert1" presStyleCnt="0"/>
      <dgm:spPr/>
    </dgm:pt>
    <dgm:pt modelId="{8DE3FE96-EDCE-4D05-ACA3-42B0A6EA7D13}" type="pres">
      <dgm:prSet presAssocID="{06789044-A5FB-4FE6-8824-F6C1B5803BBA}" presName="thickLine" presStyleLbl="alignNode1" presStyleIdx="1" presStyleCnt="3"/>
      <dgm:spPr/>
    </dgm:pt>
    <dgm:pt modelId="{3BED0E69-6CF7-4E7A-A875-866FAAA296B4}" type="pres">
      <dgm:prSet presAssocID="{06789044-A5FB-4FE6-8824-F6C1B5803BBA}" presName="horz1" presStyleCnt="0"/>
      <dgm:spPr/>
    </dgm:pt>
    <dgm:pt modelId="{1A4C5002-EA89-4BBA-8941-3BA0940F28B7}" type="pres">
      <dgm:prSet presAssocID="{06789044-A5FB-4FE6-8824-F6C1B5803BBA}" presName="tx1" presStyleLbl="revTx" presStyleIdx="1" presStyleCnt="3"/>
      <dgm:spPr/>
    </dgm:pt>
    <dgm:pt modelId="{611235CA-28B2-4008-82EE-E15641B24351}" type="pres">
      <dgm:prSet presAssocID="{06789044-A5FB-4FE6-8824-F6C1B5803BBA}" presName="vert1" presStyleCnt="0"/>
      <dgm:spPr/>
    </dgm:pt>
    <dgm:pt modelId="{4DF98A38-4CAA-4004-AF83-547283893747}" type="pres">
      <dgm:prSet presAssocID="{E96C2E11-38FD-4287-A215-68D69F590EE6}" presName="thickLine" presStyleLbl="alignNode1" presStyleIdx="2" presStyleCnt="3"/>
      <dgm:spPr/>
    </dgm:pt>
    <dgm:pt modelId="{717A9465-5744-45F6-8F97-B99223F108A1}" type="pres">
      <dgm:prSet presAssocID="{E96C2E11-38FD-4287-A215-68D69F590EE6}" presName="horz1" presStyleCnt="0"/>
      <dgm:spPr/>
    </dgm:pt>
    <dgm:pt modelId="{96FD47B7-C580-4870-A4EA-ED399A214715}" type="pres">
      <dgm:prSet presAssocID="{E96C2E11-38FD-4287-A215-68D69F590EE6}" presName="tx1" presStyleLbl="revTx" presStyleIdx="2" presStyleCnt="3"/>
      <dgm:spPr/>
    </dgm:pt>
    <dgm:pt modelId="{B688E411-CA27-45D2-A0BA-45A822E854B9}" type="pres">
      <dgm:prSet presAssocID="{E96C2E11-38FD-4287-A215-68D69F590EE6}" presName="vert1" presStyleCnt="0"/>
      <dgm:spPr/>
    </dgm:pt>
  </dgm:ptLst>
  <dgm:cxnLst>
    <dgm:cxn modelId="{8971A00A-3166-434D-BA51-157E32125097}" type="presOf" srcId="{A045E316-C427-4E33-8FA7-14BAE4211651}" destId="{D15C965B-E40C-46AF-914D-8DBE82FA7236}" srcOrd="0" destOrd="0" presId="urn:microsoft.com/office/officeart/2008/layout/LinedList"/>
    <dgm:cxn modelId="{4FDD3B33-93E5-4BA9-A5D4-4BEE8EF6AF4E}" srcId="{B07C111B-5261-4A13-B34C-6D97A00E80D3}" destId="{A045E316-C427-4E33-8FA7-14BAE4211651}" srcOrd="0" destOrd="0" parTransId="{40E85DAF-0E3E-4C70-9584-BF6B74FFAE14}" sibTransId="{8E535210-8AE3-4BE0-9377-556679C82E0E}"/>
    <dgm:cxn modelId="{7EA6334B-E1A4-47F6-AB30-71604FCD2296}" type="presOf" srcId="{06789044-A5FB-4FE6-8824-F6C1B5803BBA}" destId="{1A4C5002-EA89-4BBA-8941-3BA0940F28B7}" srcOrd="0" destOrd="0" presId="urn:microsoft.com/office/officeart/2008/layout/LinedList"/>
    <dgm:cxn modelId="{24A65287-9D88-47BE-B5D3-6789759104B3}" srcId="{B07C111B-5261-4A13-B34C-6D97A00E80D3}" destId="{06789044-A5FB-4FE6-8824-F6C1B5803BBA}" srcOrd="1" destOrd="0" parTransId="{E2BEA02C-36E8-4222-912E-3C54558E9882}" sibTransId="{42F7AEE8-720E-44DB-9976-4C232008B362}"/>
    <dgm:cxn modelId="{A94B2ED5-2502-4798-B168-37D7B7123896}" srcId="{B07C111B-5261-4A13-B34C-6D97A00E80D3}" destId="{E96C2E11-38FD-4287-A215-68D69F590EE6}" srcOrd="2" destOrd="0" parTransId="{E3937F20-2147-471E-93DC-67F2FB3B173D}" sibTransId="{113F557B-B6AC-4598-816A-2B6F9FE13A20}"/>
    <dgm:cxn modelId="{107D21EB-85E6-419B-A5D8-F13DDBD0B778}" type="presOf" srcId="{B07C111B-5261-4A13-B34C-6D97A00E80D3}" destId="{0D53970B-E5DC-42BD-AEEB-B173EB85360D}" srcOrd="0" destOrd="0" presId="urn:microsoft.com/office/officeart/2008/layout/LinedList"/>
    <dgm:cxn modelId="{771210FC-3386-4B1A-BF79-12C4B94BE5E8}" type="presOf" srcId="{E96C2E11-38FD-4287-A215-68D69F590EE6}" destId="{96FD47B7-C580-4870-A4EA-ED399A214715}" srcOrd="0" destOrd="0" presId="urn:microsoft.com/office/officeart/2008/layout/LinedList"/>
    <dgm:cxn modelId="{DA567721-E0DB-4838-9066-1A0E4D59B6D6}" type="presParOf" srcId="{0D53970B-E5DC-42BD-AEEB-B173EB85360D}" destId="{3771D5F8-79DE-49CE-A029-ADB445ECC8FE}" srcOrd="0" destOrd="0" presId="urn:microsoft.com/office/officeart/2008/layout/LinedList"/>
    <dgm:cxn modelId="{36DDB6A0-6D40-488A-A64F-1FA8D59ECD07}" type="presParOf" srcId="{0D53970B-E5DC-42BD-AEEB-B173EB85360D}" destId="{0DDBC49B-8EBE-405D-B354-1249D12F1391}" srcOrd="1" destOrd="0" presId="urn:microsoft.com/office/officeart/2008/layout/LinedList"/>
    <dgm:cxn modelId="{0E4E934E-EA14-40EE-92F6-57E220BD59CB}" type="presParOf" srcId="{0DDBC49B-8EBE-405D-B354-1249D12F1391}" destId="{D15C965B-E40C-46AF-914D-8DBE82FA7236}" srcOrd="0" destOrd="0" presId="urn:microsoft.com/office/officeart/2008/layout/LinedList"/>
    <dgm:cxn modelId="{1292C4BF-4244-4627-A736-2E11DFAC3757}" type="presParOf" srcId="{0DDBC49B-8EBE-405D-B354-1249D12F1391}" destId="{5E244661-EBB0-4D86-83B9-BF11C2E2415E}" srcOrd="1" destOrd="0" presId="urn:microsoft.com/office/officeart/2008/layout/LinedList"/>
    <dgm:cxn modelId="{B13368F5-7D20-40F5-9251-5143D618EAAA}" type="presParOf" srcId="{0D53970B-E5DC-42BD-AEEB-B173EB85360D}" destId="{8DE3FE96-EDCE-4D05-ACA3-42B0A6EA7D13}" srcOrd="2" destOrd="0" presId="urn:microsoft.com/office/officeart/2008/layout/LinedList"/>
    <dgm:cxn modelId="{3276301A-EF4E-48E5-9289-E0456185F8AE}" type="presParOf" srcId="{0D53970B-E5DC-42BD-AEEB-B173EB85360D}" destId="{3BED0E69-6CF7-4E7A-A875-866FAAA296B4}" srcOrd="3" destOrd="0" presId="urn:microsoft.com/office/officeart/2008/layout/LinedList"/>
    <dgm:cxn modelId="{CEB70B76-CD7B-4719-8DEA-D09D11F11ACE}" type="presParOf" srcId="{3BED0E69-6CF7-4E7A-A875-866FAAA296B4}" destId="{1A4C5002-EA89-4BBA-8941-3BA0940F28B7}" srcOrd="0" destOrd="0" presId="urn:microsoft.com/office/officeart/2008/layout/LinedList"/>
    <dgm:cxn modelId="{7E5EBB72-77DD-48BC-AB1B-B6A5D151661B}" type="presParOf" srcId="{3BED0E69-6CF7-4E7A-A875-866FAAA296B4}" destId="{611235CA-28B2-4008-82EE-E15641B24351}" srcOrd="1" destOrd="0" presId="urn:microsoft.com/office/officeart/2008/layout/LinedList"/>
    <dgm:cxn modelId="{BF715232-BCF7-4337-8FF4-08A7C4C65822}" type="presParOf" srcId="{0D53970B-E5DC-42BD-AEEB-B173EB85360D}" destId="{4DF98A38-4CAA-4004-AF83-547283893747}" srcOrd="4" destOrd="0" presId="urn:microsoft.com/office/officeart/2008/layout/LinedList"/>
    <dgm:cxn modelId="{4A2B433D-C6A1-499A-9EE3-BFC0CE8742F0}" type="presParOf" srcId="{0D53970B-E5DC-42BD-AEEB-B173EB85360D}" destId="{717A9465-5744-45F6-8F97-B99223F108A1}" srcOrd="5" destOrd="0" presId="urn:microsoft.com/office/officeart/2008/layout/LinedList"/>
    <dgm:cxn modelId="{9268753B-868C-4228-8B04-BF82EEF26665}" type="presParOf" srcId="{717A9465-5744-45F6-8F97-B99223F108A1}" destId="{96FD47B7-C580-4870-A4EA-ED399A214715}" srcOrd="0" destOrd="0" presId="urn:microsoft.com/office/officeart/2008/layout/LinedList"/>
    <dgm:cxn modelId="{0D3831F0-7003-4AB8-A1BA-A720C8A9C009}" type="presParOf" srcId="{717A9465-5744-45F6-8F97-B99223F108A1}" destId="{B688E411-CA27-45D2-A0BA-45A822E854B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9DD8F4-5C41-43D1-A138-D572174BDC3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E2DE54A-8B56-4674-A46F-4C583C26255F}">
      <dgm:prSet/>
      <dgm:spPr/>
      <dgm:t>
        <a:bodyPr/>
        <a:lstStyle/>
        <a:p>
          <a:r>
            <a:rPr lang="el-GR" b="1" dirty="0"/>
            <a:t>4. Κοινωνικός τύπος (Social - The Helpers)</a:t>
          </a:r>
          <a:r>
            <a:rPr lang="el-GR" dirty="0"/>
            <a:t> - </a:t>
          </a:r>
          <a:r>
            <a:rPr lang="el-GR" b="1" dirty="0"/>
            <a:t>Χαρακτηριστικά:</a:t>
          </a:r>
          <a:r>
            <a:rPr lang="el-GR" dirty="0"/>
            <a:t> </a:t>
          </a:r>
          <a:r>
            <a:rPr lang="el-GR" i="1" dirty="0"/>
            <a:t>φιλικοί</a:t>
          </a:r>
          <a:r>
            <a:rPr lang="el-GR" dirty="0"/>
            <a:t>, </a:t>
          </a:r>
          <a:r>
            <a:rPr lang="el-GR" i="1" dirty="0"/>
            <a:t>συνεργατικοί</a:t>
          </a:r>
          <a:r>
            <a:rPr lang="el-GR" dirty="0"/>
            <a:t>, </a:t>
          </a:r>
          <a:r>
            <a:rPr lang="el-GR" i="1" dirty="0"/>
            <a:t>αλτρουιστές</a:t>
          </a:r>
          <a:r>
            <a:rPr lang="el-GR" dirty="0"/>
            <a:t>, </a:t>
          </a:r>
          <a:r>
            <a:rPr lang="el-GR" i="1" dirty="0"/>
            <a:t>καλοί ακροατές</a:t>
          </a:r>
          <a:r>
            <a:rPr lang="el-GR" dirty="0"/>
            <a:t>, υπομονετικοί. </a:t>
          </a:r>
          <a:r>
            <a:rPr lang="el-GR" b="1" dirty="0"/>
            <a:t>Προτεινόμενα επαγγέλματα:</a:t>
          </a:r>
          <a:r>
            <a:rPr lang="el-GR" dirty="0"/>
            <a:t> δάσκαλος, κοινωνικός λειτουργός, ψυχολόγος, νοσηλευτής, σύμβουλος, φυσιοθεραπευτής.</a:t>
          </a:r>
          <a:endParaRPr lang="en-US" dirty="0"/>
        </a:p>
      </dgm:t>
    </dgm:pt>
    <dgm:pt modelId="{4EB529B5-F19E-4370-A3C9-DD5C81C27603}" type="parTrans" cxnId="{5AEFEC6B-3C3B-42C2-B3B2-48F8B56902A8}">
      <dgm:prSet/>
      <dgm:spPr/>
      <dgm:t>
        <a:bodyPr/>
        <a:lstStyle/>
        <a:p>
          <a:endParaRPr lang="en-US"/>
        </a:p>
      </dgm:t>
    </dgm:pt>
    <dgm:pt modelId="{58BBEAF6-27AE-4AF7-A9B2-D7D852A6BAF1}" type="sibTrans" cxnId="{5AEFEC6B-3C3B-42C2-B3B2-48F8B56902A8}">
      <dgm:prSet phldrT="1" phldr="0"/>
      <dgm:spPr/>
      <dgm:t>
        <a:bodyPr/>
        <a:lstStyle/>
        <a:p>
          <a:endParaRPr lang="en-US"/>
        </a:p>
      </dgm:t>
    </dgm:pt>
    <dgm:pt modelId="{92CD1942-9F19-4AE5-86F2-8318CCC6A1FC}">
      <dgm:prSet/>
      <dgm:spPr/>
      <dgm:t>
        <a:bodyPr/>
        <a:lstStyle/>
        <a:p>
          <a:r>
            <a:rPr lang="el-GR" b="1"/>
            <a:t>5. Επιχειρηματικός τύπος (Enterprising - The Persuaders)</a:t>
          </a:r>
          <a:r>
            <a:rPr lang="el-GR"/>
            <a:t> - </a:t>
          </a:r>
          <a:r>
            <a:rPr lang="el-GR" b="1"/>
            <a:t>Χαρακτηριστικά:</a:t>
          </a:r>
          <a:r>
            <a:rPr lang="el-GR"/>
            <a:t> </a:t>
          </a:r>
          <a:r>
            <a:rPr lang="el-GR" i="1"/>
            <a:t>δυναμικοί</a:t>
          </a:r>
          <a:r>
            <a:rPr lang="el-GR"/>
            <a:t>, </a:t>
          </a:r>
          <a:r>
            <a:rPr lang="el-GR" i="1"/>
            <a:t>ηγετικοί</a:t>
          </a:r>
          <a:r>
            <a:rPr lang="el-GR"/>
            <a:t>, </a:t>
          </a:r>
          <a:r>
            <a:rPr lang="el-GR" i="1"/>
            <a:t>τολμηροί</a:t>
          </a:r>
          <a:r>
            <a:rPr lang="el-GR"/>
            <a:t>, </a:t>
          </a:r>
          <a:r>
            <a:rPr lang="el-GR" i="1"/>
            <a:t>πειστικοί</a:t>
          </a:r>
          <a:r>
            <a:rPr lang="el-GR"/>
            <a:t>, αυτοπεποίθηση. </a:t>
          </a:r>
          <a:r>
            <a:rPr lang="el-GR" b="1"/>
            <a:t>Προτεινόμενα επαγγέλματα:</a:t>
          </a:r>
          <a:r>
            <a:rPr lang="el-GR"/>
            <a:t> επιχειρηματίας, διευθυντής (manager), πωλητής, πολιτικός, δικηγόρος, στέλεχος marketing.</a:t>
          </a:r>
          <a:endParaRPr lang="en-US"/>
        </a:p>
      </dgm:t>
    </dgm:pt>
    <dgm:pt modelId="{8BE6A8C0-AD73-4F7F-B1CF-7587925AFB86}" type="parTrans" cxnId="{25D2E8A2-33D1-4D80-9187-9A09AE140F82}">
      <dgm:prSet/>
      <dgm:spPr/>
      <dgm:t>
        <a:bodyPr/>
        <a:lstStyle/>
        <a:p>
          <a:endParaRPr lang="en-US"/>
        </a:p>
      </dgm:t>
    </dgm:pt>
    <dgm:pt modelId="{154D966D-EC27-40A6-8E0B-1BE2A5946373}" type="sibTrans" cxnId="{25D2E8A2-33D1-4D80-9187-9A09AE140F82}">
      <dgm:prSet phldrT="2" phldr="0"/>
      <dgm:spPr/>
      <dgm:t>
        <a:bodyPr/>
        <a:lstStyle/>
        <a:p>
          <a:endParaRPr lang="en-US"/>
        </a:p>
      </dgm:t>
    </dgm:pt>
    <dgm:pt modelId="{0BFC2DA7-24C1-4912-A7F6-6D02156854CF}">
      <dgm:prSet/>
      <dgm:spPr/>
      <dgm:t>
        <a:bodyPr/>
        <a:lstStyle/>
        <a:p>
          <a:r>
            <a:rPr lang="el-GR" b="1"/>
            <a:t>6. Συμβατικός τύπος (Conventional - The Organizers)</a:t>
          </a:r>
          <a:r>
            <a:rPr lang="el-GR"/>
            <a:t> - </a:t>
          </a:r>
          <a:r>
            <a:rPr lang="el-GR" b="1"/>
            <a:t>Χαρακτηριστικά:</a:t>
          </a:r>
          <a:r>
            <a:rPr lang="el-GR"/>
            <a:t> </a:t>
          </a:r>
          <a:r>
            <a:rPr lang="el-GR" i="1"/>
            <a:t>οργανωτικοί</a:t>
          </a:r>
          <a:r>
            <a:rPr lang="el-GR"/>
            <a:t>, </a:t>
          </a:r>
          <a:r>
            <a:rPr lang="el-GR" i="1"/>
            <a:t>μεθοδικοί</a:t>
          </a:r>
          <a:r>
            <a:rPr lang="el-GR"/>
            <a:t>, </a:t>
          </a:r>
          <a:r>
            <a:rPr lang="el-GR" i="1"/>
            <a:t>αξιόπιστοι</a:t>
          </a:r>
          <a:r>
            <a:rPr lang="el-GR"/>
            <a:t>, </a:t>
          </a:r>
          <a:r>
            <a:rPr lang="el-GR" i="1"/>
            <a:t>προσανατολισμένοι στη λεπτομέρεια</a:t>
          </a:r>
          <a:r>
            <a:rPr lang="el-GR"/>
            <a:t>, ευσυνείδητοι. </a:t>
          </a:r>
          <a:r>
            <a:rPr lang="el-GR" b="1"/>
            <a:t>Προτεινόμενα επαγγέλματα:</a:t>
          </a:r>
          <a:r>
            <a:rPr lang="el-GR"/>
            <a:t> λογιστής, διοικητικός υπάλληλος, γραμματέας, διαχειριστής δεδομένων, αναλογιστής, βιβλιοθηκάριος.</a:t>
          </a:r>
          <a:endParaRPr lang="en-US"/>
        </a:p>
      </dgm:t>
    </dgm:pt>
    <dgm:pt modelId="{103D5119-D1EF-4C1F-98B1-15B2A0BA6642}" type="parTrans" cxnId="{BFF79B63-C661-45B7-9AE1-8BE06C3BA450}">
      <dgm:prSet/>
      <dgm:spPr/>
      <dgm:t>
        <a:bodyPr/>
        <a:lstStyle/>
        <a:p>
          <a:endParaRPr lang="en-US"/>
        </a:p>
      </dgm:t>
    </dgm:pt>
    <dgm:pt modelId="{B825D270-1A28-4BC4-96B6-2D2ED6FBA561}" type="sibTrans" cxnId="{BFF79B63-C661-45B7-9AE1-8BE06C3BA450}">
      <dgm:prSet phldrT="3" phldr="0"/>
      <dgm:spPr/>
      <dgm:t>
        <a:bodyPr/>
        <a:lstStyle/>
        <a:p>
          <a:endParaRPr lang="en-US"/>
        </a:p>
      </dgm:t>
    </dgm:pt>
    <dgm:pt modelId="{5C30AD67-295B-439C-83D4-60D0CD7C8382}" type="pres">
      <dgm:prSet presAssocID="{0A9DD8F4-5C41-43D1-A138-D572174BDC39}" presName="vert0" presStyleCnt="0">
        <dgm:presLayoutVars>
          <dgm:dir/>
          <dgm:animOne val="branch"/>
          <dgm:animLvl val="lvl"/>
        </dgm:presLayoutVars>
      </dgm:prSet>
      <dgm:spPr/>
    </dgm:pt>
    <dgm:pt modelId="{A0D3B34C-8691-4D9A-BCE9-787B51567B17}" type="pres">
      <dgm:prSet presAssocID="{DE2DE54A-8B56-4674-A46F-4C583C26255F}" presName="thickLine" presStyleLbl="alignNode1" presStyleIdx="0" presStyleCnt="3"/>
      <dgm:spPr/>
    </dgm:pt>
    <dgm:pt modelId="{E48EC807-DCA0-4C40-9C06-4255B84042DC}" type="pres">
      <dgm:prSet presAssocID="{DE2DE54A-8B56-4674-A46F-4C583C26255F}" presName="horz1" presStyleCnt="0"/>
      <dgm:spPr/>
    </dgm:pt>
    <dgm:pt modelId="{5A254E18-302E-489E-AC15-8C5B49182C5E}" type="pres">
      <dgm:prSet presAssocID="{DE2DE54A-8B56-4674-A46F-4C583C26255F}" presName="tx1" presStyleLbl="revTx" presStyleIdx="0" presStyleCnt="3"/>
      <dgm:spPr/>
    </dgm:pt>
    <dgm:pt modelId="{C3B71DD1-126B-4190-BBF0-1EAEA7F35376}" type="pres">
      <dgm:prSet presAssocID="{DE2DE54A-8B56-4674-A46F-4C583C26255F}" presName="vert1" presStyleCnt="0"/>
      <dgm:spPr/>
    </dgm:pt>
    <dgm:pt modelId="{B5B5811D-3837-48B1-AD93-4091FBA86C73}" type="pres">
      <dgm:prSet presAssocID="{92CD1942-9F19-4AE5-86F2-8318CCC6A1FC}" presName="thickLine" presStyleLbl="alignNode1" presStyleIdx="1" presStyleCnt="3"/>
      <dgm:spPr/>
    </dgm:pt>
    <dgm:pt modelId="{CC4DE1C8-4401-4B9D-A819-8E4DF628276C}" type="pres">
      <dgm:prSet presAssocID="{92CD1942-9F19-4AE5-86F2-8318CCC6A1FC}" presName="horz1" presStyleCnt="0"/>
      <dgm:spPr/>
    </dgm:pt>
    <dgm:pt modelId="{0AEC2FD1-4817-4F8F-AD63-1C8AE637C1FC}" type="pres">
      <dgm:prSet presAssocID="{92CD1942-9F19-4AE5-86F2-8318CCC6A1FC}" presName="tx1" presStyleLbl="revTx" presStyleIdx="1" presStyleCnt="3"/>
      <dgm:spPr/>
    </dgm:pt>
    <dgm:pt modelId="{FDD2B4F9-3151-4C04-8D03-A3CE0A50DC50}" type="pres">
      <dgm:prSet presAssocID="{92CD1942-9F19-4AE5-86F2-8318CCC6A1FC}" presName="vert1" presStyleCnt="0"/>
      <dgm:spPr/>
    </dgm:pt>
    <dgm:pt modelId="{88501FBA-F858-41B9-986F-B60518DA7764}" type="pres">
      <dgm:prSet presAssocID="{0BFC2DA7-24C1-4912-A7F6-6D02156854CF}" presName="thickLine" presStyleLbl="alignNode1" presStyleIdx="2" presStyleCnt="3"/>
      <dgm:spPr/>
    </dgm:pt>
    <dgm:pt modelId="{5846F591-C477-4BBC-88A7-9028EE7A4FD5}" type="pres">
      <dgm:prSet presAssocID="{0BFC2DA7-24C1-4912-A7F6-6D02156854CF}" presName="horz1" presStyleCnt="0"/>
      <dgm:spPr/>
    </dgm:pt>
    <dgm:pt modelId="{8DD18632-7667-47A0-BDC7-F6E90166EB27}" type="pres">
      <dgm:prSet presAssocID="{0BFC2DA7-24C1-4912-A7F6-6D02156854CF}" presName="tx1" presStyleLbl="revTx" presStyleIdx="2" presStyleCnt="3"/>
      <dgm:spPr/>
    </dgm:pt>
    <dgm:pt modelId="{92411962-9414-4F3E-AAE2-AB643B66FC29}" type="pres">
      <dgm:prSet presAssocID="{0BFC2DA7-24C1-4912-A7F6-6D02156854CF}" presName="vert1" presStyleCnt="0"/>
      <dgm:spPr/>
    </dgm:pt>
  </dgm:ptLst>
  <dgm:cxnLst>
    <dgm:cxn modelId="{BFF79B63-C661-45B7-9AE1-8BE06C3BA450}" srcId="{0A9DD8F4-5C41-43D1-A138-D572174BDC39}" destId="{0BFC2DA7-24C1-4912-A7F6-6D02156854CF}" srcOrd="2" destOrd="0" parTransId="{103D5119-D1EF-4C1F-98B1-15B2A0BA6642}" sibTransId="{B825D270-1A28-4BC4-96B6-2D2ED6FBA561}"/>
    <dgm:cxn modelId="{5AEFEC6B-3C3B-42C2-B3B2-48F8B56902A8}" srcId="{0A9DD8F4-5C41-43D1-A138-D572174BDC39}" destId="{DE2DE54A-8B56-4674-A46F-4C583C26255F}" srcOrd="0" destOrd="0" parTransId="{4EB529B5-F19E-4370-A3C9-DD5C81C27603}" sibTransId="{58BBEAF6-27AE-4AF7-A9B2-D7D852A6BAF1}"/>
    <dgm:cxn modelId="{B428587D-D8BF-4DCB-8948-018F30428544}" type="presOf" srcId="{92CD1942-9F19-4AE5-86F2-8318CCC6A1FC}" destId="{0AEC2FD1-4817-4F8F-AD63-1C8AE637C1FC}" srcOrd="0" destOrd="0" presId="urn:microsoft.com/office/officeart/2008/layout/LinedList"/>
    <dgm:cxn modelId="{9098DD9B-4423-43A0-B94E-56887E4FD69C}" type="presOf" srcId="{DE2DE54A-8B56-4674-A46F-4C583C26255F}" destId="{5A254E18-302E-489E-AC15-8C5B49182C5E}" srcOrd="0" destOrd="0" presId="urn:microsoft.com/office/officeart/2008/layout/LinedList"/>
    <dgm:cxn modelId="{25D2E8A2-33D1-4D80-9187-9A09AE140F82}" srcId="{0A9DD8F4-5C41-43D1-A138-D572174BDC39}" destId="{92CD1942-9F19-4AE5-86F2-8318CCC6A1FC}" srcOrd="1" destOrd="0" parTransId="{8BE6A8C0-AD73-4F7F-B1CF-7587925AFB86}" sibTransId="{154D966D-EC27-40A6-8E0B-1BE2A5946373}"/>
    <dgm:cxn modelId="{473F98BE-2BA0-4780-A304-97836A1531DB}" type="presOf" srcId="{0BFC2DA7-24C1-4912-A7F6-6D02156854CF}" destId="{8DD18632-7667-47A0-BDC7-F6E90166EB27}" srcOrd="0" destOrd="0" presId="urn:microsoft.com/office/officeart/2008/layout/LinedList"/>
    <dgm:cxn modelId="{9D2E65E8-5772-43C5-8389-6AF888AAF76D}" type="presOf" srcId="{0A9DD8F4-5C41-43D1-A138-D572174BDC39}" destId="{5C30AD67-295B-439C-83D4-60D0CD7C8382}" srcOrd="0" destOrd="0" presId="urn:microsoft.com/office/officeart/2008/layout/LinedList"/>
    <dgm:cxn modelId="{2C036D6B-4DEF-484C-8AAD-CEB98021C3E5}" type="presParOf" srcId="{5C30AD67-295B-439C-83D4-60D0CD7C8382}" destId="{A0D3B34C-8691-4D9A-BCE9-787B51567B17}" srcOrd="0" destOrd="0" presId="urn:microsoft.com/office/officeart/2008/layout/LinedList"/>
    <dgm:cxn modelId="{8A04B0AC-81D5-4AC0-8CD9-8E299DF38371}" type="presParOf" srcId="{5C30AD67-295B-439C-83D4-60D0CD7C8382}" destId="{E48EC807-DCA0-4C40-9C06-4255B84042DC}" srcOrd="1" destOrd="0" presId="urn:microsoft.com/office/officeart/2008/layout/LinedList"/>
    <dgm:cxn modelId="{E1E90354-2637-4F82-9882-2EEC0AC44290}" type="presParOf" srcId="{E48EC807-DCA0-4C40-9C06-4255B84042DC}" destId="{5A254E18-302E-489E-AC15-8C5B49182C5E}" srcOrd="0" destOrd="0" presId="urn:microsoft.com/office/officeart/2008/layout/LinedList"/>
    <dgm:cxn modelId="{3AA30984-9A69-4474-B26E-B68D859EE2FE}" type="presParOf" srcId="{E48EC807-DCA0-4C40-9C06-4255B84042DC}" destId="{C3B71DD1-126B-4190-BBF0-1EAEA7F35376}" srcOrd="1" destOrd="0" presId="urn:microsoft.com/office/officeart/2008/layout/LinedList"/>
    <dgm:cxn modelId="{B0C96632-4B5A-4EA7-85F9-1AAF041EEF4B}" type="presParOf" srcId="{5C30AD67-295B-439C-83D4-60D0CD7C8382}" destId="{B5B5811D-3837-48B1-AD93-4091FBA86C73}" srcOrd="2" destOrd="0" presId="urn:microsoft.com/office/officeart/2008/layout/LinedList"/>
    <dgm:cxn modelId="{1D113326-B660-4065-9F7C-003B0D82AC1D}" type="presParOf" srcId="{5C30AD67-295B-439C-83D4-60D0CD7C8382}" destId="{CC4DE1C8-4401-4B9D-A819-8E4DF628276C}" srcOrd="3" destOrd="0" presId="urn:microsoft.com/office/officeart/2008/layout/LinedList"/>
    <dgm:cxn modelId="{5BFF07C0-998F-4768-A7F7-B0D9648AB8A8}" type="presParOf" srcId="{CC4DE1C8-4401-4B9D-A819-8E4DF628276C}" destId="{0AEC2FD1-4817-4F8F-AD63-1C8AE637C1FC}" srcOrd="0" destOrd="0" presId="urn:microsoft.com/office/officeart/2008/layout/LinedList"/>
    <dgm:cxn modelId="{F29B49EC-B03F-43D5-A0D1-5B620FA0422B}" type="presParOf" srcId="{CC4DE1C8-4401-4B9D-A819-8E4DF628276C}" destId="{FDD2B4F9-3151-4C04-8D03-A3CE0A50DC50}" srcOrd="1" destOrd="0" presId="urn:microsoft.com/office/officeart/2008/layout/LinedList"/>
    <dgm:cxn modelId="{7B2A9EAE-7596-49D4-B381-E2CD7B79FD84}" type="presParOf" srcId="{5C30AD67-295B-439C-83D4-60D0CD7C8382}" destId="{88501FBA-F858-41B9-986F-B60518DA7764}" srcOrd="4" destOrd="0" presId="urn:microsoft.com/office/officeart/2008/layout/LinedList"/>
    <dgm:cxn modelId="{591085A9-0B12-400A-B13F-0A1DFFB6C281}" type="presParOf" srcId="{5C30AD67-295B-439C-83D4-60D0CD7C8382}" destId="{5846F591-C477-4BBC-88A7-9028EE7A4FD5}" srcOrd="5" destOrd="0" presId="urn:microsoft.com/office/officeart/2008/layout/LinedList"/>
    <dgm:cxn modelId="{824B4F0F-A634-433B-ACC6-498BE55C8BA6}" type="presParOf" srcId="{5846F591-C477-4BBC-88A7-9028EE7A4FD5}" destId="{8DD18632-7667-47A0-BDC7-F6E90166EB27}" srcOrd="0" destOrd="0" presId="urn:microsoft.com/office/officeart/2008/layout/LinedList"/>
    <dgm:cxn modelId="{0D6DB7D6-6EAB-47AD-83FC-CA544310333D}" type="presParOf" srcId="{5846F591-C477-4BBC-88A7-9028EE7A4FD5}" destId="{92411962-9414-4F3E-AAE2-AB643B66FC2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71D5F8-79DE-49CE-A029-ADB445ECC8FE}">
      <dsp:nvSpPr>
        <dsp:cNvPr id="0" name=""/>
        <dsp:cNvSpPr/>
      </dsp:nvSpPr>
      <dsp:spPr>
        <a:xfrm>
          <a:off x="0" y="2835"/>
          <a:ext cx="7315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5C965B-E40C-46AF-914D-8DBE82FA7236}">
      <dsp:nvSpPr>
        <dsp:cNvPr id="0" name=""/>
        <dsp:cNvSpPr/>
      </dsp:nvSpPr>
      <dsp:spPr>
        <a:xfrm>
          <a:off x="0" y="2835"/>
          <a:ext cx="7315200" cy="1933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b="1" kern="1200" dirty="0"/>
            <a:t>1. Ρεαλιστικός τύπος (Realistic - The Doers)</a:t>
          </a:r>
          <a:r>
            <a:rPr lang="el-GR" sz="1800" kern="1200" dirty="0"/>
            <a:t> - </a:t>
          </a:r>
          <a:r>
            <a:rPr lang="el-GR" sz="1800" b="1" kern="1200" dirty="0"/>
            <a:t>Χαρακτηριστικά:</a:t>
          </a:r>
          <a:r>
            <a:rPr lang="el-GR" sz="1800" kern="1200" dirty="0"/>
            <a:t> </a:t>
          </a:r>
          <a:r>
            <a:rPr lang="el-GR" sz="1800" i="1" kern="1200" dirty="0"/>
            <a:t>πρακτικοί</a:t>
          </a:r>
          <a:r>
            <a:rPr lang="el-GR" sz="1800" kern="1200" dirty="0"/>
            <a:t>, </a:t>
          </a:r>
          <a:r>
            <a:rPr lang="el-GR" sz="1800" i="1" kern="1200" dirty="0"/>
            <a:t>δυναμικοί</a:t>
          </a:r>
          <a:r>
            <a:rPr lang="el-GR" sz="1800" kern="1200" dirty="0"/>
            <a:t>, </a:t>
          </a:r>
          <a:r>
            <a:rPr lang="el-GR" sz="1800" i="1" kern="1200" dirty="0"/>
            <a:t>τεχνικά προσανατολισμένοι</a:t>
          </a:r>
          <a:r>
            <a:rPr lang="el-GR" sz="1800" kern="1200" dirty="0"/>
            <a:t>, </a:t>
          </a:r>
          <a:r>
            <a:rPr lang="el-GR" sz="1800" i="1" kern="1200" dirty="0"/>
            <a:t>άμεσοι</a:t>
          </a:r>
          <a:r>
            <a:rPr lang="el-GR" sz="1800" kern="1200" dirty="0"/>
            <a:t>, ανεξάρτητοι. </a:t>
          </a:r>
          <a:r>
            <a:rPr lang="el-GR" sz="1800" b="1" kern="1200" dirty="0"/>
            <a:t>Προτεινόμενα επαγγέλματα:</a:t>
          </a:r>
          <a:r>
            <a:rPr lang="el-GR" sz="1800" kern="1200" dirty="0"/>
            <a:t> μηχανικός, τεχνικός, γεωπόνος, ηλεκτρολόγος, μηχανολόγος, ξυλουργός, αθλητής, πιλότος.</a:t>
          </a:r>
          <a:endParaRPr lang="en-US" sz="1800" kern="1200" dirty="0"/>
        </a:p>
      </dsp:txBody>
      <dsp:txXfrm>
        <a:off x="0" y="2835"/>
        <a:ext cx="7315200" cy="1933589"/>
      </dsp:txXfrm>
    </dsp:sp>
    <dsp:sp modelId="{8DE3FE96-EDCE-4D05-ACA3-42B0A6EA7D13}">
      <dsp:nvSpPr>
        <dsp:cNvPr id="0" name=""/>
        <dsp:cNvSpPr/>
      </dsp:nvSpPr>
      <dsp:spPr>
        <a:xfrm>
          <a:off x="0" y="1936425"/>
          <a:ext cx="7315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4C5002-EA89-4BBA-8941-3BA0940F28B7}">
      <dsp:nvSpPr>
        <dsp:cNvPr id="0" name=""/>
        <dsp:cNvSpPr/>
      </dsp:nvSpPr>
      <dsp:spPr>
        <a:xfrm>
          <a:off x="0" y="1936425"/>
          <a:ext cx="7315200" cy="1933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b="1" kern="1200"/>
            <a:t>2. Ερευνητικός τύπος (Investigative - The Thinkers)</a:t>
          </a:r>
          <a:r>
            <a:rPr lang="el-GR" sz="1800" kern="1200"/>
            <a:t> -. </a:t>
          </a:r>
          <a:r>
            <a:rPr lang="el-GR" sz="1800" b="1" kern="1200"/>
            <a:t>Χαρακτηριστικά:</a:t>
          </a:r>
          <a:r>
            <a:rPr lang="el-GR" sz="1800" kern="1200"/>
            <a:t> </a:t>
          </a:r>
          <a:r>
            <a:rPr lang="el-GR" sz="1800" i="1" kern="1200"/>
            <a:t>αναλυτικοί</a:t>
          </a:r>
          <a:r>
            <a:rPr lang="el-GR" sz="1800" kern="1200"/>
            <a:t>, </a:t>
          </a:r>
          <a:r>
            <a:rPr lang="el-GR" sz="1800" i="1" kern="1200"/>
            <a:t>λογικοί</a:t>
          </a:r>
          <a:r>
            <a:rPr lang="el-GR" sz="1800" kern="1200"/>
            <a:t>, </a:t>
          </a:r>
          <a:r>
            <a:rPr lang="el-GR" sz="1800" i="1" kern="1200"/>
            <a:t>περίεργοι</a:t>
          </a:r>
          <a:r>
            <a:rPr lang="el-GR" sz="1800" kern="1200"/>
            <a:t>, </a:t>
          </a:r>
          <a:r>
            <a:rPr lang="el-GR" sz="1800" i="1" kern="1200"/>
            <a:t>λεπτομερείς</a:t>
          </a:r>
          <a:r>
            <a:rPr lang="el-GR" sz="1800" kern="1200"/>
            <a:t>, μεθοδικοί. </a:t>
          </a:r>
          <a:r>
            <a:rPr lang="el-GR" sz="1800" b="1" kern="1200"/>
            <a:t>Προτεινόμενα επαγγέλματα:</a:t>
          </a:r>
          <a:r>
            <a:rPr lang="el-GR" sz="1800" kern="1200"/>
            <a:t> επιστήμονας, ερευνητής, γιατρός, αναλυτής δεδομένων, βιολόγος, προγραμματιστής, μαθηματικός, φαρμακοποιός.</a:t>
          </a:r>
          <a:endParaRPr lang="en-US" sz="1800" kern="1200"/>
        </a:p>
      </dsp:txBody>
      <dsp:txXfrm>
        <a:off x="0" y="1936425"/>
        <a:ext cx="7315200" cy="1933589"/>
      </dsp:txXfrm>
    </dsp:sp>
    <dsp:sp modelId="{4DF98A38-4CAA-4004-AF83-547283893747}">
      <dsp:nvSpPr>
        <dsp:cNvPr id="0" name=""/>
        <dsp:cNvSpPr/>
      </dsp:nvSpPr>
      <dsp:spPr>
        <a:xfrm>
          <a:off x="0" y="3870014"/>
          <a:ext cx="7315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FD47B7-C580-4870-A4EA-ED399A214715}">
      <dsp:nvSpPr>
        <dsp:cNvPr id="0" name=""/>
        <dsp:cNvSpPr/>
      </dsp:nvSpPr>
      <dsp:spPr>
        <a:xfrm>
          <a:off x="0" y="3870014"/>
          <a:ext cx="7315200" cy="1933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b="1" kern="1200"/>
            <a:t>3. Καλλιτεχνικός τύπος (Artistic - The Creators)</a:t>
          </a:r>
          <a:r>
            <a:rPr lang="el-GR" sz="1800" kern="1200"/>
            <a:t> - </a:t>
          </a:r>
          <a:r>
            <a:rPr lang="el-GR" sz="1800" b="1" kern="1200"/>
            <a:t>Χαρακτηριστικά:</a:t>
          </a:r>
          <a:r>
            <a:rPr lang="el-GR" sz="1800" kern="1200"/>
            <a:t> </a:t>
          </a:r>
          <a:r>
            <a:rPr lang="el-GR" sz="1800" i="1" kern="1200"/>
            <a:t>δημιουργικοί</a:t>
          </a:r>
          <a:r>
            <a:rPr lang="el-GR" sz="1800" kern="1200"/>
            <a:t>, </a:t>
          </a:r>
          <a:r>
            <a:rPr lang="el-GR" sz="1800" i="1" kern="1200"/>
            <a:t>φαντασία</a:t>
          </a:r>
          <a:r>
            <a:rPr lang="el-GR" sz="1800" kern="1200"/>
            <a:t>, </a:t>
          </a:r>
          <a:r>
            <a:rPr lang="el-GR" sz="1800" i="1" kern="1200"/>
            <a:t>εκφραστικοί</a:t>
          </a:r>
          <a:r>
            <a:rPr lang="el-GR" sz="1800" kern="1200"/>
            <a:t>, </a:t>
          </a:r>
          <a:r>
            <a:rPr lang="el-GR" sz="1800" i="1" kern="1200"/>
            <a:t>ανοιχτόμυαλοι</a:t>
          </a:r>
          <a:r>
            <a:rPr lang="el-GR" sz="1800" kern="1200"/>
            <a:t>, διαισθητικοί. </a:t>
          </a:r>
          <a:r>
            <a:rPr lang="el-GR" sz="1800" b="1" kern="1200"/>
            <a:t>Προτεινόμενα επαγγέλματα:</a:t>
          </a:r>
          <a:r>
            <a:rPr lang="el-GR" sz="1800" kern="1200"/>
            <a:t> καλλιτέχνης, γραφίστας, μουσικός, συγγραφέας, ηθοποιός, αρχιτέκτονας, σχεδιαστής μόδας.</a:t>
          </a:r>
          <a:endParaRPr lang="en-US" sz="1800" kern="1200"/>
        </a:p>
      </dsp:txBody>
      <dsp:txXfrm>
        <a:off x="0" y="3870014"/>
        <a:ext cx="7315200" cy="19335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D3B34C-8691-4D9A-BCE9-787B51567B17}">
      <dsp:nvSpPr>
        <dsp:cNvPr id="0" name=""/>
        <dsp:cNvSpPr/>
      </dsp:nvSpPr>
      <dsp:spPr>
        <a:xfrm>
          <a:off x="0" y="2835"/>
          <a:ext cx="7315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254E18-302E-489E-AC15-8C5B49182C5E}">
      <dsp:nvSpPr>
        <dsp:cNvPr id="0" name=""/>
        <dsp:cNvSpPr/>
      </dsp:nvSpPr>
      <dsp:spPr>
        <a:xfrm>
          <a:off x="0" y="2835"/>
          <a:ext cx="7315200" cy="1933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700" b="1" kern="1200" dirty="0"/>
            <a:t>4. Κοινωνικός τύπος (Social - The Helpers)</a:t>
          </a:r>
          <a:r>
            <a:rPr lang="el-GR" sz="1700" kern="1200" dirty="0"/>
            <a:t> - </a:t>
          </a:r>
          <a:r>
            <a:rPr lang="el-GR" sz="1700" b="1" kern="1200" dirty="0"/>
            <a:t>Χαρακτηριστικά:</a:t>
          </a:r>
          <a:r>
            <a:rPr lang="el-GR" sz="1700" kern="1200" dirty="0"/>
            <a:t> </a:t>
          </a:r>
          <a:r>
            <a:rPr lang="el-GR" sz="1700" i="1" kern="1200" dirty="0"/>
            <a:t>φιλικοί</a:t>
          </a:r>
          <a:r>
            <a:rPr lang="el-GR" sz="1700" kern="1200" dirty="0"/>
            <a:t>, </a:t>
          </a:r>
          <a:r>
            <a:rPr lang="el-GR" sz="1700" i="1" kern="1200" dirty="0"/>
            <a:t>συνεργατικοί</a:t>
          </a:r>
          <a:r>
            <a:rPr lang="el-GR" sz="1700" kern="1200" dirty="0"/>
            <a:t>, </a:t>
          </a:r>
          <a:r>
            <a:rPr lang="el-GR" sz="1700" i="1" kern="1200" dirty="0"/>
            <a:t>αλτρουιστές</a:t>
          </a:r>
          <a:r>
            <a:rPr lang="el-GR" sz="1700" kern="1200" dirty="0"/>
            <a:t>, </a:t>
          </a:r>
          <a:r>
            <a:rPr lang="el-GR" sz="1700" i="1" kern="1200" dirty="0"/>
            <a:t>καλοί ακροατές</a:t>
          </a:r>
          <a:r>
            <a:rPr lang="el-GR" sz="1700" kern="1200" dirty="0"/>
            <a:t>, υπομονετικοί. </a:t>
          </a:r>
          <a:r>
            <a:rPr lang="el-GR" sz="1700" b="1" kern="1200" dirty="0"/>
            <a:t>Προτεινόμενα επαγγέλματα:</a:t>
          </a:r>
          <a:r>
            <a:rPr lang="el-GR" sz="1700" kern="1200" dirty="0"/>
            <a:t> δάσκαλος, κοινωνικός λειτουργός, ψυχολόγος, νοσηλευτής, σύμβουλος, φυσιοθεραπευτής.</a:t>
          </a:r>
          <a:endParaRPr lang="en-US" sz="1700" kern="1200" dirty="0"/>
        </a:p>
      </dsp:txBody>
      <dsp:txXfrm>
        <a:off x="0" y="2835"/>
        <a:ext cx="7315200" cy="1933589"/>
      </dsp:txXfrm>
    </dsp:sp>
    <dsp:sp modelId="{B5B5811D-3837-48B1-AD93-4091FBA86C73}">
      <dsp:nvSpPr>
        <dsp:cNvPr id="0" name=""/>
        <dsp:cNvSpPr/>
      </dsp:nvSpPr>
      <dsp:spPr>
        <a:xfrm>
          <a:off x="0" y="1936425"/>
          <a:ext cx="7315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EC2FD1-4817-4F8F-AD63-1C8AE637C1FC}">
      <dsp:nvSpPr>
        <dsp:cNvPr id="0" name=""/>
        <dsp:cNvSpPr/>
      </dsp:nvSpPr>
      <dsp:spPr>
        <a:xfrm>
          <a:off x="0" y="1936425"/>
          <a:ext cx="7315200" cy="1933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700" b="1" kern="1200"/>
            <a:t>5. Επιχειρηματικός τύπος (Enterprising - The Persuaders)</a:t>
          </a:r>
          <a:r>
            <a:rPr lang="el-GR" sz="1700" kern="1200"/>
            <a:t> - </a:t>
          </a:r>
          <a:r>
            <a:rPr lang="el-GR" sz="1700" b="1" kern="1200"/>
            <a:t>Χαρακτηριστικά:</a:t>
          </a:r>
          <a:r>
            <a:rPr lang="el-GR" sz="1700" kern="1200"/>
            <a:t> </a:t>
          </a:r>
          <a:r>
            <a:rPr lang="el-GR" sz="1700" i="1" kern="1200"/>
            <a:t>δυναμικοί</a:t>
          </a:r>
          <a:r>
            <a:rPr lang="el-GR" sz="1700" kern="1200"/>
            <a:t>, </a:t>
          </a:r>
          <a:r>
            <a:rPr lang="el-GR" sz="1700" i="1" kern="1200"/>
            <a:t>ηγετικοί</a:t>
          </a:r>
          <a:r>
            <a:rPr lang="el-GR" sz="1700" kern="1200"/>
            <a:t>, </a:t>
          </a:r>
          <a:r>
            <a:rPr lang="el-GR" sz="1700" i="1" kern="1200"/>
            <a:t>τολμηροί</a:t>
          </a:r>
          <a:r>
            <a:rPr lang="el-GR" sz="1700" kern="1200"/>
            <a:t>, </a:t>
          </a:r>
          <a:r>
            <a:rPr lang="el-GR" sz="1700" i="1" kern="1200"/>
            <a:t>πειστικοί</a:t>
          </a:r>
          <a:r>
            <a:rPr lang="el-GR" sz="1700" kern="1200"/>
            <a:t>, αυτοπεποίθηση. </a:t>
          </a:r>
          <a:r>
            <a:rPr lang="el-GR" sz="1700" b="1" kern="1200"/>
            <a:t>Προτεινόμενα επαγγέλματα:</a:t>
          </a:r>
          <a:r>
            <a:rPr lang="el-GR" sz="1700" kern="1200"/>
            <a:t> επιχειρηματίας, διευθυντής (manager), πωλητής, πολιτικός, δικηγόρος, στέλεχος marketing.</a:t>
          </a:r>
          <a:endParaRPr lang="en-US" sz="1700" kern="1200"/>
        </a:p>
      </dsp:txBody>
      <dsp:txXfrm>
        <a:off x="0" y="1936425"/>
        <a:ext cx="7315200" cy="1933589"/>
      </dsp:txXfrm>
    </dsp:sp>
    <dsp:sp modelId="{88501FBA-F858-41B9-986F-B60518DA7764}">
      <dsp:nvSpPr>
        <dsp:cNvPr id="0" name=""/>
        <dsp:cNvSpPr/>
      </dsp:nvSpPr>
      <dsp:spPr>
        <a:xfrm>
          <a:off x="0" y="3870014"/>
          <a:ext cx="7315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D18632-7667-47A0-BDC7-F6E90166EB27}">
      <dsp:nvSpPr>
        <dsp:cNvPr id="0" name=""/>
        <dsp:cNvSpPr/>
      </dsp:nvSpPr>
      <dsp:spPr>
        <a:xfrm>
          <a:off x="0" y="3870014"/>
          <a:ext cx="7315200" cy="1933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700" b="1" kern="1200"/>
            <a:t>6. Συμβατικός τύπος (Conventional - The Organizers)</a:t>
          </a:r>
          <a:r>
            <a:rPr lang="el-GR" sz="1700" kern="1200"/>
            <a:t> - </a:t>
          </a:r>
          <a:r>
            <a:rPr lang="el-GR" sz="1700" b="1" kern="1200"/>
            <a:t>Χαρακτηριστικά:</a:t>
          </a:r>
          <a:r>
            <a:rPr lang="el-GR" sz="1700" kern="1200"/>
            <a:t> </a:t>
          </a:r>
          <a:r>
            <a:rPr lang="el-GR" sz="1700" i="1" kern="1200"/>
            <a:t>οργανωτικοί</a:t>
          </a:r>
          <a:r>
            <a:rPr lang="el-GR" sz="1700" kern="1200"/>
            <a:t>, </a:t>
          </a:r>
          <a:r>
            <a:rPr lang="el-GR" sz="1700" i="1" kern="1200"/>
            <a:t>μεθοδικοί</a:t>
          </a:r>
          <a:r>
            <a:rPr lang="el-GR" sz="1700" kern="1200"/>
            <a:t>, </a:t>
          </a:r>
          <a:r>
            <a:rPr lang="el-GR" sz="1700" i="1" kern="1200"/>
            <a:t>αξιόπιστοι</a:t>
          </a:r>
          <a:r>
            <a:rPr lang="el-GR" sz="1700" kern="1200"/>
            <a:t>, </a:t>
          </a:r>
          <a:r>
            <a:rPr lang="el-GR" sz="1700" i="1" kern="1200"/>
            <a:t>προσανατολισμένοι στη λεπτομέρεια</a:t>
          </a:r>
          <a:r>
            <a:rPr lang="el-GR" sz="1700" kern="1200"/>
            <a:t>, ευσυνείδητοι. </a:t>
          </a:r>
          <a:r>
            <a:rPr lang="el-GR" sz="1700" b="1" kern="1200"/>
            <a:t>Προτεινόμενα επαγγέλματα:</a:t>
          </a:r>
          <a:r>
            <a:rPr lang="el-GR" sz="1700" kern="1200"/>
            <a:t> λογιστής, διοικητικός υπάλληλος, γραμματέας, διαχειριστής δεδομένων, αναλογιστής, βιβλιοθηκάριος.</a:t>
          </a:r>
          <a:endParaRPr lang="en-US" sz="1700" kern="1200"/>
        </a:p>
      </dsp:txBody>
      <dsp:txXfrm>
        <a:off x="0" y="3870014"/>
        <a:ext cx="7315200" cy="19335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198972-73C8-9327-0850-18A6425134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55A2EB-01C3-20E0-FF45-07CCC86724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1EC30-5B0B-48D0-A1A8-66A96720DF24}" type="datetimeFigureOut">
              <a:rPr lang="en-US" smtClean="0"/>
              <a:t>3/12/2026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C50A84-CDF8-9D1C-7599-D1B543581C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AFBD2-1F7B-DB18-5994-6D22C6743F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FBFCE-2205-4B9C-81E5-532E0690D8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31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68A4D-42A7-45F7-9930-00E8DCB48D7E}" type="datetimeFigureOut">
              <a:rPr lang="en-US" smtClean="0"/>
              <a:t>3/12/2026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D6F49-EBB7-4CCF-97A8-E526BB28BB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193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738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69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5218032"/>
            <a:ext cx="11460480" cy="78638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5972629"/>
            <a:ext cx="11460480" cy="480373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986425"/>
          </a:xfrm>
          <a:blipFill dpi="0"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0FC0FA77-D157-35E3-0B4D-11C0F67E63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</p:spPr>
        <p:txBody>
          <a:bodyPr/>
          <a:lstStyle/>
          <a:p>
            <a:fld id="{175A1B29-DFBD-4673-8328-3ED6619AAB50}" type="datetime1">
              <a:rPr lang="en-US" smtClean="0"/>
              <a:t>3/12/2026</a:t>
            </a:fld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9D55EDDF-CA01-E393-D8E9-0618A68B2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FD1BB6C-22F1-3135-9434-A294C25CC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352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0B3EB36B-144D-A648-1BD5-DBEDDC79D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8" b="16685"/>
          <a:stretch/>
        </p:blipFill>
        <p:spPr>
          <a:xfrm>
            <a:off x="0" y="2754087"/>
            <a:ext cx="4325917" cy="41039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2BD543F-D939-A8C7-FAFA-B555B276D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0428" y="990601"/>
            <a:ext cx="9145991" cy="3630384"/>
          </a:xfrm>
        </p:spPr>
        <p:txBody>
          <a:bodyPr anchor="b">
            <a:noAutofit/>
          </a:bodyPr>
          <a:lstStyle>
            <a:lvl1pPr algn="l">
              <a:defRPr sz="6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D6DBE5D1-8623-4EBC-BE64-F118A957A6D2}" type="datetime1">
              <a:rPr lang="en-US" smtClean="0"/>
              <a:t>3/12/2026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1263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B90D1FE6-C620-8AEA-8E16-817F8F300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5" b="19272"/>
          <a:stretch/>
        </p:blipFill>
        <p:spPr>
          <a:xfrm>
            <a:off x="7866083" y="2754085"/>
            <a:ext cx="4325917" cy="41039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664108"/>
            <a:ext cx="8467558" cy="155448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7" y="2333860"/>
            <a:ext cx="8467558" cy="3689909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400"/>
            </a:lvl1pPr>
            <a:lvl2pPr marL="685800" indent="-457200">
              <a:buFont typeface="+mj-lt"/>
              <a:buAutoNum type="arabicPeriod"/>
              <a:defRPr sz="2000"/>
            </a:lvl2pPr>
            <a:lvl3pPr marL="800100" indent="-342900">
              <a:buFont typeface="+mj-lt"/>
              <a:buAutoNum type="arabicPeriod"/>
              <a:defRPr sz="1800"/>
            </a:lvl3pPr>
            <a:lvl4pPr marL="1028700" indent="-342900">
              <a:buFont typeface="+mj-lt"/>
              <a:buAutoNum type="arabicPeriod"/>
              <a:defRPr sz="1600"/>
            </a:lvl4pPr>
            <a:lvl5pPr marL="12573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B75827B4-FD33-43BF-9F9D-5FEB6B504CD5}" type="datetime1">
              <a:rPr lang="en-US" smtClean="0"/>
              <a:t>3/12/2026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192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4901" y="907302"/>
            <a:ext cx="4700219" cy="1808466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76C507B-B242-4119-B1FF-3014636CAB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8140" y="333756"/>
            <a:ext cx="5740908" cy="6190488"/>
          </a:xfrm>
          <a:custGeom>
            <a:avLst/>
            <a:gdLst>
              <a:gd name="connsiteX0" fmla="*/ 186643 w 5740908"/>
              <a:gd name="connsiteY0" fmla="*/ 0 h 6190488"/>
              <a:gd name="connsiteX1" fmla="*/ 5740908 w 5740908"/>
              <a:gd name="connsiteY1" fmla="*/ 0 h 6190488"/>
              <a:gd name="connsiteX2" fmla="*/ 5740908 w 5740908"/>
              <a:gd name="connsiteY2" fmla="*/ 6190488 h 6190488"/>
              <a:gd name="connsiteX3" fmla="*/ 186643 w 5740908"/>
              <a:gd name="connsiteY3" fmla="*/ 6190488 h 6190488"/>
              <a:gd name="connsiteX4" fmla="*/ 0 w 5740908"/>
              <a:gd name="connsiteY4" fmla="*/ 6003845 h 6190488"/>
              <a:gd name="connsiteX5" fmla="*/ 0 w 5740908"/>
              <a:gd name="connsiteY5" fmla="*/ 186643 h 6190488"/>
              <a:gd name="connsiteX6" fmla="*/ 186643 w 5740908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40908" h="6190488">
                <a:moveTo>
                  <a:pt x="186643" y="0"/>
                </a:moveTo>
                <a:lnTo>
                  <a:pt x="5740908" y="0"/>
                </a:lnTo>
                <a:lnTo>
                  <a:pt x="5740908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14901" y="2825496"/>
            <a:ext cx="4700219" cy="3125201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000"/>
            </a:lvl1pPr>
            <a:lvl2pPr marL="571500" indent="-342900">
              <a:buFont typeface="+mj-lt"/>
              <a:buAutoNum type="arabicPeriod"/>
              <a:defRPr sz="1800"/>
            </a:lvl2pPr>
            <a:lvl3pPr marL="800100" indent="-342900">
              <a:buFont typeface="+mj-lt"/>
              <a:buAutoNum type="arabicPeriod"/>
              <a:defRPr sz="1600"/>
            </a:lvl3pPr>
            <a:lvl4pPr marL="1028700" indent="-342900">
              <a:buFont typeface="+mj-lt"/>
              <a:buAutoNum type="arabicPeriod"/>
              <a:defRPr sz="1400"/>
            </a:lvl4pPr>
            <a:lvl5pPr>
              <a:buFont typeface="+mj-lt"/>
              <a:buAutoNum type="arabicPeriod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168DD83C-D23D-6D82-F95D-3B845F078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3745" y="6529914"/>
            <a:ext cx="1622776" cy="3280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49B3D67F-5079-4349-A370-6203DAA40BB5}" type="datetime1">
              <a:rPr lang="en-US" smtClean="0"/>
              <a:t>3/12/2026</a:t>
            </a:fld>
            <a:endParaRPr lang="en-US" dirty="0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AE25BD38-48AE-AB7F-6C54-5CB028645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E6A02DBF-D88B-3129-23EF-1ECA54009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4855E23-77DB-A52C-BC0E-EF3C3F4A95CC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724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385975"/>
            <a:ext cx="4325112" cy="2454796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386584"/>
            <a:ext cx="4325112" cy="2459736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3B13B15A-B652-48F5-A365-F1C590938A4C}" type="datetime1">
              <a:rPr lang="en-US" smtClean="0"/>
              <a:t>3/12/2026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59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258568"/>
            <a:ext cx="3813048" cy="355701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2254250"/>
            <a:ext cx="4956175" cy="355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1BA0B4E8-F389-4DD5-B3EC-37E88D1AD78F}" type="datetime1">
              <a:rPr lang="en-US" smtClean="0"/>
              <a:t>3/12/2026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329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37853"/>
            <a:ext cx="4145582" cy="46388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1538288"/>
            <a:ext cx="5681662" cy="4818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A942A636-76C4-4EB1-A2CC-2ABF54421FE3}" type="datetime1">
              <a:rPr lang="en-US" smtClean="0"/>
              <a:t>3/12/2026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824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7" y="877456"/>
            <a:ext cx="4142232" cy="49406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2913" y="877456"/>
            <a:ext cx="6159500" cy="539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95B423A5-C243-487B-A652-39F00748165E}" type="datetime1">
              <a:rPr lang="en-US" smtClean="0"/>
              <a:t>3/12/2026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8265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33" y="548639"/>
            <a:ext cx="3494314" cy="571963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04268" y="549274"/>
            <a:ext cx="7315200" cy="58064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0430AD89-C002-420D-B2A6-406343AFF059}" type="datetime1">
              <a:rPr lang="en-US" smtClean="0"/>
              <a:t>3/12/2026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5832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93" y="907303"/>
            <a:ext cx="10465073" cy="113225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893" y="2367643"/>
            <a:ext cx="10465073" cy="35830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4BC6E8D4-25D1-4A44-BB87-23C6E7F03C94}" type="datetime1">
              <a:rPr lang="en-US" smtClean="0"/>
              <a:t>3/12/2026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1705" y="927238"/>
            <a:ext cx="6024894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62C8996-C286-B245-2F06-E6E33F9907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140" y="333756"/>
            <a:ext cx="4435746" cy="6190488"/>
          </a:xfrm>
          <a:custGeom>
            <a:avLst/>
            <a:gdLst>
              <a:gd name="connsiteX0" fmla="*/ 186643 w 4435746"/>
              <a:gd name="connsiteY0" fmla="*/ 0 h 6190488"/>
              <a:gd name="connsiteX1" fmla="*/ 4435746 w 4435746"/>
              <a:gd name="connsiteY1" fmla="*/ 0 h 6190488"/>
              <a:gd name="connsiteX2" fmla="*/ 4435746 w 4435746"/>
              <a:gd name="connsiteY2" fmla="*/ 6190488 h 6190488"/>
              <a:gd name="connsiteX3" fmla="*/ 186643 w 4435746"/>
              <a:gd name="connsiteY3" fmla="*/ 6190488 h 6190488"/>
              <a:gd name="connsiteX4" fmla="*/ 0 w 4435746"/>
              <a:gd name="connsiteY4" fmla="*/ 6003845 h 6190488"/>
              <a:gd name="connsiteX5" fmla="*/ 0 w 4435746"/>
              <a:gd name="connsiteY5" fmla="*/ 186643 h 6190488"/>
              <a:gd name="connsiteX6" fmla="*/ 186643 w 4435746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35746" h="6190488">
                <a:moveTo>
                  <a:pt x="186643" y="0"/>
                </a:moveTo>
                <a:lnTo>
                  <a:pt x="4435746" y="0"/>
                </a:lnTo>
                <a:lnTo>
                  <a:pt x="4435746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21704" y="2204566"/>
            <a:ext cx="6004263" cy="37660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321704" y="6529914"/>
            <a:ext cx="3554817" cy="328085"/>
          </a:xfrm>
          <a:prstGeom prst="rect">
            <a:avLst/>
          </a:prstGeom>
        </p:spPr>
        <p:txBody>
          <a:bodyPr/>
          <a:lstStyle/>
          <a:p>
            <a:fld id="{78F868A0-EF2B-4F3B-A196-0BED12045750}" type="datetime1">
              <a:rPr lang="en-US" smtClean="0"/>
              <a:t>3/12/2026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9886564-48A7-D356-B519-1753B487C993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843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64B1540E-CB71-48F2-BE70-F5CE056CFE1B}" type="datetime1">
              <a:rPr lang="en-US" smtClean="0"/>
              <a:t>3/12/2026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05D4B22-4D6B-3463-9517-CEFA7D2A6E7C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774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905256"/>
            <a:ext cx="6037236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9536" y="2202135"/>
            <a:ext cx="6037365" cy="37485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B0EB951-12A5-039B-D658-D0E726B238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544" y="333756"/>
            <a:ext cx="4433316" cy="6190488"/>
          </a:xfrm>
          <a:custGeom>
            <a:avLst/>
            <a:gdLst>
              <a:gd name="connsiteX0" fmla="*/ 0 w 4433316"/>
              <a:gd name="connsiteY0" fmla="*/ 0 h 6190488"/>
              <a:gd name="connsiteX1" fmla="*/ 4246673 w 4433316"/>
              <a:gd name="connsiteY1" fmla="*/ 0 h 6190488"/>
              <a:gd name="connsiteX2" fmla="*/ 4433316 w 4433316"/>
              <a:gd name="connsiteY2" fmla="*/ 186643 h 6190488"/>
              <a:gd name="connsiteX3" fmla="*/ 4433316 w 4433316"/>
              <a:gd name="connsiteY3" fmla="*/ 6003845 h 6190488"/>
              <a:gd name="connsiteX4" fmla="*/ 4246673 w 4433316"/>
              <a:gd name="connsiteY4" fmla="*/ 6190488 h 6190488"/>
              <a:gd name="connsiteX5" fmla="*/ 0 w 4433316"/>
              <a:gd name="connsiteY5" fmla="*/ 6190488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3316" h="6190488">
                <a:moveTo>
                  <a:pt x="0" y="0"/>
                </a:moveTo>
                <a:lnTo>
                  <a:pt x="4246673" y="0"/>
                </a:lnTo>
                <a:cubicBezTo>
                  <a:pt x="4349753" y="0"/>
                  <a:pt x="4433316" y="83563"/>
                  <a:pt x="4433316" y="186643"/>
                </a:cubicBezTo>
                <a:lnTo>
                  <a:pt x="4433316" y="6003845"/>
                </a:lnTo>
                <a:cubicBezTo>
                  <a:pt x="4433316" y="6106925"/>
                  <a:pt x="4349753" y="6190488"/>
                  <a:pt x="4246673" y="6190488"/>
                </a:cubicBezTo>
                <a:lnTo>
                  <a:pt x="0" y="6190488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1177663-FC76-DF36-EEB7-5BE4C6C82F3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47132" y="6529916"/>
            <a:ext cx="3284341" cy="328085"/>
          </a:xfrm>
          <a:prstGeom prst="rect">
            <a:avLst/>
          </a:prstGeom>
        </p:spPr>
        <p:txBody>
          <a:bodyPr/>
          <a:lstStyle/>
          <a:p>
            <a:fld id="{3D127003-26EA-4E29-A915-6163B9A3B02A}" type="datetime1">
              <a:rPr lang="en-US" smtClean="0"/>
              <a:t>3/12/2026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515DEC4-C967-ABFB-73CF-0A90335332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950591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5A5085F-BE80-B110-AA1F-9DD0919E27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706232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8ED8B4C-3B70-7229-7BC1-2CA7F4228544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8906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995" y="912388"/>
            <a:ext cx="6800971" cy="932688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D00EEA7-B56C-0FE1-DD57-6EA7683167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140" y="333756"/>
            <a:ext cx="3665220" cy="6190488"/>
          </a:xfrm>
          <a:custGeom>
            <a:avLst/>
            <a:gdLst>
              <a:gd name="connsiteX0" fmla="*/ 186643 w 3665220"/>
              <a:gd name="connsiteY0" fmla="*/ 0 h 6190488"/>
              <a:gd name="connsiteX1" fmla="*/ 3665220 w 3665220"/>
              <a:gd name="connsiteY1" fmla="*/ 0 h 6190488"/>
              <a:gd name="connsiteX2" fmla="*/ 3665220 w 3665220"/>
              <a:gd name="connsiteY2" fmla="*/ 6190488 h 6190488"/>
              <a:gd name="connsiteX3" fmla="*/ 186643 w 3665220"/>
              <a:gd name="connsiteY3" fmla="*/ 6190488 h 6190488"/>
              <a:gd name="connsiteX4" fmla="*/ 0 w 3665220"/>
              <a:gd name="connsiteY4" fmla="*/ 6003845 h 6190488"/>
              <a:gd name="connsiteX5" fmla="*/ 0 w 3665220"/>
              <a:gd name="connsiteY5" fmla="*/ 186643 h 6190488"/>
              <a:gd name="connsiteX6" fmla="*/ 186643 w 3665220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65220" h="6190488">
                <a:moveTo>
                  <a:pt x="186643" y="0"/>
                </a:moveTo>
                <a:lnTo>
                  <a:pt x="3665220" y="0"/>
                </a:lnTo>
                <a:lnTo>
                  <a:pt x="3665220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24996" y="1997625"/>
            <a:ext cx="6800971" cy="3945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BFB53A-8FDF-F131-DCF2-D7BECE95381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4745736" y="6529916"/>
            <a:ext cx="3494314" cy="328084"/>
          </a:xfrm>
          <a:prstGeom prst="rect">
            <a:avLst/>
          </a:prstGeom>
        </p:spPr>
        <p:txBody>
          <a:bodyPr/>
          <a:lstStyle/>
          <a:p>
            <a:fld id="{FC8398B2-10D9-44F6-A6BD-93FBB0F2ED95}" type="datetime1">
              <a:rPr lang="en-US" smtClean="0"/>
              <a:t>3/12/2026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2F2155E-50E7-C260-4CB2-28DE7F08650E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824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799AA6AA-9FAC-AA42-597B-AAAAEDA9E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912388"/>
            <a:ext cx="6800971" cy="932688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5F8572EB-0F19-5157-1262-D70FB246A99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9536" y="1997625"/>
            <a:ext cx="6800971" cy="3945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B842C4E-40FF-AB86-90DD-9230239CDA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91732" y="333756"/>
            <a:ext cx="3742128" cy="6190488"/>
          </a:xfrm>
          <a:custGeom>
            <a:avLst/>
            <a:gdLst>
              <a:gd name="connsiteX0" fmla="*/ 0 w 3742128"/>
              <a:gd name="connsiteY0" fmla="*/ 0 h 6190488"/>
              <a:gd name="connsiteX1" fmla="*/ 3555485 w 3742128"/>
              <a:gd name="connsiteY1" fmla="*/ 0 h 6190488"/>
              <a:gd name="connsiteX2" fmla="*/ 3742128 w 3742128"/>
              <a:gd name="connsiteY2" fmla="*/ 186643 h 6190488"/>
              <a:gd name="connsiteX3" fmla="*/ 3742128 w 3742128"/>
              <a:gd name="connsiteY3" fmla="*/ 6003845 h 6190488"/>
              <a:gd name="connsiteX4" fmla="*/ 3555485 w 3742128"/>
              <a:gd name="connsiteY4" fmla="*/ 6190488 h 6190488"/>
              <a:gd name="connsiteX5" fmla="*/ 0 w 3742128"/>
              <a:gd name="connsiteY5" fmla="*/ 6190488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42128" h="6190488">
                <a:moveTo>
                  <a:pt x="0" y="0"/>
                </a:moveTo>
                <a:lnTo>
                  <a:pt x="3555485" y="0"/>
                </a:lnTo>
                <a:cubicBezTo>
                  <a:pt x="3658565" y="0"/>
                  <a:pt x="3742128" y="83563"/>
                  <a:pt x="3742128" y="186643"/>
                </a:cubicBezTo>
                <a:lnTo>
                  <a:pt x="3742128" y="6003845"/>
                </a:lnTo>
                <a:cubicBezTo>
                  <a:pt x="3742128" y="6106925"/>
                  <a:pt x="3658565" y="6190488"/>
                  <a:pt x="3555485" y="6190488"/>
                </a:cubicBezTo>
                <a:lnTo>
                  <a:pt x="0" y="6190488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DCAE8F83-67FA-404A-B769-CAB4959C0FA7}" type="datetime1">
              <a:rPr lang="en-US" smtClean="0"/>
              <a:t>3/12/2026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8579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04144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5E0701-D961-E590-72A4-CFE60A942FB6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5870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35B410A-8F1F-C41B-C2EA-3ADD36BB7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3972" y="907302"/>
            <a:ext cx="4361688" cy="1386965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675BA77-EBBB-9336-6E26-E6A278DEC6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140" y="333756"/>
            <a:ext cx="6253369" cy="6190488"/>
          </a:xfrm>
          <a:custGeom>
            <a:avLst/>
            <a:gdLst>
              <a:gd name="connsiteX0" fmla="*/ 186643 w 6253369"/>
              <a:gd name="connsiteY0" fmla="*/ 0 h 6190488"/>
              <a:gd name="connsiteX1" fmla="*/ 6253369 w 6253369"/>
              <a:gd name="connsiteY1" fmla="*/ 0 h 6190488"/>
              <a:gd name="connsiteX2" fmla="*/ 6253369 w 6253369"/>
              <a:gd name="connsiteY2" fmla="*/ 6190488 h 6190488"/>
              <a:gd name="connsiteX3" fmla="*/ 186643 w 6253369"/>
              <a:gd name="connsiteY3" fmla="*/ 6190488 h 6190488"/>
              <a:gd name="connsiteX4" fmla="*/ 0 w 6253369"/>
              <a:gd name="connsiteY4" fmla="*/ 6003845 h 6190488"/>
              <a:gd name="connsiteX5" fmla="*/ 0 w 6253369"/>
              <a:gd name="connsiteY5" fmla="*/ 186643 h 6190488"/>
              <a:gd name="connsiteX6" fmla="*/ 186643 w 6253369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53369" h="6190488">
                <a:moveTo>
                  <a:pt x="186643" y="0"/>
                </a:moveTo>
                <a:lnTo>
                  <a:pt x="6253369" y="0"/>
                </a:lnTo>
                <a:lnTo>
                  <a:pt x="6253369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CFD057C1-E5F9-48C1-C100-98561B816AC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53972" y="2438545"/>
            <a:ext cx="4366917" cy="35121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3745" y="6529914"/>
            <a:ext cx="1622776" cy="3280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49B3D67F-5079-4349-A370-6203DAA40BB5}" type="datetime1">
              <a:rPr lang="en-US" smtClean="0"/>
              <a:t>3/12/2026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A9C6C39-F32F-7B92-4B04-DE603E8CAB22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4192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907302"/>
            <a:ext cx="4361688" cy="1386965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9536" y="2438545"/>
            <a:ext cx="4366917" cy="35121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89A950D-4E95-617D-73A8-2088AA91A8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49422" y="333756"/>
            <a:ext cx="6086539" cy="6190488"/>
          </a:xfrm>
          <a:custGeom>
            <a:avLst/>
            <a:gdLst>
              <a:gd name="connsiteX0" fmla="*/ 0 w 6086539"/>
              <a:gd name="connsiteY0" fmla="*/ 0 h 6181344"/>
              <a:gd name="connsiteX1" fmla="*/ 5900171 w 6086539"/>
              <a:gd name="connsiteY1" fmla="*/ 0 h 6181344"/>
              <a:gd name="connsiteX2" fmla="*/ 6086539 w 6086539"/>
              <a:gd name="connsiteY2" fmla="*/ 186368 h 6181344"/>
              <a:gd name="connsiteX3" fmla="*/ 6086539 w 6086539"/>
              <a:gd name="connsiteY3" fmla="*/ 5994976 h 6181344"/>
              <a:gd name="connsiteX4" fmla="*/ 5900171 w 6086539"/>
              <a:gd name="connsiteY4" fmla="*/ 6181344 h 6181344"/>
              <a:gd name="connsiteX5" fmla="*/ 0 w 6086539"/>
              <a:gd name="connsiteY5" fmla="*/ 6181344 h 618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6539" h="6181344">
                <a:moveTo>
                  <a:pt x="0" y="0"/>
                </a:moveTo>
                <a:lnTo>
                  <a:pt x="5900171" y="0"/>
                </a:lnTo>
                <a:cubicBezTo>
                  <a:pt x="6003099" y="0"/>
                  <a:pt x="6086539" y="83440"/>
                  <a:pt x="6086539" y="186368"/>
                </a:cubicBezTo>
                <a:lnTo>
                  <a:pt x="6086539" y="5994976"/>
                </a:lnTo>
                <a:cubicBezTo>
                  <a:pt x="6086539" y="6097904"/>
                  <a:pt x="6003099" y="6181344"/>
                  <a:pt x="5900171" y="6181344"/>
                </a:cubicBezTo>
                <a:lnTo>
                  <a:pt x="0" y="6181344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29916"/>
            <a:ext cx="2031073" cy="328084"/>
          </a:xfrm>
          <a:prstGeom prst="rect">
            <a:avLst/>
          </a:prstGeom>
        </p:spPr>
        <p:txBody>
          <a:bodyPr/>
          <a:lstStyle/>
          <a:p>
            <a:fld id="{D5E635FD-01E5-4F9B-B7E3-4E8E4D553502}" type="datetime1">
              <a:rPr lang="en-US" smtClean="0"/>
              <a:t>3/12/2026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529916"/>
            <a:ext cx="2805405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529916"/>
            <a:ext cx="429207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C6B2973-B39B-795B-C998-BD99945AC583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223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D06E528-2C9F-FF0A-C704-D5311E88B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2554" y="905256"/>
            <a:ext cx="4572000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8AE6960-1685-F3C4-C297-F7D9C123BD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956" y="338328"/>
            <a:ext cx="6129344" cy="6181344"/>
          </a:xfrm>
          <a:custGeom>
            <a:avLst/>
            <a:gdLst>
              <a:gd name="connsiteX0" fmla="*/ 186368 w 6129344"/>
              <a:gd name="connsiteY0" fmla="*/ 0 h 6181344"/>
              <a:gd name="connsiteX1" fmla="*/ 6129344 w 6129344"/>
              <a:gd name="connsiteY1" fmla="*/ 0 h 6181344"/>
              <a:gd name="connsiteX2" fmla="*/ 6129344 w 6129344"/>
              <a:gd name="connsiteY2" fmla="*/ 6181344 h 6181344"/>
              <a:gd name="connsiteX3" fmla="*/ 186368 w 6129344"/>
              <a:gd name="connsiteY3" fmla="*/ 6181344 h 6181344"/>
              <a:gd name="connsiteX4" fmla="*/ 0 w 6129344"/>
              <a:gd name="connsiteY4" fmla="*/ 5994976 h 6181344"/>
              <a:gd name="connsiteX5" fmla="*/ 0 w 6129344"/>
              <a:gd name="connsiteY5" fmla="*/ 186368 h 6181344"/>
              <a:gd name="connsiteX6" fmla="*/ 186368 w 6129344"/>
              <a:gd name="connsiteY6" fmla="*/ 0 h 618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29344" h="6181344">
                <a:moveTo>
                  <a:pt x="186368" y="0"/>
                </a:moveTo>
                <a:lnTo>
                  <a:pt x="6129344" y="0"/>
                </a:lnTo>
                <a:lnTo>
                  <a:pt x="6129344" y="6181344"/>
                </a:lnTo>
                <a:lnTo>
                  <a:pt x="186368" y="6181344"/>
                </a:lnTo>
                <a:cubicBezTo>
                  <a:pt x="83440" y="6181344"/>
                  <a:pt x="0" y="6097904"/>
                  <a:pt x="0" y="5994976"/>
                </a:cubicBezTo>
                <a:lnTo>
                  <a:pt x="0" y="186368"/>
                </a:lnTo>
                <a:cubicBezTo>
                  <a:pt x="0" y="83440"/>
                  <a:pt x="83440" y="0"/>
                  <a:pt x="186368" y="0"/>
                </a:cubicBez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F131C32E-547E-EA2F-5C03-0FE10645954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882554" y="1982048"/>
            <a:ext cx="4572000" cy="3968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04491" y="6529916"/>
            <a:ext cx="1772029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9DA120D7-D319-4C08-8AC1-3F29C25825B5}" type="datetime1">
              <a:rPr lang="en-US" smtClean="0"/>
              <a:t>3/12/2026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BCC467-E248-3764-B263-C14CD99457D8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320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905256"/>
            <a:ext cx="4572000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9536" y="1982048"/>
            <a:ext cx="4572000" cy="3968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E3331A2-CF3B-E998-CF70-4A75C30A92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17720" y="333756"/>
            <a:ext cx="5916140" cy="6190488"/>
          </a:xfrm>
          <a:custGeom>
            <a:avLst/>
            <a:gdLst>
              <a:gd name="connsiteX0" fmla="*/ 0 w 5916140"/>
              <a:gd name="connsiteY0" fmla="*/ 0 h 6190488"/>
              <a:gd name="connsiteX1" fmla="*/ 5729497 w 5916140"/>
              <a:gd name="connsiteY1" fmla="*/ 0 h 6190488"/>
              <a:gd name="connsiteX2" fmla="*/ 5916140 w 5916140"/>
              <a:gd name="connsiteY2" fmla="*/ 186643 h 6190488"/>
              <a:gd name="connsiteX3" fmla="*/ 5916140 w 5916140"/>
              <a:gd name="connsiteY3" fmla="*/ 6003845 h 6190488"/>
              <a:gd name="connsiteX4" fmla="*/ 5729497 w 5916140"/>
              <a:gd name="connsiteY4" fmla="*/ 6190488 h 6190488"/>
              <a:gd name="connsiteX5" fmla="*/ 0 w 5916140"/>
              <a:gd name="connsiteY5" fmla="*/ 6190488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16140" h="6190488">
                <a:moveTo>
                  <a:pt x="0" y="0"/>
                </a:moveTo>
                <a:lnTo>
                  <a:pt x="5729497" y="0"/>
                </a:lnTo>
                <a:cubicBezTo>
                  <a:pt x="5832577" y="0"/>
                  <a:pt x="5916140" y="83563"/>
                  <a:pt x="5916140" y="186643"/>
                </a:cubicBezTo>
                <a:lnTo>
                  <a:pt x="5916140" y="6003845"/>
                </a:lnTo>
                <a:cubicBezTo>
                  <a:pt x="5916140" y="6106925"/>
                  <a:pt x="5832577" y="6190488"/>
                  <a:pt x="5729497" y="6190488"/>
                </a:cubicBezTo>
                <a:lnTo>
                  <a:pt x="0" y="6190488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3" y="6529916"/>
            <a:ext cx="2031073" cy="328084"/>
          </a:xfrm>
          <a:prstGeom prst="rect">
            <a:avLst/>
          </a:prstGeom>
        </p:spPr>
        <p:txBody>
          <a:bodyPr/>
          <a:lstStyle/>
          <a:p>
            <a:fld id="{EBEC7127-1401-4DC9-A2BE-769D7BC81B47}" type="datetime1">
              <a:rPr lang="en-US" smtClean="0"/>
              <a:t>3/12/2026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529916"/>
            <a:ext cx="2805405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529916"/>
            <a:ext cx="429207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41A81A3-09AD-4886-CA58-1C5308FB34ED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9428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3044" y="907299"/>
            <a:ext cx="3222923" cy="1203162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26FC952-7E45-FC54-E540-F375172C0E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140" y="333756"/>
            <a:ext cx="7226004" cy="6190488"/>
          </a:xfrm>
          <a:custGeom>
            <a:avLst/>
            <a:gdLst>
              <a:gd name="connsiteX0" fmla="*/ 186643 w 7226004"/>
              <a:gd name="connsiteY0" fmla="*/ 0 h 6190488"/>
              <a:gd name="connsiteX1" fmla="*/ 7226004 w 7226004"/>
              <a:gd name="connsiteY1" fmla="*/ 0 h 6190488"/>
              <a:gd name="connsiteX2" fmla="*/ 7226004 w 7226004"/>
              <a:gd name="connsiteY2" fmla="*/ 6190488 h 6190488"/>
              <a:gd name="connsiteX3" fmla="*/ 186643 w 7226004"/>
              <a:gd name="connsiteY3" fmla="*/ 6190488 h 6190488"/>
              <a:gd name="connsiteX4" fmla="*/ 0 w 7226004"/>
              <a:gd name="connsiteY4" fmla="*/ 6003845 h 6190488"/>
              <a:gd name="connsiteX5" fmla="*/ 0 w 7226004"/>
              <a:gd name="connsiteY5" fmla="*/ 186643 h 6190488"/>
              <a:gd name="connsiteX6" fmla="*/ 186643 w 7226004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26004" h="6190488">
                <a:moveTo>
                  <a:pt x="186643" y="0"/>
                </a:moveTo>
                <a:lnTo>
                  <a:pt x="7226004" y="0"/>
                </a:lnTo>
                <a:lnTo>
                  <a:pt x="7226004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03044" y="2240265"/>
            <a:ext cx="3222923" cy="371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05F20-8340-4F06-2EA5-4D05FFED45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8103044" y="6529915"/>
            <a:ext cx="922372" cy="328084"/>
          </a:xfrm>
          <a:prstGeom prst="rect">
            <a:avLst/>
          </a:prstGeom>
        </p:spPr>
        <p:txBody>
          <a:bodyPr/>
          <a:lstStyle/>
          <a:p>
            <a:fld id="{16B7840A-2968-4A25-82F8-DF7BABF97BC1}" type="datetime1">
              <a:rPr lang="en-US" smtClean="0"/>
              <a:t>3/12/2026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025417" y="6529915"/>
            <a:ext cx="2390244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CB9005A-8E92-C720-BABE-52545C043BA6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4720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907299"/>
            <a:ext cx="3351329" cy="120316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9536" y="2244789"/>
            <a:ext cx="3351329" cy="37059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031C5B-201F-65FC-977A-E04E980A8D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1780" y="333756"/>
            <a:ext cx="7072080" cy="6190488"/>
          </a:xfrm>
          <a:custGeom>
            <a:avLst/>
            <a:gdLst>
              <a:gd name="connsiteX0" fmla="*/ 0 w 7072080"/>
              <a:gd name="connsiteY0" fmla="*/ 0 h 6190488"/>
              <a:gd name="connsiteX1" fmla="*/ 6885437 w 7072080"/>
              <a:gd name="connsiteY1" fmla="*/ 0 h 6190488"/>
              <a:gd name="connsiteX2" fmla="*/ 7072080 w 7072080"/>
              <a:gd name="connsiteY2" fmla="*/ 186643 h 6190488"/>
              <a:gd name="connsiteX3" fmla="*/ 7072080 w 7072080"/>
              <a:gd name="connsiteY3" fmla="*/ 6003845 h 6190488"/>
              <a:gd name="connsiteX4" fmla="*/ 6885437 w 7072080"/>
              <a:gd name="connsiteY4" fmla="*/ 6190488 h 6190488"/>
              <a:gd name="connsiteX5" fmla="*/ 0 w 7072080"/>
              <a:gd name="connsiteY5" fmla="*/ 6190488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72080" h="6190488">
                <a:moveTo>
                  <a:pt x="0" y="0"/>
                </a:moveTo>
                <a:lnTo>
                  <a:pt x="6885437" y="0"/>
                </a:lnTo>
                <a:cubicBezTo>
                  <a:pt x="6988517" y="0"/>
                  <a:pt x="7072080" y="83563"/>
                  <a:pt x="7072080" y="186643"/>
                </a:cubicBezTo>
                <a:lnTo>
                  <a:pt x="7072080" y="6003845"/>
                </a:lnTo>
                <a:cubicBezTo>
                  <a:pt x="7072080" y="6106925"/>
                  <a:pt x="6988517" y="6190488"/>
                  <a:pt x="6885437" y="6190488"/>
                </a:cubicBezTo>
                <a:lnTo>
                  <a:pt x="0" y="6190488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3" y="6529916"/>
            <a:ext cx="1067625" cy="328084"/>
          </a:xfrm>
          <a:prstGeom prst="rect">
            <a:avLst/>
          </a:prstGeom>
        </p:spPr>
        <p:txBody>
          <a:bodyPr/>
          <a:lstStyle/>
          <a:p>
            <a:fld id="{E2ABEC49-741E-472F-866C-AE933A56DB01}" type="datetime1">
              <a:rPr lang="en-US" smtClean="0"/>
              <a:t>3/12/2026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4785" y="6529916"/>
            <a:ext cx="2805405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60426" y="6529916"/>
            <a:ext cx="429207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5A9B769-FEAE-2962-E26F-2A44DC7B32AC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2389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0265" y="907300"/>
            <a:ext cx="3025702" cy="2114466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58BC462-E794-03C0-9112-F7F3BCEED1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140" y="333756"/>
            <a:ext cx="7423225" cy="6190488"/>
          </a:xfrm>
          <a:custGeom>
            <a:avLst/>
            <a:gdLst>
              <a:gd name="connsiteX0" fmla="*/ 186643 w 7423225"/>
              <a:gd name="connsiteY0" fmla="*/ 0 h 6190488"/>
              <a:gd name="connsiteX1" fmla="*/ 7423225 w 7423225"/>
              <a:gd name="connsiteY1" fmla="*/ 0 h 6190488"/>
              <a:gd name="connsiteX2" fmla="*/ 7423225 w 7423225"/>
              <a:gd name="connsiteY2" fmla="*/ 6190488 h 6190488"/>
              <a:gd name="connsiteX3" fmla="*/ 186643 w 7423225"/>
              <a:gd name="connsiteY3" fmla="*/ 6190488 h 6190488"/>
              <a:gd name="connsiteX4" fmla="*/ 0 w 7423225"/>
              <a:gd name="connsiteY4" fmla="*/ 6003845 h 6190488"/>
              <a:gd name="connsiteX5" fmla="*/ 0 w 7423225"/>
              <a:gd name="connsiteY5" fmla="*/ 186643 h 6190488"/>
              <a:gd name="connsiteX6" fmla="*/ 186643 w 7423225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23225" h="6190488">
                <a:moveTo>
                  <a:pt x="186643" y="0"/>
                </a:moveTo>
                <a:lnTo>
                  <a:pt x="7423225" y="0"/>
                </a:lnTo>
                <a:lnTo>
                  <a:pt x="7423225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00265" y="3156095"/>
            <a:ext cx="3025702" cy="2794596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3102" y="6529915"/>
            <a:ext cx="1003659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B6BE5AC-BF33-4FE2-ADBE-F1A4AA52AA84}" type="datetime1">
              <a:rPr lang="en-US" smtClean="0"/>
              <a:t>3/12/2026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46761" y="6529915"/>
            <a:ext cx="2068899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3CB8547-3131-E62F-78BD-1E2AB8979C91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644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03850" y="907302"/>
            <a:ext cx="4222117" cy="3697488"/>
          </a:xfrm>
        </p:spPr>
        <p:txBody>
          <a:bodyPr anchor="b">
            <a:normAutofit/>
          </a:bodyPr>
          <a:lstStyle>
            <a:lvl1pPr algn="l"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03850" y="4731335"/>
            <a:ext cx="4222117" cy="1219362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E190545-F7D8-0D1C-1BCC-C670CFFE0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8140" y="333756"/>
            <a:ext cx="6226810" cy="6190488"/>
          </a:xfrm>
          <a:custGeom>
            <a:avLst/>
            <a:gdLst>
              <a:gd name="connsiteX0" fmla="*/ 186643 w 6226810"/>
              <a:gd name="connsiteY0" fmla="*/ 0 h 6190488"/>
              <a:gd name="connsiteX1" fmla="*/ 6226810 w 6226810"/>
              <a:gd name="connsiteY1" fmla="*/ 0 h 6190488"/>
              <a:gd name="connsiteX2" fmla="*/ 6226810 w 6226810"/>
              <a:gd name="connsiteY2" fmla="*/ 6190488 h 6190488"/>
              <a:gd name="connsiteX3" fmla="*/ 186643 w 6226810"/>
              <a:gd name="connsiteY3" fmla="*/ 6190488 h 6190488"/>
              <a:gd name="connsiteX4" fmla="*/ 0 w 6226810"/>
              <a:gd name="connsiteY4" fmla="*/ 6003845 h 6190488"/>
              <a:gd name="connsiteX5" fmla="*/ 0 w 6226810"/>
              <a:gd name="connsiteY5" fmla="*/ 186643 h 6190488"/>
              <a:gd name="connsiteX6" fmla="*/ 186643 w 6226810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6810" h="6190488">
                <a:moveTo>
                  <a:pt x="186643" y="0"/>
                </a:moveTo>
                <a:lnTo>
                  <a:pt x="6226810" y="0"/>
                </a:lnTo>
                <a:lnTo>
                  <a:pt x="6226810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68895" y="6529916"/>
            <a:ext cx="1707625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254E9985-91B3-42C8-B8D8-B565E04A5E57}" type="datetime1">
              <a:rPr lang="en-US" smtClean="0"/>
              <a:t>3/12/2026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5DF5215-34B8-BE6B-A816-58B2F37B1D55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716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012268"/>
            <a:ext cx="3739896" cy="139033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4635132"/>
          </a:xfr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9240" y="5012267"/>
            <a:ext cx="6400800" cy="139033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200"/>
            </a:lvl3pPr>
            <a:lvl4pPr marL="685800" indent="0">
              <a:buFont typeface="Arial" panose="020B0604020202020204" pitchFamily="34" charset="0"/>
              <a:buNone/>
              <a:defRPr sz="1100"/>
            </a:lvl4pPr>
            <a:lvl5pPr marL="914400" indent="0"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851A88DF-44ED-436B-99D1-0B8CC5A92D9A}" type="datetime1">
              <a:rPr lang="en-US" smtClean="0"/>
              <a:t>3/12/2026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4656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4162318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3778270"/>
          </a:xfr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4162318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BEC9FA1C-AA60-4CCE-B788-3849E413B634}" type="datetime1">
              <a:rPr lang="en-US" smtClean="0"/>
              <a:t>3/12/2026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4975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61425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59778"/>
            <a:ext cx="3494314" cy="365125"/>
          </a:xfrm>
          <a:prstGeom prst="rect">
            <a:avLst/>
          </a:prstGeom>
        </p:spPr>
        <p:txBody>
          <a:bodyPr/>
          <a:lstStyle/>
          <a:p>
            <a:fld id="{401AF4C7-240F-4AB8-A2FA-D99DF3F7CE1C}" type="datetime1">
              <a:rPr lang="en-US" smtClean="0"/>
              <a:t>3/12/2026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59778"/>
            <a:ext cx="2805405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59778"/>
            <a:ext cx="429207" cy="365125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561425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079730"/>
            <a:ext cx="12192000" cy="3778270"/>
          </a:xfr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6648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707AF85-94F0-A688-031E-5C9B12E7D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646" y="1810322"/>
            <a:ext cx="4547183" cy="44441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6" y="603504"/>
            <a:ext cx="10972802" cy="970463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FEB7308-4C28-B462-9DD9-8D821D48BB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8331" y="2044501"/>
            <a:ext cx="3975817" cy="3975817"/>
          </a:xfrm>
          <a:custGeom>
            <a:avLst/>
            <a:gdLst>
              <a:gd name="connsiteX0" fmla="*/ 1987909 w 3975817"/>
              <a:gd name="connsiteY0" fmla="*/ 0 h 3975817"/>
              <a:gd name="connsiteX1" fmla="*/ 3975817 w 3975817"/>
              <a:gd name="connsiteY1" fmla="*/ 1987909 h 3975817"/>
              <a:gd name="connsiteX2" fmla="*/ 1987909 w 3975817"/>
              <a:gd name="connsiteY2" fmla="*/ 3975817 h 3975817"/>
              <a:gd name="connsiteX3" fmla="*/ 0 w 3975817"/>
              <a:gd name="connsiteY3" fmla="*/ 1987909 h 3975817"/>
              <a:gd name="connsiteX4" fmla="*/ 1987909 w 3975817"/>
              <a:gd name="connsiteY4" fmla="*/ 0 h 3975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5817" h="3975817">
                <a:moveTo>
                  <a:pt x="1987909" y="0"/>
                </a:moveTo>
                <a:cubicBezTo>
                  <a:pt x="3085800" y="0"/>
                  <a:pt x="3975817" y="890017"/>
                  <a:pt x="3975817" y="1987909"/>
                </a:cubicBezTo>
                <a:cubicBezTo>
                  <a:pt x="3975817" y="3085800"/>
                  <a:pt x="3085800" y="3975817"/>
                  <a:pt x="1987909" y="3975817"/>
                </a:cubicBezTo>
                <a:cubicBezTo>
                  <a:pt x="890017" y="3975817"/>
                  <a:pt x="0" y="3085800"/>
                  <a:pt x="0" y="1987909"/>
                </a:cubicBezTo>
                <a:cubicBezTo>
                  <a:pt x="0" y="890017"/>
                  <a:pt x="890017" y="0"/>
                  <a:pt x="1987909" y="0"/>
                </a:cubicBezTo>
                <a:close/>
              </a:path>
            </a:pathLst>
          </a:custGeom>
          <a:blipFill dpi="0" rotWithShape="1"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1828800"/>
            <a:ext cx="5483355" cy="4428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387AD299-DE61-4CBB-BC93-03EDAFFAD605}" type="datetime1">
              <a:rPr lang="en-US" smtClean="0"/>
              <a:t>3/12/2026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1201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5BFD4E-5044-9769-5E8F-5BEC1C2A2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648" y="2271376"/>
            <a:ext cx="4155294" cy="40611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39"/>
            <a:ext cx="4672584" cy="145389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4DA44E7-3265-78D1-59E3-AEFDF6112DD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3710" y="2485372"/>
            <a:ext cx="3633170" cy="3633170"/>
          </a:xfrm>
          <a:custGeom>
            <a:avLst/>
            <a:gdLst>
              <a:gd name="connsiteX0" fmla="*/ 1816585 w 3633170"/>
              <a:gd name="connsiteY0" fmla="*/ 0 h 3633170"/>
              <a:gd name="connsiteX1" fmla="*/ 3633170 w 3633170"/>
              <a:gd name="connsiteY1" fmla="*/ 1816585 h 3633170"/>
              <a:gd name="connsiteX2" fmla="*/ 1816585 w 3633170"/>
              <a:gd name="connsiteY2" fmla="*/ 3633170 h 3633170"/>
              <a:gd name="connsiteX3" fmla="*/ 0 w 3633170"/>
              <a:gd name="connsiteY3" fmla="*/ 1816585 h 3633170"/>
              <a:gd name="connsiteX4" fmla="*/ 1816585 w 3633170"/>
              <a:gd name="connsiteY4" fmla="*/ 0 h 3633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3170" h="3633170">
                <a:moveTo>
                  <a:pt x="1816585" y="0"/>
                </a:moveTo>
                <a:cubicBezTo>
                  <a:pt x="2819857" y="0"/>
                  <a:pt x="3633170" y="813313"/>
                  <a:pt x="3633170" y="1816585"/>
                </a:cubicBezTo>
                <a:cubicBezTo>
                  <a:pt x="3633170" y="2819857"/>
                  <a:pt x="2819857" y="3633170"/>
                  <a:pt x="1816585" y="3633170"/>
                </a:cubicBezTo>
                <a:cubicBezTo>
                  <a:pt x="813313" y="3633170"/>
                  <a:pt x="0" y="2819857"/>
                  <a:pt x="0" y="1816585"/>
                </a:cubicBezTo>
                <a:cubicBezTo>
                  <a:pt x="0" y="813313"/>
                  <a:pt x="813313" y="0"/>
                  <a:pt x="1816585" y="0"/>
                </a:cubicBezTo>
                <a:close/>
              </a:path>
            </a:pathLst>
          </a:custGeom>
          <a:blipFill dpi="0" rotWithShape="1"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49275"/>
            <a:ext cx="5585925" cy="5783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FB9632C8-AF7D-4924-8414-5F0F98946906}" type="datetime1">
              <a:rPr lang="en-US" smtClean="0"/>
              <a:t>3/12/2026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8291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B50B4B-78CB-E542-02D9-864CE61BF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715" y="2311121"/>
            <a:ext cx="4085820" cy="39932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550217"/>
            <a:ext cx="3657603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A5E0D2B-AF9D-6520-DEF7-6EF60AC4660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4412" y="2521539"/>
            <a:ext cx="3572426" cy="3572426"/>
          </a:xfrm>
          <a:custGeom>
            <a:avLst/>
            <a:gdLst>
              <a:gd name="connsiteX0" fmla="*/ 1786213 w 3572426"/>
              <a:gd name="connsiteY0" fmla="*/ 0 h 3572426"/>
              <a:gd name="connsiteX1" fmla="*/ 3572426 w 3572426"/>
              <a:gd name="connsiteY1" fmla="*/ 1786213 h 3572426"/>
              <a:gd name="connsiteX2" fmla="*/ 1786213 w 3572426"/>
              <a:gd name="connsiteY2" fmla="*/ 3572426 h 3572426"/>
              <a:gd name="connsiteX3" fmla="*/ 0 w 3572426"/>
              <a:gd name="connsiteY3" fmla="*/ 1786213 h 3572426"/>
              <a:gd name="connsiteX4" fmla="*/ 1786213 w 3572426"/>
              <a:gd name="connsiteY4" fmla="*/ 0 h 357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2426" h="3572426">
                <a:moveTo>
                  <a:pt x="1786213" y="0"/>
                </a:moveTo>
                <a:cubicBezTo>
                  <a:pt x="2772711" y="0"/>
                  <a:pt x="3572426" y="799715"/>
                  <a:pt x="3572426" y="1786213"/>
                </a:cubicBezTo>
                <a:cubicBezTo>
                  <a:pt x="3572426" y="2772711"/>
                  <a:pt x="2772711" y="3572426"/>
                  <a:pt x="1786213" y="3572426"/>
                </a:cubicBezTo>
                <a:cubicBezTo>
                  <a:pt x="799715" y="3572426"/>
                  <a:pt x="0" y="2772711"/>
                  <a:pt x="0" y="1786213"/>
                </a:cubicBezTo>
                <a:cubicBezTo>
                  <a:pt x="0" y="799715"/>
                  <a:pt x="799715" y="0"/>
                  <a:pt x="1786213" y="0"/>
                </a:cubicBezTo>
                <a:close/>
              </a:path>
            </a:pathLst>
          </a:custGeom>
          <a:blipFill dpi="0" rotWithShape="1"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16500" y="549275"/>
            <a:ext cx="6561138" cy="5759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CB60CA09-D196-4E75-A4BA-F561F149C1FC}" type="datetime1">
              <a:rPr lang="en-US" smtClean="0"/>
              <a:t>3/12/2026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6141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25626D2-80B1-31C0-8C4C-03AEBF6B4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5066" y="2105276"/>
            <a:ext cx="4085820" cy="3993262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FB8AD6A1-C215-DFF8-ECFA-D092D628B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907303"/>
            <a:ext cx="10966706" cy="113225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F6745D6-F853-FF75-28EF-2DD864956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7" y="2311121"/>
            <a:ext cx="6158266" cy="399326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66C839-A25F-2CB3-40B9-811BB4C751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91763" y="2315694"/>
            <a:ext cx="3572426" cy="3572426"/>
          </a:xfrm>
          <a:custGeom>
            <a:avLst/>
            <a:gdLst>
              <a:gd name="connsiteX0" fmla="*/ 1786213 w 3572426"/>
              <a:gd name="connsiteY0" fmla="*/ 0 h 3572426"/>
              <a:gd name="connsiteX1" fmla="*/ 3572426 w 3572426"/>
              <a:gd name="connsiteY1" fmla="*/ 1786213 h 3572426"/>
              <a:gd name="connsiteX2" fmla="*/ 1786213 w 3572426"/>
              <a:gd name="connsiteY2" fmla="*/ 3572426 h 3572426"/>
              <a:gd name="connsiteX3" fmla="*/ 0 w 3572426"/>
              <a:gd name="connsiteY3" fmla="*/ 1786213 h 3572426"/>
              <a:gd name="connsiteX4" fmla="*/ 1786213 w 3572426"/>
              <a:gd name="connsiteY4" fmla="*/ 0 h 357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2426" h="3572426">
                <a:moveTo>
                  <a:pt x="1786213" y="0"/>
                </a:moveTo>
                <a:cubicBezTo>
                  <a:pt x="2772711" y="0"/>
                  <a:pt x="3572426" y="799715"/>
                  <a:pt x="3572426" y="1786213"/>
                </a:cubicBezTo>
                <a:cubicBezTo>
                  <a:pt x="3572426" y="2772711"/>
                  <a:pt x="2772711" y="3572426"/>
                  <a:pt x="1786213" y="3572426"/>
                </a:cubicBezTo>
                <a:cubicBezTo>
                  <a:pt x="799715" y="3572426"/>
                  <a:pt x="0" y="2772711"/>
                  <a:pt x="0" y="1786213"/>
                </a:cubicBezTo>
                <a:cubicBezTo>
                  <a:pt x="0" y="799715"/>
                  <a:pt x="799715" y="0"/>
                  <a:pt x="1786213" y="0"/>
                </a:cubicBezTo>
                <a:close/>
              </a:path>
            </a:pathLst>
          </a:custGeom>
          <a:blipFill dpi="0" rotWithShape="1"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E44CA941-2112-4108-B577-DDB22688A338}" type="datetime1">
              <a:rPr lang="en-US" smtClean="0"/>
              <a:t>3/12/2026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1375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7C0B019-1F65-5FF3-EACC-1DBD4333A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0064" y="557784"/>
            <a:ext cx="5914085" cy="578011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763DD55-592C-903A-3F9C-A96924CFE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907302"/>
            <a:ext cx="4361688" cy="1649694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826137"/>
            <a:ext cx="4361688" cy="3434638"/>
          </a:xfrm>
        </p:spPr>
        <p:txBody>
          <a:bodyPr anchor="b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51C0813-C057-2B90-9C5A-3AE995C8973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71625" y="862357"/>
            <a:ext cx="5170964" cy="5170964"/>
          </a:xfrm>
          <a:custGeom>
            <a:avLst/>
            <a:gdLst>
              <a:gd name="connsiteX0" fmla="*/ 2585482 w 5170964"/>
              <a:gd name="connsiteY0" fmla="*/ 0 h 5170964"/>
              <a:gd name="connsiteX1" fmla="*/ 5170964 w 5170964"/>
              <a:gd name="connsiteY1" fmla="*/ 2585482 h 5170964"/>
              <a:gd name="connsiteX2" fmla="*/ 2585482 w 5170964"/>
              <a:gd name="connsiteY2" fmla="*/ 5170964 h 5170964"/>
              <a:gd name="connsiteX3" fmla="*/ 0 w 5170964"/>
              <a:gd name="connsiteY3" fmla="*/ 2585482 h 5170964"/>
              <a:gd name="connsiteX4" fmla="*/ 2585482 w 5170964"/>
              <a:gd name="connsiteY4" fmla="*/ 0 h 5170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0964" h="5170964">
                <a:moveTo>
                  <a:pt x="2585482" y="0"/>
                </a:moveTo>
                <a:cubicBezTo>
                  <a:pt x="4013405" y="0"/>
                  <a:pt x="5170964" y="1157560"/>
                  <a:pt x="5170964" y="2585482"/>
                </a:cubicBezTo>
                <a:cubicBezTo>
                  <a:pt x="5170964" y="4013405"/>
                  <a:pt x="4013405" y="5170964"/>
                  <a:pt x="2585482" y="5170964"/>
                </a:cubicBezTo>
                <a:cubicBezTo>
                  <a:pt x="1157560" y="5170964"/>
                  <a:pt x="0" y="4013405"/>
                  <a:pt x="0" y="2585482"/>
                </a:cubicBezTo>
                <a:cubicBezTo>
                  <a:pt x="0" y="1157560"/>
                  <a:pt x="1157560" y="0"/>
                  <a:pt x="2585482" y="0"/>
                </a:cubicBezTo>
                <a:close/>
              </a:path>
            </a:pathLst>
          </a:custGeom>
          <a:blipFill dpi="0" rotWithShape="1"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7D3302DA-6AFE-4F11-B5FB-C17B82EA8578}" type="datetime1">
              <a:rPr lang="en-US" smtClean="0"/>
              <a:t>3/12/2026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1128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967907A-96CA-89D9-9FD8-C85BFFEAF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316" y="4421770"/>
            <a:ext cx="10499656" cy="1528927"/>
          </a:xfrm>
        </p:spPr>
        <p:txBody>
          <a:bodyPr>
            <a:normAutofit/>
          </a:bodyPr>
          <a:lstStyle>
            <a:lvl1pPr algn="l">
              <a:lnSpc>
                <a:spcPct val="110000"/>
              </a:lnSpc>
              <a:defRPr sz="20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24A94E6-CFC2-45CB-1F4E-C00A6DA2F70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66336" y="1330310"/>
            <a:ext cx="10499656" cy="3273331"/>
          </a:xfrm>
        </p:spPr>
        <p:txBody>
          <a:bodyPr anchor="b">
            <a:normAutofit/>
          </a:bodyPr>
          <a:lstStyle>
            <a:lvl1pPr marL="0" indent="0" algn="l">
              <a:lnSpc>
                <a:spcPct val="90000"/>
              </a:lnSpc>
              <a:buNone/>
              <a:defRPr sz="21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C3619648-D57F-48C1-8026-D656192BFCE5}" type="datetime1">
              <a:rPr lang="en-US" smtClean="0"/>
              <a:t>3/12/2026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A1F52FC-EB68-58F2-85B1-6235B55362A9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3877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4809744"/>
            <a:ext cx="7525512" cy="1545336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2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2960" y="804120"/>
            <a:ext cx="10543032" cy="4206240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D7688EBA-E81D-4EC6-8C2B-03A401A980DE}" type="datetime1">
              <a:rPr lang="en-US" smtClean="0"/>
              <a:t>3/12/2026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ACAAB8A-DD1F-F240-8651-22FAC159B426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668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9537" y="905256"/>
            <a:ext cx="4206240" cy="3739896"/>
          </a:xfrm>
        </p:spPr>
        <p:txBody>
          <a:bodyPr anchor="t">
            <a:normAutofit/>
          </a:bodyPr>
          <a:lstStyle>
            <a:lvl1pPr algn="l"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536" y="4873752"/>
            <a:ext cx="4206240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77B7186-FB14-CA62-FE96-5476125CC1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96128" y="333756"/>
            <a:ext cx="6237732" cy="6190488"/>
          </a:xfrm>
          <a:custGeom>
            <a:avLst/>
            <a:gdLst>
              <a:gd name="connsiteX0" fmla="*/ 0 w 6237732"/>
              <a:gd name="connsiteY0" fmla="*/ 0 h 6190488"/>
              <a:gd name="connsiteX1" fmla="*/ 6051089 w 6237732"/>
              <a:gd name="connsiteY1" fmla="*/ 0 h 6190488"/>
              <a:gd name="connsiteX2" fmla="*/ 6237732 w 6237732"/>
              <a:gd name="connsiteY2" fmla="*/ 186643 h 6190488"/>
              <a:gd name="connsiteX3" fmla="*/ 6237732 w 6237732"/>
              <a:gd name="connsiteY3" fmla="*/ 6003845 h 6190488"/>
              <a:gd name="connsiteX4" fmla="*/ 6051089 w 6237732"/>
              <a:gd name="connsiteY4" fmla="*/ 6190488 h 6190488"/>
              <a:gd name="connsiteX5" fmla="*/ 0 w 6237732"/>
              <a:gd name="connsiteY5" fmla="*/ 6190488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37732" h="6190488">
                <a:moveTo>
                  <a:pt x="0" y="0"/>
                </a:moveTo>
                <a:lnTo>
                  <a:pt x="6051089" y="0"/>
                </a:lnTo>
                <a:cubicBezTo>
                  <a:pt x="6154169" y="0"/>
                  <a:pt x="6237732" y="83563"/>
                  <a:pt x="6237732" y="186643"/>
                </a:cubicBezTo>
                <a:lnTo>
                  <a:pt x="6237732" y="6003845"/>
                </a:lnTo>
                <a:cubicBezTo>
                  <a:pt x="6237732" y="6106925"/>
                  <a:pt x="6154169" y="6190488"/>
                  <a:pt x="6051089" y="6190488"/>
                </a:cubicBezTo>
                <a:lnTo>
                  <a:pt x="0" y="6190488"/>
                </a:lnTo>
                <a:close/>
              </a:path>
            </a:pathLst>
          </a:custGeom>
          <a:blipFill dpi="0"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91F941-2D53-CC10-7947-62237A245FE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7133" y="6529916"/>
            <a:ext cx="1951777" cy="328084"/>
          </a:xfrm>
          <a:prstGeom prst="rect">
            <a:avLst/>
          </a:prstGeom>
        </p:spPr>
        <p:txBody>
          <a:bodyPr/>
          <a:lstStyle/>
          <a:p>
            <a:fld id="{B4AA5E08-0B46-4D4C-9A1D-1895CC169C50}" type="datetime1">
              <a:rPr lang="en-US" smtClean="0"/>
              <a:t>3/12/2026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6E6A4C-6C55-068A-43AA-78DB4D1D64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880928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A2CCFF-14A7-08A8-4465-732CD89287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636569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7AE6C76-D3EE-C74F-F49E-97F6141F5D15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066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4421770"/>
            <a:ext cx="7525512" cy="1933310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20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2960" y="1353387"/>
            <a:ext cx="10543032" cy="3273331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1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175A1B29-DFBD-4673-8328-3ED6619AAB50}" type="datetime1">
              <a:rPr lang="en-US" smtClean="0"/>
              <a:t>3/12/2026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42EF41C-4509-4150-C0F1-83BB756ACF5F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245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63662" y="561268"/>
            <a:ext cx="9264676" cy="5735465"/>
          </a:xfrm>
        </p:spPr>
        <p:txBody>
          <a:bodyPr anchor="ctr">
            <a:noAutofit/>
          </a:bodyPr>
          <a:lstStyle>
            <a:lvl1pPr marL="0" indent="0" algn="ctr">
              <a:lnSpc>
                <a:spcPct val="80000"/>
              </a:lnSpc>
              <a:buNone/>
              <a:defRPr lang="en-US" sz="6600" b="0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228600" indent="0" algn="ctr">
              <a:lnSpc>
                <a:spcPct val="80000"/>
              </a:lnSpc>
              <a:buNone/>
              <a:defRPr lang="en-US" sz="6600" b="0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457200" indent="0" algn="ctr">
              <a:lnSpc>
                <a:spcPct val="80000"/>
              </a:lnSpc>
              <a:buNone/>
              <a:defRPr lang="en-US" sz="6600" b="0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685800" indent="0" algn="ctr">
              <a:lnSpc>
                <a:spcPct val="100000"/>
              </a:lnSpc>
              <a:buNone/>
              <a:defRPr lang="en-US" sz="8000" b="1" kern="1200" cap="all" baseline="0" dirty="0">
                <a:solidFill>
                  <a:schemeClr val="tx1"/>
                </a:solidFill>
                <a:latin typeface="Playfair Display Black" pitchFamily="2" charset="0"/>
                <a:ea typeface="+mj-ea"/>
                <a:cs typeface="+mj-cs"/>
              </a:defRPr>
            </a:lvl4pPr>
            <a:lvl5pPr marL="914400" indent="0" algn="ctr">
              <a:lnSpc>
                <a:spcPct val="100000"/>
              </a:lnSpc>
              <a:buNone/>
              <a:defRPr lang="en-US" sz="8000" b="1" kern="1200" cap="all" baseline="0" dirty="0">
                <a:solidFill>
                  <a:schemeClr val="tx1"/>
                </a:solidFill>
                <a:latin typeface="Playfair Display Black" pitchFamily="2" charset="0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E7C9592F-4A0D-4D12-B47E-4A7D843B26AD}" type="datetime1">
              <a:rPr lang="en-US" smtClean="0"/>
              <a:t>3/12/2026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44775AE-F67F-CB44-1D87-AB4D287818A5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764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1929384"/>
            <a:ext cx="8266176" cy="414223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290F78A7-ED9B-4802-8C3B-8810C7632A95}" type="datetime1">
              <a:rPr lang="en-US" smtClean="0"/>
              <a:t>3/12/2026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34D2A7D-7433-3BD7-B540-CAF81289672C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3692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548640"/>
            <a:ext cx="8266176" cy="560527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24F266F9-F826-45A4-93B2-4F421185E715}" type="datetime1">
              <a:rPr lang="en-US" smtClean="0"/>
              <a:t>3/12/2026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F6FAFB8-6136-DD3A-86C3-855ED940D6F6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9681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34321655-180C-E5FF-5EBA-CB7C8C900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7"/>
          <a:stretch/>
        </p:blipFill>
        <p:spPr>
          <a:xfrm>
            <a:off x="492638" y="0"/>
            <a:ext cx="4471248" cy="4191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50322" y="5137616"/>
            <a:ext cx="8054173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180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393371" y="1188720"/>
            <a:ext cx="8593017" cy="2174966"/>
          </a:xfrm>
        </p:spPr>
        <p:txBody>
          <a:bodyPr anchor="b">
            <a:normAutofit/>
          </a:bodyPr>
          <a:lstStyle>
            <a:lvl1pPr marL="0" indent="-457200" defTabSz="914400">
              <a:lnSpc>
                <a:spcPct val="80000"/>
              </a:lnSpc>
              <a:spcBef>
                <a:spcPts val="0"/>
              </a:spcBef>
              <a:buNone/>
              <a:defRPr sz="4500" cap="all" baseline="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DB6CF73C-93E7-489E-AE2B-E246A7DB6D93}" type="datetime1">
              <a:rPr lang="en-US" smtClean="0"/>
              <a:t>3/12/2026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59926F-2327-8B2D-085E-499F8F38779A}"/>
              </a:ext>
            </a:extLst>
          </p:cNvPr>
          <p:cNvCxnSpPr/>
          <p:nvPr/>
        </p:nvCxnSpPr>
        <p:spPr>
          <a:xfrm>
            <a:off x="1551214" y="3477986"/>
            <a:ext cx="0" cy="199208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99773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7009" y="5349240"/>
            <a:ext cx="9043416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1344168"/>
            <a:ext cx="9198864" cy="329184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80000"/>
              </a:lnSpc>
              <a:spcBef>
                <a:spcPts val="0"/>
              </a:spcBef>
              <a:buNone/>
              <a:defRPr sz="4000" cap="all" baseline="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A15AF2BE-7E3A-4323-8AD1-6D4FF44FD8E1}" type="datetime1">
              <a:rPr lang="en-US" smtClean="0"/>
              <a:t>3/12/2026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F5A24BE-62EC-1D31-CC8C-91D6C09F8228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9711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041" y="5669280"/>
            <a:ext cx="8805672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1097280"/>
            <a:ext cx="8961120" cy="347472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80000"/>
              </a:lnSpc>
              <a:spcBef>
                <a:spcPts val="0"/>
              </a:spcBef>
              <a:buNone/>
              <a:defRPr sz="4200" cap="all" baseline="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CB8FD7DB-FD7D-41C7-A7D0-5BAC7B3F1054}" type="datetime1">
              <a:rPr lang="en-US" smtClean="0"/>
              <a:t>3/12/2026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C92CDB-3DCC-F547-8EEC-BE14157A4259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1823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F63BBBA-62F7-DBEC-F9CF-7226CF222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93" y="907303"/>
            <a:ext cx="10465073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70C6923B-FF9D-B437-5588-878AF0F8A0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0892" y="2268121"/>
            <a:ext cx="5040809" cy="3980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2312870-557C-564C-3520-F00CB9BF52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85157" y="2268121"/>
            <a:ext cx="5040809" cy="3980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7586B0B4-0F2D-499F-B46F-F681523A05A0}" type="datetime1">
              <a:rPr lang="en-US" smtClean="0"/>
              <a:t>3/12/2026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15031E-7D6B-5DB2-0949-3226C3A6B5E9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9083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94C7CB3-8309-EE97-00D8-73D90094F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93" y="907303"/>
            <a:ext cx="10465073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0893" y="2268121"/>
            <a:ext cx="504080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CF4B8FC-8114-F896-19E9-61BFDBF1E79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85158" y="2268121"/>
            <a:ext cx="504080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0892" y="2969987"/>
            <a:ext cx="5040809" cy="3278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BA05586D-8745-CB79-26DE-BB05CF6BF8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85157" y="2969987"/>
            <a:ext cx="5040809" cy="3278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01266551-E982-43FB-8EB6-73FB0E4FDF12}" type="datetime1">
              <a:rPr lang="en-US" smtClean="0"/>
              <a:t>3/12/2026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69FD757-76AB-74D2-BF21-512AF236806B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431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CF8608-BD7F-FDF6-C9FE-359BAFBCC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93" y="907303"/>
            <a:ext cx="10465073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6F57FA73-4BE2-4237-90E8-28123CE1B9FA}" type="datetime1">
              <a:rPr lang="en-US" smtClean="0"/>
              <a:t>3/12/2026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4ABFCC-D627-9493-2426-A6E5682EEBD4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819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703F4AEB-E597-882F-3A69-A923B8DED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7"/>
          <a:stretch/>
        </p:blipFill>
        <p:spPr>
          <a:xfrm>
            <a:off x="398705" y="0"/>
            <a:ext cx="5697291" cy="50217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548642"/>
            <a:ext cx="7478991" cy="3635797"/>
          </a:xfrm>
        </p:spPr>
        <p:txBody>
          <a:bodyPr anchor="b">
            <a:normAutofit/>
          </a:bodyPr>
          <a:lstStyle>
            <a:lvl1pPr algn="l">
              <a:defRPr sz="7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9017" y="4349578"/>
            <a:ext cx="6821182" cy="1384726"/>
          </a:xfrm>
        </p:spPr>
        <p:txBody>
          <a:bodyPr anchor="b">
            <a:normAutofit/>
          </a:bodyPr>
          <a:lstStyle>
            <a:lvl1pPr marL="0" indent="0" algn="l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804512D9-A095-4355-9551-356CB2C0D09E}" type="datetime1">
              <a:rPr lang="en-US" smtClean="0"/>
              <a:t>3/12/2026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C5621C6-56CB-3166-B017-50A927415F64}"/>
              </a:ext>
            </a:extLst>
          </p:cNvPr>
          <p:cNvCxnSpPr>
            <a:cxnSpLocks/>
          </p:cNvCxnSpPr>
          <p:nvPr/>
        </p:nvCxnSpPr>
        <p:spPr>
          <a:xfrm>
            <a:off x="637839" y="4236969"/>
            <a:ext cx="0" cy="13847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972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68BA1E88-22B3-4091-902C-19D6AD2267FE}" type="datetime1">
              <a:rPr lang="en-US" smtClean="0"/>
              <a:t>3/12/2026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94126D0-8C62-BE14-DAD7-1281C05B8DCA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0693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311121"/>
            <a:ext cx="3595634" cy="399326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5"/>
            <a:ext cx="6440258" cy="575510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82EFC53A-E163-43E4-9309-C62B24E59229}" type="datetime1">
              <a:rPr lang="en-US" smtClean="0"/>
              <a:t>3/12/2026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7596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1847088"/>
            <a:ext cx="7342307" cy="1133856"/>
          </a:xfrm>
        </p:spPr>
        <p:txBody>
          <a:bodyPr anchor="b">
            <a:noAutofit/>
          </a:bodyPr>
          <a:lstStyle>
            <a:lvl1pPr>
              <a:defRPr sz="6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59536" y="3594099"/>
            <a:ext cx="10472928" cy="274320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F57D2C4C-3CEB-4A3F-A850-2A701BAB5B4F}" type="datetime1">
              <a:rPr lang="en-US" smtClean="0"/>
              <a:t>3/12/2026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0F630EC-9C35-9636-5C2F-9B305B2CCE3F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8479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515E74ED-2A6E-80D7-2247-FD12F2612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00"/>
          <a:stretch/>
        </p:blipFill>
        <p:spPr>
          <a:xfrm>
            <a:off x="462641" y="0"/>
            <a:ext cx="8989429" cy="47554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857" y="3603170"/>
            <a:ext cx="7014009" cy="1507672"/>
          </a:xfrm>
        </p:spPr>
        <p:txBody>
          <a:bodyPr anchor="b">
            <a:noAutofit/>
          </a:bodyPr>
          <a:lstStyle>
            <a:lvl1pPr>
              <a:defRPr sz="45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4133" y="5480958"/>
            <a:ext cx="6360733" cy="744158"/>
          </a:xfrm>
        </p:spPr>
        <p:txBody>
          <a:bodyPr anchor="b">
            <a:no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  <a:lvl2pPr marL="228600" indent="0">
              <a:lnSpc>
                <a:spcPct val="110000"/>
              </a:lnSpc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1ABC5762-7F5E-4C8D-B27D-8990A68BB18F}" type="datetime1">
              <a:rPr lang="en-US" smtClean="0"/>
              <a:t>3/12/2026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B055BD5-F132-7EB0-787E-04988310DC8B}"/>
              </a:ext>
            </a:extLst>
          </p:cNvPr>
          <p:cNvCxnSpPr>
            <a:cxnSpLocks/>
          </p:cNvCxnSpPr>
          <p:nvPr/>
        </p:nvCxnSpPr>
        <p:spPr>
          <a:xfrm>
            <a:off x="4985657" y="5238749"/>
            <a:ext cx="0" cy="88274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19632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02AE2374-EA36-E826-C9F3-73CD3978F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8" b="47295"/>
          <a:stretch/>
        </p:blipFill>
        <p:spPr>
          <a:xfrm>
            <a:off x="3701142" y="2068286"/>
            <a:ext cx="8490855" cy="47897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8008" y="854239"/>
            <a:ext cx="7876287" cy="3592629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0323" y="4617138"/>
            <a:ext cx="6853511" cy="101498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AED07DE6-50D5-4B21-9405-DD62C0D4DC65}" type="datetime1">
              <a:rPr lang="en-US" smtClean="0"/>
              <a:t>3/12/2026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2B0C21-F380-74EA-96A8-0858FD0075A4}"/>
              </a:ext>
            </a:extLst>
          </p:cNvPr>
          <p:cNvCxnSpPr>
            <a:cxnSpLocks/>
          </p:cNvCxnSpPr>
          <p:nvPr/>
        </p:nvCxnSpPr>
        <p:spPr>
          <a:xfrm>
            <a:off x="755780" y="4492300"/>
            <a:ext cx="0" cy="112939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2124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6717639-19C5-F877-6AAE-FF488C793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2615" y="905615"/>
            <a:ext cx="5046770" cy="50467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3888" y="1427162"/>
            <a:ext cx="9484224" cy="2621154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4148507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C8E66873-82AB-4D6B-96C7-8222581A9F4D}" type="datetime1">
              <a:rPr lang="en-US" smtClean="0"/>
              <a:t>3/12/2026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536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7D4B28D-BD47-8092-F202-DCD18D1BA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4425" y="1198517"/>
            <a:ext cx="4438650" cy="44386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D4D61D-AA1D-D414-2D63-F3B4B0760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708" y="2801929"/>
            <a:ext cx="8686801" cy="2565902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1B0EE02-7A0B-46A0-5F6E-CFBC94BDF5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6090" y="1726269"/>
            <a:ext cx="3024899" cy="547908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67AE0A-CAE3-D199-2942-E05831D340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BE4564F8-E916-4EFF-887D-D1E1BBF6454B}" type="datetime1">
              <a:rPr lang="en-US" smtClean="0"/>
              <a:t>3/12/2026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DFBF0A-E355-74AD-4A6E-8FD2BD7A6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71D965-1C87-6430-A8A7-B6EB43D86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7236231-7728-F430-19B7-A4956EAFC196}"/>
              </a:ext>
            </a:extLst>
          </p:cNvPr>
          <p:cNvCxnSpPr/>
          <p:nvPr/>
        </p:nvCxnSpPr>
        <p:spPr>
          <a:xfrm>
            <a:off x="1450428" y="2522483"/>
            <a:ext cx="0" cy="262495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2876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9ECA965F-086A-7B72-BC9F-EA4CF32BC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02"/>
          <a:stretch/>
        </p:blipFill>
        <p:spPr>
          <a:xfrm>
            <a:off x="421566" y="1836225"/>
            <a:ext cx="5674434" cy="50217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0428" y="990601"/>
            <a:ext cx="9145991" cy="3630384"/>
          </a:xfrm>
        </p:spPr>
        <p:txBody>
          <a:bodyPr anchor="b">
            <a:noAutofit/>
          </a:bodyPr>
          <a:lstStyle>
            <a:lvl1pPr algn="l">
              <a:defRPr sz="6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69ADDC-FB37-4BD0-807F-2EC90205924B}" type="datetime1">
              <a:rPr lang="en-US" smtClean="0"/>
              <a:pPr/>
              <a:t>3/12/2026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698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65DFBE8-81F4-46A1-BB38-C49D79C4F68D}" type="datetime1">
              <a:rPr lang="en-US" smtClean="0"/>
              <a:t>3/12/2026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754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  <p:sldLayoutId id="2147483843" r:id="rId17"/>
    <p:sldLayoutId id="2147483844" r:id="rId18"/>
    <p:sldLayoutId id="2147483845" r:id="rId19"/>
    <p:sldLayoutId id="2147483846" r:id="rId20"/>
    <p:sldLayoutId id="2147483847" r:id="rId21"/>
    <p:sldLayoutId id="2147483848" r:id="rId22"/>
    <p:sldLayoutId id="2147483849" r:id="rId23"/>
    <p:sldLayoutId id="2147483850" r:id="rId24"/>
    <p:sldLayoutId id="2147483851" r:id="rId25"/>
    <p:sldLayoutId id="2147483852" r:id="rId26"/>
    <p:sldLayoutId id="2147483853" r:id="rId27"/>
    <p:sldLayoutId id="2147483854" r:id="rId28"/>
    <p:sldLayoutId id="2147483855" r:id="rId29"/>
    <p:sldLayoutId id="2147483856" r:id="rId30"/>
    <p:sldLayoutId id="2147483857" r:id="rId31"/>
    <p:sldLayoutId id="2147483858" r:id="rId32"/>
    <p:sldLayoutId id="2147483859" r:id="rId33"/>
    <p:sldLayoutId id="2147483860" r:id="rId34"/>
    <p:sldLayoutId id="2147483861" r:id="rId35"/>
    <p:sldLayoutId id="2147483862" r:id="rId36"/>
    <p:sldLayoutId id="2147483877" r:id="rId37"/>
    <p:sldLayoutId id="2147483863" r:id="rId38"/>
    <p:sldLayoutId id="2147483864" r:id="rId39"/>
    <p:sldLayoutId id="2147483865" r:id="rId40"/>
    <p:sldLayoutId id="2147483866" r:id="rId41"/>
    <p:sldLayoutId id="2147483867" r:id="rId42"/>
    <p:sldLayoutId id="2147483868" r:id="rId43"/>
    <p:sldLayoutId id="2147483869" r:id="rId44"/>
    <p:sldLayoutId id="2147483870" r:id="rId45"/>
    <p:sldLayoutId id="2147483871" r:id="rId46"/>
    <p:sldLayoutId id="2147483872" r:id="rId47"/>
    <p:sldLayoutId id="2147483873" r:id="rId48"/>
    <p:sldLayoutId id="2147483874" r:id="rId49"/>
    <p:sldLayoutId id="2147483875" r:id="rId50"/>
    <p:sldLayoutId id="2147483876" r:id="rId51"/>
    <p:sldLayoutId id="2147483878" r:id="rId52"/>
    <p:sldLayoutId id="2147483879" r:id="rId53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500" b="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4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57989-07E4-B482-9F2A-EBF670F7F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708" y="2801929"/>
            <a:ext cx="8686801" cy="2565902"/>
          </a:xfrm>
        </p:spPr>
        <p:txBody>
          <a:bodyPr>
            <a:noAutofit/>
          </a:bodyPr>
          <a:lstStyle/>
          <a:p>
            <a:r>
              <a:rPr lang="el-GR" sz="3600" dirty="0"/>
              <a:t>Αυτογνωσία και Αυτοαντίληψη στη Λήψη Επαγγελματικών ΑποφάσεωνΣχεδιασμός Συμβουλευτικής Παρέμβασης στη Συμβουλευτική Σταδιοδρομίας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3CF5F8-0028-8636-5006-5D5C52B327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62888" y="359482"/>
            <a:ext cx="6808871" cy="1130688"/>
          </a:xfrm>
        </p:spPr>
        <p:txBody>
          <a:bodyPr>
            <a:normAutofit/>
          </a:bodyPr>
          <a:lstStyle/>
          <a:p>
            <a:r>
              <a:rPr lang="el-GR" i="1" dirty="0"/>
              <a:t>Από το σύγραμμα : Χαρτογραφώντας τη Σταδιοδρομία: Θεωρία, αυτογνωσία και πράξη στη σύγχρονη συμβουλευτική και προσαρμοσμένη στις απαιτήσεις της εργασίας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773831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DF6EC-869C-65A5-E154-220D5B645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/>
              <a:t>Θεωρητικά μοντέλα στη συμβουλευτική σταδιοδρομίας</a:t>
            </a:r>
            <a:br>
              <a:rPr lang="el-GR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83681-FE0A-B9CC-D0E4-368E4C7F349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Social Cognitive Career Theory (SCCT)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Θεωρία ανάπτυξης σταδιοδρομίας (Super)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Θεωρία τύπων προσωπικότητας (Holland)</a:t>
            </a:r>
          </a:p>
          <a:p>
            <a:pPr marL="0" indent="0">
              <a:buNone/>
            </a:pPr>
            <a:r>
              <a:rPr lang="el-GR" dirty="0"/>
              <a:t>Τα μοντέλα αυτά βοηθούν στην κατανόηση της επαγγελματικής επιλογής και της ανάπτυξης σταδιοδρομίας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410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7B5C5-9059-54E6-3AE8-1101B983A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/>
              <a:t>Social Cognitive Career Theory (SCCT)</a:t>
            </a:r>
            <a:br>
              <a:rPr lang="el-GR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52F07-9BD8-2CAE-1BF2-BF85F9B3D1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/>
              <a:t>Βασικές έννοιες: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αυτοαποτελεσματικότητα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προσδοκίες αποτελέσματος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προσωπικοί στόχοι.</a:t>
            </a:r>
          </a:p>
          <a:p>
            <a:pPr marL="0" indent="0">
              <a:buNone/>
            </a:pPr>
            <a:r>
              <a:rPr lang="el-GR" dirty="0"/>
              <a:t>Η θεωρία εξηγεί πώς οι πεποιθήσεις του ατόμου επηρεάζουν τις επαγγελματικές επιλογές.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751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D4CBC-71AC-1B8D-1104-0C45DF573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/>
              <a:t>Θεωρία σταδιοδρομίας _ </a:t>
            </a:r>
            <a:r>
              <a:rPr lang="en-US" b="1" dirty="0"/>
              <a:t>DONALD </a:t>
            </a:r>
            <a:r>
              <a:rPr lang="el-GR" b="1" dirty="0"/>
              <a:t>Super</a:t>
            </a:r>
            <a:br>
              <a:rPr lang="el-GR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F92CB-320F-97F4-BF84-6F166F3B2BA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l-GR" dirty="0"/>
              <a:t>Η σταδιοδρομία είναι </a:t>
            </a:r>
            <a:r>
              <a:rPr lang="el-GR" b="1" dirty="0"/>
              <a:t>δια βίου διαδικασία ανάπτυξης</a:t>
            </a:r>
            <a:r>
              <a:rPr lang="el-GR" dirty="0"/>
              <a:t>.</a:t>
            </a:r>
          </a:p>
          <a:p>
            <a:pPr marL="0" indent="0">
              <a:buNone/>
            </a:pPr>
            <a:r>
              <a:rPr lang="el-GR" dirty="0"/>
              <a:t>Στάδια: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ανάπτυξη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εξερεύνηση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εγκαθίδρυση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διατήρηση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αποδέσμευση.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448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FBF19-411B-68B3-4AD5-286CE7D71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4901" y="907302"/>
            <a:ext cx="4700219" cy="1808466"/>
          </a:xfrm>
        </p:spPr>
        <p:txBody>
          <a:bodyPr anchor="b">
            <a:normAutofit/>
          </a:bodyPr>
          <a:lstStyle/>
          <a:p>
            <a:r>
              <a:rPr lang="el-GR" b="1" dirty="0"/>
              <a:t>Θεωρία </a:t>
            </a:r>
            <a:r>
              <a:rPr lang="en-US" b="1" dirty="0"/>
              <a:t>Holland</a:t>
            </a:r>
            <a:br>
              <a:rPr lang="en-US" b="1" dirty="0"/>
            </a:b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09FB79-03B6-590B-7AB0-EC79976852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07" r="4154" b="-1"/>
          <a:stretch>
            <a:fillRect/>
          </a:stretch>
        </p:blipFill>
        <p:spPr>
          <a:xfrm>
            <a:off x="358140" y="333756"/>
            <a:ext cx="5740908" cy="6190488"/>
          </a:xfrm>
          <a:custGeom>
            <a:avLst/>
            <a:gdLst>
              <a:gd name="connsiteX0" fmla="*/ 186643 w 5740908"/>
              <a:gd name="connsiteY0" fmla="*/ 0 h 6190488"/>
              <a:gd name="connsiteX1" fmla="*/ 5740908 w 5740908"/>
              <a:gd name="connsiteY1" fmla="*/ 0 h 6190488"/>
              <a:gd name="connsiteX2" fmla="*/ 5740908 w 5740908"/>
              <a:gd name="connsiteY2" fmla="*/ 6190488 h 6190488"/>
              <a:gd name="connsiteX3" fmla="*/ 186643 w 5740908"/>
              <a:gd name="connsiteY3" fmla="*/ 6190488 h 6190488"/>
              <a:gd name="connsiteX4" fmla="*/ 0 w 5740908"/>
              <a:gd name="connsiteY4" fmla="*/ 6003845 h 6190488"/>
              <a:gd name="connsiteX5" fmla="*/ 0 w 5740908"/>
              <a:gd name="connsiteY5" fmla="*/ 186643 h 6190488"/>
              <a:gd name="connsiteX6" fmla="*/ 186643 w 5740908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40908" h="6190488">
                <a:moveTo>
                  <a:pt x="186643" y="0"/>
                </a:moveTo>
                <a:lnTo>
                  <a:pt x="5740908" y="0"/>
                </a:lnTo>
                <a:lnTo>
                  <a:pt x="5740908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9C3EA-4F60-16D9-4702-377F1F987D6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14901" y="2825496"/>
            <a:ext cx="4700219" cy="3125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/>
              <a:t>Ο </a:t>
            </a:r>
            <a:r>
              <a:rPr lang="en-US"/>
              <a:t>Holland </a:t>
            </a:r>
            <a:r>
              <a:rPr lang="el-GR"/>
              <a:t>υποστηρίζει ότι οι άνθρωποι επιλέγουν επαγγέλματα που ταιριάζουν με την προσωπικότητά τους.</a:t>
            </a: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6DF3B3-FD74-C20B-C0EC-0744945587E2}"/>
              </a:ext>
            </a:extLst>
          </p:cNvPr>
          <p:cNvSpPr/>
          <p:nvPr/>
        </p:nvSpPr>
        <p:spPr>
          <a:xfrm>
            <a:off x="4860758" y="5795008"/>
            <a:ext cx="1235242" cy="72923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63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818A73-02EA-CEB1-64D7-BF955E7E2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33" y="548639"/>
            <a:ext cx="3494314" cy="5719639"/>
          </a:xfrm>
        </p:spPr>
        <p:txBody>
          <a:bodyPr anchor="t">
            <a:normAutofit/>
          </a:bodyPr>
          <a:lstStyle/>
          <a:p>
            <a:r>
              <a:rPr lang="el-GR" sz="2700"/>
              <a:t>6 ΤΥΠΟΙ ΠΡΟΣΩΠΙΚΟΤΗΤΑΣ</a:t>
            </a:r>
            <a:endParaRPr lang="en-US" sz="2700"/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8BE9D759-0E20-27DF-9CB4-E5345CA87570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597449636"/>
              </p:ext>
            </p:extLst>
          </p:nvPr>
        </p:nvGraphicFramePr>
        <p:xfrm>
          <a:off x="4504268" y="549274"/>
          <a:ext cx="7315200" cy="5806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37535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B2968D2-2D8C-7F02-67D3-7DDA8E83F225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366288664"/>
              </p:ext>
            </p:extLst>
          </p:nvPr>
        </p:nvGraphicFramePr>
        <p:xfrm>
          <a:off x="4504268" y="549274"/>
          <a:ext cx="7315200" cy="5806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54067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A3A9F820-0B82-E5F3-6945-ACECEBC0F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995" y="567891"/>
            <a:ext cx="6800971" cy="127718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fontAlgn="base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b="0" i="0" u="none" strike="noStrike" kern="1200" cap="all" spc="50" normalizeH="0" baseline="0" dirty="0">
                <a:ln>
                  <a:noFill/>
                </a:ln>
                <a:effectLst/>
                <a:latin typeface="+mj-lt"/>
                <a:ea typeface="+mj-ea"/>
                <a:cs typeface="+mj-cs"/>
              </a:rPr>
              <a:t>Σύνδεση </a:t>
            </a:r>
            <a:r>
              <a:rPr kumimoji="0" lang="en-US" altLang="en-US" b="0" i="0" u="none" strike="noStrike" kern="1200" cap="all" spc="50" normalizeH="0" baseline="0" dirty="0" err="1">
                <a:ln>
                  <a:noFill/>
                </a:ln>
                <a:effectLst/>
                <a:latin typeface="+mj-lt"/>
                <a:ea typeface="+mj-ea"/>
                <a:cs typeface="+mj-cs"/>
              </a:rPr>
              <a:t>των</a:t>
            </a:r>
            <a:r>
              <a:rPr kumimoji="0" lang="en-US" altLang="en-US" b="0" i="0" u="none" strike="noStrike" kern="1200" cap="all" spc="50" normalizeH="0" baseline="0" dirty="0">
                <a:ln>
                  <a:noFill/>
                </a:ln>
                <a:effectLst/>
                <a:latin typeface="+mj-lt"/>
                <a:ea typeface="+mj-ea"/>
                <a:cs typeface="+mj-cs"/>
              </a:rPr>
              <a:t> </a:t>
            </a:r>
            <a:r>
              <a:rPr kumimoji="0" lang="en-US" altLang="en-US" b="0" i="0" u="none" strike="noStrike" kern="1200" cap="all" spc="50" normalizeH="0" baseline="0" dirty="0" err="1">
                <a:ln>
                  <a:noFill/>
                </a:ln>
                <a:effectLst/>
                <a:latin typeface="+mj-lt"/>
                <a:ea typeface="+mj-ea"/>
                <a:cs typeface="+mj-cs"/>
              </a:rPr>
              <a:t>θεωριών</a:t>
            </a:r>
            <a:endParaRPr kumimoji="0" lang="en-US" altLang="en-US" b="0" i="0" u="none" strike="noStrike" kern="1200" cap="all" spc="50" normalizeH="0" baseline="0" dirty="0">
              <a:ln>
                <a:noFill/>
              </a:ln>
              <a:effectLst/>
              <a:latin typeface="+mj-lt"/>
              <a:ea typeface="+mj-ea"/>
              <a:cs typeface="+mj-cs"/>
            </a:endParaRPr>
          </a:p>
          <a:p>
            <a:pPr marL="0" marR="0" lvl="0" indent="0" fontAlgn="base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b="0" i="0" u="none" strike="noStrike" kern="1200" cap="all" spc="50" normalizeH="0" baseline="0" dirty="0">
                <a:ln>
                  <a:noFill/>
                </a:ln>
                <a:effectLst/>
                <a:latin typeface="+mj-lt"/>
                <a:ea typeface="+mj-ea"/>
                <a:cs typeface="+mj-cs"/>
              </a:rPr>
              <a:t>Η </a:t>
            </a:r>
            <a:r>
              <a:rPr kumimoji="0" lang="en-US" altLang="en-US" b="0" i="0" u="none" strike="noStrike" kern="1200" cap="all" spc="50" normalizeH="0" baseline="0" dirty="0" err="1">
                <a:ln>
                  <a:noFill/>
                </a:ln>
                <a:effectLst/>
                <a:latin typeface="+mj-lt"/>
                <a:ea typeface="+mj-ea"/>
                <a:cs typeface="+mj-cs"/>
              </a:rPr>
              <a:t>συνδυ</a:t>
            </a:r>
            <a:r>
              <a:rPr kumimoji="0" lang="en-US" altLang="en-US" b="0" i="0" u="none" strike="noStrike" kern="1200" cap="all" spc="50" normalizeH="0" baseline="0" dirty="0">
                <a:ln>
                  <a:noFill/>
                </a:ln>
                <a:effectLst/>
                <a:latin typeface="+mj-lt"/>
                <a:ea typeface="+mj-ea"/>
                <a:cs typeface="+mj-cs"/>
              </a:rPr>
              <a:t>αστική χρήση τους επιτρέπει μια πιο ολοκληρωμένη κατανόηση της επαγγελματικής επιλογής.</a:t>
            </a:r>
          </a:p>
        </p:txBody>
      </p:sp>
      <p:pic>
        <p:nvPicPr>
          <p:cNvPr id="5123" name="Picture 3" descr="ΣΥΝΔΕΣΗ — ANDRÓNIKOS SAGIANNOS">
            <a:extLst>
              <a:ext uri="{FF2B5EF4-FFF2-40B4-BE49-F238E27FC236}">
                <a16:creationId xmlns:a16="http://schemas.microsoft.com/office/drawing/2014/main" id="{6952F314-D853-F4DE-66A3-03FE56D9F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140" y="2209481"/>
            <a:ext cx="3665220" cy="2439037"/>
          </a:xfrm>
          <a:custGeom>
            <a:avLst/>
            <a:gdLst>
              <a:gd name="connsiteX0" fmla="*/ 186643 w 3665220"/>
              <a:gd name="connsiteY0" fmla="*/ 0 h 6190488"/>
              <a:gd name="connsiteX1" fmla="*/ 3665220 w 3665220"/>
              <a:gd name="connsiteY1" fmla="*/ 0 h 6190488"/>
              <a:gd name="connsiteX2" fmla="*/ 3665220 w 3665220"/>
              <a:gd name="connsiteY2" fmla="*/ 6190488 h 6190488"/>
              <a:gd name="connsiteX3" fmla="*/ 186643 w 3665220"/>
              <a:gd name="connsiteY3" fmla="*/ 6190488 h 6190488"/>
              <a:gd name="connsiteX4" fmla="*/ 0 w 3665220"/>
              <a:gd name="connsiteY4" fmla="*/ 6003845 h 6190488"/>
              <a:gd name="connsiteX5" fmla="*/ 0 w 3665220"/>
              <a:gd name="connsiteY5" fmla="*/ 186643 h 6190488"/>
              <a:gd name="connsiteX6" fmla="*/ 186643 w 3665220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65220" h="6190488">
                <a:moveTo>
                  <a:pt x="186643" y="0"/>
                </a:moveTo>
                <a:lnTo>
                  <a:pt x="3665220" y="0"/>
                </a:lnTo>
                <a:lnTo>
                  <a:pt x="3665220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solidFill>
            <a:srgbClr val="FFFFFF"/>
          </a:solidFill>
        </p:spPr>
      </p:pic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0E61150-A086-FCCC-F6E5-092040C5130F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819034609"/>
              </p:ext>
            </p:extLst>
          </p:nvPr>
        </p:nvGraphicFramePr>
        <p:xfrm>
          <a:off x="4524996" y="2332652"/>
          <a:ext cx="6800972" cy="32749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613548">
                  <a:extLst>
                    <a:ext uri="{9D8B030D-6E8A-4147-A177-3AD203B41FA5}">
                      <a16:colId xmlns:a16="http://schemas.microsoft.com/office/drawing/2014/main" val="274566622"/>
                    </a:ext>
                  </a:extLst>
                </a:gridCol>
                <a:gridCol w="5187424">
                  <a:extLst>
                    <a:ext uri="{9D8B030D-6E8A-4147-A177-3AD203B41FA5}">
                      <a16:colId xmlns:a16="http://schemas.microsoft.com/office/drawing/2014/main" val="3496975297"/>
                    </a:ext>
                  </a:extLst>
                </a:gridCol>
              </a:tblGrid>
              <a:tr h="72127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2600" cap="none" spc="0">
                          <a:solidFill>
                            <a:schemeClr val="tx1"/>
                          </a:solidFill>
                        </a:rPr>
                        <a:t>Θεωρία</a:t>
                      </a:r>
                    </a:p>
                  </a:txBody>
                  <a:tcPr marL="0" marR="276052" marT="58482" marB="19493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2600" cap="none" spc="0">
                          <a:solidFill>
                            <a:schemeClr val="tx1"/>
                          </a:solidFill>
                        </a:rPr>
                        <a:t>Εστίαση</a:t>
                      </a:r>
                    </a:p>
                  </a:txBody>
                  <a:tcPr marL="0" marR="276052" marT="58482" marB="19493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5065979"/>
                  </a:ext>
                </a:extLst>
              </a:tr>
              <a:tr h="72127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600" cap="none" spc="0">
                          <a:solidFill>
                            <a:schemeClr val="tx1"/>
                          </a:solidFill>
                        </a:rPr>
                        <a:t>SCCT</a:t>
                      </a:r>
                    </a:p>
                  </a:txBody>
                  <a:tcPr marL="0" marR="276052" marT="58482" marB="19493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2600" cap="none" spc="0">
                          <a:solidFill>
                            <a:schemeClr val="tx1"/>
                          </a:solidFill>
                        </a:rPr>
                        <a:t>αυτοαποτελεσματικότητα</a:t>
                      </a:r>
                    </a:p>
                  </a:txBody>
                  <a:tcPr marL="0" marR="276052" marT="58482" marB="19493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7716312"/>
                  </a:ext>
                </a:extLst>
              </a:tr>
              <a:tr h="72127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600" cap="none" spc="0">
                          <a:solidFill>
                            <a:schemeClr val="tx1"/>
                          </a:solidFill>
                        </a:rPr>
                        <a:t>Super</a:t>
                      </a:r>
                    </a:p>
                  </a:txBody>
                  <a:tcPr marL="0" marR="276052" marT="58482" marB="19493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2600" cap="none" spc="0">
                          <a:solidFill>
                            <a:schemeClr val="tx1"/>
                          </a:solidFill>
                        </a:rPr>
                        <a:t>ανάπτυξη ταυτότητας</a:t>
                      </a:r>
                    </a:p>
                  </a:txBody>
                  <a:tcPr marL="0" marR="276052" marT="58482" marB="19493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2920852"/>
                  </a:ext>
                </a:extLst>
              </a:tr>
              <a:tr h="111115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600" cap="none" spc="0">
                          <a:solidFill>
                            <a:schemeClr val="tx1"/>
                          </a:solidFill>
                        </a:rPr>
                        <a:t>Holland</a:t>
                      </a:r>
                    </a:p>
                  </a:txBody>
                  <a:tcPr marL="0" marR="276052" marT="58482" marB="19493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2600" cap="none" spc="0">
                          <a:solidFill>
                            <a:schemeClr val="tx1"/>
                          </a:solidFill>
                        </a:rPr>
                        <a:t>ενδιαφέροντα και επαγγελματικά περιβάλλοντα</a:t>
                      </a:r>
                    </a:p>
                  </a:txBody>
                  <a:tcPr marL="0" marR="276052" marT="58482" marB="19493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30408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6985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8E2EB-BC32-536C-C7BB-B39644F32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4162318"/>
            <a:ext cx="2953618" cy="1892808"/>
          </a:xfrm>
        </p:spPr>
        <p:txBody>
          <a:bodyPr anchor="t">
            <a:normAutofit/>
          </a:bodyPr>
          <a:lstStyle/>
          <a:p>
            <a:r>
              <a:rPr lang="el-GR" sz="2500" b="1"/>
              <a:t>Συμβουλευτική διαδικασία σταδιοδρομίας</a:t>
            </a:r>
            <a:br>
              <a:rPr lang="el-GR" sz="2500" b="1"/>
            </a:br>
            <a:endParaRPr lang="en-US" sz="2500"/>
          </a:p>
        </p:txBody>
      </p:sp>
      <p:pic>
        <p:nvPicPr>
          <p:cNvPr id="6146" name="Picture 2" descr="Συμβουλευτική Σταδιοδρομίας - Άρατος">
            <a:extLst>
              <a:ext uri="{FF2B5EF4-FFF2-40B4-BE49-F238E27FC236}">
                <a16:creationId xmlns:a16="http://schemas.microsoft.com/office/drawing/2014/main" id="{8F13277C-9380-6145-88E9-A5F737CFF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31" b="18943"/>
          <a:stretch>
            <a:fillRect/>
          </a:stretch>
        </p:blipFill>
        <p:spPr bwMode="auto">
          <a:xfrm>
            <a:off x="-1" y="10"/>
            <a:ext cx="12192000" cy="377826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78C89-596C-AD62-F9A7-3EE280867EE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4162318"/>
            <a:ext cx="7772400" cy="22402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/>
              <a:t>Η συμβουλευτική μπορεί να οργανωθεί σε τρία βασικά στάδια:</a:t>
            </a:r>
          </a:p>
          <a:p>
            <a:r>
              <a:rPr lang="el-GR" dirty="0"/>
              <a:t>διερεύνηση</a:t>
            </a:r>
          </a:p>
          <a:p>
            <a:r>
              <a:rPr lang="el-GR" dirty="0"/>
              <a:t>κατανόηση εαυτού</a:t>
            </a:r>
          </a:p>
          <a:p>
            <a:r>
              <a:rPr lang="el-GR" dirty="0"/>
              <a:t>σχεδιασμός δράσης.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936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FAC2D6D-8CAC-1620-3D4E-94D2594ED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</p:spPr>
        <p:txBody>
          <a:bodyPr anchor="ctr">
            <a:normAutofit/>
          </a:bodyPr>
          <a:lstStyle/>
          <a:p>
            <a:r>
              <a:rPr lang="el-GR" sz="4100" b="1"/>
              <a:t>Στάδιο 1 – Διερεύνηση</a:t>
            </a:r>
            <a:br>
              <a:rPr lang="el-GR" sz="4100" b="1"/>
            </a:br>
            <a:endParaRPr lang="en-US" sz="41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415419F-ACEA-3E50-DC29-AE40FDF615E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41676" y="2333860"/>
            <a:ext cx="4138529" cy="3689909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el-GR" sz="2200" dirty="0"/>
              <a:t>Στόχος είναι η κατανόηση: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l-GR" sz="2200" dirty="0"/>
              <a:t>εμπειριών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l-GR" sz="2200" dirty="0"/>
              <a:t>ενδιαφερόντων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l-GR" sz="2200" dirty="0"/>
              <a:t>προσωπικών αξιών.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l-GR" sz="2200" dirty="0"/>
              <a:t>Τεχνικές: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l-GR" sz="2200" dirty="0"/>
              <a:t>ανοικτές ερωτήσεις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l-GR" sz="2200" dirty="0"/>
              <a:t>ενεργητική ακρόαση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l-GR" sz="2200" dirty="0"/>
              <a:t>αφηγηματική διερεύνηση.</a:t>
            </a:r>
          </a:p>
          <a:p>
            <a:pPr>
              <a:lnSpc>
                <a:spcPct val="130000"/>
              </a:lnSpc>
            </a:pPr>
            <a:endParaRPr lang="en-US" sz="1700" dirty="0"/>
          </a:p>
        </p:txBody>
      </p:sp>
      <p:pic>
        <p:nvPicPr>
          <p:cNvPr id="7170" name="Picture 2" descr="Η ανεκτίμητη διερεύνηση της μνήμης | Η ΚΑΘΗΜΕΡΙΝΗ">
            <a:extLst>
              <a:ext uri="{FF2B5EF4-FFF2-40B4-BE49-F238E27FC236}">
                <a16:creationId xmlns:a16="http://schemas.microsoft.com/office/drawing/2014/main" id="{5E154136-D0A8-A854-5BBD-586BC1615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6" r="20947" b="1"/>
          <a:stretch>
            <a:fillRect/>
          </a:stretch>
        </p:blipFill>
        <p:spPr bwMode="auto">
          <a:xfrm>
            <a:off x="612647" y="2333860"/>
            <a:ext cx="4138529" cy="3689909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425969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68CA0-D95A-47A7-D974-53FE889CF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</p:spPr>
        <p:txBody>
          <a:bodyPr anchor="ctr">
            <a:normAutofit/>
          </a:bodyPr>
          <a:lstStyle/>
          <a:p>
            <a:r>
              <a:rPr lang="el-GR" sz="4100" b="1" dirty="0"/>
              <a:t>Στάδιο 2 - Κατανόηση εαυτού</a:t>
            </a:r>
            <a:br>
              <a:rPr lang="el-GR" sz="4100" b="1" dirty="0"/>
            </a:br>
            <a:endParaRPr lang="en-US" sz="4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5D22A-92B3-1746-3045-66C889B03FA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7" y="2333860"/>
            <a:ext cx="4138529" cy="3689909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el-GR" sz="2200" dirty="0"/>
              <a:t>Εστίαση σε: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l-GR" sz="2200" dirty="0"/>
              <a:t>δεξιότητες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l-GR" sz="2200" dirty="0"/>
              <a:t>αυτοαντίληψη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l-GR" sz="2200" dirty="0"/>
              <a:t>επαγγελματικές προτιμήσεις.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l-GR" sz="2200" dirty="0"/>
              <a:t>Εργαλεία: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l-GR" sz="2200" dirty="0"/>
              <a:t>τεστ ενδιαφερόντων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l-GR" sz="2200" dirty="0"/>
              <a:t>ανάλυση δεξιοτήτων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l-GR" sz="2200" dirty="0"/>
              <a:t>αναστοχαστικές ασκήσεις.</a:t>
            </a:r>
          </a:p>
          <a:p>
            <a:pPr>
              <a:lnSpc>
                <a:spcPct val="130000"/>
              </a:lnSpc>
            </a:pPr>
            <a:endParaRPr lang="en-US" sz="1700" dirty="0"/>
          </a:p>
        </p:txBody>
      </p:sp>
      <p:pic>
        <p:nvPicPr>
          <p:cNvPr id="8194" name="Picture 2" descr="Κατανόηση του 'Εαυτού' - Ψυχο-γραφήματα">
            <a:extLst>
              <a:ext uri="{FF2B5EF4-FFF2-40B4-BE49-F238E27FC236}">
                <a16:creationId xmlns:a16="http://schemas.microsoft.com/office/drawing/2014/main" id="{31E22134-A0B8-5B3B-9D12-70D3EA032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3" r="14511" b="-2"/>
          <a:stretch>
            <a:fillRect/>
          </a:stretch>
        </p:blipFill>
        <p:spPr bwMode="auto">
          <a:xfrm>
            <a:off x="4941676" y="2333860"/>
            <a:ext cx="4138529" cy="3689909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903038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FB56E-1A01-8D29-F217-638F3BEF6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</p:spPr>
        <p:txBody>
          <a:bodyPr anchor="ctr">
            <a:normAutofit/>
          </a:bodyPr>
          <a:lstStyle/>
          <a:p>
            <a:r>
              <a:rPr lang="el-GR" dirty="0"/>
              <a:t>Στοχοι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9521F-CC42-235E-F804-B826A36205D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86264" y="2333860"/>
            <a:ext cx="5793940" cy="3689909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Ειδικοί πλυθυσμοί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Κατανόηση των εννοιών αυτογνωσία και αυτοαντίληψη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Σύνδεση με τη λήψη επαγγελματικών αποφάσεων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Παρουσίαση βασικών θεωριών συμβουλευτικής σταδιοδρομίας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Σχεδιασμός συμβουλευτικής παρέμβασης-σύνδεση θεωρίας και πρακτικής</a:t>
            </a:r>
            <a:endParaRPr lang="en-US" sz="2000" dirty="0"/>
          </a:p>
        </p:txBody>
      </p:sp>
      <p:pic>
        <p:nvPicPr>
          <p:cNvPr id="1028" name="Picture 4" descr="Λήψη επαγγελματικών αποφάσεων">
            <a:extLst>
              <a:ext uri="{FF2B5EF4-FFF2-40B4-BE49-F238E27FC236}">
                <a16:creationId xmlns:a16="http://schemas.microsoft.com/office/drawing/2014/main" id="{7DA6586C-96CB-F6C8-32A9-0CAB2B868736}"/>
              </a:ext>
            </a:extLst>
          </p:cNvPr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4" r="39329" b="1"/>
          <a:stretch>
            <a:fillRect/>
          </a:stretch>
        </p:blipFill>
        <p:spPr bwMode="auto">
          <a:xfrm>
            <a:off x="612647" y="2333860"/>
            <a:ext cx="2483117" cy="3689909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002021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C4EAC-FADC-17A8-64E1-F0EACAF94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</p:spPr>
        <p:txBody>
          <a:bodyPr anchor="ctr">
            <a:normAutofit/>
          </a:bodyPr>
          <a:lstStyle/>
          <a:p>
            <a:r>
              <a:rPr lang="el-GR" sz="4100" b="1"/>
              <a:t>Σχεδιασμός δράσης</a:t>
            </a:r>
            <a:br>
              <a:rPr lang="el-GR" sz="4100" b="1"/>
            </a:br>
            <a:endParaRPr lang="en-US" sz="41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65546-57F2-7476-EC5C-80F10819BB9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41676" y="2333860"/>
            <a:ext cx="4138529" cy="3689909"/>
          </a:xfrm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el-GR" sz="2200"/>
              <a:t>Ο σύμβουλος βοηθά το άτομο να: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l-GR" sz="2200"/>
              <a:t>θέσει ρεαλιστικούς στόχους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l-GR" sz="2200"/>
              <a:t>διερευνήσει επαγγελματικές επιλογές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l-GR" sz="2200"/>
              <a:t>δημιουργήσει σχέδιο δράσης.</a:t>
            </a:r>
          </a:p>
          <a:p>
            <a:pPr>
              <a:lnSpc>
                <a:spcPct val="130000"/>
              </a:lnSpc>
            </a:pPr>
            <a:endParaRPr lang="en-US" sz="2200"/>
          </a:p>
        </p:txBody>
      </p:sp>
      <p:pic>
        <p:nvPicPr>
          <p:cNvPr id="9218" name="Picture 2" descr="γυναίκα που θέτει ρεαλιστικούς στόχους για τον εαυτό της και γιορτάζει κάθε  ορόσημο που επιτυγχάνει. απεικόνιση διανύσματος. Διανυσματική απεικόνιση -  εικονογραφία από επίτευξη, ρεαλιστικός: 319868565">
            <a:extLst>
              <a:ext uri="{FF2B5EF4-FFF2-40B4-BE49-F238E27FC236}">
                <a16:creationId xmlns:a16="http://schemas.microsoft.com/office/drawing/2014/main" id="{6B048427-0386-3C14-867B-B570361F7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1" r="22271" b="1"/>
          <a:stretch>
            <a:fillRect/>
          </a:stretch>
        </p:blipFill>
        <p:spPr bwMode="auto">
          <a:xfrm>
            <a:off x="612647" y="2333860"/>
            <a:ext cx="4138529" cy="3689909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549985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624E1-83D5-CBAE-2CF7-96F808058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/>
              <a:t>Διάγραμμα συμβουλευτικής διαδικασίας</a:t>
            </a:r>
            <a:br>
              <a:rPr lang="el-GR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D731A-FDD3-EC3B-D1CF-EDDD5C973F1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l-GR" dirty="0"/>
              <a:t>Διερεύνηση</a:t>
            </a:r>
            <a:br>
              <a:rPr lang="el-GR" dirty="0"/>
            </a:br>
            <a:r>
              <a:rPr lang="el-GR" dirty="0"/>
              <a:t>↓</a:t>
            </a:r>
            <a:br>
              <a:rPr lang="el-GR" dirty="0"/>
            </a:br>
            <a:r>
              <a:rPr lang="el-GR" dirty="0"/>
              <a:t>Αυτογνωσία</a:t>
            </a:r>
            <a:br>
              <a:rPr lang="el-GR" dirty="0"/>
            </a:br>
            <a:r>
              <a:rPr lang="el-GR" dirty="0"/>
              <a:t>↓</a:t>
            </a:r>
            <a:br>
              <a:rPr lang="el-GR" dirty="0"/>
            </a:br>
            <a:r>
              <a:rPr lang="el-GR" dirty="0"/>
              <a:t>Σχεδιασμός δράσης</a:t>
            </a:r>
          </a:p>
          <a:p>
            <a:pPr marL="0" indent="0">
              <a:buNone/>
            </a:pPr>
            <a:r>
              <a:rPr lang="el-GR" dirty="0"/>
              <a:t>Η διαδικασία οδηγεί στη </a:t>
            </a:r>
            <a:r>
              <a:rPr lang="el-GR" b="1" dirty="0"/>
              <a:t>λήψη συνειδητών επαγγελματικών αποφάσεων</a:t>
            </a:r>
            <a:r>
              <a:rPr lang="el-GR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696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FE4B2-0F9B-BAB7-AB87-A8DF8E9B9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3616"/>
            <a:ext cx="3595634" cy="1757505"/>
          </a:xfrm>
        </p:spPr>
        <p:txBody>
          <a:bodyPr anchor="t">
            <a:normAutofit/>
          </a:bodyPr>
          <a:lstStyle/>
          <a:p>
            <a:r>
              <a:rPr lang="el-GR" b="1"/>
              <a:t>Ρόλος του συμβούλου σταδιοδρομίας</a:t>
            </a:r>
            <a:br>
              <a:rPr lang="el-GR" b="1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722FA-A3B7-5852-58B5-4396FBE1AB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311121"/>
            <a:ext cx="3595634" cy="399326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l-GR" sz="2000" dirty="0"/>
              <a:t>Ο σύμβουλος: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/>
              <a:t>διευκολύνει την αυτογνωσία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/>
              <a:t>παρέχει πληροφόρηση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/>
              <a:t>υποστηρίζει τη λήψη αποφάσεων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/>
              <a:t>ενισχύει την αυτοαποτελεσματικότητα.</a:t>
            </a:r>
          </a:p>
          <a:p>
            <a:endParaRPr lang="en-US" dirty="0"/>
          </a:p>
        </p:txBody>
      </p:sp>
      <p:pic>
        <p:nvPicPr>
          <p:cNvPr id="10242" name="Picture 2" descr="Ψυχολόγος που συμβουλεύει ασθενή. Ιατρείο ψυχοθεραπείας, ψυχολογική  βοήθεια, υπηρεσία ψυχολόγου, ιδιωτική συμβουλευτική Διανυσματική απεικόνιση  - εικονογραφία από σύγχυση, κινούμενο: 217541418">
            <a:extLst>
              <a:ext uri="{FF2B5EF4-FFF2-40B4-BE49-F238E27FC236}">
                <a16:creationId xmlns:a16="http://schemas.microsoft.com/office/drawing/2014/main" id="{8B0BE7CC-E9EE-48C1-46CD-DF2CA1184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r="11861" b="-1"/>
          <a:stretch>
            <a:fillRect/>
          </a:stretch>
        </p:blipFill>
        <p:spPr bwMode="auto">
          <a:xfrm>
            <a:off x="5134708" y="553615"/>
            <a:ext cx="6440258" cy="5755109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062635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6A43C7D-E71C-FDD4-E1CC-EAD37A809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553616"/>
            <a:ext cx="6362311" cy="1757505"/>
          </a:xfrm>
          <a:prstGeom prst="diamond">
            <a:avLst/>
          </a:prstGeom>
        </p:spPr>
        <p:txBody>
          <a:bodyPr anchor="t">
            <a:normAutofit fontScale="90000"/>
          </a:bodyPr>
          <a:lstStyle/>
          <a:p>
            <a:r>
              <a:rPr lang="el-GR" b="1" dirty="0"/>
              <a:t>Δεξιότητες του συμβούλου</a:t>
            </a:r>
            <a:br>
              <a:rPr lang="el-GR" b="1" dirty="0"/>
            </a:b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3D7282-A2E5-6920-0EB9-F1AE0C197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311121"/>
            <a:ext cx="3595634" cy="3993263"/>
          </a:xfrm>
        </p:spPr>
        <p:txBody>
          <a:bodyPr anchor="t">
            <a:normAutofit/>
          </a:bodyPr>
          <a:lstStyle/>
          <a:p>
            <a:r>
              <a:rPr lang="el-GR" sz="2400" dirty="0"/>
              <a:t>ενεργητική ακρόαση</a:t>
            </a:r>
          </a:p>
          <a:p>
            <a:r>
              <a:rPr lang="el-GR" sz="2400" dirty="0"/>
              <a:t>ενσυναίσθηση</a:t>
            </a:r>
          </a:p>
          <a:p>
            <a:r>
              <a:rPr lang="el-GR" sz="2400" dirty="0"/>
              <a:t>αναδιατύπωση</a:t>
            </a:r>
          </a:p>
          <a:p>
            <a:r>
              <a:rPr lang="el-GR" sz="2400" dirty="0"/>
              <a:t>καθοδήγηση στόχων.</a:t>
            </a:r>
          </a:p>
          <a:p>
            <a:endParaRPr lang="en-US" dirty="0"/>
          </a:p>
        </p:txBody>
      </p:sp>
      <p:pic>
        <p:nvPicPr>
          <p:cNvPr id="11266" name="Picture 2" descr="Τι είναι οι δεξιότητες ζωής και γιατί τις διδάσκουμε; – Εκδόσεις Upbility">
            <a:extLst>
              <a:ext uri="{FF2B5EF4-FFF2-40B4-BE49-F238E27FC236}">
                <a16:creationId xmlns:a16="http://schemas.microsoft.com/office/drawing/2014/main" id="{2EFF5C1D-BA73-F439-3ACE-75210F224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34708" y="1288320"/>
            <a:ext cx="6440258" cy="4285698"/>
          </a:xfrm>
          <a:prstGeom prst="diamond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9026526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5169B8B-B80F-8F69-D302-4129BFC14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93" y="907303"/>
            <a:ext cx="10465073" cy="1132258"/>
          </a:xfrm>
        </p:spPr>
        <p:txBody>
          <a:bodyPr/>
          <a:lstStyle/>
          <a:p>
            <a:r>
              <a:rPr lang="el-GR" b="1" dirty="0"/>
              <a:t>Στόχος της συμβουλευτικής παρέμβασης</a:t>
            </a:r>
            <a:br>
              <a:rPr lang="el-GR" b="1" dirty="0"/>
            </a:b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F1C3B7E-3934-46C2-2ECE-DDDDE26E3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893" y="2367643"/>
            <a:ext cx="10465073" cy="3583053"/>
          </a:xfrm>
        </p:spPr>
        <p:txBody>
          <a:bodyPr/>
          <a:lstStyle/>
          <a:p>
            <a:pPr marL="0" indent="0">
              <a:buNone/>
            </a:pPr>
            <a:r>
              <a:rPr lang="el-GR" sz="2000" dirty="0"/>
              <a:t>Η συμβουλευτική σταδιοδρομίας στοχεύει:</a:t>
            </a:r>
          </a:p>
          <a:p>
            <a:r>
              <a:rPr lang="el-GR" sz="2000" dirty="0"/>
              <a:t>στην ενίσχυση της αυτογνωσίας</a:t>
            </a:r>
          </a:p>
          <a:p>
            <a:r>
              <a:rPr lang="el-GR" sz="2000" dirty="0"/>
              <a:t>στην ανάπτυξη επαγγελματικής ταυτότητας</a:t>
            </a:r>
          </a:p>
          <a:p>
            <a:r>
              <a:rPr lang="el-GR" sz="2000" dirty="0"/>
              <a:t>στην καλλιέργεια δεξιοτήτων λήψης αποφάσεων.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8681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04C31-BF4D-1BFC-90E1-2E4F6D927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Κριτική σκέψη</a:t>
            </a:r>
            <a:br>
              <a:rPr lang="el-GR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A8C4F-06C0-77C6-5926-FC1EE1321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sz="2400" dirty="0"/>
              <a:t>Η επαγγελματική επιλογή δεν είναι γραμμική διαδικασία.</a:t>
            </a:r>
          </a:p>
          <a:p>
            <a:pPr marL="0" indent="0">
              <a:buNone/>
            </a:pPr>
            <a:r>
              <a:rPr lang="el-GR" sz="2400" dirty="0"/>
              <a:t>Η σύγχρονη σταδιοδρομία απαιτεί:</a:t>
            </a:r>
          </a:p>
          <a:p>
            <a:r>
              <a:rPr lang="el-GR" sz="2400" dirty="0"/>
              <a:t>ευελιξία</a:t>
            </a:r>
          </a:p>
          <a:p>
            <a:r>
              <a:rPr lang="el-GR" sz="2400" dirty="0"/>
              <a:t>προσαρμοστικότητα</a:t>
            </a:r>
          </a:p>
          <a:p>
            <a:r>
              <a:rPr lang="el-GR" sz="2400" dirty="0"/>
              <a:t>συνεχή μάθηση.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9839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32139-5758-D468-F5FD-BC3C839E0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Συμπεράσματα</a:t>
            </a:r>
            <a:br>
              <a:rPr lang="el-GR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98010-CC4D-604F-5D57-3C62B78A7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sz="2000" dirty="0"/>
              <a:t>Η αυτογνωσία και η αυτοαντίληψη αποτελούν βασικούς παράγοντες για:</a:t>
            </a:r>
          </a:p>
          <a:p>
            <a:r>
              <a:rPr lang="el-GR" sz="2000" dirty="0"/>
              <a:t>τη λήψη επαγγελματικών αποφάσεων</a:t>
            </a:r>
          </a:p>
          <a:p>
            <a:r>
              <a:rPr lang="el-GR" sz="2000" dirty="0"/>
              <a:t>την ανάπτυξη επαγγελματικής ταυτότητας</a:t>
            </a:r>
          </a:p>
          <a:p>
            <a:r>
              <a:rPr lang="el-GR" sz="2000" dirty="0"/>
              <a:t>την αποτελεσματική διαχείριση της σταδιοδρομίας.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809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7B6C6-4C70-0B0D-E38B-3A0C28F45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Η επιλογή επαγγέλματος δεν αφορά μόνο μια επαγγελματική απόφαση.</a:t>
            </a:r>
            <a:br>
              <a:rPr lang="el-GR" sz="2400" dirty="0"/>
            </a:br>
            <a:r>
              <a:rPr lang="el-GR" sz="2400" dirty="0"/>
              <a:t>Αφορά την αναζήτηση νοήματος και την ανάπτυξη της προσωπικής ταυτότητας.</a:t>
            </a:r>
            <a:endParaRPr lang="en-US" sz="2400" dirty="0"/>
          </a:p>
        </p:txBody>
      </p:sp>
      <p:pic>
        <p:nvPicPr>
          <p:cNvPr id="12290" name="Picture 2" descr="Επάγγελμα: τι να κάνω για να επιλέξω το σωστό; - Flowmagazine">
            <a:extLst>
              <a:ext uri="{FF2B5EF4-FFF2-40B4-BE49-F238E27FC236}">
                <a16:creationId xmlns:a16="http://schemas.microsoft.com/office/drawing/2014/main" id="{FCD0AFAE-F64D-19BC-9913-EAB5585CB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814" y="4159169"/>
            <a:ext cx="4038047" cy="243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007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2096D-2E70-2473-4416-A6657C062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907303"/>
            <a:ext cx="10966706" cy="1132258"/>
          </a:xfrm>
        </p:spPr>
        <p:txBody>
          <a:bodyPr anchor="t">
            <a:normAutofit/>
          </a:bodyPr>
          <a:lstStyle/>
          <a:p>
            <a:r>
              <a:rPr lang="el-GR" sz="3500" b="1"/>
              <a:t>Φοιτητές και μετάβαση στην ενήλικη ζωή</a:t>
            </a:r>
            <a:br>
              <a:rPr lang="el-GR" sz="3500" b="1"/>
            </a:br>
            <a:endParaRPr lang="en-US" sz="35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9311C-0FC6-6EB1-555D-B17DDB754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6" y="1643743"/>
            <a:ext cx="6637239" cy="4660640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buNone/>
            </a:pPr>
            <a:r>
              <a:rPr lang="el-GR" sz="1900" dirty="0"/>
              <a:t>Η περίοδος των πανεπιστημιακών σπουδών αποτελεί ένα κρίσιμο στάδιο ανάπτυξης, κατά το οποίο οι νέοι άνθρωποι καλούνται να λάβουν σημαντικές αποφάσεις για τη μελλοντική τους πορεία.</a:t>
            </a:r>
          </a:p>
          <a:p>
            <a:pPr marL="0" indent="0">
              <a:buNone/>
            </a:pPr>
            <a:r>
              <a:rPr lang="el-GR" sz="1900" dirty="0"/>
              <a:t>Οι φοιτητές συχνά αντιμετωπίζουν: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900" dirty="0"/>
              <a:t>διερεύνηση επαγγελματικών επιλογών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900" dirty="0"/>
              <a:t>αβεβαιότητα για το μέλλον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900" dirty="0"/>
              <a:t>σύγκριση με συνομηλίκους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900" dirty="0"/>
              <a:t>πίεση για επαγγελματική επιτυχία.</a:t>
            </a:r>
          </a:p>
          <a:p>
            <a:pPr marL="0" indent="0">
              <a:buNone/>
            </a:pPr>
            <a:r>
              <a:rPr lang="el-GR" sz="1900" dirty="0"/>
              <a:t>Η συμβουλευτική σταδιοδρομίας μπορεί να λειτουργήσει ως σημαντικό πλαίσιο υποστήριξης σε αυτή τη διαδικασία.</a:t>
            </a:r>
          </a:p>
          <a:p>
            <a:endParaRPr lang="en-US" dirty="0"/>
          </a:p>
        </p:txBody>
      </p:sp>
      <p:pic>
        <p:nvPicPr>
          <p:cNvPr id="1026" name="Picture 2" descr="Ο νέος νόμος για τα ΑΕΙ: Πώς επηρεάζει τους φοιτητές που ξεπέρασαν το όριο  φοίτησης - Rodopi Press">
            <a:extLst>
              <a:ext uri="{FF2B5EF4-FFF2-40B4-BE49-F238E27FC236}">
                <a16:creationId xmlns:a16="http://schemas.microsoft.com/office/drawing/2014/main" id="{1930C2D4-2088-4CF5-F03A-B6476EBAB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0" r="17129" b="-2"/>
          <a:stretch>
            <a:fillRect/>
          </a:stretch>
        </p:blipFill>
        <p:spPr bwMode="auto">
          <a:xfrm>
            <a:off x="7591763" y="2315694"/>
            <a:ext cx="3572426" cy="3572426"/>
          </a:xfrm>
          <a:custGeom>
            <a:avLst/>
            <a:gdLst>
              <a:gd name="connsiteX0" fmla="*/ 1786213 w 3572426"/>
              <a:gd name="connsiteY0" fmla="*/ 0 h 3572426"/>
              <a:gd name="connsiteX1" fmla="*/ 3572426 w 3572426"/>
              <a:gd name="connsiteY1" fmla="*/ 1786213 h 3572426"/>
              <a:gd name="connsiteX2" fmla="*/ 1786213 w 3572426"/>
              <a:gd name="connsiteY2" fmla="*/ 3572426 h 3572426"/>
              <a:gd name="connsiteX3" fmla="*/ 0 w 3572426"/>
              <a:gd name="connsiteY3" fmla="*/ 1786213 h 3572426"/>
              <a:gd name="connsiteX4" fmla="*/ 1786213 w 3572426"/>
              <a:gd name="connsiteY4" fmla="*/ 0 h 357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2426" h="3572426">
                <a:moveTo>
                  <a:pt x="1786213" y="0"/>
                </a:moveTo>
                <a:cubicBezTo>
                  <a:pt x="2772711" y="0"/>
                  <a:pt x="3572426" y="799715"/>
                  <a:pt x="3572426" y="1786213"/>
                </a:cubicBezTo>
                <a:cubicBezTo>
                  <a:pt x="3572426" y="2772711"/>
                  <a:pt x="2772711" y="3572426"/>
                  <a:pt x="1786213" y="3572426"/>
                </a:cubicBezTo>
                <a:cubicBezTo>
                  <a:pt x="799715" y="3572426"/>
                  <a:pt x="0" y="2772711"/>
                  <a:pt x="0" y="1786213"/>
                </a:cubicBezTo>
                <a:cubicBezTo>
                  <a:pt x="0" y="799715"/>
                  <a:pt x="799715" y="0"/>
                  <a:pt x="1786213" y="0"/>
                </a:cubicBezTo>
                <a:close/>
              </a:path>
            </a:pathLst>
          </a:cu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257951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9DD69AA-DD4B-68BE-026C-DBF170854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</p:spPr>
        <p:txBody>
          <a:bodyPr/>
          <a:lstStyle/>
          <a:p>
            <a:r>
              <a:rPr lang="el-GR" sz="3600" b="1" dirty="0"/>
              <a:t>Αναδυόμενη ενηλικίωση </a:t>
            </a:r>
            <a:r>
              <a:rPr lang="el-GR" sz="2400" b="1" dirty="0"/>
              <a:t>(Emerging Adulthood)</a:t>
            </a:r>
            <a:br>
              <a:rPr lang="el-GR" sz="3600" b="1" dirty="0"/>
            </a:br>
            <a:endParaRPr lang="en-US" sz="36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EC03EE9-392A-EFD2-41E3-A45EF733D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715532"/>
            <a:ext cx="10653579" cy="459382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l-GR" sz="2000" dirty="0"/>
              <a:t>Η περίοδος μεταξύ περίπου 18 και 29 ετών περιγράφεται συχνά ως </a:t>
            </a:r>
            <a:r>
              <a:rPr lang="el-GR" sz="2000" b="1" dirty="0"/>
              <a:t>αναδυόμενη ενηλικίωση</a:t>
            </a:r>
            <a:r>
              <a:rPr lang="el-GR" sz="2000" dirty="0"/>
              <a:t>, ένα αναπτυξιακό στάδιο που χαρακτηρίζεται από διερεύνηση ταυτότητας και σημαντικές μεταβάσεις.</a:t>
            </a:r>
          </a:p>
          <a:p>
            <a:pPr marL="0" indent="0">
              <a:buNone/>
            </a:pPr>
            <a:r>
              <a:rPr lang="el-GR" sz="2000" dirty="0"/>
              <a:t>Κύρια χαρακτηριστικά της περιόδου αυτής:</a:t>
            </a:r>
          </a:p>
          <a:p>
            <a:r>
              <a:rPr lang="el-GR" sz="2000" dirty="0"/>
              <a:t>αναζήτηση προσωπικής και επαγγελματικής ταυτότητας</a:t>
            </a:r>
          </a:p>
          <a:p>
            <a:r>
              <a:rPr lang="el-GR" sz="2000" dirty="0"/>
              <a:t>πειραματισμός με διαφορετικούς ρόλους</a:t>
            </a:r>
          </a:p>
          <a:p>
            <a:r>
              <a:rPr lang="el-GR" sz="2000" dirty="0"/>
              <a:t>αστάθεια σε επαγγελματικές επιλογές</a:t>
            </a:r>
          </a:p>
          <a:p>
            <a:r>
              <a:rPr lang="el-GR" sz="2000" dirty="0"/>
              <a:t>αυξημένη αυτοεστίαση.</a:t>
            </a:r>
          </a:p>
          <a:p>
            <a:pPr marL="0" indent="0">
              <a:buNone/>
            </a:pPr>
            <a:r>
              <a:rPr lang="el-GR" sz="2000" dirty="0"/>
              <a:t>Στο στάδιο αυτό οι επαγγελματικές επιλογές συνδέονται στενά με τη διαμόρφωση της προσωπικής ταυτότητας.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461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36389-FC2C-6671-CB36-AE75E5F2E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664108"/>
            <a:ext cx="8467558" cy="1121150"/>
          </a:xfrm>
        </p:spPr>
        <p:txBody>
          <a:bodyPr anchor="b">
            <a:normAutofit fontScale="90000"/>
          </a:bodyPr>
          <a:lstStyle/>
          <a:p>
            <a:r>
              <a:rPr lang="el-GR" sz="3600" b="1" dirty="0"/>
              <a:t>Προκλήσεις σταδιοδρομίας για νέους ενήλικες</a:t>
            </a:r>
            <a:br>
              <a:rPr lang="el-GR" sz="3700" b="1" dirty="0"/>
            </a:br>
            <a:endParaRPr lang="en-US" sz="3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C696D-3E77-678A-5EDE-A5A8FD0BC56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7" y="1785258"/>
            <a:ext cx="8467558" cy="4757056"/>
          </a:xfrm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el-GR" sz="1900" dirty="0"/>
              <a:t>Οι νέοι ενήλικες συχνά αντιμετωπίζουν προκλήσεις όπως: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l-GR" sz="1900" dirty="0"/>
              <a:t>δυσκολία λήψης επαγγελματικών αποφάσεων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l-GR" sz="1900" dirty="0"/>
              <a:t>άγχος για την επαγγελματική πορεία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l-GR" sz="1900" dirty="0"/>
              <a:t>αίσθηση καθυστέρησης σε σχέση με συνομηλίκους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l-GR" sz="1900" dirty="0"/>
              <a:t>αβεβαιότητα σχετικά με τα προσωπικά ενδιαφέροντα και τις δεξιότητες.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l-GR" sz="1900" dirty="0"/>
              <a:t>Η συμβουλευτική σταδιοδρομίας συμβάλλει στην ενίσχυση: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l-GR" sz="1900" dirty="0"/>
              <a:t>της αυτογνωσίας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l-GR" sz="1900" dirty="0"/>
              <a:t>της αυτοαντίληψης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l-GR" sz="1900" dirty="0"/>
              <a:t>των δεξιοτήτων λήψης αποφάσεων.</a:t>
            </a:r>
          </a:p>
          <a:p>
            <a:pPr>
              <a:lnSpc>
                <a:spcPct val="130000"/>
              </a:lnSpc>
            </a:pP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930538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1084B-3358-F8D2-8E6E-B7F459DBC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/>
              <a:t>Η σύγχρονη πραγματικότητα της σταδιοδρομίας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A518F-2FC9-C86A-F2E4-CB813ECADDC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l-GR" dirty="0"/>
              <a:t>Η επαγγελματική πορεία σήμερα χαρακτηρίζεται από: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μεταβαλλόμενη αγορά εργασίας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πολλαπλές μεταβάσεις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ανάγκη προσαρμοστικότητας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δια βίου μάθηση</a:t>
            </a:r>
          </a:p>
          <a:p>
            <a:pPr marL="0" indent="0">
              <a:buNone/>
            </a:pPr>
            <a:r>
              <a:rPr lang="el-GR" dirty="0"/>
              <a:t>Η συμβουλευτική σταδιοδρομίας λειτουργεί ως εργαλείο υποστήριξης των ατόμων στη διαχείριση αυτών των αλλαγών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33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6D646-0770-A264-A06D-47FFBD3AA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/>
              <a:t>Σχέση αυτογνωσίας και αυτοαντίληψης</a:t>
            </a:r>
            <a:br>
              <a:rPr lang="el-GR" b="1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BFD61-3946-A3AF-2514-CA539CD18CF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/>
              <a:t>Αυτογνωσία → εσωτερική κατανόηση του εαυτού</a:t>
            </a:r>
            <a:br>
              <a:rPr lang="el-GR" dirty="0"/>
            </a:br>
            <a:r>
              <a:rPr lang="el-GR" dirty="0"/>
              <a:t>Αυτοαντίληψη → γνωστική εικόνα του εαυτού</a:t>
            </a:r>
          </a:p>
          <a:p>
            <a:pPr marL="0" indent="0">
              <a:buNone/>
            </a:pPr>
            <a:r>
              <a:rPr lang="el-GR" dirty="0"/>
              <a:t>Η αλληλεπίδρασή τους επηρεάζει: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επαγγελματικές επιλογές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επαγγελματική ταυτότητα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επαγγελματική ικανοποίηση.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920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4F8F4-BA2D-480A-3FF1-7E71F7553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/>
              <a:t>Η διαδικασία λήψης επαγγελματικών αποφάσεων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78587-32D8-9191-A953-CA17AB5ED61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/>
              <a:t>Η λήψη αποφάσεων περιλαμβάνει: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κατανόηση εαυτού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διερεύνηση επιλογών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αξιολόγηση εναλλακτικών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επιλογή κατεύθυνσης.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916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02871-1EB7-5511-8E77-5ED29BC12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</p:spPr>
        <p:txBody>
          <a:bodyPr anchor="ctr">
            <a:normAutofit/>
          </a:bodyPr>
          <a:lstStyle/>
          <a:p>
            <a:r>
              <a:rPr lang="el-GR" sz="3400" b="1"/>
              <a:t>Παράγοντες που επηρεάζουν τις αποφάσεις</a:t>
            </a:r>
            <a:br>
              <a:rPr lang="el-GR" sz="3400" b="1"/>
            </a:br>
            <a:endParaRPr lang="en-US" sz="3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7F9D2-80CA-10B8-115A-D0F1F6E0AB9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7" y="2333860"/>
            <a:ext cx="5793940" cy="368990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προσωπικές αξίες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κοινωνικό περιβάλλον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οικογενειακές προσδοκίες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αυτοπεποίθηση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εμπειρίες μάθησης.</a:t>
            </a:r>
          </a:p>
          <a:p>
            <a:endParaRPr lang="en-US" dirty="0"/>
          </a:p>
        </p:txBody>
      </p:sp>
      <p:pic>
        <p:nvPicPr>
          <p:cNvPr id="3074" name="Picture 2" descr="Εκλογές : Ασυνείδητοι παράγοντες που επηρεάζουν την ψήφο μας">
            <a:extLst>
              <a:ext uri="{FF2B5EF4-FFF2-40B4-BE49-F238E27FC236}">
                <a16:creationId xmlns:a16="http://schemas.microsoft.com/office/drawing/2014/main" id="{AE1B7785-FD13-AA04-9EF0-2575F76E1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6" r="24861" b="-2"/>
          <a:stretch>
            <a:fillRect/>
          </a:stretch>
        </p:blipFill>
        <p:spPr bwMode="auto">
          <a:xfrm>
            <a:off x="6597087" y="2333860"/>
            <a:ext cx="2483117" cy="3689909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337199696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 Circle">
  <a:themeElements>
    <a:clrScheme name="Custom 2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F0D4DB"/>
      </a:accent1>
      <a:accent2>
        <a:srgbClr val="DBE7F5"/>
      </a:accent2>
      <a:accent3>
        <a:srgbClr val="C9E2D6"/>
      </a:accent3>
      <a:accent4>
        <a:srgbClr val="BABAD6"/>
      </a:accent4>
      <a:accent5>
        <a:srgbClr val="F0D2BF"/>
      </a:accent5>
      <a:accent6>
        <a:srgbClr val="F3E49A"/>
      </a:accent6>
      <a:hlink>
        <a:srgbClr val="7030A0"/>
      </a:hlink>
      <a:folHlink>
        <a:srgbClr val="107573"/>
      </a:folHlink>
    </a:clrScheme>
    <a:fontScheme name="Custom 10">
      <a:majorFont>
        <a:latin typeface="Lora"/>
        <a:ea typeface=""/>
        <a:cs typeface=""/>
      </a:majorFont>
      <a:minorFont>
        <a:latin typeface="Poppi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 Circle_Keynote Presentation_win32_LW_V6" id="{670309C8-2C38-4CFF-82BA-AF197439C521}" vid="{43F42362-DC95-4CBA-A0A2-5C03B532E6C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30" ma:contentTypeDescription="Create a new document." ma:contentTypeScope="" ma:versionID="cec0622158e8f13124e9e8fd4de31bd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b52f30ab005d15df08657af532e6e38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hidden="true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hidden="tru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hidden="true" ma:internalName="Background" ma:readOnly="false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BillingMetadata" ma:index="33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076F8FCD-0A1F-4F6A-8F55-15E9E87E2E4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3A9C388-2C06-4AF2-857C-74055069A2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F782DA7-86C0-4A84-A860-11A1E6E3FB6B}">
  <ds:schemaRefs>
    <ds:schemaRef ds:uri="http://www.w3.org/XML/1998/namespace"/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http://schemas.microsoft.com/office/infopath/2007/PartnerControls"/>
    <ds:schemaRef ds:uri="71af3243-3dd4-4a8d-8c0d-dd76da1f02a5"/>
    <ds:schemaRef ds:uri="http://schemas.microsoft.com/sharepoint/v3"/>
    <ds:schemaRef ds:uri="http://schemas.microsoft.com/office/2006/metadata/properties"/>
    <ds:schemaRef ds:uri="http://schemas.openxmlformats.org/package/2006/metadata/core-properties"/>
    <ds:schemaRef ds:uri="230e9df3-be65-4c73-a93b-d1236ebd677e"/>
    <ds:schemaRef ds:uri="16c05727-aa75-4e4a-9b5f-8a80a1165891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{6617C51B-09BA-4956-8830-EFEFC46575D3}f4c2fa09-5552-4190-875c-1979579583e2-TFc553d604-a3b6-4c52-b2ed-3a769335c0fd_win32</Template>
  <TotalTime>53</TotalTime>
  <Words>982</Words>
  <Application>Microsoft Office PowerPoint</Application>
  <PresentationFormat>Widescreen</PresentationFormat>
  <Paragraphs>158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Aptos</vt:lpstr>
      <vt:lpstr>Arial</vt:lpstr>
      <vt:lpstr>Lora</vt:lpstr>
      <vt:lpstr>Playfair Display Black</vt:lpstr>
      <vt:lpstr>Poppins Light</vt:lpstr>
      <vt:lpstr>Wingdings</vt:lpstr>
      <vt:lpstr>Gradient Circle</vt:lpstr>
      <vt:lpstr>Αυτογνωσία και Αυτοαντίληψη στη Λήψη Επαγγελματικών ΑποφάσεωνΣχεδιασμός Συμβουλευτικής Παρέμβασης στη Συμβουλευτική Σταδιοδρομίας</vt:lpstr>
      <vt:lpstr>Στοχοι</vt:lpstr>
      <vt:lpstr>Φοιτητές και μετάβαση στην ενήλικη ζωή </vt:lpstr>
      <vt:lpstr>Αναδυόμενη ενηλικίωση (Emerging Adulthood) </vt:lpstr>
      <vt:lpstr>Προκλήσεις σταδιοδρομίας για νέους ενήλικες </vt:lpstr>
      <vt:lpstr>Η σύγχρονη πραγματικότητα της σταδιοδρομίας</vt:lpstr>
      <vt:lpstr>Σχέση αυτογνωσίας και αυτοαντίληψης </vt:lpstr>
      <vt:lpstr>Η διαδικασία λήψης επαγγελματικών αποφάσεων</vt:lpstr>
      <vt:lpstr>Παράγοντες που επηρεάζουν τις αποφάσεις </vt:lpstr>
      <vt:lpstr>Θεωρητικά μοντέλα στη συμβουλευτική σταδιοδρομίας </vt:lpstr>
      <vt:lpstr>Social Cognitive Career Theory (SCCT) </vt:lpstr>
      <vt:lpstr>Θεωρία σταδιοδρομίας _ DONALD Super </vt:lpstr>
      <vt:lpstr>Θεωρία Holland </vt:lpstr>
      <vt:lpstr>6 ΤΥΠΟΙ ΠΡΟΣΩΠΙΚΟΤΗΤΑΣ</vt:lpstr>
      <vt:lpstr>PowerPoint Presentation</vt:lpstr>
      <vt:lpstr>PowerPoint Presentation</vt:lpstr>
      <vt:lpstr>Συμβουλευτική διαδικασία σταδιοδρομίας </vt:lpstr>
      <vt:lpstr>Στάδιο 1 – Διερεύνηση </vt:lpstr>
      <vt:lpstr>Στάδιο 2 - Κατανόηση εαυτού </vt:lpstr>
      <vt:lpstr>Σχεδιασμός δράσης </vt:lpstr>
      <vt:lpstr>Διάγραμμα συμβουλευτικής διαδικασίας </vt:lpstr>
      <vt:lpstr>Ρόλος του συμβούλου σταδιοδρομίας </vt:lpstr>
      <vt:lpstr>Δεξιότητες του συμβούλου </vt:lpstr>
      <vt:lpstr>Στόχος της συμβουλευτικής παρέμβασης </vt:lpstr>
      <vt:lpstr>Κριτική σκέψη </vt:lpstr>
      <vt:lpstr>Συμπεράσματα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Karakasidou Irene</dc:creator>
  <cp:lastModifiedBy>Karakasidou Irene</cp:lastModifiedBy>
  <cp:revision>1</cp:revision>
  <dcterms:created xsi:type="dcterms:W3CDTF">2026-03-09T18:24:09Z</dcterms:created>
  <dcterms:modified xsi:type="dcterms:W3CDTF">2026-03-12T06:40:11Z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