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21967" y="765175"/>
            <a:ext cx="6100064" cy="953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6857998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016251"/>
            <a:ext cx="9144000" cy="4079748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6096004"/>
            <a:ext cx="9143999" cy="761994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6100571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443989" y="1849373"/>
            <a:ext cx="6572250" cy="0"/>
          </a:xfrm>
          <a:custGeom>
            <a:avLst/>
            <a:gdLst/>
            <a:ahLst/>
            <a:cxnLst/>
            <a:rect l="l" t="t" r="r" b="b"/>
            <a:pathLst>
              <a:path w="6572250">
                <a:moveTo>
                  <a:pt x="0" y="0"/>
                </a:moveTo>
                <a:lnTo>
                  <a:pt x="6572250" y="0"/>
                </a:lnTo>
              </a:path>
            </a:pathLst>
          </a:custGeom>
          <a:ln w="31750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42517" y="772795"/>
            <a:ext cx="6458965" cy="8661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18057" y="2038553"/>
            <a:ext cx="6707885" cy="3702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1967" y="765175"/>
            <a:ext cx="4591685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25" dirty="0"/>
              <a:t>ΣΥΜΒΟΥΛΕΥΤΙΚΗ</a:t>
            </a:r>
            <a:r>
              <a:rPr sz="3200" spc="145" dirty="0"/>
              <a:t> </a:t>
            </a:r>
            <a:r>
              <a:rPr sz="3200" dirty="0"/>
              <a:t>ΚΑΙ</a:t>
            </a:r>
            <a:r>
              <a:rPr lang="el-GR" sz="3200" dirty="0"/>
              <a:t> </a:t>
            </a:r>
            <a:r>
              <a:rPr lang="el-GR" sz="3200" spc="125" dirty="0"/>
              <a:t>ΑΝΑΠΗΡΙ</a:t>
            </a:r>
            <a:r>
              <a:rPr sz="3200" spc="-10" dirty="0"/>
              <a:t>Α</a:t>
            </a:r>
            <a:endParaRPr sz="3200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31820" y="3246120"/>
            <a:ext cx="5830824" cy="28072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1967" y="2035505"/>
            <a:ext cx="6374130" cy="3867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B71E42"/>
              </a:buClr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800" dirty="0">
                <a:latin typeface="Calibri"/>
                <a:cs typeface="Calibri"/>
              </a:rPr>
              <a:t>Η</a:t>
            </a:r>
            <a:r>
              <a:rPr sz="1800" spc="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ανάγνωση</a:t>
            </a:r>
            <a:r>
              <a:rPr sz="1800" spc="12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των</a:t>
            </a:r>
            <a:r>
              <a:rPr sz="1800" spc="114" dirty="0">
                <a:latin typeface="Calibri"/>
                <a:cs typeface="Calibri"/>
              </a:rPr>
              <a:t> </a:t>
            </a:r>
            <a:r>
              <a:rPr sz="1800" spc="-35" dirty="0">
                <a:latin typeface="Trebuchet MS"/>
                <a:cs typeface="Trebuchet MS"/>
              </a:rPr>
              <a:t>π</a:t>
            </a:r>
            <a:r>
              <a:rPr sz="1800" spc="-35" dirty="0">
                <a:latin typeface="Calibri"/>
                <a:cs typeface="Calibri"/>
              </a:rPr>
              <a:t>αρα</a:t>
            </a:r>
            <a:r>
              <a:rPr sz="1800" spc="-35" dirty="0">
                <a:latin typeface="Trebuchet MS"/>
                <a:cs typeface="Trebuchet MS"/>
              </a:rPr>
              <a:t>π</a:t>
            </a:r>
            <a:r>
              <a:rPr sz="1800" spc="-35" dirty="0">
                <a:latin typeface="Calibri"/>
                <a:cs typeface="Calibri"/>
              </a:rPr>
              <a:t>άνω</a:t>
            </a:r>
            <a:r>
              <a:rPr sz="1800" spc="114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καθιστά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σαφές</a:t>
            </a:r>
            <a:r>
              <a:rPr sz="1800" spc="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ότι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η</a:t>
            </a:r>
            <a:r>
              <a:rPr sz="1800" spc="9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ανα</a:t>
            </a:r>
            <a:r>
              <a:rPr sz="1800" spc="-20" dirty="0">
                <a:latin typeface="Trebuchet MS"/>
                <a:cs typeface="Trebuchet MS"/>
              </a:rPr>
              <a:t>π</a:t>
            </a:r>
            <a:r>
              <a:rPr sz="1800" spc="-20" dirty="0">
                <a:latin typeface="Calibri"/>
                <a:cs typeface="Calibri"/>
              </a:rPr>
              <a:t>ηρία</a:t>
            </a:r>
            <a:endParaRPr sz="1800">
              <a:latin typeface="Calibri"/>
              <a:cs typeface="Calibri"/>
            </a:endParaRPr>
          </a:p>
          <a:p>
            <a:pPr marL="241300" marR="5080">
              <a:lnSpc>
                <a:spcPct val="100000"/>
              </a:lnSpc>
              <a:spcBef>
                <a:spcPts val="5"/>
              </a:spcBef>
              <a:tabLst>
                <a:tab pos="1087120" algn="l"/>
                <a:tab pos="2852420" algn="l"/>
                <a:tab pos="3223895" algn="l"/>
                <a:tab pos="4685665" algn="l"/>
                <a:tab pos="5172075" algn="l"/>
              </a:tabLst>
            </a:pPr>
            <a:r>
              <a:rPr sz="1800" spc="-10" dirty="0">
                <a:latin typeface="Calibri"/>
                <a:cs typeface="Calibri"/>
              </a:rPr>
              <a:t>είναι </a:t>
            </a:r>
            <a:r>
              <a:rPr sz="1800" spc="-5" dirty="0">
                <a:latin typeface="Calibri"/>
                <a:cs typeface="Calibri"/>
              </a:rPr>
              <a:t>ένα </a:t>
            </a:r>
            <a:r>
              <a:rPr sz="1800" spc="-65" dirty="0">
                <a:latin typeface="Trebuchet MS"/>
                <a:cs typeface="Trebuchet MS"/>
              </a:rPr>
              <a:t>π</a:t>
            </a:r>
            <a:r>
              <a:rPr sz="1800" spc="-65" dirty="0">
                <a:latin typeface="Calibri"/>
                <a:cs typeface="Calibri"/>
              </a:rPr>
              <a:t>ολύ</a:t>
            </a:r>
            <a:r>
              <a:rPr sz="1800" spc="-65" dirty="0">
                <a:latin typeface="Trebuchet MS"/>
                <a:cs typeface="Trebuchet MS"/>
              </a:rPr>
              <a:t>π</a:t>
            </a:r>
            <a:r>
              <a:rPr sz="1800" spc="-65" dirty="0">
                <a:latin typeface="Calibri"/>
                <a:cs typeface="Calibri"/>
              </a:rPr>
              <a:t>λοκο</a:t>
            </a:r>
            <a:r>
              <a:rPr sz="1800" spc="-65" dirty="0">
                <a:latin typeface="Trebuchet MS"/>
                <a:cs typeface="Trebuchet MS"/>
              </a:rPr>
              <a:t>,</a:t>
            </a:r>
            <a:r>
              <a:rPr sz="1800" spc="-60" dirty="0">
                <a:latin typeface="Trebuchet MS"/>
                <a:cs typeface="Trebuchet MS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π</a:t>
            </a:r>
            <a:r>
              <a:rPr sz="1800" spc="-30" dirty="0">
                <a:latin typeface="Calibri"/>
                <a:cs typeface="Calibri"/>
              </a:rPr>
              <a:t>ολυ</a:t>
            </a:r>
            <a:r>
              <a:rPr sz="1800" spc="-30" dirty="0">
                <a:latin typeface="Trebuchet MS"/>
                <a:cs typeface="Trebuchet MS"/>
              </a:rPr>
              <a:t>π</a:t>
            </a:r>
            <a:r>
              <a:rPr sz="1800" spc="-30" dirty="0">
                <a:latin typeface="Calibri"/>
                <a:cs typeface="Calibri"/>
              </a:rPr>
              <a:t>ρισματικό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φαινόμενο</a:t>
            </a:r>
            <a:r>
              <a:rPr sz="1800" spc="-35" dirty="0">
                <a:latin typeface="Trebuchet MS"/>
                <a:cs typeface="Trebuchet MS"/>
              </a:rPr>
              <a:t>. </a:t>
            </a:r>
            <a:r>
              <a:rPr sz="1800" spc="-5" dirty="0">
                <a:latin typeface="Calibri"/>
                <a:cs typeface="Calibri"/>
              </a:rPr>
              <a:t>Δεν </a:t>
            </a:r>
            <a:r>
              <a:rPr sz="1800" spc="-25" dirty="0">
                <a:latin typeface="Trebuchet MS"/>
                <a:cs typeface="Trebuchet MS"/>
              </a:rPr>
              <a:t>π</a:t>
            </a:r>
            <a:r>
              <a:rPr sz="1800" spc="-25" dirty="0">
                <a:latin typeface="Calibri"/>
                <a:cs typeface="Calibri"/>
              </a:rPr>
              <a:t>ρόκειται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α</a:t>
            </a:r>
            <a:r>
              <a:rPr sz="1800" spc="-100" dirty="0">
                <a:latin typeface="Trebuchet MS"/>
                <a:cs typeface="Trebuchet MS"/>
              </a:rPr>
              <a:t>π</a:t>
            </a:r>
            <a:r>
              <a:rPr sz="1800" spc="-30" dirty="0">
                <a:latin typeface="Calibri"/>
                <a:cs typeface="Calibri"/>
              </a:rPr>
              <a:t>λ</a:t>
            </a:r>
            <a:r>
              <a:rPr sz="1800" spc="-5" dirty="0">
                <a:latin typeface="Calibri"/>
                <a:cs typeface="Calibri"/>
              </a:rPr>
              <a:t>ώ</a:t>
            </a:r>
            <a:r>
              <a:rPr sz="1800" dirty="0">
                <a:latin typeface="Calibri"/>
                <a:cs typeface="Calibri"/>
              </a:rPr>
              <a:t>ς</a:t>
            </a:r>
            <a:r>
              <a:rPr sz="1800" spc="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γι</a:t>
            </a:r>
            <a:r>
              <a:rPr sz="1800" dirty="0">
                <a:latin typeface="Calibri"/>
                <a:cs typeface="Calibri"/>
              </a:rPr>
              <a:t>α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έν</a:t>
            </a:r>
            <a:r>
              <a:rPr sz="1800" dirty="0">
                <a:latin typeface="Calibri"/>
                <a:cs typeface="Calibri"/>
              </a:rPr>
              <a:t>α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π</a:t>
            </a:r>
            <a:r>
              <a:rPr sz="1800" dirty="0">
                <a:latin typeface="Calibri"/>
                <a:cs typeface="Calibri"/>
              </a:rPr>
              <a:t>ροσ</a:t>
            </a:r>
            <a:r>
              <a:rPr sz="1800" spc="-10" dirty="0">
                <a:latin typeface="Calibri"/>
                <a:cs typeface="Calibri"/>
              </a:rPr>
              <a:t>ω</a:t>
            </a:r>
            <a:r>
              <a:rPr sz="1800" spc="-100" dirty="0">
                <a:latin typeface="Trebuchet MS"/>
                <a:cs typeface="Trebuchet MS"/>
              </a:rPr>
              <a:t>π</a:t>
            </a:r>
            <a:r>
              <a:rPr sz="1800" spc="-5" dirty="0">
                <a:latin typeface="Calibri"/>
                <a:cs typeface="Calibri"/>
              </a:rPr>
              <a:t>ι</a:t>
            </a:r>
            <a:r>
              <a:rPr sz="1800" spc="-70" dirty="0">
                <a:latin typeface="Calibri"/>
                <a:cs typeface="Calibri"/>
              </a:rPr>
              <a:t>κ</a:t>
            </a:r>
            <a:r>
              <a:rPr sz="1800" dirty="0">
                <a:latin typeface="Calibri"/>
                <a:cs typeface="Calibri"/>
              </a:rPr>
              <a:t>ό	</a:t>
            </a:r>
            <a:r>
              <a:rPr sz="1800" spc="-50" dirty="0">
                <a:latin typeface="Calibri"/>
                <a:cs typeface="Calibri"/>
              </a:rPr>
              <a:t>χ</a:t>
            </a:r>
            <a:r>
              <a:rPr sz="1800" spc="-5" dirty="0">
                <a:latin typeface="Calibri"/>
                <a:cs typeface="Calibri"/>
              </a:rPr>
              <a:t>αρ</a:t>
            </a:r>
            <a:r>
              <a:rPr sz="1800" spc="-10" dirty="0">
                <a:latin typeface="Calibri"/>
                <a:cs typeface="Calibri"/>
              </a:rPr>
              <a:t>α</a:t>
            </a:r>
            <a:r>
              <a:rPr sz="1800" dirty="0">
                <a:latin typeface="Calibri"/>
                <a:cs typeface="Calibri"/>
              </a:rPr>
              <a:t>κτηρι</a:t>
            </a:r>
            <a:r>
              <a:rPr sz="1800" spc="20" dirty="0">
                <a:latin typeface="Calibri"/>
                <a:cs typeface="Calibri"/>
              </a:rPr>
              <a:t>σ</a:t>
            </a:r>
            <a:r>
              <a:rPr sz="1800" spc="-5" dirty="0">
                <a:latin typeface="Calibri"/>
                <a:cs typeface="Calibri"/>
              </a:rPr>
              <a:t>τι</a:t>
            </a:r>
            <a:r>
              <a:rPr sz="1800" spc="-70" dirty="0">
                <a:latin typeface="Calibri"/>
                <a:cs typeface="Calibri"/>
              </a:rPr>
              <a:t>κ</a:t>
            </a:r>
            <a:r>
              <a:rPr sz="1800" spc="-5" dirty="0">
                <a:latin typeface="Calibri"/>
                <a:cs typeface="Calibri"/>
              </a:rPr>
              <a:t>ό</a:t>
            </a:r>
            <a:r>
              <a:rPr sz="1800" spc="-270" dirty="0">
                <a:latin typeface="Trebuchet MS"/>
                <a:cs typeface="Trebuchet MS"/>
              </a:rPr>
              <a:t>,</a:t>
            </a:r>
            <a:r>
              <a:rPr sz="1800" spc="-204" dirty="0">
                <a:latin typeface="Trebuchet MS"/>
                <a:cs typeface="Trebuchet MS"/>
              </a:rPr>
              <a:t> </a:t>
            </a:r>
            <a:r>
              <a:rPr sz="1800" spc="-5" dirty="0">
                <a:latin typeface="Calibri"/>
                <a:cs typeface="Calibri"/>
              </a:rPr>
              <a:t>α</a:t>
            </a:r>
            <a:r>
              <a:rPr sz="1800" dirty="0">
                <a:latin typeface="Calibri"/>
                <a:cs typeface="Calibri"/>
              </a:rPr>
              <a:t>λ</a:t>
            </a:r>
            <a:r>
              <a:rPr sz="1800" spc="-30" dirty="0">
                <a:latin typeface="Calibri"/>
                <a:cs typeface="Calibri"/>
              </a:rPr>
              <a:t>λ</a:t>
            </a:r>
            <a:r>
              <a:rPr sz="1800" dirty="0">
                <a:latin typeface="Calibri"/>
                <a:cs typeface="Calibri"/>
              </a:rPr>
              <a:t>ά</a:t>
            </a:r>
            <a:r>
              <a:rPr sz="1800" spc="1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ουσι</a:t>
            </a:r>
            <a:r>
              <a:rPr sz="1800" spc="-20" dirty="0">
                <a:latin typeface="Calibri"/>
                <a:cs typeface="Calibri"/>
              </a:rPr>
              <a:t>α</a:t>
            </a:r>
            <a:r>
              <a:rPr sz="1800" spc="25" dirty="0">
                <a:latin typeface="Calibri"/>
                <a:cs typeface="Calibri"/>
              </a:rPr>
              <a:t>σ</a:t>
            </a:r>
            <a:r>
              <a:rPr sz="1800" spc="-5" dirty="0">
                <a:latin typeface="Calibri"/>
                <a:cs typeface="Calibri"/>
              </a:rPr>
              <a:t>τι</a:t>
            </a:r>
            <a:r>
              <a:rPr sz="1800" spc="-70" dirty="0">
                <a:latin typeface="Calibri"/>
                <a:cs typeface="Calibri"/>
              </a:rPr>
              <a:t>κ</a:t>
            </a:r>
            <a:r>
              <a:rPr sz="1800" dirty="0">
                <a:latin typeface="Calibri"/>
                <a:cs typeface="Calibri"/>
              </a:rPr>
              <a:t>ά</a:t>
            </a:r>
            <a:r>
              <a:rPr sz="1800" spc="1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για  ένα</a:t>
            </a:r>
            <a:r>
              <a:rPr sz="1800" spc="130" dirty="0">
                <a:latin typeface="Calibri"/>
                <a:cs typeface="Calibri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«</a:t>
            </a:r>
            <a:r>
              <a:rPr sz="1800" spc="-30" dirty="0">
                <a:latin typeface="Calibri"/>
                <a:cs typeface="Calibri"/>
              </a:rPr>
              <a:t>κενό</a:t>
            </a:r>
            <a:r>
              <a:rPr sz="1800" spc="-30" dirty="0">
                <a:latin typeface="Trebuchet MS"/>
                <a:cs typeface="Trebuchet MS"/>
              </a:rPr>
              <a:t>»</a:t>
            </a:r>
            <a:r>
              <a:rPr sz="1800" spc="-20" dirty="0">
                <a:latin typeface="Trebuchet MS"/>
                <a:cs typeface="Trebuchet MS"/>
              </a:rPr>
              <a:t> </a:t>
            </a:r>
            <a:r>
              <a:rPr sz="1800" spc="-10" dirty="0">
                <a:latin typeface="Calibri"/>
                <a:cs typeface="Calibri"/>
              </a:rPr>
              <a:t>μεταξύ</a:t>
            </a:r>
            <a:r>
              <a:rPr sz="1800" spc="13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ατομικών</a:t>
            </a:r>
            <a:r>
              <a:rPr sz="1800" spc="135" dirty="0">
                <a:latin typeface="Calibri"/>
                <a:cs typeface="Calibri"/>
              </a:rPr>
              <a:t> </a:t>
            </a:r>
            <a:r>
              <a:rPr sz="1800" spc="-20" dirty="0">
                <a:latin typeface="Trebuchet MS"/>
                <a:cs typeface="Trebuchet MS"/>
              </a:rPr>
              <a:t>π</a:t>
            </a:r>
            <a:r>
              <a:rPr sz="1800" spc="-20" dirty="0">
                <a:latin typeface="Calibri"/>
                <a:cs typeface="Calibri"/>
              </a:rPr>
              <a:t>αραγόντων</a:t>
            </a:r>
            <a:r>
              <a:rPr sz="1800" spc="14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και	κοινωνικών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235" dirty="0">
                <a:latin typeface="Trebuchet MS"/>
                <a:cs typeface="Trebuchet MS"/>
              </a:rPr>
              <a:t>– </a:t>
            </a:r>
            <a:r>
              <a:rPr sz="1800" spc="240" dirty="0">
                <a:latin typeface="Trebuchet MS"/>
                <a:cs typeface="Trebuchet MS"/>
              </a:rPr>
              <a:t> </a:t>
            </a:r>
            <a:r>
              <a:rPr sz="1800" spc="-15" dirty="0">
                <a:latin typeface="Trebuchet MS"/>
                <a:cs typeface="Trebuchet MS"/>
              </a:rPr>
              <a:t>π</a:t>
            </a:r>
            <a:r>
              <a:rPr sz="1800" spc="-15" dirty="0">
                <a:latin typeface="Calibri"/>
                <a:cs typeface="Calibri"/>
              </a:rPr>
              <a:t>εριβαλλοντικών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45" dirty="0">
                <a:latin typeface="Calibri"/>
                <a:cs typeface="Calibri"/>
              </a:rPr>
              <a:t>α</a:t>
            </a:r>
            <a:r>
              <a:rPr sz="1800" spc="-45" dirty="0">
                <a:latin typeface="Trebuchet MS"/>
                <a:cs typeface="Trebuchet MS"/>
              </a:rPr>
              <a:t>π</a:t>
            </a:r>
            <a:r>
              <a:rPr sz="1800" spc="-45" dirty="0">
                <a:latin typeface="Calibri"/>
                <a:cs typeface="Calibri"/>
              </a:rPr>
              <a:t>αιτήσεων</a:t>
            </a:r>
            <a:r>
              <a:rPr sz="1800" spc="-45" dirty="0">
                <a:latin typeface="Trebuchet MS"/>
                <a:cs typeface="Trebuchet MS"/>
              </a:rPr>
              <a:t>. </a:t>
            </a:r>
            <a:r>
              <a:rPr sz="1800" spc="-80" dirty="0">
                <a:latin typeface="Calibri"/>
                <a:cs typeface="Calibri"/>
              </a:rPr>
              <a:t>Το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-30" dirty="0">
                <a:latin typeface="Trebuchet MS"/>
                <a:cs typeface="Trebuchet MS"/>
              </a:rPr>
              <a:t>«</a:t>
            </a:r>
            <a:r>
              <a:rPr sz="1800" spc="-30" dirty="0">
                <a:latin typeface="Calibri"/>
                <a:cs typeface="Calibri"/>
              </a:rPr>
              <a:t>κενό</a:t>
            </a:r>
            <a:r>
              <a:rPr sz="1800" spc="-30" dirty="0">
                <a:latin typeface="Trebuchet MS"/>
                <a:cs typeface="Trebuchet MS"/>
              </a:rPr>
              <a:t>» </a:t>
            </a:r>
            <a:r>
              <a:rPr sz="1800" spc="-10" dirty="0">
                <a:latin typeface="Calibri"/>
                <a:cs typeface="Calibri"/>
              </a:rPr>
              <a:t>αυτό δημιουργείται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εφόσον	το</a:t>
            </a:r>
            <a:r>
              <a:rPr sz="1800" spc="9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κράτος</a:t>
            </a:r>
            <a:r>
              <a:rPr sz="1800" spc="9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δεν</a:t>
            </a:r>
            <a:r>
              <a:rPr sz="1800" spc="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έχει</a:t>
            </a:r>
            <a:r>
              <a:rPr sz="1800" spc="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ορίσει</a:t>
            </a:r>
            <a:r>
              <a:rPr sz="1800" spc="114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τις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α</a:t>
            </a:r>
            <a:r>
              <a:rPr sz="1800" spc="-20" dirty="0">
                <a:latin typeface="Trebuchet MS"/>
                <a:cs typeface="Trebuchet MS"/>
              </a:rPr>
              <a:t>π</a:t>
            </a:r>
            <a:r>
              <a:rPr sz="1800" spc="-20" dirty="0">
                <a:latin typeface="Calibri"/>
                <a:cs typeface="Calibri"/>
              </a:rPr>
              <a:t>αιτούμενες</a:t>
            </a:r>
            <a:r>
              <a:rPr sz="1800" spc="14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συνθήκες</a:t>
            </a:r>
            <a:r>
              <a:rPr sz="1800" spc="-35" dirty="0">
                <a:latin typeface="Trebuchet MS"/>
                <a:cs typeface="Trebuchet MS"/>
              </a:rPr>
              <a:t>, </a:t>
            </a:r>
            <a:r>
              <a:rPr sz="1800" spc="-30" dirty="0">
                <a:latin typeface="Trebuchet MS"/>
                <a:cs typeface="Trebuchet MS"/>
              </a:rPr>
              <a:t> </a:t>
            </a:r>
            <a:r>
              <a:rPr sz="1800" dirty="0">
                <a:latin typeface="Calibri"/>
                <a:cs typeface="Calibri"/>
              </a:rPr>
              <a:t>ώστε</a:t>
            </a:r>
            <a:r>
              <a:rPr sz="1800" spc="114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να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spc="-20" dirty="0">
                <a:latin typeface="Trebuchet MS"/>
                <a:cs typeface="Trebuchet MS"/>
              </a:rPr>
              <a:t>π</a:t>
            </a:r>
            <a:r>
              <a:rPr sz="1800" spc="-20" dirty="0">
                <a:latin typeface="Calibri"/>
                <a:cs typeface="Calibri"/>
              </a:rPr>
              <a:t>αρέχεται</a:t>
            </a:r>
            <a:r>
              <a:rPr sz="1800" spc="1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στα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άτομα	</a:t>
            </a:r>
            <a:r>
              <a:rPr sz="1800" spc="-5" dirty="0">
                <a:latin typeface="Calibri"/>
                <a:cs typeface="Calibri"/>
              </a:rPr>
              <a:t>με </a:t>
            </a:r>
            <a:r>
              <a:rPr sz="1800" spc="-15" dirty="0">
                <a:latin typeface="Calibri"/>
                <a:cs typeface="Calibri"/>
              </a:rPr>
              <a:t>ανα</a:t>
            </a:r>
            <a:r>
              <a:rPr sz="1800" spc="-15" dirty="0">
                <a:latin typeface="Trebuchet MS"/>
                <a:cs typeface="Trebuchet MS"/>
              </a:rPr>
              <a:t>π</a:t>
            </a:r>
            <a:r>
              <a:rPr sz="1800" spc="-15" dirty="0">
                <a:latin typeface="Calibri"/>
                <a:cs typeface="Calibri"/>
              </a:rPr>
              <a:t>ηρίες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ένα </a:t>
            </a:r>
            <a:r>
              <a:rPr sz="1800" spc="-15" dirty="0">
                <a:latin typeface="Trebuchet MS"/>
                <a:cs typeface="Trebuchet MS"/>
              </a:rPr>
              <a:t>π</a:t>
            </a:r>
            <a:r>
              <a:rPr sz="1800" spc="-15" dirty="0">
                <a:latin typeface="Calibri"/>
                <a:cs typeface="Calibri"/>
              </a:rPr>
              <a:t>εριβάλλον 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δομημένο</a:t>
            </a:r>
            <a:r>
              <a:rPr sz="1800" spc="-35" dirty="0">
                <a:latin typeface="Trebuchet MS"/>
                <a:cs typeface="Trebuchet MS"/>
              </a:rPr>
              <a:t>,</a:t>
            </a:r>
            <a:r>
              <a:rPr sz="1800" spc="-200" dirty="0">
                <a:latin typeface="Trebuchet MS"/>
                <a:cs typeface="Trebuchet MS"/>
              </a:rPr>
              <a:t> </a:t>
            </a:r>
            <a:r>
              <a:rPr sz="1800" dirty="0">
                <a:latin typeface="Calibri"/>
                <a:cs typeface="Calibri"/>
              </a:rPr>
              <a:t>στο</a:t>
            </a:r>
            <a:r>
              <a:rPr sz="1800" spc="9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ο</a:t>
            </a:r>
            <a:r>
              <a:rPr sz="1800" spc="-25" dirty="0">
                <a:latin typeface="Trebuchet MS"/>
                <a:cs typeface="Trebuchet MS"/>
              </a:rPr>
              <a:t>π</a:t>
            </a:r>
            <a:r>
              <a:rPr sz="1800" spc="-25" dirty="0">
                <a:latin typeface="Calibri"/>
                <a:cs typeface="Calibri"/>
              </a:rPr>
              <a:t>οίο</a:t>
            </a:r>
            <a:r>
              <a:rPr sz="1800" spc="12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να</a:t>
            </a:r>
            <a:r>
              <a:rPr sz="1800" spc="10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μ</a:t>
            </a:r>
            <a:r>
              <a:rPr sz="1800" spc="-20" dirty="0">
                <a:latin typeface="Trebuchet MS"/>
                <a:cs typeface="Trebuchet MS"/>
              </a:rPr>
              <a:t>π</a:t>
            </a:r>
            <a:r>
              <a:rPr sz="1800" spc="-20" dirty="0">
                <a:latin typeface="Calibri"/>
                <a:cs typeface="Calibri"/>
              </a:rPr>
              <a:t>ορούν</a:t>
            </a:r>
            <a:r>
              <a:rPr sz="1800" spc="1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να</a:t>
            </a:r>
            <a:r>
              <a:rPr sz="1800" spc="114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ανα</a:t>
            </a:r>
            <a:r>
              <a:rPr sz="1800" spc="-15" dirty="0">
                <a:latin typeface="Trebuchet MS"/>
                <a:cs typeface="Trebuchet MS"/>
              </a:rPr>
              <a:t>π</a:t>
            </a:r>
            <a:r>
              <a:rPr sz="1800" spc="-15" dirty="0">
                <a:latin typeface="Calibri"/>
                <a:cs typeface="Calibri"/>
              </a:rPr>
              <a:t>τυχθούν	</a:t>
            </a:r>
            <a:r>
              <a:rPr sz="1800" spc="-25" dirty="0">
                <a:latin typeface="Calibri"/>
                <a:cs typeface="Calibri"/>
              </a:rPr>
              <a:t>και</a:t>
            </a:r>
            <a:r>
              <a:rPr sz="1800" spc="9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να</a:t>
            </a:r>
            <a:endParaRPr sz="1800">
              <a:latin typeface="Calibri"/>
              <a:cs typeface="Calibri"/>
            </a:endParaRPr>
          </a:p>
          <a:p>
            <a:pPr marL="241300" marR="196850">
              <a:lnSpc>
                <a:spcPct val="100000"/>
              </a:lnSpc>
              <a:tabLst>
                <a:tab pos="1288415" algn="l"/>
                <a:tab pos="2037714" algn="l"/>
                <a:tab pos="3333750" algn="l"/>
                <a:tab pos="5594350" algn="l"/>
              </a:tabLst>
            </a:pPr>
            <a:r>
              <a:rPr sz="1800" spc="-10" dirty="0">
                <a:latin typeface="Calibri"/>
                <a:cs typeface="Calibri"/>
              </a:rPr>
              <a:t>λειτουργήσουν</a:t>
            </a:r>
            <a:r>
              <a:rPr sz="1800" spc="-5" dirty="0">
                <a:latin typeface="Calibri"/>
                <a:cs typeface="Calibri"/>
              </a:rPr>
              <a:t> ως </a:t>
            </a:r>
            <a:r>
              <a:rPr sz="1800" spc="-10" dirty="0">
                <a:latin typeface="Calibri"/>
                <a:cs typeface="Calibri"/>
              </a:rPr>
              <a:t>ισότιμοι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60" dirty="0">
                <a:latin typeface="Trebuchet MS"/>
                <a:cs typeface="Trebuchet MS"/>
              </a:rPr>
              <a:t>π</a:t>
            </a:r>
            <a:r>
              <a:rPr sz="1800" spc="-60" dirty="0">
                <a:latin typeface="Calibri"/>
                <a:cs typeface="Calibri"/>
              </a:rPr>
              <a:t>ολίτες</a:t>
            </a:r>
            <a:r>
              <a:rPr sz="1800" spc="-60" dirty="0">
                <a:latin typeface="Trebuchet MS"/>
                <a:cs typeface="Trebuchet MS"/>
              </a:rPr>
              <a:t>. </a:t>
            </a:r>
            <a:r>
              <a:rPr sz="1800" dirty="0">
                <a:latin typeface="Calibri"/>
                <a:cs typeface="Calibri"/>
              </a:rPr>
              <a:t>Η </a:t>
            </a:r>
            <a:r>
              <a:rPr sz="1800" spc="-5" dirty="0">
                <a:latin typeface="Calibri"/>
                <a:cs typeface="Calibri"/>
              </a:rPr>
              <a:t>μερίδα </a:t>
            </a:r>
            <a:r>
              <a:rPr sz="1800" spc="-15" dirty="0">
                <a:latin typeface="Calibri"/>
                <a:cs typeface="Calibri"/>
              </a:rPr>
              <a:t>εκείνη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των 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ε</a:t>
            </a:r>
            <a:r>
              <a:rPr sz="1800" spc="-20" dirty="0">
                <a:latin typeface="Trebuchet MS"/>
                <a:cs typeface="Trebuchet MS"/>
              </a:rPr>
              <a:t>π</a:t>
            </a:r>
            <a:r>
              <a:rPr sz="1800" spc="-20" dirty="0">
                <a:latin typeface="Calibri"/>
                <a:cs typeface="Calibri"/>
              </a:rPr>
              <a:t>ιστημόνων</a:t>
            </a:r>
            <a:r>
              <a:rPr sz="1800" spc="195" dirty="0">
                <a:latin typeface="Calibri"/>
                <a:cs typeface="Calibri"/>
              </a:rPr>
              <a:t> </a:t>
            </a:r>
            <a:r>
              <a:rPr sz="1800" spc="-40" dirty="0">
                <a:latin typeface="Trebuchet MS"/>
                <a:cs typeface="Trebuchet MS"/>
              </a:rPr>
              <a:t>π</a:t>
            </a:r>
            <a:r>
              <a:rPr sz="1800" spc="-40" dirty="0">
                <a:latin typeface="Calibri"/>
                <a:cs typeface="Calibri"/>
              </a:rPr>
              <a:t>ου	</a:t>
            </a:r>
            <a:r>
              <a:rPr sz="1800" spc="-10" dirty="0">
                <a:latin typeface="Calibri"/>
                <a:cs typeface="Calibri"/>
              </a:rPr>
              <a:t>συμμερίζεται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 </a:t>
            </a:r>
            <a:r>
              <a:rPr sz="1800" spc="-10" dirty="0">
                <a:latin typeface="Calibri"/>
                <a:cs typeface="Calibri"/>
              </a:rPr>
              <a:t>συγκεκριμένη </a:t>
            </a:r>
            <a:r>
              <a:rPr sz="1800" spc="-15" dirty="0">
                <a:latin typeface="Trebuchet MS"/>
                <a:cs typeface="Trebuchet MS"/>
              </a:rPr>
              <a:t>π</a:t>
            </a:r>
            <a:r>
              <a:rPr sz="1800" spc="-15" dirty="0">
                <a:latin typeface="Calibri"/>
                <a:cs typeface="Calibri"/>
              </a:rPr>
              <a:t>ροσέγγιση </a:t>
            </a:r>
            <a:r>
              <a:rPr sz="1800" spc="-395" dirty="0">
                <a:latin typeface="Calibri"/>
                <a:cs typeface="Calibri"/>
              </a:rPr>
              <a:t> </a:t>
            </a:r>
            <a:r>
              <a:rPr sz="1800" spc="-25" dirty="0">
                <a:latin typeface="Trebuchet MS"/>
                <a:cs typeface="Trebuchet MS"/>
              </a:rPr>
              <a:t>(</a:t>
            </a:r>
            <a:r>
              <a:rPr sz="1800" spc="-25" dirty="0">
                <a:latin typeface="Calibri"/>
                <a:cs typeface="Calibri"/>
              </a:rPr>
              <a:t>δηλαδή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εξετάζει</a:t>
            </a:r>
            <a:r>
              <a:rPr sz="1800" spc="13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την</a:t>
            </a:r>
            <a:r>
              <a:rPr sz="1800" spc="8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ανα</a:t>
            </a:r>
            <a:r>
              <a:rPr sz="1800" spc="-15" dirty="0">
                <a:latin typeface="Trebuchet MS"/>
                <a:cs typeface="Trebuchet MS"/>
              </a:rPr>
              <a:t>π</a:t>
            </a:r>
            <a:r>
              <a:rPr sz="1800" spc="-15" dirty="0">
                <a:latin typeface="Calibri"/>
                <a:cs typeface="Calibri"/>
              </a:rPr>
              <a:t>ηρία	</a:t>
            </a:r>
            <a:r>
              <a:rPr sz="1800" spc="-20" dirty="0">
                <a:latin typeface="Calibri"/>
                <a:cs typeface="Calibri"/>
              </a:rPr>
              <a:t>ατομοκεντρικά</a:t>
            </a:r>
            <a:r>
              <a:rPr sz="1800" spc="-20" dirty="0">
                <a:latin typeface="Trebuchet MS"/>
                <a:cs typeface="Trebuchet MS"/>
              </a:rPr>
              <a:t>) </a:t>
            </a:r>
            <a:r>
              <a:rPr sz="1800" spc="-10" dirty="0">
                <a:latin typeface="Calibri"/>
                <a:cs typeface="Calibri"/>
              </a:rPr>
              <a:t>τείνει</a:t>
            </a:r>
            <a:r>
              <a:rPr sz="1800" spc="-5" dirty="0">
                <a:latin typeface="Calibri"/>
                <a:cs typeface="Calibri"/>
              </a:rPr>
              <a:t> να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εστιάζεται</a:t>
            </a:r>
            <a:r>
              <a:rPr sz="1800" spc="16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α</a:t>
            </a:r>
            <a:r>
              <a:rPr sz="1800" spc="-20" dirty="0">
                <a:latin typeface="Trebuchet MS"/>
                <a:cs typeface="Trebuchet MS"/>
              </a:rPr>
              <a:t>π</a:t>
            </a:r>
            <a:r>
              <a:rPr sz="1800" spc="-20" dirty="0">
                <a:latin typeface="Calibri"/>
                <a:cs typeface="Calibri"/>
              </a:rPr>
              <a:t>οκλειστικά</a:t>
            </a:r>
            <a:r>
              <a:rPr sz="1800" spc="1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στις</a:t>
            </a:r>
            <a:r>
              <a:rPr sz="1800" spc="125" dirty="0">
                <a:latin typeface="Calibri"/>
                <a:cs typeface="Calibri"/>
              </a:rPr>
              <a:t> </a:t>
            </a:r>
            <a:r>
              <a:rPr sz="1800" spc="-25" dirty="0">
                <a:latin typeface="Trebuchet MS"/>
                <a:cs typeface="Trebuchet MS"/>
              </a:rPr>
              <a:t>π</a:t>
            </a:r>
            <a:r>
              <a:rPr sz="1800" spc="-25" dirty="0">
                <a:latin typeface="Calibri"/>
                <a:cs typeface="Calibri"/>
              </a:rPr>
              <a:t>ροσω</a:t>
            </a:r>
            <a:r>
              <a:rPr sz="1800" spc="-25" dirty="0">
                <a:latin typeface="Trebuchet MS"/>
                <a:cs typeface="Trebuchet MS"/>
              </a:rPr>
              <a:t>π</a:t>
            </a:r>
            <a:r>
              <a:rPr sz="1800" spc="-25" dirty="0">
                <a:latin typeface="Calibri"/>
                <a:cs typeface="Calibri"/>
              </a:rPr>
              <a:t>ικές</a:t>
            </a:r>
            <a:r>
              <a:rPr sz="1800" spc="14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ανικανότητες	</a:t>
            </a:r>
            <a:r>
              <a:rPr sz="1800" spc="-10" dirty="0">
                <a:latin typeface="Calibri"/>
                <a:cs typeface="Calibri"/>
              </a:rPr>
              <a:t>του 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ατόμου</a:t>
            </a:r>
            <a:r>
              <a:rPr sz="1800" spc="-50" dirty="0">
                <a:latin typeface="Trebuchet MS"/>
                <a:cs typeface="Trebuchet MS"/>
              </a:rPr>
              <a:t>. </a:t>
            </a:r>
            <a:r>
              <a:rPr sz="1800" spc="-10" dirty="0">
                <a:latin typeface="Calibri"/>
                <a:cs typeface="Calibri"/>
              </a:rPr>
              <a:t>Εξηγεί το φαινόμενο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Trebuchet MS"/>
                <a:cs typeface="Trebuchet MS"/>
              </a:rPr>
              <a:t>«</a:t>
            </a:r>
            <a:r>
              <a:rPr sz="1800" spc="-15" dirty="0">
                <a:latin typeface="Calibri"/>
                <a:cs typeface="Calibri"/>
              </a:rPr>
              <a:t>α</a:t>
            </a:r>
            <a:r>
              <a:rPr sz="1800" spc="-15" dirty="0">
                <a:latin typeface="Trebuchet MS"/>
                <a:cs typeface="Trebuchet MS"/>
              </a:rPr>
              <a:t>π</a:t>
            </a:r>
            <a:r>
              <a:rPr sz="1800" spc="-15" dirty="0">
                <a:latin typeface="Calibri"/>
                <a:cs typeface="Calibri"/>
              </a:rPr>
              <a:t>οστειρώνοντάς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το</a:t>
            </a:r>
            <a:r>
              <a:rPr sz="1800" spc="-30" dirty="0">
                <a:latin typeface="Trebuchet MS"/>
                <a:cs typeface="Trebuchet MS"/>
              </a:rPr>
              <a:t>» </a:t>
            </a:r>
            <a:r>
              <a:rPr sz="1800" spc="-35" dirty="0">
                <a:latin typeface="Calibri"/>
                <a:cs typeface="Calibri"/>
              </a:rPr>
              <a:t>α</a:t>
            </a:r>
            <a:r>
              <a:rPr sz="1800" spc="-35" dirty="0">
                <a:latin typeface="Trebuchet MS"/>
                <a:cs typeface="Trebuchet MS"/>
              </a:rPr>
              <a:t>π</a:t>
            </a:r>
            <a:r>
              <a:rPr sz="1800" spc="-35" dirty="0">
                <a:latin typeface="Calibri"/>
                <a:cs typeface="Calibri"/>
              </a:rPr>
              <a:t>ό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το 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65" dirty="0">
                <a:latin typeface="Calibri"/>
                <a:cs typeface="Calibri"/>
              </a:rPr>
              <a:t>κ</a:t>
            </a:r>
            <a:r>
              <a:rPr sz="1800" spc="-5" dirty="0">
                <a:latin typeface="Calibri"/>
                <a:cs typeface="Calibri"/>
              </a:rPr>
              <a:t>ο</a:t>
            </a:r>
            <a:r>
              <a:rPr sz="1800" spc="-30" dirty="0">
                <a:latin typeface="Calibri"/>
                <a:cs typeface="Calibri"/>
              </a:rPr>
              <a:t>ι</a:t>
            </a:r>
            <a:r>
              <a:rPr sz="1800" spc="-20" dirty="0">
                <a:latin typeface="Calibri"/>
                <a:cs typeface="Calibri"/>
              </a:rPr>
              <a:t>νω</a:t>
            </a:r>
            <a:r>
              <a:rPr sz="1800" dirty="0">
                <a:latin typeface="Calibri"/>
                <a:cs typeface="Calibri"/>
              </a:rPr>
              <a:t>ν</a:t>
            </a:r>
            <a:r>
              <a:rPr sz="1800" spc="-10" dirty="0">
                <a:latin typeface="Calibri"/>
                <a:cs typeface="Calibri"/>
              </a:rPr>
              <a:t>ι</a:t>
            </a:r>
            <a:r>
              <a:rPr sz="1800" spc="-65" dirty="0">
                <a:latin typeface="Calibri"/>
                <a:cs typeface="Calibri"/>
              </a:rPr>
              <a:t>κ</a:t>
            </a:r>
            <a:r>
              <a:rPr sz="1800" dirty="0">
                <a:latin typeface="Calibri"/>
                <a:cs typeface="Calibri"/>
              </a:rPr>
              <a:t>ό	</a:t>
            </a:r>
            <a:r>
              <a:rPr sz="1800" spc="-105" dirty="0">
                <a:latin typeface="Trebuchet MS"/>
                <a:cs typeface="Trebuchet MS"/>
              </a:rPr>
              <a:t>π</a:t>
            </a:r>
            <a:r>
              <a:rPr sz="1800" spc="-5" dirty="0">
                <a:latin typeface="Calibri"/>
                <a:cs typeface="Calibri"/>
              </a:rPr>
              <a:t>εριβάλ</a:t>
            </a:r>
            <a:r>
              <a:rPr sz="1800" spc="-20" dirty="0">
                <a:latin typeface="Calibri"/>
                <a:cs typeface="Calibri"/>
              </a:rPr>
              <a:t>λ</a:t>
            </a:r>
            <a:r>
              <a:rPr sz="1800" spc="-5" dirty="0">
                <a:latin typeface="Calibri"/>
                <a:cs typeface="Calibri"/>
              </a:rPr>
              <a:t>ον</a:t>
            </a:r>
            <a:r>
              <a:rPr sz="1800" spc="-270" dirty="0">
                <a:latin typeface="Trebuchet MS"/>
                <a:cs typeface="Trebuchet MS"/>
              </a:rPr>
              <a:t>,</a:t>
            </a:r>
            <a:r>
              <a:rPr sz="1800" spc="-160" dirty="0">
                <a:latin typeface="Trebuchet MS"/>
                <a:cs typeface="Trebuchet MS"/>
              </a:rPr>
              <a:t> </a:t>
            </a:r>
            <a:r>
              <a:rPr sz="1800" spc="-20" dirty="0">
                <a:latin typeface="Calibri"/>
                <a:cs typeface="Calibri"/>
              </a:rPr>
              <a:t>μ</a:t>
            </a:r>
            <a:r>
              <a:rPr sz="1800" spc="-5" dirty="0">
                <a:latin typeface="Calibri"/>
                <a:cs typeface="Calibri"/>
              </a:rPr>
              <a:t>όν</a:t>
            </a:r>
            <a:r>
              <a:rPr sz="1800" dirty="0">
                <a:latin typeface="Calibri"/>
                <a:cs typeface="Calibri"/>
              </a:rPr>
              <a:t>ο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μ</a:t>
            </a:r>
            <a:r>
              <a:rPr sz="1800" dirty="0">
                <a:latin typeface="Calibri"/>
                <a:cs typeface="Calibri"/>
              </a:rPr>
              <a:t>ε</a:t>
            </a:r>
            <a:r>
              <a:rPr sz="1800" spc="9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βιο</a:t>
            </a:r>
            <a:r>
              <a:rPr sz="1800" spc="-90" dirty="0">
                <a:latin typeface="Trebuchet MS"/>
                <a:cs typeface="Trebuchet MS"/>
              </a:rPr>
              <a:t>-</a:t>
            </a:r>
            <a:r>
              <a:rPr sz="1800" spc="-5" dirty="0">
                <a:latin typeface="Calibri"/>
                <a:cs typeface="Calibri"/>
              </a:rPr>
              <a:t>ια</a:t>
            </a:r>
            <a:r>
              <a:rPr sz="1800" spc="-20" dirty="0">
                <a:latin typeface="Calibri"/>
                <a:cs typeface="Calibri"/>
              </a:rPr>
              <a:t>τ</a:t>
            </a:r>
            <a:r>
              <a:rPr sz="1800" spc="-5" dirty="0">
                <a:latin typeface="Calibri"/>
                <a:cs typeface="Calibri"/>
              </a:rPr>
              <a:t>ρι</a:t>
            </a:r>
            <a:r>
              <a:rPr sz="1800" spc="-35" dirty="0">
                <a:latin typeface="Calibri"/>
                <a:cs typeface="Calibri"/>
              </a:rPr>
              <a:t>κ</a:t>
            </a:r>
            <a:r>
              <a:rPr sz="1800" spc="-5" dirty="0">
                <a:latin typeface="Calibri"/>
                <a:cs typeface="Calibri"/>
              </a:rPr>
              <a:t>έ</a:t>
            </a:r>
            <a:r>
              <a:rPr sz="1800" dirty="0">
                <a:latin typeface="Calibri"/>
                <a:cs typeface="Calibri"/>
              </a:rPr>
              <a:t>ς</a:t>
            </a:r>
            <a:r>
              <a:rPr sz="1800" spc="150" dirty="0">
                <a:latin typeface="Calibri"/>
                <a:cs typeface="Calibri"/>
              </a:rPr>
              <a:t> </a:t>
            </a:r>
            <a:r>
              <a:rPr sz="1800" spc="-100" dirty="0">
                <a:latin typeface="Trebuchet MS"/>
                <a:cs typeface="Trebuchet MS"/>
              </a:rPr>
              <a:t>π</a:t>
            </a:r>
            <a:r>
              <a:rPr sz="1800" spc="-5" dirty="0">
                <a:latin typeface="Calibri"/>
                <a:cs typeface="Calibri"/>
              </a:rPr>
              <a:t>α</a:t>
            </a:r>
            <a:r>
              <a:rPr sz="1800" spc="-10" dirty="0">
                <a:latin typeface="Calibri"/>
                <a:cs typeface="Calibri"/>
              </a:rPr>
              <a:t>ρ</a:t>
            </a:r>
            <a:r>
              <a:rPr sz="1800" spc="-5" dirty="0">
                <a:latin typeface="Calibri"/>
                <a:cs typeface="Calibri"/>
              </a:rPr>
              <a:t>α</a:t>
            </a:r>
            <a:r>
              <a:rPr sz="1800" spc="-10" dirty="0">
                <a:latin typeface="Calibri"/>
                <a:cs typeface="Calibri"/>
              </a:rPr>
              <a:t>μ</a:t>
            </a:r>
            <a:r>
              <a:rPr sz="1800" spc="-5" dirty="0">
                <a:latin typeface="Calibri"/>
                <a:cs typeface="Calibri"/>
              </a:rPr>
              <a:t>έ</a:t>
            </a:r>
            <a:r>
              <a:rPr sz="1800" spc="-15" dirty="0">
                <a:latin typeface="Calibri"/>
                <a:cs typeface="Calibri"/>
              </a:rPr>
              <a:t>τ</a:t>
            </a:r>
            <a:r>
              <a:rPr sz="1800" spc="-5" dirty="0">
                <a:latin typeface="Calibri"/>
                <a:cs typeface="Calibri"/>
              </a:rPr>
              <a:t>ρο</a:t>
            </a:r>
            <a:r>
              <a:rPr sz="1800" spc="-10" dirty="0">
                <a:latin typeface="Calibri"/>
                <a:cs typeface="Calibri"/>
              </a:rPr>
              <a:t>υ</a:t>
            </a:r>
            <a:r>
              <a:rPr sz="1800" spc="5" dirty="0">
                <a:latin typeface="Calibri"/>
                <a:cs typeface="Calibri"/>
              </a:rPr>
              <a:t>ς</a:t>
            </a:r>
            <a:r>
              <a:rPr sz="1800" spc="-270" dirty="0">
                <a:latin typeface="Trebuchet MS"/>
                <a:cs typeface="Trebuchet MS"/>
              </a:rPr>
              <a:t>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59351" y="2069719"/>
            <a:ext cx="347980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217930" algn="l"/>
                <a:tab pos="1667510" algn="l"/>
                <a:tab pos="2334895" algn="l"/>
              </a:tabLst>
            </a:pPr>
            <a:r>
              <a:rPr sz="2000" dirty="0">
                <a:latin typeface="Calibri"/>
                <a:cs typeface="Calibri"/>
              </a:rPr>
              <a:t>σ</a:t>
            </a:r>
            <a:r>
              <a:rPr sz="2000" spc="-20" dirty="0">
                <a:latin typeface="Calibri"/>
                <a:cs typeface="Calibri"/>
              </a:rPr>
              <a:t>ύ</a:t>
            </a:r>
            <a:r>
              <a:rPr sz="2000" dirty="0">
                <a:latin typeface="Calibri"/>
                <a:cs typeface="Calibri"/>
              </a:rPr>
              <a:t>μφ</a:t>
            </a:r>
            <a:r>
              <a:rPr sz="2000" spc="-10" dirty="0">
                <a:latin typeface="Calibri"/>
                <a:cs typeface="Calibri"/>
              </a:rPr>
              <a:t>ω</a:t>
            </a:r>
            <a:r>
              <a:rPr sz="2000" dirty="0">
                <a:latin typeface="Calibri"/>
                <a:cs typeface="Calibri"/>
              </a:rPr>
              <a:t>να	με	</a:t>
            </a:r>
            <a:r>
              <a:rPr sz="2000" spc="-25" dirty="0">
                <a:latin typeface="Calibri"/>
                <a:cs typeface="Calibri"/>
              </a:rPr>
              <a:t>τ</a:t>
            </a:r>
            <a:r>
              <a:rPr sz="2000" spc="-5" dirty="0">
                <a:latin typeface="Calibri"/>
                <a:cs typeface="Calibri"/>
              </a:rPr>
              <a:t>ο</a:t>
            </a:r>
            <a:r>
              <a:rPr sz="2000" spc="-10" dirty="0">
                <a:latin typeface="Calibri"/>
                <a:cs typeface="Calibri"/>
              </a:rPr>
              <a:t>υ</a:t>
            </a:r>
            <a:r>
              <a:rPr sz="2000" dirty="0">
                <a:latin typeface="Calibri"/>
                <a:cs typeface="Calibri"/>
              </a:rPr>
              <a:t>ς	</a:t>
            </a:r>
            <a:r>
              <a:rPr sz="2000" spc="-105" dirty="0">
                <a:latin typeface="Trebuchet MS"/>
                <a:cs typeface="Trebuchet MS"/>
              </a:rPr>
              <a:t>π</a:t>
            </a:r>
            <a:r>
              <a:rPr sz="2000" spc="-10" dirty="0">
                <a:latin typeface="Calibri"/>
                <a:cs typeface="Calibri"/>
              </a:rPr>
              <a:t>α</a:t>
            </a:r>
            <a:r>
              <a:rPr sz="2000" dirty="0">
                <a:latin typeface="Calibri"/>
                <a:cs typeface="Calibri"/>
              </a:rPr>
              <a:t>ρα</a:t>
            </a:r>
            <a:r>
              <a:rPr sz="2000" spc="-114" dirty="0">
                <a:latin typeface="Trebuchet MS"/>
                <a:cs typeface="Trebuchet MS"/>
              </a:rPr>
              <a:t>π</a:t>
            </a:r>
            <a:r>
              <a:rPr sz="2000" spc="-5" dirty="0">
                <a:latin typeface="Calibri"/>
                <a:cs typeface="Calibri"/>
              </a:rPr>
              <a:t>ά</a:t>
            </a:r>
            <a:r>
              <a:rPr sz="2000" spc="-10" dirty="0">
                <a:latin typeface="Calibri"/>
                <a:cs typeface="Calibri"/>
              </a:rPr>
              <a:t>ν</a:t>
            </a:r>
            <a:r>
              <a:rPr sz="2000" dirty="0">
                <a:latin typeface="Calibri"/>
                <a:cs typeface="Calibri"/>
              </a:rPr>
              <a:t>ω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1967" y="2009368"/>
            <a:ext cx="279463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20000"/>
              </a:lnSpc>
              <a:spcBef>
                <a:spcPts val="100"/>
              </a:spcBef>
              <a:buClr>
                <a:srgbClr val="B71E42"/>
              </a:buClr>
              <a:buFont typeface="Arial MT"/>
              <a:buChar char="•"/>
              <a:tabLst>
                <a:tab pos="240665" algn="l"/>
                <a:tab pos="241300" algn="l"/>
                <a:tab pos="1370330" algn="l"/>
                <a:tab pos="1701164" algn="l"/>
              </a:tabLst>
            </a:pPr>
            <a:r>
              <a:rPr sz="2000" dirty="0">
                <a:latin typeface="Calibri"/>
                <a:cs typeface="Calibri"/>
              </a:rPr>
              <a:t>Συν</a:t>
            </a:r>
            <a:r>
              <a:rPr sz="2000" spc="-5" dirty="0">
                <a:latin typeface="Calibri"/>
                <a:cs typeface="Calibri"/>
              </a:rPr>
              <a:t>ε</a:t>
            </a:r>
            <a:r>
              <a:rPr sz="2000" spc="-105" dirty="0">
                <a:latin typeface="Trebuchet MS"/>
                <a:cs typeface="Trebuchet MS"/>
              </a:rPr>
              <a:t>π</a:t>
            </a:r>
            <a:r>
              <a:rPr sz="2000" spc="-20" dirty="0">
                <a:latin typeface="Calibri"/>
                <a:cs typeface="Calibri"/>
              </a:rPr>
              <a:t>ώ</a:t>
            </a:r>
            <a:r>
              <a:rPr sz="2000" spc="5" dirty="0">
                <a:latin typeface="Calibri"/>
                <a:cs typeface="Calibri"/>
              </a:rPr>
              <a:t>ς</a:t>
            </a:r>
            <a:r>
              <a:rPr sz="2000" spc="-295" dirty="0">
                <a:latin typeface="Trebuchet MS"/>
                <a:cs typeface="Trebuchet MS"/>
              </a:rPr>
              <a:t>,</a:t>
            </a:r>
            <a:r>
              <a:rPr sz="2000" dirty="0">
                <a:latin typeface="Trebuchet MS"/>
                <a:cs typeface="Trebuchet MS"/>
              </a:rPr>
              <a:t>	</a:t>
            </a:r>
            <a:r>
              <a:rPr sz="2000" dirty="0">
                <a:latin typeface="Calibri"/>
                <a:cs typeface="Calibri"/>
              </a:rPr>
              <a:t>η	</a:t>
            </a:r>
            <a:r>
              <a:rPr sz="2000" spc="-5" dirty="0">
                <a:latin typeface="Calibri"/>
                <a:cs typeface="Calibri"/>
              </a:rPr>
              <a:t>αν</a:t>
            </a:r>
            <a:r>
              <a:rPr sz="2000" spc="5" dirty="0">
                <a:latin typeface="Calibri"/>
                <a:cs typeface="Calibri"/>
              </a:rPr>
              <a:t>α</a:t>
            </a:r>
            <a:r>
              <a:rPr sz="2000" spc="-105" dirty="0">
                <a:latin typeface="Trebuchet MS"/>
                <a:cs typeface="Trebuchet MS"/>
              </a:rPr>
              <a:t>π</a:t>
            </a:r>
            <a:r>
              <a:rPr sz="2000" spc="-10" dirty="0">
                <a:latin typeface="Calibri"/>
                <a:cs typeface="Calibri"/>
              </a:rPr>
              <a:t>η</a:t>
            </a:r>
            <a:r>
              <a:rPr sz="2000" dirty="0">
                <a:latin typeface="Calibri"/>
                <a:cs typeface="Calibri"/>
              </a:rPr>
              <a:t>ρί</a:t>
            </a:r>
            <a:r>
              <a:rPr sz="2000" spc="5" dirty="0">
                <a:latin typeface="Calibri"/>
                <a:cs typeface="Calibri"/>
              </a:rPr>
              <a:t>α</a:t>
            </a:r>
            <a:r>
              <a:rPr sz="2000" spc="-260" dirty="0">
                <a:latin typeface="Trebuchet MS"/>
                <a:cs typeface="Trebuchet MS"/>
              </a:rPr>
              <a:t>,  </a:t>
            </a:r>
            <a:r>
              <a:rPr sz="2000" spc="-5" dirty="0">
                <a:latin typeface="Calibri"/>
                <a:cs typeface="Calibri"/>
              </a:rPr>
              <a:t>ε</a:t>
            </a:r>
            <a:r>
              <a:rPr sz="2000" spc="-105" dirty="0">
                <a:latin typeface="Trebuchet MS"/>
                <a:cs typeface="Trebuchet MS"/>
              </a:rPr>
              <a:t>π</a:t>
            </a:r>
            <a:r>
              <a:rPr sz="2000" spc="-5" dirty="0">
                <a:latin typeface="Calibri"/>
                <a:cs typeface="Calibri"/>
              </a:rPr>
              <a:t>ι</a:t>
            </a:r>
            <a:r>
              <a:rPr sz="2000" spc="15" dirty="0">
                <a:latin typeface="Calibri"/>
                <a:cs typeface="Calibri"/>
              </a:rPr>
              <a:t>σ</a:t>
            </a:r>
            <a:r>
              <a:rPr sz="2000" dirty="0">
                <a:latin typeface="Calibri"/>
                <a:cs typeface="Calibri"/>
              </a:rPr>
              <a:t>τ</a:t>
            </a:r>
            <a:r>
              <a:rPr sz="2000" spc="-5" dirty="0">
                <a:latin typeface="Calibri"/>
                <a:cs typeface="Calibri"/>
              </a:rPr>
              <a:t>ή</a:t>
            </a:r>
            <a:r>
              <a:rPr sz="2000" spc="-15" dirty="0">
                <a:latin typeface="Calibri"/>
                <a:cs typeface="Calibri"/>
              </a:rPr>
              <a:t>μ</a:t>
            </a:r>
            <a:r>
              <a:rPr sz="2000" spc="-5" dirty="0">
                <a:latin typeface="Calibri"/>
                <a:cs typeface="Calibri"/>
              </a:rPr>
              <a:t>ον</a:t>
            </a:r>
            <a:r>
              <a:rPr sz="2000" spc="-10" dirty="0">
                <a:latin typeface="Calibri"/>
                <a:cs typeface="Calibri"/>
              </a:rPr>
              <a:t>ε</a:t>
            </a:r>
            <a:r>
              <a:rPr sz="2000" spc="-5" dirty="0">
                <a:latin typeface="Calibri"/>
                <a:cs typeface="Calibri"/>
              </a:rPr>
              <a:t>ς</a:t>
            </a:r>
            <a:r>
              <a:rPr sz="2000" spc="-295" dirty="0">
                <a:latin typeface="Trebuchet MS"/>
                <a:cs typeface="Trebuchet MS"/>
              </a:rPr>
              <a:t>,</a:t>
            </a:r>
            <a:r>
              <a:rPr sz="2000" spc="-170" dirty="0">
                <a:latin typeface="Trebuchet MS"/>
                <a:cs typeface="Trebuchet MS"/>
              </a:rPr>
              <a:t> </a:t>
            </a:r>
            <a:r>
              <a:rPr sz="2000" spc="-114" dirty="0">
                <a:latin typeface="Trebuchet MS"/>
                <a:cs typeface="Trebuchet MS"/>
              </a:rPr>
              <a:t>π</a:t>
            </a:r>
            <a:r>
              <a:rPr sz="2000" dirty="0">
                <a:latin typeface="Calibri"/>
                <a:cs typeface="Calibri"/>
              </a:rPr>
              <a:t>ρ</a:t>
            </a:r>
            <a:r>
              <a:rPr sz="2000" spc="-5" dirty="0">
                <a:latin typeface="Calibri"/>
                <a:cs typeface="Calibri"/>
              </a:rPr>
              <a:t>έ</a:t>
            </a:r>
            <a:r>
              <a:rPr sz="2000" spc="-105" dirty="0">
                <a:latin typeface="Trebuchet MS"/>
                <a:cs typeface="Trebuchet MS"/>
              </a:rPr>
              <a:t>π</a:t>
            </a:r>
            <a:r>
              <a:rPr sz="2000" spc="-5" dirty="0">
                <a:latin typeface="Calibri"/>
                <a:cs typeface="Calibri"/>
              </a:rPr>
              <a:t>ε</a:t>
            </a:r>
            <a:r>
              <a:rPr sz="2000" dirty="0">
                <a:latin typeface="Calibri"/>
                <a:cs typeface="Calibri"/>
              </a:rPr>
              <a:t>ι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να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80103" y="2435479"/>
            <a:ext cx="358267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Calibri"/>
                <a:cs typeface="Calibri"/>
              </a:rPr>
              <a:t>εξεταστεί</a:t>
            </a:r>
            <a:r>
              <a:rPr sz="2000" spc="1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με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βάση</a:t>
            </a:r>
            <a:r>
              <a:rPr sz="2000" spc="1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τις</a:t>
            </a:r>
            <a:r>
              <a:rPr sz="2000" spc="170" dirty="0">
                <a:latin typeface="Calibri"/>
                <a:cs typeface="Calibri"/>
              </a:rPr>
              <a:t> </a:t>
            </a:r>
            <a:r>
              <a:rPr sz="2000" spc="-45" dirty="0">
                <a:solidFill>
                  <a:srgbClr val="FF0000"/>
                </a:solidFill>
                <a:latin typeface="Calibri"/>
                <a:cs typeface="Calibri"/>
              </a:rPr>
              <a:t>κοινωνικές</a:t>
            </a:r>
            <a:r>
              <a:rPr sz="2000" spc="-45" dirty="0">
                <a:solidFill>
                  <a:srgbClr val="FF0000"/>
                </a:solidFill>
                <a:latin typeface="Trebuchet MS"/>
                <a:cs typeface="Trebuchet MS"/>
              </a:rPr>
              <a:t>,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50567" y="2741264"/>
            <a:ext cx="6186805" cy="1122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20000"/>
              </a:lnSpc>
              <a:spcBef>
                <a:spcPts val="95"/>
              </a:spcBef>
            </a:pP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τις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5" dirty="0">
                <a:solidFill>
                  <a:srgbClr val="FF0000"/>
                </a:solidFill>
                <a:latin typeface="Trebuchet MS"/>
                <a:cs typeface="Trebuchet MS"/>
              </a:rPr>
              <a:t>π</a:t>
            </a:r>
            <a:r>
              <a:rPr sz="2000" spc="-15" dirty="0">
                <a:solidFill>
                  <a:srgbClr val="FF0000"/>
                </a:solidFill>
                <a:latin typeface="Calibri"/>
                <a:cs typeface="Calibri"/>
              </a:rPr>
              <a:t>εριβαλλοντικές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αλλά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25" dirty="0">
                <a:solidFill>
                  <a:srgbClr val="FF0000"/>
                </a:solidFill>
                <a:latin typeface="Calibri"/>
                <a:cs typeface="Calibri"/>
              </a:rPr>
              <a:t>και</a:t>
            </a:r>
            <a:r>
              <a:rPr sz="2000" spc="-2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FF0000"/>
                </a:solidFill>
                <a:latin typeface="Calibri"/>
                <a:cs typeface="Calibri"/>
              </a:rPr>
              <a:t>τις</a:t>
            </a:r>
            <a:r>
              <a:rPr sz="2000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Calibri"/>
                <a:cs typeface="Calibri"/>
              </a:rPr>
              <a:t>ατομικές</a:t>
            </a:r>
            <a:r>
              <a:rPr sz="2000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30" dirty="0">
                <a:solidFill>
                  <a:srgbClr val="FF0000"/>
                </a:solidFill>
                <a:latin typeface="Trebuchet MS"/>
                <a:cs typeface="Trebuchet MS"/>
              </a:rPr>
              <a:t>π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ροο</a:t>
            </a:r>
            <a:r>
              <a:rPr sz="2000" spc="-30" dirty="0">
                <a:solidFill>
                  <a:srgbClr val="FF0000"/>
                </a:solidFill>
                <a:latin typeface="Trebuchet MS"/>
                <a:cs typeface="Trebuchet MS"/>
              </a:rPr>
              <a:t>π</a:t>
            </a:r>
            <a:r>
              <a:rPr sz="2000" spc="-30" dirty="0">
                <a:solidFill>
                  <a:srgbClr val="FF0000"/>
                </a:solidFill>
                <a:latin typeface="Calibri"/>
                <a:cs typeface="Calibri"/>
              </a:rPr>
              <a:t>τικές </a:t>
            </a:r>
            <a:r>
              <a:rPr sz="2000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000" spc="-35" dirty="0">
                <a:solidFill>
                  <a:srgbClr val="FF0000"/>
                </a:solidFill>
                <a:latin typeface="Calibri"/>
                <a:cs typeface="Calibri"/>
              </a:rPr>
              <a:t>ταυτόχρονα</a:t>
            </a:r>
            <a:r>
              <a:rPr sz="2000" spc="-35" dirty="0">
                <a:solidFill>
                  <a:srgbClr val="FF0000"/>
                </a:solidFill>
                <a:latin typeface="Trebuchet MS"/>
                <a:cs typeface="Trebuchet MS"/>
              </a:rPr>
              <a:t>,</a:t>
            </a:r>
            <a:r>
              <a:rPr sz="2000" spc="-3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latin typeface="Calibri"/>
                <a:cs typeface="Calibri"/>
              </a:rPr>
              <a:t>εφόσον</a:t>
            </a:r>
            <a:r>
              <a:rPr sz="2000" dirty="0">
                <a:latin typeface="Calibri"/>
                <a:cs typeface="Calibri"/>
              </a:rPr>
              <a:t> σε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κά</a:t>
            </a:r>
            <a:r>
              <a:rPr sz="2000" spc="-25" dirty="0">
                <a:latin typeface="Trebuchet MS"/>
                <a:cs typeface="Trebuchet MS"/>
              </a:rPr>
              <a:t>π</a:t>
            </a:r>
            <a:r>
              <a:rPr sz="2000" spc="-25" dirty="0">
                <a:latin typeface="Calibri"/>
                <a:cs typeface="Calibri"/>
              </a:rPr>
              <a:t>οιες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25" dirty="0">
                <a:latin typeface="Trebuchet MS"/>
                <a:cs typeface="Trebuchet MS"/>
              </a:rPr>
              <a:t>π</a:t>
            </a:r>
            <a:r>
              <a:rPr sz="2000" spc="-25" dirty="0">
                <a:latin typeface="Calibri"/>
                <a:cs typeface="Calibri"/>
              </a:rPr>
              <a:t>ερι</a:t>
            </a:r>
            <a:r>
              <a:rPr sz="2000" spc="-25" dirty="0">
                <a:latin typeface="Trebuchet MS"/>
                <a:cs typeface="Trebuchet MS"/>
              </a:rPr>
              <a:t>π</a:t>
            </a:r>
            <a:r>
              <a:rPr sz="2000" spc="-25" dirty="0">
                <a:latin typeface="Calibri"/>
                <a:cs typeface="Calibri"/>
              </a:rPr>
              <a:t>τώσεις</a:t>
            </a:r>
            <a:r>
              <a:rPr sz="2000" spc="40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δεν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ευθύνεται</a:t>
            </a:r>
            <a:r>
              <a:rPr sz="2000" spc="1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μόνο</a:t>
            </a:r>
            <a:r>
              <a:rPr sz="2000" spc="1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η</a:t>
            </a:r>
            <a:r>
              <a:rPr sz="2000" spc="26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κοινωνία</a:t>
            </a:r>
            <a:r>
              <a:rPr sz="2000" spc="12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στο</a:t>
            </a:r>
            <a:r>
              <a:rPr sz="2000" spc="1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ότι</a:t>
            </a:r>
            <a:r>
              <a:rPr sz="2000" spc="130" dirty="0">
                <a:latin typeface="Calibri"/>
                <a:cs typeface="Calibri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π</a:t>
            </a:r>
            <a:r>
              <a:rPr sz="2000" spc="-15" dirty="0">
                <a:latin typeface="Calibri"/>
                <a:cs typeface="Calibri"/>
              </a:rPr>
              <a:t>εριορίζεται</a:t>
            </a:r>
            <a:r>
              <a:rPr sz="2000" spc="1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το</a:t>
            </a:r>
            <a:r>
              <a:rPr sz="2000" spc="114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άτομο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09613" y="3838422"/>
            <a:ext cx="112776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8585" marR="5080" indent="-96520">
              <a:lnSpc>
                <a:spcPct val="120000"/>
              </a:lnSpc>
              <a:spcBef>
                <a:spcPts val="100"/>
              </a:spcBef>
            </a:pPr>
            <a:r>
              <a:rPr sz="2000" spc="-5" dirty="0">
                <a:latin typeface="Calibri"/>
                <a:cs typeface="Calibri"/>
              </a:rPr>
              <a:t>Παρ</a:t>
            </a:r>
            <a:r>
              <a:rPr sz="2000" dirty="0">
                <a:latin typeface="Calibri"/>
                <a:cs typeface="Calibri"/>
              </a:rPr>
              <a:t>α</a:t>
            </a:r>
            <a:r>
              <a:rPr sz="2000" spc="-75" dirty="0">
                <a:latin typeface="Calibri"/>
                <a:cs typeface="Calibri"/>
              </a:rPr>
              <a:t>κ</a:t>
            </a:r>
            <a:r>
              <a:rPr sz="2000" spc="-5" dirty="0">
                <a:latin typeface="Calibri"/>
                <a:cs typeface="Calibri"/>
              </a:rPr>
              <a:t>ά</a:t>
            </a:r>
            <a:r>
              <a:rPr sz="2000" spc="-20" dirty="0">
                <a:latin typeface="Calibri"/>
                <a:cs typeface="Calibri"/>
              </a:rPr>
              <a:t>τ</a:t>
            </a:r>
            <a:r>
              <a:rPr sz="2000" dirty="0">
                <a:latin typeface="Calibri"/>
                <a:cs typeface="Calibri"/>
              </a:rPr>
              <a:t>ω  </a:t>
            </a:r>
            <a:r>
              <a:rPr sz="2000" spc="-10" dirty="0">
                <a:latin typeface="Calibri"/>
                <a:cs typeface="Calibri"/>
              </a:rPr>
              <a:t>μ</a:t>
            </a:r>
            <a:r>
              <a:rPr sz="2000" spc="-5" dirty="0">
                <a:latin typeface="Calibri"/>
                <a:cs typeface="Calibri"/>
              </a:rPr>
              <a:t>οντέ</a:t>
            </a:r>
            <a:r>
              <a:rPr sz="2000" spc="-40" dirty="0">
                <a:latin typeface="Calibri"/>
                <a:cs typeface="Calibri"/>
              </a:rPr>
              <a:t>λ</a:t>
            </a:r>
            <a:r>
              <a:rPr sz="2000" spc="-15" dirty="0">
                <a:latin typeface="Calibri"/>
                <a:cs typeface="Calibri"/>
              </a:rPr>
              <a:t>ω</a:t>
            </a:r>
            <a:r>
              <a:rPr sz="2000" dirty="0">
                <a:latin typeface="Calibri"/>
                <a:cs typeface="Calibri"/>
              </a:rPr>
              <a:t>ν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50567" y="3838422"/>
            <a:ext cx="4869815" cy="1123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0100"/>
              </a:lnSpc>
              <a:spcBef>
                <a:spcPts val="95"/>
              </a:spcBef>
              <a:tabLst>
                <a:tab pos="719455" algn="l"/>
                <a:tab pos="1405255" algn="l"/>
                <a:tab pos="1885314" algn="l"/>
                <a:tab pos="1946275" algn="l"/>
                <a:tab pos="2127885" algn="l"/>
                <a:tab pos="2791460" algn="l"/>
                <a:tab pos="3353435" algn="l"/>
                <a:tab pos="4471035" algn="l"/>
              </a:tabLst>
            </a:pPr>
            <a:r>
              <a:rPr sz="2000" dirty="0">
                <a:latin typeface="Calibri"/>
                <a:cs typeface="Calibri"/>
              </a:rPr>
              <a:t>στις	</a:t>
            </a:r>
            <a:r>
              <a:rPr sz="2000" spc="-20" dirty="0">
                <a:latin typeface="Calibri"/>
                <a:cs typeface="Calibri"/>
              </a:rPr>
              <a:t>κοινωνικές			</a:t>
            </a:r>
            <a:r>
              <a:rPr sz="2000" spc="-10" dirty="0">
                <a:latin typeface="Calibri"/>
                <a:cs typeface="Calibri"/>
              </a:rPr>
              <a:t>του	</a:t>
            </a:r>
            <a:r>
              <a:rPr sz="2000" spc="-25" dirty="0">
                <a:latin typeface="Calibri"/>
                <a:cs typeface="Calibri"/>
              </a:rPr>
              <a:t>δραστηριότητες</a:t>
            </a:r>
            <a:r>
              <a:rPr sz="2000" spc="-25" dirty="0">
                <a:latin typeface="Trebuchet MS"/>
                <a:cs typeface="Trebuchet MS"/>
              </a:rPr>
              <a:t>. </a:t>
            </a:r>
            <a:r>
              <a:rPr sz="2000" spc="-2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Calibri"/>
                <a:cs typeface="Calibri"/>
              </a:rPr>
              <a:t>αν</a:t>
            </a:r>
            <a:r>
              <a:rPr sz="2000" spc="5" dirty="0">
                <a:latin typeface="Calibri"/>
                <a:cs typeface="Calibri"/>
              </a:rPr>
              <a:t>α</a:t>
            </a:r>
            <a:r>
              <a:rPr sz="2000" spc="-30" dirty="0">
                <a:latin typeface="Calibri"/>
                <a:cs typeface="Calibri"/>
              </a:rPr>
              <a:t>λ</a:t>
            </a:r>
            <a:r>
              <a:rPr sz="2000" spc="-20" dirty="0">
                <a:latin typeface="Calibri"/>
                <a:cs typeface="Calibri"/>
              </a:rPr>
              <a:t>ύ</a:t>
            </a:r>
            <a:r>
              <a:rPr sz="2000" dirty="0">
                <a:latin typeface="Calibri"/>
                <a:cs typeface="Calibri"/>
              </a:rPr>
              <a:t>ε</a:t>
            </a:r>
            <a:r>
              <a:rPr sz="2000" spc="-10" dirty="0">
                <a:latin typeface="Calibri"/>
                <a:cs typeface="Calibri"/>
              </a:rPr>
              <a:t>τ</a:t>
            </a:r>
            <a:r>
              <a:rPr sz="2000" spc="-5" dirty="0">
                <a:latin typeface="Calibri"/>
                <a:cs typeface="Calibri"/>
              </a:rPr>
              <a:t>α</a:t>
            </a:r>
            <a:r>
              <a:rPr sz="2000" dirty="0">
                <a:latin typeface="Calibri"/>
                <a:cs typeface="Calibri"/>
              </a:rPr>
              <a:t>ι	</a:t>
            </a:r>
            <a:r>
              <a:rPr sz="2000" spc="-20" dirty="0">
                <a:latin typeface="Calibri"/>
                <a:cs typeface="Calibri"/>
              </a:rPr>
              <a:t>τ</a:t>
            </a:r>
            <a:r>
              <a:rPr sz="2000" dirty="0">
                <a:latin typeface="Calibri"/>
                <a:cs typeface="Calibri"/>
              </a:rPr>
              <a:t>ο		θ</a:t>
            </a:r>
            <a:r>
              <a:rPr sz="2000" spc="-15" dirty="0">
                <a:latin typeface="Calibri"/>
                <a:cs typeface="Calibri"/>
              </a:rPr>
              <a:t>ε</a:t>
            </a:r>
            <a:r>
              <a:rPr sz="2000" spc="-5" dirty="0">
                <a:latin typeface="Calibri"/>
                <a:cs typeface="Calibri"/>
              </a:rPr>
              <a:t>ωρ</a:t>
            </a:r>
            <a:r>
              <a:rPr sz="2000" spc="-50" dirty="0">
                <a:latin typeface="Calibri"/>
                <a:cs typeface="Calibri"/>
              </a:rPr>
              <a:t>η</a:t>
            </a:r>
            <a:r>
              <a:rPr sz="2000" spc="-5" dirty="0">
                <a:latin typeface="Calibri"/>
                <a:cs typeface="Calibri"/>
              </a:rPr>
              <a:t>τ</a:t>
            </a:r>
            <a:r>
              <a:rPr sz="2000" spc="5" dirty="0">
                <a:latin typeface="Calibri"/>
                <a:cs typeface="Calibri"/>
              </a:rPr>
              <a:t>ι</a:t>
            </a:r>
            <a:r>
              <a:rPr sz="2000" spc="-75" dirty="0">
                <a:latin typeface="Calibri"/>
                <a:cs typeface="Calibri"/>
              </a:rPr>
              <a:t>κ</a:t>
            </a:r>
            <a:r>
              <a:rPr sz="2000" dirty="0">
                <a:latin typeface="Calibri"/>
                <a:cs typeface="Calibri"/>
              </a:rPr>
              <a:t>ό	</a:t>
            </a:r>
            <a:r>
              <a:rPr sz="2000" spc="-105" dirty="0">
                <a:latin typeface="Trebuchet MS"/>
                <a:cs typeface="Trebuchet MS"/>
              </a:rPr>
              <a:t>π</a:t>
            </a:r>
            <a:r>
              <a:rPr sz="2000" spc="-30" dirty="0">
                <a:latin typeface="Calibri"/>
                <a:cs typeface="Calibri"/>
              </a:rPr>
              <a:t>λ</a:t>
            </a:r>
            <a:r>
              <a:rPr sz="2000" spc="-5" dirty="0">
                <a:latin typeface="Calibri"/>
                <a:cs typeface="Calibri"/>
              </a:rPr>
              <a:t>αίσι</a:t>
            </a:r>
            <a:r>
              <a:rPr sz="2000" dirty="0">
                <a:latin typeface="Calibri"/>
                <a:cs typeface="Calibri"/>
              </a:rPr>
              <a:t>ο	</a:t>
            </a:r>
            <a:r>
              <a:rPr sz="2000" spc="-25" dirty="0">
                <a:latin typeface="Calibri"/>
                <a:cs typeface="Calibri"/>
              </a:rPr>
              <a:t>τ</a:t>
            </a:r>
            <a:r>
              <a:rPr sz="2000" spc="-15" dirty="0">
                <a:latin typeface="Calibri"/>
                <a:cs typeface="Calibri"/>
              </a:rPr>
              <a:t>ω</a:t>
            </a:r>
            <a:r>
              <a:rPr sz="2000" dirty="0">
                <a:latin typeface="Calibri"/>
                <a:cs typeface="Calibri"/>
              </a:rPr>
              <a:t>ν  </a:t>
            </a:r>
            <a:r>
              <a:rPr sz="2000" spc="-15" dirty="0">
                <a:latin typeface="Trebuchet MS"/>
                <a:cs typeface="Trebuchet MS"/>
              </a:rPr>
              <a:t>π</a:t>
            </a:r>
            <a:r>
              <a:rPr sz="2000" spc="-15" dirty="0">
                <a:latin typeface="Calibri"/>
                <a:cs typeface="Calibri"/>
              </a:rPr>
              <a:t>ροσέγγισης</a:t>
            </a:r>
            <a:r>
              <a:rPr sz="2000" spc="1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της	</a:t>
            </a:r>
            <a:r>
              <a:rPr sz="2000" spc="-40" dirty="0">
                <a:latin typeface="Calibri"/>
                <a:cs typeface="Calibri"/>
              </a:rPr>
              <a:t>ανα</a:t>
            </a:r>
            <a:r>
              <a:rPr sz="2000" spc="-40" dirty="0">
                <a:latin typeface="Trebuchet MS"/>
                <a:cs typeface="Trebuchet MS"/>
              </a:rPr>
              <a:t>π</a:t>
            </a:r>
            <a:r>
              <a:rPr sz="2000" spc="-40" dirty="0">
                <a:latin typeface="Calibri"/>
                <a:cs typeface="Calibri"/>
              </a:rPr>
              <a:t>ηρίας</a:t>
            </a:r>
            <a:r>
              <a:rPr sz="2000" spc="-40" dirty="0">
                <a:latin typeface="Trebuchet MS"/>
                <a:cs typeface="Trebuchet MS"/>
              </a:rPr>
              <a:t>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1967" y="765175"/>
            <a:ext cx="5026025" cy="9531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3650"/>
              </a:lnSpc>
              <a:spcBef>
                <a:spcPts val="105"/>
              </a:spcBef>
            </a:pPr>
            <a:r>
              <a:rPr sz="3200" spc="240" dirty="0">
                <a:latin typeface="Trebuchet MS"/>
                <a:cs typeface="Trebuchet MS"/>
              </a:rPr>
              <a:t>H</a:t>
            </a:r>
            <a:r>
              <a:rPr sz="3200" spc="-90" dirty="0">
                <a:latin typeface="Trebuchet MS"/>
                <a:cs typeface="Trebuchet MS"/>
              </a:rPr>
              <a:t> </a:t>
            </a:r>
            <a:r>
              <a:rPr sz="3200" spc="-5" dirty="0"/>
              <a:t>ΑΝΑΠΗΡΙΑ</a:t>
            </a:r>
            <a:r>
              <a:rPr sz="3200" spc="155" dirty="0"/>
              <a:t> </a:t>
            </a:r>
            <a:r>
              <a:rPr sz="3200" spc="-5" dirty="0"/>
              <a:t>ΣΤΗΝ</a:t>
            </a:r>
            <a:r>
              <a:rPr sz="3200" spc="140" dirty="0"/>
              <a:t> </a:t>
            </a:r>
            <a:r>
              <a:rPr sz="3200" spc="-5" dirty="0"/>
              <a:t>ΕΛΛΑΔΑ</a:t>
            </a:r>
            <a:r>
              <a:rPr sz="3200" spc="155" dirty="0"/>
              <a:t> </a:t>
            </a:r>
            <a:r>
              <a:rPr sz="3200" spc="425" dirty="0">
                <a:latin typeface="Trebuchet MS"/>
                <a:cs typeface="Trebuchet MS"/>
              </a:rPr>
              <a:t>–</a:t>
            </a:r>
            <a:endParaRPr sz="3200">
              <a:latin typeface="Trebuchet MS"/>
              <a:cs typeface="Trebuchet MS"/>
            </a:endParaRPr>
          </a:p>
          <a:p>
            <a:pPr marL="12700">
              <a:lnSpc>
                <a:spcPts val="3650"/>
              </a:lnSpc>
            </a:pPr>
            <a:r>
              <a:rPr sz="3200" spc="-30" dirty="0"/>
              <a:t>ΚΟΙΝΩΝΙΟΛΟΓΙΚΟ</a:t>
            </a:r>
            <a:r>
              <a:rPr sz="3200" spc="155" dirty="0"/>
              <a:t> </a:t>
            </a:r>
            <a:r>
              <a:rPr sz="3200" spc="-5" dirty="0"/>
              <a:t>ΠΡΟΦΙΛ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521967" y="2069719"/>
            <a:ext cx="492252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97205" algn="l"/>
                <a:tab pos="1372235" algn="l"/>
                <a:tab pos="1998345" algn="l"/>
                <a:tab pos="3123565" algn="l"/>
                <a:tab pos="3759200" algn="l"/>
              </a:tabLst>
            </a:pPr>
            <a:r>
              <a:rPr sz="2000" spc="-5" dirty="0">
                <a:latin typeface="Calibri"/>
                <a:cs typeface="Calibri"/>
              </a:rPr>
              <a:t>Τα	άτομα	</a:t>
            </a:r>
            <a:r>
              <a:rPr sz="2000" spc="-40" dirty="0">
                <a:latin typeface="Trebuchet MS"/>
                <a:cs typeface="Trebuchet MS"/>
              </a:rPr>
              <a:t>π</a:t>
            </a:r>
            <a:r>
              <a:rPr sz="2000" spc="-40" dirty="0">
                <a:latin typeface="Calibri"/>
                <a:cs typeface="Calibri"/>
              </a:rPr>
              <a:t>ου	</a:t>
            </a:r>
            <a:r>
              <a:rPr sz="2000" spc="-25" dirty="0">
                <a:latin typeface="Trebuchet MS"/>
                <a:cs typeface="Trebuchet MS"/>
              </a:rPr>
              <a:t>π</a:t>
            </a:r>
            <a:r>
              <a:rPr sz="2000" spc="-25" dirty="0">
                <a:latin typeface="Calibri"/>
                <a:cs typeface="Calibri"/>
              </a:rPr>
              <a:t>άσχουν	</a:t>
            </a:r>
            <a:r>
              <a:rPr sz="2000" spc="-35" dirty="0">
                <a:latin typeface="Calibri"/>
                <a:cs typeface="Calibri"/>
              </a:rPr>
              <a:t>α</a:t>
            </a:r>
            <a:r>
              <a:rPr sz="2000" spc="-35" dirty="0">
                <a:latin typeface="Trebuchet MS"/>
                <a:cs typeface="Trebuchet MS"/>
              </a:rPr>
              <a:t>π</a:t>
            </a:r>
            <a:r>
              <a:rPr sz="2000" spc="-35" dirty="0">
                <a:latin typeface="Calibri"/>
                <a:cs typeface="Calibri"/>
              </a:rPr>
              <a:t>ό	</a:t>
            </a:r>
            <a:r>
              <a:rPr sz="2000" spc="-40" dirty="0">
                <a:latin typeface="Calibri"/>
                <a:cs typeface="Calibri"/>
              </a:rPr>
              <a:t>σωματικές</a:t>
            </a:r>
            <a:r>
              <a:rPr sz="2000" spc="-40" dirty="0">
                <a:latin typeface="Trebuchet MS"/>
                <a:cs typeface="Trebuchet MS"/>
              </a:rPr>
              <a:t>,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09968" y="2069719"/>
            <a:ext cx="13525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35" dirty="0">
                <a:latin typeface="Calibri"/>
                <a:cs typeface="Calibri"/>
              </a:rPr>
              <a:t>αισθητήριες</a:t>
            </a:r>
            <a:r>
              <a:rPr sz="2000" spc="-35" dirty="0">
                <a:latin typeface="Trebuchet MS"/>
                <a:cs typeface="Trebuchet MS"/>
              </a:rPr>
              <a:t>,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21967" y="2375128"/>
            <a:ext cx="641477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0000"/>
              </a:lnSpc>
              <a:spcBef>
                <a:spcPts val="100"/>
              </a:spcBef>
              <a:tabLst>
                <a:tab pos="1064260" algn="l"/>
                <a:tab pos="1555115" algn="l"/>
                <a:tab pos="3123565" algn="l"/>
                <a:tab pos="4481195" algn="l"/>
                <a:tab pos="5088255" algn="l"/>
              </a:tabLst>
            </a:pPr>
            <a:r>
              <a:rPr sz="2000" dirty="0">
                <a:latin typeface="Calibri"/>
                <a:cs typeface="Calibri"/>
              </a:rPr>
              <a:t>νο</a:t>
            </a:r>
            <a:r>
              <a:rPr sz="2000" spc="-35" dirty="0">
                <a:latin typeface="Calibri"/>
                <a:cs typeface="Calibri"/>
              </a:rPr>
              <a:t>η</a:t>
            </a:r>
            <a:r>
              <a:rPr sz="2000" spc="-5" dirty="0">
                <a:latin typeface="Calibri"/>
                <a:cs typeface="Calibri"/>
              </a:rPr>
              <a:t>τ</a:t>
            </a:r>
            <a:r>
              <a:rPr sz="2000" spc="5" dirty="0">
                <a:latin typeface="Calibri"/>
                <a:cs typeface="Calibri"/>
              </a:rPr>
              <a:t>ι</a:t>
            </a:r>
            <a:r>
              <a:rPr sz="2000" spc="-25" dirty="0">
                <a:latin typeface="Calibri"/>
                <a:cs typeface="Calibri"/>
              </a:rPr>
              <a:t>κ</a:t>
            </a:r>
            <a:r>
              <a:rPr sz="2000" spc="-15" dirty="0">
                <a:latin typeface="Calibri"/>
                <a:cs typeface="Calibri"/>
              </a:rPr>
              <a:t>έ</a:t>
            </a:r>
            <a:r>
              <a:rPr sz="2000" dirty="0">
                <a:latin typeface="Calibri"/>
                <a:cs typeface="Calibri"/>
              </a:rPr>
              <a:t>ς	</a:t>
            </a:r>
            <a:r>
              <a:rPr sz="2000" spc="-60" dirty="0">
                <a:latin typeface="Calibri"/>
                <a:cs typeface="Calibri"/>
              </a:rPr>
              <a:t>κ</a:t>
            </a:r>
            <a:r>
              <a:rPr sz="2000" spc="-5" dirty="0">
                <a:latin typeface="Calibri"/>
                <a:cs typeface="Calibri"/>
              </a:rPr>
              <a:t>α</a:t>
            </a:r>
            <a:r>
              <a:rPr sz="2000" dirty="0">
                <a:latin typeface="Calibri"/>
                <a:cs typeface="Calibri"/>
              </a:rPr>
              <a:t>ι	</a:t>
            </a:r>
            <a:r>
              <a:rPr sz="2000" spc="-5" dirty="0">
                <a:latin typeface="Calibri"/>
                <a:cs typeface="Calibri"/>
              </a:rPr>
              <a:t>διανο</a:t>
            </a:r>
            <a:r>
              <a:rPr sz="2000" spc="-35" dirty="0">
                <a:latin typeface="Calibri"/>
                <a:cs typeface="Calibri"/>
              </a:rPr>
              <a:t>η</a:t>
            </a:r>
            <a:r>
              <a:rPr sz="2000" spc="-5" dirty="0">
                <a:latin typeface="Calibri"/>
                <a:cs typeface="Calibri"/>
              </a:rPr>
              <a:t>τ</a:t>
            </a:r>
            <a:r>
              <a:rPr sz="2000" spc="5" dirty="0">
                <a:latin typeface="Calibri"/>
                <a:cs typeface="Calibri"/>
              </a:rPr>
              <a:t>ι</a:t>
            </a:r>
            <a:r>
              <a:rPr sz="2000" spc="-25" dirty="0">
                <a:latin typeface="Calibri"/>
                <a:cs typeface="Calibri"/>
              </a:rPr>
              <a:t>κ</a:t>
            </a:r>
            <a:r>
              <a:rPr sz="2000" dirty="0">
                <a:latin typeface="Calibri"/>
                <a:cs typeface="Calibri"/>
              </a:rPr>
              <a:t>ές	</a:t>
            </a:r>
            <a:r>
              <a:rPr sz="2000" spc="-5" dirty="0">
                <a:latin typeface="Calibri"/>
                <a:cs typeface="Calibri"/>
              </a:rPr>
              <a:t>διαταρα</a:t>
            </a:r>
            <a:r>
              <a:rPr sz="2000" spc="-25" dirty="0">
                <a:latin typeface="Calibri"/>
                <a:cs typeface="Calibri"/>
              </a:rPr>
              <a:t>χ</a:t>
            </a:r>
            <a:r>
              <a:rPr sz="2000" dirty="0">
                <a:latin typeface="Calibri"/>
                <a:cs typeface="Calibri"/>
              </a:rPr>
              <a:t>ές	α</a:t>
            </a:r>
            <a:r>
              <a:rPr sz="2000" spc="10" dirty="0">
                <a:latin typeface="Calibri"/>
                <a:cs typeface="Calibri"/>
              </a:rPr>
              <a:t>ν</a:t>
            </a:r>
            <a:r>
              <a:rPr sz="2000" dirty="0">
                <a:latin typeface="Calibri"/>
                <a:cs typeface="Calibri"/>
              </a:rPr>
              <a:t>τι</a:t>
            </a:r>
            <a:r>
              <a:rPr sz="2000" spc="-114" dirty="0">
                <a:latin typeface="Trebuchet MS"/>
                <a:cs typeface="Trebuchet MS"/>
              </a:rPr>
              <a:t>π</a:t>
            </a:r>
            <a:r>
              <a:rPr sz="2000" dirty="0">
                <a:latin typeface="Calibri"/>
                <a:cs typeface="Calibri"/>
              </a:rPr>
              <a:t>ρ</a:t>
            </a:r>
            <a:r>
              <a:rPr sz="2000" spc="-15" dirty="0">
                <a:latin typeface="Calibri"/>
                <a:cs typeface="Calibri"/>
              </a:rPr>
              <a:t>ο</a:t>
            </a:r>
            <a:r>
              <a:rPr sz="2000" dirty="0">
                <a:latin typeface="Calibri"/>
                <a:cs typeface="Calibri"/>
              </a:rPr>
              <a:t>σ</a:t>
            </a:r>
            <a:r>
              <a:rPr sz="2000" spc="-5" dirty="0">
                <a:latin typeface="Calibri"/>
                <a:cs typeface="Calibri"/>
              </a:rPr>
              <a:t>ω</a:t>
            </a:r>
            <a:r>
              <a:rPr sz="2000" spc="-105" dirty="0">
                <a:latin typeface="Trebuchet MS"/>
                <a:cs typeface="Trebuchet MS"/>
              </a:rPr>
              <a:t>π</a:t>
            </a:r>
            <a:r>
              <a:rPr sz="2000" dirty="0">
                <a:latin typeface="Calibri"/>
                <a:cs typeface="Calibri"/>
              </a:rPr>
              <a:t>ε</a:t>
            </a:r>
            <a:r>
              <a:rPr sz="2000" spc="-20" dirty="0">
                <a:latin typeface="Calibri"/>
                <a:cs typeface="Calibri"/>
              </a:rPr>
              <a:t>ύ</a:t>
            </a:r>
            <a:r>
              <a:rPr sz="2000" spc="-5" dirty="0">
                <a:latin typeface="Calibri"/>
                <a:cs typeface="Calibri"/>
              </a:rPr>
              <a:t>ο</a:t>
            </a:r>
            <a:r>
              <a:rPr sz="2000" spc="-10" dirty="0">
                <a:latin typeface="Calibri"/>
                <a:cs typeface="Calibri"/>
              </a:rPr>
              <a:t>υ</a:t>
            </a:r>
            <a:r>
              <a:rPr sz="2000" dirty="0">
                <a:latin typeface="Calibri"/>
                <a:cs typeface="Calibri"/>
              </a:rPr>
              <a:t>ν  </a:t>
            </a:r>
            <a:r>
              <a:rPr sz="2000" spc="-60" dirty="0">
                <a:latin typeface="Calibri"/>
                <a:cs typeface="Calibri"/>
              </a:rPr>
              <a:t>κ</a:t>
            </a:r>
            <a:r>
              <a:rPr sz="2000" spc="-5" dirty="0">
                <a:latin typeface="Calibri"/>
                <a:cs typeface="Calibri"/>
              </a:rPr>
              <a:t>ατ</a:t>
            </a:r>
            <a:r>
              <a:rPr sz="2000" dirty="0">
                <a:latin typeface="Calibri"/>
                <a:cs typeface="Calibri"/>
              </a:rPr>
              <a:t>ά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μ</a:t>
            </a:r>
            <a:r>
              <a:rPr sz="2000" spc="-40" dirty="0">
                <a:latin typeface="Calibri"/>
                <a:cs typeface="Calibri"/>
              </a:rPr>
              <a:t>έ</a:t>
            </a:r>
            <a:r>
              <a:rPr sz="2000" dirty="0">
                <a:latin typeface="Calibri"/>
                <a:cs typeface="Calibri"/>
              </a:rPr>
              <a:t>σο </a:t>
            </a:r>
            <a:r>
              <a:rPr sz="2000" spc="-5" dirty="0">
                <a:latin typeface="Calibri"/>
                <a:cs typeface="Calibri"/>
              </a:rPr>
              <a:t> ό</a:t>
            </a:r>
            <a:r>
              <a:rPr sz="2000" spc="-15" dirty="0">
                <a:latin typeface="Calibri"/>
                <a:cs typeface="Calibri"/>
              </a:rPr>
              <a:t>ρ</a:t>
            </a:r>
            <a:r>
              <a:rPr sz="2000" dirty="0">
                <a:latin typeface="Calibri"/>
                <a:cs typeface="Calibri"/>
              </a:rPr>
              <a:t>ο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τ</a:t>
            </a:r>
            <a:r>
              <a:rPr sz="2000" dirty="0">
                <a:latin typeface="Calibri"/>
                <a:cs typeface="Calibri"/>
              </a:rPr>
              <a:t>ο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60" dirty="0">
                <a:latin typeface="Trebuchet MS"/>
                <a:cs typeface="Trebuchet MS"/>
              </a:rPr>
              <a:t>1</a:t>
            </a:r>
            <a:r>
              <a:rPr sz="2000" spc="-45" dirty="0">
                <a:latin typeface="Trebuchet MS"/>
                <a:cs typeface="Trebuchet MS"/>
              </a:rPr>
              <a:t>2</a:t>
            </a:r>
            <a:r>
              <a:rPr sz="2000" spc="150" dirty="0">
                <a:latin typeface="Trebuchet MS"/>
                <a:cs typeface="Trebuchet MS"/>
              </a:rPr>
              <a:t>%</a:t>
            </a:r>
            <a:r>
              <a:rPr sz="2000" dirty="0">
                <a:latin typeface="Trebuchet MS"/>
                <a:cs typeface="Trebuchet MS"/>
              </a:rPr>
              <a:t> </a:t>
            </a:r>
            <a:r>
              <a:rPr sz="2000" spc="-30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Calibri"/>
                <a:cs typeface="Calibri"/>
              </a:rPr>
              <a:t>τ</a:t>
            </a:r>
            <a:r>
              <a:rPr sz="2000" spc="-5" dirty="0">
                <a:latin typeface="Calibri"/>
                <a:cs typeface="Calibri"/>
              </a:rPr>
              <a:t>ο</a:t>
            </a:r>
            <a:r>
              <a:rPr sz="2000" dirty="0">
                <a:latin typeface="Calibri"/>
                <a:cs typeface="Calibri"/>
              </a:rPr>
              <a:t>υ 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π</a:t>
            </a:r>
            <a:r>
              <a:rPr sz="2000" dirty="0">
                <a:latin typeface="Calibri"/>
                <a:cs typeface="Calibri"/>
              </a:rPr>
              <a:t>ληθυσ</a:t>
            </a:r>
            <a:r>
              <a:rPr sz="2000" spc="-25" dirty="0">
                <a:latin typeface="Calibri"/>
                <a:cs typeface="Calibri"/>
              </a:rPr>
              <a:t>μ</a:t>
            </a:r>
            <a:r>
              <a:rPr sz="2000" spc="-5" dirty="0">
                <a:latin typeface="Calibri"/>
                <a:cs typeface="Calibri"/>
              </a:rPr>
              <a:t>ο</a:t>
            </a:r>
            <a:r>
              <a:rPr sz="2000" dirty="0">
                <a:latin typeface="Calibri"/>
                <a:cs typeface="Calibri"/>
              </a:rPr>
              <a:t>ύ  </a:t>
            </a:r>
            <a:r>
              <a:rPr sz="2000" spc="-5" dirty="0">
                <a:latin typeface="Calibri"/>
                <a:cs typeface="Calibri"/>
              </a:rPr>
              <a:t>τ</a:t>
            </a:r>
            <a:r>
              <a:rPr sz="2000" spc="-20" dirty="0">
                <a:latin typeface="Calibri"/>
                <a:cs typeface="Calibri"/>
              </a:rPr>
              <a:t>ω</a:t>
            </a:r>
            <a:r>
              <a:rPr sz="2000" dirty="0">
                <a:latin typeface="Calibri"/>
                <a:cs typeface="Calibri"/>
              </a:rPr>
              <a:t>ν	ε</a:t>
            </a:r>
            <a:r>
              <a:rPr sz="2000" spc="-10" dirty="0">
                <a:latin typeface="Calibri"/>
                <a:cs typeface="Calibri"/>
              </a:rPr>
              <a:t>υ</a:t>
            </a:r>
            <a:r>
              <a:rPr sz="2000" dirty="0">
                <a:latin typeface="Calibri"/>
                <a:cs typeface="Calibri"/>
              </a:rPr>
              <a:t>ρ</a:t>
            </a:r>
            <a:r>
              <a:rPr sz="2000" spc="-5" dirty="0">
                <a:latin typeface="Calibri"/>
                <a:cs typeface="Calibri"/>
              </a:rPr>
              <a:t>ω</a:t>
            </a:r>
            <a:r>
              <a:rPr sz="2000" spc="-105" dirty="0">
                <a:latin typeface="Trebuchet MS"/>
                <a:cs typeface="Trebuchet MS"/>
              </a:rPr>
              <a:t>π</a:t>
            </a:r>
            <a:r>
              <a:rPr sz="2000" spc="-5" dirty="0">
                <a:latin typeface="Calibri"/>
                <a:cs typeface="Calibri"/>
              </a:rPr>
              <a:t>α</a:t>
            </a:r>
            <a:r>
              <a:rPr sz="2000" dirty="0">
                <a:latin typeface="Calibri"/>
                <a:cs typeface="Calibri"/>
              </a:rPr>
              <a:t>ϊ</a:t>
            </a:r>
            <a:r>
              <a:rPr sz="2000" spc="-50" dirty="0">
                <a:latin typeface="Calibri"/>
                <a:cs typeface="Calibri"/>
              </a:rPr>
              <a:t>κ</a:t>
            </a:r>
            <a:r>
              <a:rPr sz="2000" spc="-15" dirty="0">
                <a:latin typeface="Calibri"/>
                <a:cs typeface="Calibri"/>
              </a:rPr>
              <a:t>ώ</a:t>
            </a:r>
            <a:r>
              <a:rPr sz="2000" dirty="0">
                <a:latin typeface="Calibri"/>
                <a:cs typeface="Calibri"/>
              </a:rPr>
              <a:t>ν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21967" y="3106078"/>
            <a:ext cx="1869439" cy="75819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882650" algn="l"/>
                <a:tab pos="1374775" algn="l"/>
              </a:tabLst>
            </a:pPr>
            <a:r>
              <a:rPr sz="2000" spc="-30" dirty="0">
                <a:latin typeface="Calibri"/>
                <a:cs typeface="Calibri"/>
              </a:rPr>
              <a:t>χ</a:t>
            </a:r>
            <a:r>
              <a:rPr sz="2000" spc="-5" dirty="0">
                <a:latin typeface="Calibri"/>
                <a:cs typeface="Calibri"/>
              </a:rPr>
              <a:t>ωρ</a:t>
            </a:r>
            <a:r>
              <a:rPr sz="2000" spc="-25" dirty="0">
                <a:latin typeface="Calibri"/>
                <a:cs typeface="Calibri"/>
              </a:rPr>
              <a:t>ώ</a:t>
            </a:r>
            <a:r>
              <a:rPr sz="2000" dirty="0">
                <a:latin typeface="Calibri"/>
                <a:cs typeface="Calibri"/>
              </a:rPr>
              <a:t>ν	</a:t>
            </a:r>
            <a:r>
              <a:rPr sz="2000" spc="-60" dirty="0">
                <a:latin typeface="Calibri"/>
                <a:cs typeface="Calibri"/>
              </a:rPr>
              <a:t>κ</a:t>
            </a:r>
            <a:r>
              <a:rPr sz="2000" spc="-5" dirty="0">
                <a:latin typeface="Calibri"/>
                <a:cs typeface="Calibri"/>
              </a:rPr>
              <a:t>α</a:t>
            </a:r>
            <a:r>
              <a:rPr sz="2000" dirty="0">
                <a:latin typeface="Calibri"/>
                <a:cs typeface="Calibri"/>
              </a:rPr>
              <a:t>ι	</a:t>
            </a:r>
            <a:r>
              <a:rPr sz="2000" spc="10" dirty="0">
                <a:latin typeface="Calibri"/>
                <a:cs typeface="Calibri"/>
              </a:rPr>
              <a:t>σ</a:t>
            </a:r>
            <a:r>
              <a:rPr sz="2000" spc="-5" dirty="0">
                <a:latin typeface="Calibri"/>
                <a:cs typeface="Calibri"/>
              </a:rPr>
              <a:t>τ</a:t>
            </a:r>
            <a:r>
              <a:rPr sz="2000" spc="-45" dirty="0">
                <a:latin typeface="Calibri"/>
                <a:cs typeface="Calibri"/>
              </a:rPr>
              <a:t>η</a:t>
            </a:r>
            <a:r>
              <a:rPr sz="2000" dirty="0">
                <a:latin typeface="Calibri"/>
                <a:cs typeface="Calibri"/>
              </a:rPr>
              <a:t>ν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  <a:tabLst>
                <a:tab pos="1033780" algn="l"/>
              </a:tabLst>
            </a:pPr>
            <a:r>
              <a:rPr sz="2000" spc="-90" dirty="0">
                <a:latin typeface="Trebuchet MS"/>
                <a:cs typeface="Trebuchet MS"/>
              </a:rPr>
              <a:t>959.400	</a:t>
            </a:r>
            <a:r>
              <a:rPr sz="2000" spc="-10" dirty="0">
                <a:latin typeface="Calibri"/>
                <a:cs typeface="Calibri"/>
              </a:rPr>
              <a:t>άτομα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36950" y="3106078"/>
            <a:ext cx="2771775" cy="75819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  <a:tabLst>
                <a:tab pos="958850" algn="l"/>
                <a:tab pos="1263650" algn="l"/>
                <a:tab pos="2286635" algn="l"/>
              </a:tabLst>
            </a:pPr>
            <a:r>
              <a:rPr sz="2000" spc="-5" dirty="0">
                <a:latin typeface="Calibri"/>
                <a:cs typeface="Calibri"/>
              </a:rPr>
              <a:t>Ε</a:t>
            </a:r>
            <a:r>
              <a:rPr sz="2000" spc="5" dirty="0">
                <a:latin typeface="Calibri"/>
                <a:cs typeface="Calibri"/>
              </a:rPr>
              <a:t>λ</a:t>
            </a:r>
            <a:r>
              <a:rPr sz="2000" spc="-40" dirty="0">
                <a:latin typeface="Calibri"/>
                <a:cs typeface="Calibri"/>
              </a:rPr>
              <a:t>λ</a:t>
            </a:r>
            <a:r>
              <a:rPr sz="2000" spc="-25" dirty="0">
                <a:latin typeface="Calibri"/>
                <a:cs typeface="Calibri"/>
              </a:rPr>
              <a:t>ά</a:t>
            </a:r>
            <a:r>
              <a:rPr sz="2000" spc="-5" dirty="0">
                <a:latin typeface="Calibri"/>
                <a:cs typeface="Calibri"/>
              </a:rPr>
              <a:t>δ</a:t>
            </a:r>
            <a:r>
              <a:rPr sz="2000" dirty="0">
                <a:latin typeface="Calibri"/>
                <a:cs typeface="Calibri"/>
              </a:rPr>
              <a:t>α	ο	</a:t>
            </a:r>
            <a:r>
              <a:rPr sz="2000" spc="-5" dirty="0">
                <a:latin typeface="Calibri"/>
                <a:cs typeface="Calibri"/>
              </a:rPr>
              <a:t>α</a:t>
            </a:r>
            <a:r>
              <a:rPr sz="2000" spc="-15" dirty="0">
                <a:latin typeface="Calibri"/>
                <a:cs typeface="Calibri"/>
              </a:rPr>
              <a:t>ριθμ</a:t>
            </a:r>
            <a:r>
              <a:rPr sz="2000" spc="-5" dirty="0">
                <a:latin typeface="Calibri"/>
                <a:cs typeface="Calibri"/>
              </a:rPr>
              <a:t>ό</a:t>
            </a:r>
            <a:r>
              <a:rPr sz="2000" dirty="0">
                <a:latin typeface="Calibri"/>
                <a:cs typeface="Calibri"/>
              </a:rPr>
              <a:t>ς	</a:t>
            </a:r>
            <a:r>
              <a:rPr sz="2000" spc="-10" dirty="0">
                <a:latin typeface="Calibri"/>
                <a:cs typeface="Calibri"/>
              </a:rPr>
              <a:t>τ</a:t>
            </a:r>
            <a:r>
              <a:rPr sz="2000" spc="-15" dirty="0">
                <a:latin typeface="Calibri"/>
                <a:cs typeface="Calibri"/>
              </a:rPr>
              <a:t>ο</a:t>
            </a:r>
            <a:r>
              <a:rPr sz="2000" spc="-10" dirty="0">
                <a:latin typeface="Calibri"/>
                <a:cs typeface="Calibri"/>
              </a:rPr>
              <a:t>υ</a:t>
            </a:r>
            <a:r>
              <a:rPr sz="2000" dirty="0">
                <a:latin typeface="Calibri"/>
                <a:cs typeface="Calibri"/>
              </a:rPr>
              <a:t>ς</a:t>
            </a:r>
            <a:endParaRPr sz="2000">
              <a:latin typeface="Calibri"/>
              <a:cs typeface="Calibri"/>
            </a:endParaRPr>
          </a:p>
          <a:p>
            <a:pPr marL="80645">
              <a:lnSpc>
                <a:spcPct val="100000"/>
              </a:lnSpc>
              <a:spcBef>
                <a:spcPts val="484"/>
              </a:spcBef>
              <a:tabLst>
                <a:tab pos="847725" algn="l"/>
                <a:tab pos="1417955" algn="l"/>
              </a:tabLst>
            </a:pPr>
            <a:r>
              <a:rPr sz="2000" spc="-65" dirty="0">
                <a:latin typeface="Trebuchet MS"/>
                <a:cs typeface="Trebuchet MS"/>
              </a:rPr>
              <a:t>(9,3%	</a:t>
            </a:r>
            <a:r>
              <a:rPr sz="2000" spc="-10" dirty="0">
                <a:latin typeface="Calibri"/>
                <a:cs typeface="Calibri"/>
              </a:rPr>
              <a:t>του	</a:t>
            </a:r>
            <a:r>
              <a:rPr sz="2000" spc="-25" dirty="0">
                <a:latin typeface="Trebuchet MS"/>
                <a:cs typeface="Trebuchet MS"/>
              </a:rPr>
              <a:t>π</a:t>
            </a:r>
            <a:r>
              <a:rPr sz="2000" spc="-25" dirty="0">
                <a:latin typeface="Calibri"/>
                <a:cs typeface="Calibri"/>
              </a:rPr>
              <a:t>ληθυσμού</a:t>
            </a:r>
            <a:r>
              <a:rPr sz="2000" spc="-25" dirty="0">
                <a:latin typeface="Trebuchet MS"/>
                <a:cs typeface="Trebuchet MS"/>
              </a:rPr>
              <a:t>)</a:t>
            </a:r>
            <a:endParaRPr sz="2000">
              <a:latin typeface="Trebuchet MS"/>
              <a:cs typeface="Trebuchet M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39280" y="3106078"/>
            <a:ext cx="1498600" cy="75819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27940">
              <a:lnSpc>
                <a:spcPct val="100000"/>
              </a:lnSpc>
              <a:spcBef>
                <a:spcPts val="580"/>
              </a:spcBef>
              <a:tabLst>
                <a:tab pos="1233170" algn="l"/>
              </a:tabLst>
            </a:pPr>
            <a:r>
              <a:rPr sz="2000" spc="-5" dirty="0">
                <a:latin typeface="Calibri"/>
                <a:cs typeface="Calibri"/>
              </a:rPr>
              <a:t>ανέ</a:t>
            </a:r>
            <a:r>
              <a:rPr sz="2000" spc="-15" dirty="0">
                <a:latin typeface="Calibri"/>
                <a:cs typeface="Calibri"/>
              </a:rPr>
              <a:t>ρ</a:t>
            </a:r>
            <a:r>
              <a:rPr sz="2000" spc="-30" dirty="0">
                <a:latin typeface="Calibri"/>
                <a:cs typeface="Calibri"/>
              </a:rPr>
              <a:t>χ</a:t>
            </a:r>
            <a:r>
              <a:rPr sz="2000" dirty="0">
                <a:latin typeface="Calibri"/>
                <a:cs typeface="Calibri"/>
              </a:rPr>
              <a:t>ε</a:t>
            </a:r>
            <a:r>
              <a:rPr sz="2000" spc="-15" dirty="0">
                <a:latin typeface="Calibri"/>
                <a:cs typeface="Calibri"/>
              </a:rPr>
              <a:t>τ</a:t>
            </a:r>
            <a:r>
              <a:rPr sz="2000" spc="-5" dirty="0">
                <a:latin typeface="Calibri"/>
                <a:cs typeface="Calibri"/>
              </a:rPr>
              <a:t>α</a:t>
            </a:r>
            <a:r>
              <a:rPr sz="2000" dirty="0">
                <a:latin typeface="Calibri"/>
                <a:cs typeface="Calibri"/>
              </a:rPr>
              <a:t>ι	σε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  <a:tabLst>
                <a:tab pos="1226820" algn="l"/>
              </a:tabLst>
            </a:pPr>
            <a:r>
              <a:rPr sz="2000" dirty="0">
                <a:latin typeface="Calibri"/>
                <a:cs typeface="Calibri"/>
              </a:rPr>
              <a:t>σύμφ</a:t>
            </a:r>
            <a:r>
              <a:rPr sz="2000" spc="-15" dirty="0">
                <a:latin typeface="Calibri"/>
                <a:cs typeface="Calibri"/>
              </a:rPr>
              <a:t>ω</a:t>
            </a:r>
            <a:r>
              <a:rPr sz="2000" dirty="0">
                <a:latin typeface="Calibri"/>
                <a:cs typeface="Calibri"/>
              </a:rPr>
              <a:t>να	με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21967" y="3898772"/>
            <a:ext cx="229933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Calibri"/>
                <a:cs typeface="Calibri"/>
              </a:rPr>
              <a:t>στοιχεία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της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Eurostat.</a:t>
            </a:r>
            <a:endParaRPr sz="2000">
              <a:latin typeface="Trebuchet MS"/>
              <a:cs typeface="Trebuchet MS"/>
            </a:endParaRPr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48071" y="4570476"/>
            <a:ext cx="3029712" cy="151485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1967" y="859281"/>
            <a:ext cx="6391910" cy="4308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60325" indent="-228600">
              <a:lnSpc>
                <a:spcPct val="100000"/>
              </a:lnSpc>
              <a:spcBef>
                <a:spcPts val="95"/>
              </a:spcBef>
              <a:buClr>
                <a:srgbClr val="B71E42"/>
              </a:buClr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600" spc="-35" dirty="0">
                <a:latin typeface="Calibri"/>
                <a:cs typeface="Calibri"/>
              </a:rPr>
              <a:t>Α</a:t>
            </a:r>
            <a:r>
              <a:rPr sz="1600" spc="-35" dirty="0">
                <a:latin typeface="Trebuchet MS"/>
                <a:cs typeface="Trebuchet MS"/>
              </a:rPr>
              <a:t>π</a:t>
            </a:r>
            <a:r>
              <a:rPr sz="1600" spc="-35" dirty="0">
                <a:latin typeface="Calibri"/>
                <a:cs typeface="Calibri"/>
              </a:rPr>
              <a:t>ό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την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έρευνα</a:t>
            </a:r>
            <a:r>
              <a:rPr sz="1600" spc="70" dirty="0">
                <a:latin typeface="Calibri"/>
                <a:cs typeface="Calibri"/>
              </a:rPr>
              <a:t> </a:t>
            </a:r>
            <a:r>
              <a:rPr sz="1600" spc="-20" dirty="0">
                <a:latin typeface="Trebuchet MS"/>
                <a:cs typeface="Trebuchet MS"/>
              </a:rPr>
              <a:t>π</a:t>
            </a:r>
            <a:r>
              <a:rPr sz="1600" spc="-20" dirty="0">
                <a:latin typeface="Calibri"/>
                <a:cs typeface="Calibri"/>
              </a:rPr>
              <a:t>ροέκυψε</a:t>
            </a:r>
            <a:r>
              <a:rPr sz="1600" spc="10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ότι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ο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μεγαλύτερος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αριθμός</a:t>
            </a:r>
            <a:r>
              <a:rPr sz="1600" spc="1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των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ερωτώμενων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ανήκαν</a:t>
            </a:r>
            <a:r>
              <a:rPr sz="1600" spc="32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στην </a:t>
            </a:r>
            <a:r>
              <a:rPr sz="1600" spc="-10" dirty="0">
                <a:latin typeface="Calibri"/>
                <a:cs typeface="Calibri"/>
              </a:rPr>
              <a:t>ηλικιακή </a:t>
            </a:r>
            <a:r>
              <a:rPr sz="1600" spc="-15" dirty="0">
                <a:latin typeface="Calibri"/>
                <a:cs typeface="Calibri"/>
              </a:rPr>
              <a:t>ομάδα</a:t>
            </a:r>
            <a:r>
              <a:rPr sz="1600" spc="-10" dirty="0">
                <a:latin typeface="Calibri"/>
                <a:cs typeface="Calibri"/>
              </a:rPr>
              <a:t> μεταξύ </a:t>
            </a:r>
            <a:r>
              <a:rPr sz="1600" spc="-45" dirty="0">
                <a:latin typeface="Trebuchet MS"/>
                <a:cs typeface="Trebuchet MS"/>
              </a:rPr>
              <a:t>26-35 </a:t>
            </a:r>
            <a:r>
              <a:rPr sz="1600" spc="-5" dirty="0">
                <a:latin typeface="Calibri"/>
                <a:cs typeface="Calibri"/>
              </a:rPr>
              <a:t>ετών </a:t>
            </a:r>
            <a:r>
              <a:rPr sz="1600" spc="-80" dirty="0">
                <a:latin typeface="Trebuchet MS"/>
                <a:cs typeface="Trebuchet MS"/>
              </a:rPr>
              <a:t>(41,3%), </a:t>
            </a:r>
            <a:r>
              <a:rPr sz="1600" spc="-65" dirty="0">
                <a:latin typeface="Calibri"/>
                <a:cs typeface="Calibri"/>
              </a:rPr>
              <a:t>ενώ</a:t>
            </a:r>
            <a:r>
              <a:rPr sz="1600" spc="-65" dirty="0">
                <a:latin typeface="Trebuchet MS"/>
                <a:cs typeface="Trebuchet MS"/>
              </a:rPr>
              <a:t>, </a:t>
            </a:r>
            <a:r>
              <a:rPr sz="1600" spc="-10" dirty="0">
                <a:latin typeface="Calibri"/>
                <a:cs typeface="Calibri"/>
              </a:rPr>
              <a:t>όσον 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α</a:t>
            </a:r>
            <a:r>
              <a:rPr sz="1600" spc="-5" dirty="0">
                <a:latin typeface="Calibri"/>
                <a:cs typeface="Calibri"/>
              </a:rPr>
              <a:t>φ</a:t>
            </a:r>
            <a:r>
              <a:rPr sz="1600" spc="-10" dirty="0">
                <a:latin typeface="Calibri"/>
                <a:cs typeface="Calibri"/>
              </a:rPr>
              <a:t>ορ</a:t>
            </a:r>
            <a:r>
              <a:rPr sz="1600" spc="-5" dirty="0">
                <a:latin typeface="Calibri"/>
                <a:cs typeface="Calibri"/>
              </a:rPr>
              <a:t>ά</a:t>
            </a:r>
            <a:r>
              <a:rPr sz="1600" spc="114" dirty="0">
                <a:latin typeface="Calibri"/>
                <a:cs typeface="Calibri"/>
              </a:rPr>
              <a:t> </a:t>
            </a:r>
            <a:r>
              <a:rPr sz="1600" spc="5" dirty="0">
                <a:latin typeface="Calibri"/>
                <a:cs typeface="Calibri"/>
              </a:rPr>
              <a:t>σ</a:t>
            </a:r>
            <a:r>
              <a:rPr sz="1600" spc="-15" dirty="0">
                <a:latin typeface="Calibri"/>
                <a:cs typeface="Calibri"/>
              </a:rPr>
              <a:t>τ</a:t>
            </a:r>
            <a:r>
              <a:rPr sz="1600" spc="-5" dirty="0">
                <a:latin typeface="Calibri"/>
                <a:cs typeface="Calibri"/>
              </a:rPr>
              <a:t>ο</a:t>
            </a:r>
            <a:r>
              <a:rPr sz="1600" spc="9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φ</a:t>
            </a:r>
            <a:r>
              <a:rPr sz="1600" spc="-55" dirty="0">
                <a:latin typeface="Calibri"/>
                <a:cs typeface="Calibri"/>
              </a:rPr>
              <a:t>ύ</a:t>
            </a:r>
            <a:r>
              <a:rPr sz="1600" spc="-15" dirty="0">
                <a:latin typeface="Calibri"/>
                <a:cs typeface="Calibri"/>
              </a:rPr>
              <a:t>λ</a:t>
            </a:r>
            <a:r>
              <a:rPr sz="1600" spc="-5" dirty="0">
                <a:latin typeface="Calibri"/>
                <a:cs typeface="Calibri"/>
              </a:rPr>
              <a:t>ο</a:t>
            </a:r>
            <a:r>
              <a:rPr sz="1600" spc="8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τω</a:t>
            </a:r>
            <a:r>
              <a:rPr sz="1600" spc="-5" dirty="0">
                <a:latin typeface="Calibri"/>
                <a:cs typeface="Calibri"/>
              </a:rPr>
              <a:t>ν</a:t>
            </a:r>
            <a:r>
              <a:rPr sz="1600" spc="9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ε</a:t>
            </a:r>
            <a:r>
              <a:rPr sz="1600" dirty="0">
                <a:latin typeface="Calibri"/>
                <a:cs typeface="Calibri"/>
              </a:rPr>
              <a:t>ρ</a:t>
            </a:r>
            <a:r>
              <a:rPr sz="1600" spc="-5" dirty="0">
                <a:latin typeface="Calibri"/>
                <a:cs typeface="Calibri"/>
              </a:rPr>
              <a:t>ω</a:t>
            </a:r>
            <a:r>
              <a:rPr sz="1600" spc="-15" dirty="0">
                <a:latin typeface="Calibri"/>
                <a:cs typeface="Calibri"/>
              </a:rPr>
              <a:t>τ</a:t>
            </a:r>
            <a:r>
              <a:rPr sz="1600" spc="-5" dirty="0">
                <a:latin typeface="Calibri"/>
                <a:cs typeface="Calibri"/>
              </a:rPr>
              <a:t>ώμε</a:t>
            </a:r>
            <a:r>
              <a:rPr sz="1600" spc="-15" dirty="0">
                <a:latin typeface="Calibri"/>
                <a:cs typeface="Calibri"/>
              </a:rPr>
              <a:t>νω</a:t>
            </a:r>
            <a:r>
              <a:rPr sz="1600" spc="5" dirty="0">
                <a:latin typeface="Calibri"/>
                <a:cs typeface="Calibri"/>
              </a:rPr>
              <a:t>ν</a:t>
            </a:r>
            <a:r>
              <a:rPr sz="1600" spc="-240" dirty="0">
                <a:latin typeface="Trebuchet MS"/>
                <a:cs typeface="Trebuchet MS"/>
              </a:rPr>
              <a:t>,</a:t>
            </a:r>
            <a:r>
              <a:rPr sz="1600" spc="-220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Calibri"/>
                <a:cs typeface="Calibri"/>
              </a:rPr>
              <a:t>ο</a:t>
            </a:r>
            <a:r>
              <a:rPr sz="1600" spc="-5" dirty="0">
                <a:latin typeface="Calibri"/>
                <a:cs typeface="Calibri"/>
              </a:rPr>
              <a:t>ι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spc="-90" dirty="0">
                <a:latin typeface="Trebuchet MS"/>
                <a:cs typeface="Trebuchet MS"/>
              </a:rPr>
              <a:t>π</a:t>
            </a:r>
            <a:r>
              <a:rPr sz="1600" spc="-5" dirty="0">
                <a:latin typeface="Calibri"/>
                <a:cs typeface="Calibri"/>
              </a:rPr>
              <a:t>ε</a:t>
            </a:r>
            <a:r>
              <a:rPr sz="1600" dirty="0">
                <a:latin typeface="Calibri"/>
                <a:cs typeface="Calibri"/>
              </a:rPr>
              <a:t>ρ</a:t>
            </a:r>
            <a:r>
              <a:rPr sz="1600" spc="-5" dirty="0">
                <a:latin typeface="Calibri"/>
                <a:cs typeface="Calibri"/>
              </a:rPr>
              <a:t>ισ</a:t>
            </a:r>
            <a:r>
              <a:rPr sz="1600" dirty="0">
                <a:latin typeface="Calibri"/>
                <a:cs typeface="Calibri"/>
              </a:rPr>
              <a:t>σ</a:t>
            </a:r>
            <a:r>
              <a:rPr sz="1600" spc="-10" dirty="0">
                <a:latin typeface="Calibri"/>
                <a:cs typeface="Calibri"/>
              </a:rPr>
              <a:t>ό</a:t>
            </a:r>
            <a:r>
              <a:rPr sz="1600" spc="-5" dirty="0">
                <a:latin typeface="Calibri"/>
                <a:cs typeface="Calibri"/>
              </a:rPr>
              <a:t>τε</a:t>
            </a:r>
            <a:r>
              <a:rPr sz="1600" dirty="0">
                <a:latin typeface="Calibri"/>
                <a:cs typeface="Calibri"/>
              </a:rPr>
              <a:t>ρ</a:t>
            </a:r>
            <a:r>
              <a:rPr sz="1600" spc="-10" dirty="0">
                <a:latin typeface="Calibri"/>
                <a:cs typeface="Calibri"/>
              </a:rPr>
              <a:t>ο</a:t>
            </a:r>
            <a:r>
              <a:rPr sz="1600" spc="-5" dirty="0">
                <a:latin typeface="Calibri"/>
                <a:cs typeface="Calibri"/>
              </a:rPr>
              <a:t>ι</a:t>
            </a:r>
            <a:r>
              <a:rPr sz="1600" spc="80" dirty="0">
                <a:latin typeface="Calibri"/>
                <a:cs typeface="Calibri"/>
              </a:rPr>
              <a:t> </a:t>
            </a:r>
            <a:r>
              <a:rPr sz="1600" spc="-35" dirty="0">
                <a:latin typeface="Calibri"/>
                <a:cs typeface="Calibri"/>
              </a:rPr>
              <a:t>ή</a:t>
            </a:r>
            <a:r>
              <a:rPr sz="1600" spc="-15" dirty="0">
                <a:latin typeface="Calibri"/>
                <a:cs typeface="Calibri"/>
              </a:rPr>
              <a:t>τα</a:t>
            </a:r>
            <a:r>
              <a:rPr sz="1600" spc="-5" dirty="0">
                <a:latin typeface="Calibri"/>
                <a:cs typeface="Calibri"/>
              </a:rPr>
              <a:t>ν</a:t>
            </a:r>
            <a:r>
              <a:rPr sz="1600" spc="1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ά</a:t>
            </a:r>
            <a:r>
              <a:rPr sz="1600" spc="-5" dirty="0">
                <a:latin typeface="Calibri"/>
                <a:cs typeface="Calibri"/>
              </a:rPr>
              <a:t>ν</a:t>
            </a:r>
            <a:r>
              <a:rPr sz="1600" dirty="0">
                <a:latin typeface="Calibri"/>
                <a:cs typeface="Calibri"/>
              </a:rPr>
              <a:t>δ</a:t>
            </a:r>
            <a:r>
              <a:rPr sz="1600" spc="-5" dirty="0">
                <a:latin typeface="Calibri"/>
                <a:cs typeface="Calibri"/>
              </a:rPr>
              <a:t>ρ</a:t>
            </a:r>
            <a:r>
              <a:rPr sz="1600" dirty="0">
                <a:latin typeface="Calibri"/>
                <a:cs typeface="Calibri"/>
              </a:rPr>
              <a:t>ε</a:t>
            </a:r>
            <a:r>
              <a:rPr sz="1600" spc="-5" dirty="0">
                <a:latin typeface="Calibri"/>
                <a:cs typeface="Calibri"/>
              </a:rPr>
              <a:t>ς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55" dirty="0">
                <a:latin typeface="Trebuchet MS"/>
                <a:cs typeface="Trebuchet MS"/>
              </a:rPr>
              <a:t>(</a:t>
            </a:r>
            <a:r>
              <a:rPr sz="1600" spc="-70" dirty="0">
                <a:latin typeface="Trebuchet MS"/>
                <a:cs typeface="Trebuchet MS"/>
              </a:rPr>
              <a:t>8</a:t>
            </a:r>
            <a:r>
              <a:rPr sz="1600" spc="-35" dirty="0">
                <a:latin typeface="Trebuchet MS"/>
                <a:cs typeface="Trebuchet MS"/>
              </a:rPr>
              <a:t>01  </a:t>
            </a:r>
            <a:r>
              <a:rPr sz="1600" spc="-15" dirty="0">
                <a:latin typeface="Calibri"/>
                <a:cs typeface="Calibri"/>
              </a:rPr>
              <a:t>άτομα</a:t>
            </a:r>
            <a:r>
              <a:rPr sz="1600" spc="1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με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ανα</a:t>
            </a:r>
            <a:r>
              <a:rPr sz="1600" spc="-15" dirty="0">
                <a:latin typeface="Trebuchet MS"/>
                <a:cs typeface="Trebuchet MS"/>
              </a:rPr>
              <a:t>π</a:t>
            </a:r>
            <a:r>
              <a:rPr sz="1600" spc="-15" dirty="0">
                <a:latin typeface="Calibri"/>
                <a:cs typeface="Calibri"/>
              </a:rPr>
              <a:t>ηρία</a:t>
            </a:r>
            <a:r>
              <a:rPr sz="1600" spc="114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ή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55" dirty="0">
                <a:latin typeface="Trebuchet MS"/>
                <a:cs typeface="Trebuchet MS"/>
              </a:rPr>
              <a:t>57,8%</a:t>
            </a:r>
            <a:r>
              <a:rPr sz="1600" spc="-2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Calibri"/>
                <a:cs typeface="Calibri"/>
              </a:rPr>
              <a:t>του</a:t>
            </a:r>
            <a:r>
              <a:rPr sz="1600" spc="21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δείγματος</a:t>
            </a:r>
            <a:r>
              <a:rPr sz="1600" spc="-15" dirty="0">
                <a:latin typeface="Trebuchet MS"/>
                <a:cs typeface="Trebuchet MS"/>
              </a:rPr>
              <a:t>) </a:t>
            </a:r>
            <a:r>
              <a:rPr sz="1600" spc="-25" dirty="0">
                <a:latin typeface="Calibri"/>
                <a:cs typeface="Calibri"/>
              </a:rPr>
              <a:t>και</a:t>
            </a:r>
            <a:r>
              <a:rPr sz="1600" spc="105" dirty="0">
                <a:latin typeface="Calibri"/>
                <a:cs typeface="Calibri"/>
              </a:rPr>
              <a:t> </a:t>
            </a:r>
            <a:r>
              <a:rPr sz="1600" spc="-45" dirty="0">
                <a:latin typeface="Trebuchet MS"/>
                <a:cs typeface="Trebuchet MS"/>
              </a:rPr>
              <a:t>585 </a:t>
            </a:r>
            <a:r>
              <a:rPr sz="1600" spc="-60" dirty="0">
                <a:latin typeface="Trebuchet MS"/>
                <a:cs typeface="Trebuchet MS"/>
              </a:rPr>
              <a:t>(42,2%)</a:t>
            </a:r>
            <a:r>
              <a:rPr sz="1600" spc="-30" dirty="0">
                <a:latin typeface="Trebuchet MS"/>
                <a:cs typeface="Trebuchet MS"/>
              </a:rPr>
              <a:t> </a:t>
            </a:r>
            <a:r>
              <a:rPr sz="1600" spc="-35" dirty="0">
                <a:latin typeface="Calibri"/>
                <a:cs typeface="Calibri"/>
              </a:rPr>
              <a:t>γυναίκες</a:t>
            </a:r>
            <a:r>
              <a:rPr sz="1600" spc="-35" dirty="0">
                <a:latin typeface="Trebuchet MS"/>
                <a:cs typeface="Trebuchet MS"/>
              </a:rPr>
              <a:t>.</a:t>
            </a:r>
            <a:endParaRPr sz="16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1000"/>
              </a:spcBef>
              <a:buClr>
                <a:srgbClr val="B71E42"/>
              </a:buClr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600" spc="-5" dirty="0">
                <a:latin typeface="Calibri"/>
                <a:cs typeface="Calibri"/>
              </a:rPr>
              <a:t>Ως</a:t>
            </a:r>
            <a:r>
              <a:rPr sz="1600" spc="95" dirty="0">
                <a:latin typeface="Calibri"/>
                <a:cs typeface="Calibri"/>
              </a:rPr>
              <a:t> </a:t>
            </a:r>
            <a:r>
              <a:rPr sz="1600" spc="-25" dirty="0">
                <a:latin typeface="Trebuchet MS"/>
                <a:cs typeface="Trebuchet MS"/>
              </a:rPr>
              <a:t>π</a:t>
            </a:r>
            <a:r>
              <a:rPr sz="1600" spc="-25" dirty="0">
                <a:latin typeface="Calibri"/>
                <a:cs typeface="Calibri"/>
              </a:rPr>
              <a:t>ρος</a:t>
            </a:r>
            <a:r>
              <a:rPr sz="1600" spc="10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το</a:t>
            </a:r>
            <a:r>
              <a:rPr sz="1600" spc="10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εκ</a:t>
            </a:r>
            <a:r>
              <a:rPr sz="1600" spc="-20" dirty="0">
                <a:latin typeface="Trebuchet MS"/>
                <a:cs typeface="Trebuchet MS"/>
              </a:rPr>
              <a:t>π</a:t>
            </a:r>
            <a:r>
              <a:rPr sz="1600" spc="-20" dirty="0">
                <a:latin typeface="Calibri"/>
                <a:cs typeface="Calibri"/>
              </a:rPr>
              <a:t>αιδευτικό</a:t>
            </a:r>
            <a:r>
              <a:rPr sz="1600" spc="80" dirty="0">
                <a:latin typeface="Calibri"/>
                <a:cs typeface="Calibri"/>
              </a:rPr>
              <a:t> </a:t>
            </a:r>
            <a:r>
              <a:rPr sz="1600" spc="-55" dirty="0">
                <a:latin typeface="Calibri"/>
                <a:cs typeface="Calibri"/>
              </a:rPr>
              <a:t>ε</a:t>
            </a:r>
            <a:r>
              <a:rPr sz="1600" spc="-55" dirty="0">
                <a:latin typeface="Trebuchet MS"/>
                <a:cs typeface="Trebuchet MS"/>
              </a:rPr>
              <a:t>π</a:t>
            </a:r>
            <a:r>
              <a:rPr sz="1600" spc="-55" dirty="0">
                <a:latin typeface="Calibri"/>
                <a:cs typeface="Calibri"/>
              </a:rPr>
              <a:t>ί</a:t>
            </a:r>
            <a:r>
              <a:rPr sz="1600" spc="-55" dirty="0">
                <a:latin typeface="Trebuchet MS"/>
                <a:cs typeface="Trebuchet MS"/>
              </a:rPr>
              <a:t>π</a:t>
            </a:r>
            <a:r>
              <a:rPr sz="1600" spc="-55" dirty="0">
                <a:latin typeface="Calibri"/>
                <a:cs typeface="Calibri"/>
              </a:rPr>
              <a:t>εδο</a:t>
            </a:r>
            <a:r>
              <a:rPr sz="1600" spc="-55" dirty="0">
                <a:latin typeface="Trebuchet MS"/>
                <a:cs typeface="Trebuchet MS"/>
              </a:rPr>
              <a:t>,</a:t>
            </a:r>
            <a:r>
              <a:rPr sz="1600" spc="-19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Calibri"/>
                <a:cs typeface="Calibri"/>
              </a:rPr>
              <a:t>το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μεγαλύτερο</a:t>
            </a:r>
            <a:r>
              <a:rPr sz="1600" spc="95" dirty="0">
                <a:latin typeface="Calibri"/>
                <a:cs typeface="Calibri"/>
              </a:rPr>
              <a:t> </a:t>
            </a:r>
            <a:r>
              <a:rPr sz="1600" spc="-20" dirty="0">
                <a:latin typeface="Trebuchet MS"/>
                <a:cs typeface="Trebuchet MS"/>
              </a:rPr>
              <a:t>π</a:t>
            </a:r>
            <a:r>
              <a:rPr sz="1600" spc="-20" dirty="0">
                <a:latin typeface="Calibri"/>
                <a:cs typeface="Calibri"/>
              </a:rPr>
              <a:t>οσοστό</a:t>
            </a:r>
            <a:r>
              <a:rPr sz="1600" spc="125" dirty="0">
                <a:latin typeface="Calibri"/>
                <a:cs typeface="Calibri"/>
              </a:rPr>
              <a:t> </a:t>
            </a:r>
            <a:r>
              <a:rPr sz="1600" spc="-55" dirty="0">
                <a:latin typeface="Trebuchet MS"/>
                <a:cs typeface="Trebuchet MS"/>
              </a:rPr>
              <a:t>35,6%</a:t>
            </a:r>
            <a:r>
              <a:rPr sz="1600" spc="-20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Calibri"/>
                <a:cs typeface="Calibri"/>
              </a:rPr>
              <a:t>του</a:t>
            </a:r>
            <a:endParaRPr sz="1600">
              <a:latin typeface="Calibri"/>
              <a:cs typeface="Calibri"/>
            </a:endParaRPr>
          </a:p>
          <a:p>
            <a:pPr marL="241300" marR="7239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δείγματος</a:t>
            </a:r>
            <a:r>
              <a:rPr sz="1600" spc="229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είναι</a:t>
            </a:r>
            <a:r>
              <a:rPr sz="1600" spc="7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α</a:t>
            </a:r>
            <a:r>
              <a:rPr sz="1600" spc="-20" dirty="0">
                <a:latin typeface="Trebuchet MS"/>
                <a:cs typeface="Trebuchet MS"/>
              </a:rPr>
              <a:t>π</a:t>
            </a:r>
            <a:r>
              <a:rPr sz="1600" spc="-20" dirty="0">
                <a:latin typeface="Calibri"/>
                <a:cs typeface="Calibri"/>
              </a:rPr>
              <a:t>όφοιτοι</a:t>
            </a:r>
            <a:r>
              <a:rPr sz="1600" spc="114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Λυκείου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ή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ΤΕΣ</a:t>
            </a:r>
            <a:r>
              <a:rPr sz="1600" spc="9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ή</a:t>
            </a:r>
            <a:r>
              <a:rPr sz="1600" spc="105" dirty="0">
                <a:latin typeface="Calibri"/>
                <a:cs typeface="Calibri"/>
              </a:rPr>
              <a:t> </a:t>
            </a:r>
            <a:r>
              <a:rPr sz="1600" spc="-65" dirty="0">
                <a:latin typeface="Calibri"/>
                <a:cs typeface="Calibri"/>
              </a:rPr>
              <a:t>ΤΕΕ</a:t>
            </a:r>
            <a:r>
              <a:rPr sz="1600" spc="-65" dirty="0">
                <a:latin typeface="Trebuchet MS"/>
                <a:cs typeface="Trebuchet MS"/>
              </a:rPr>
              <a:t>.</a:t>
            </a:r>
            <a:r>
              <a:rPr sz="1600" spc="-185" dirty="0">
                <a:latin typeface="Trebuchet MS"/>
                <a:cs typeface="Trebuchet MS"/>
              </a:rPr>
              <a:t> </a:t>
            </a:r>
            <a:r>
              <a:rPr sz="1600" spc="-5" dirty="0">
                <a:latin typeface="Calibri"/>
                <a:cs typeface="Calibri"/>
              </a:rPr>
              <a:t>Τα</a:t>
            </a:r>
            <a:r>
              <a:rPr sz="1600" spc="95" dirty="0">
                <a:latin typeface="Calibri"/>
                <a:cs typeface="Calibri"/>
              </a:rPr>
              <a:t> </a:t>
            </a:r>
            <a:r>
              <a:rPr sz="1600" spc="-10" dirty="0">
                <a:latin typeface="Trebuchet MS"/>
                <a:cs typeface="Trebuchet MS"/>
              </a:rPr>
              <a:t>π</a:t>
            </a:r>
            <a:r>
              <a:rPr sz="1600" spc="-10" dirty="0">
                <a:latin typeface="Calibri"/>
                <a:cs typeface="Calibri"/>
              </a:rPr>
              <a:t>ερισσότερα</a:t>
            </a:r>
            <a:r>
              <a:rPr sz="1600" spc="8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άτομα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με </a:t>
            </a:r>
            <a:r>
              <a:rPr sz="1600" spc="-15" dirty="0">
                <a:latin typeface="Calibri"/>
                <a:cs typeface="Calibri"/>
              </a:rPr>
              <a:t>ανα</a:t>
            </a:r>
            <a:r>
              <a:rPr sz="1600" spc="-15" dirty="0">
                <a:latin typeface="Trebuchet MS"/>
                <a:cs typeface="Trebuchet MS"/>
              </a:rPr>
              <a:t>π</a:t>
            </a:r>
            <a:r>
              <a:rPr sz="1600" spc="-15" dirty="0">
                <a:latin typeface="Calibri"/>
                <a:cs typeface="Calibri"/>
              </a:rPr>
              <a:t>ηρία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35" dirty="0">
                <a:latin typeface="Trebuchet MS"/>
                <a:cs typeface="Trebuchet MS"/>
              </a:rPr>
              <a:t>π</a:t>
            </a:r>
            <a:r>
              <a:rPr sz="1600" spc="-35" dirty="0">
                <a:latin typeface="Calibri"/>
                <a:cs typeface="Calibri"/>
              </a:rPr>
              <a:t>ου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συμμετείχαν </a:t>
            </a:r>
            <a:r>
              <a:rPr sz="1600" spc="-15" dirty="0">
                <a:latin typeface="Calibri"/>
                <a:cs typeface="Calibri"/>
              </a:rPr>
              <a:t>στην </a:t>
            </a:r>
            <a:r>
              <a:rPr sz="1600" spc="-5" dirty="0">
                <a:latin typeface="Calibri"/>
                <a:cs typeface="Calibri"/>
              </a:rPr>
              <a:t>έρευνα </a:t>
            </a:r>
            <a:r>
              <a:rPr sz="1600" spc="-15" dirty="0">
                <a:latin typeface="Calibri"/>
                <a:cs typeface="Calibri"/>
              </a:rPr>
              <a:t>ήταν</a:t>
            </a:r>
            <a:r>
              <a:rPr sz="1600" spc="-10" dirty="0">
                <a:latin typeface="Calibri"/>
                <a:cs typeface="Calibri"/>
              </a:rPr>
              <a:t> άγαμοι </a:t>
            </a:r>
            <a:r>
              <a:rPr sz="1600" spc="-50" dirty="0">
                <a:latin typeface="Trebuchet MS"/>
                <a:cs typeface="Trebuchet MS"/>
              </a:rPr>
              <a:t>(967 </a:t>
            </a:r>
            <a:r>
              <a:rPr sz="1600" spc="-15" dirty="0">
                <a:latin typeface="Calibri"/>
                <a:cs typeface="Calibri"/>
              </a:rPr>
              <a:t>άτομα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ή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85" dirty="0">
                <a:latin typeface="Trebuchet MS"/>
                <a:cs typeface="Trebuchet MS"/>
              </a:rPr>
              <a:t>69,8%),</a:t>
            </a:r>
            <a:r>
              <a:rPr sz="1600" spc="-190" dirty="0">
                <a:latin typeface="Trebuchet MS"/>
                <a:cs typeface="Trebuchet MS"/>
              </a:rPr>
              <a:t> </a:t>
            </a:r>
            <a:r>
              <a:rPr sz="1600" spc="-25" dirty="0">
                <a:latin typeface="Calibri"/>
                <a:cs typeface="Calibri"/>
              </a:rPr>
              <a:t>και</a:t>
            </a:r>
            <a:r>
              <a:rPr sz="1600" spc="10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το</a:t>
            </a:r>
            <a:r>
              <a:rPr sz="1600" spc="95" dirty="0">
                <a:latin typeface="Calibri"/>
                <a:cs typeface="Calibri"/>
              </a:rPr>
              <a:t> </a:t>
            </a:r>
            <a:r>
              <a:rPr sz="1600" spc="-55" dirty="0">
                <a:latin typeface="Trebuchet MS"/>
                <a:cs typeface="Trebuchet MS"/>
              </a:rPr>
              <a:t>75,3%</a:t>
            </a:r>
            <a:r>
              <a:rPr sz="1600" spc="-1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Calibri"/>
                <a:cs typeface="Calibri"/>
              </a:rPr>
              <a:t>των</a:t>
            </a:r>
            <a:r>
              <a:rPr sz="1600" spc="204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ερωτηθέντων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δήλωσαν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ότι</a:t>
            </a:r>
            <a:r>
              <a:rPr sz="1600" spc="10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δεν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έχει</a:t>
            </a:r>
            <a:r>
              <a:rPr sz="1600" spc="80" dirty="0">
                <a:latin typeface="Calibri"/>
                <a:cs typeface="Calibri"/>
              </a:rPr>
              <a:t> </a:t>
            </a:r>
            <a:r>
              <a:rPr sz="1600" spc="-55" dirty="0">
                <a:latin typeface="Trebuchet MS"/>
                <a:cs typeface="Trebuchet MS"/>
              </a:rPr>
              <a:t>π</a:t>
            </a:r>
            <a:r>
              <a:rPr sz="1600" spc="-55" dirty="0">
                <a:latin typeface="Calibri"/>
                <a:cs typeface="Calibri"/>
              </a:rPr>
              <a:t>αιδιά</a:t>
            </a:r>
            <a:r>
              <a:rPr sz="1600" spc="-55" dirty="0">
                <a:latin typeface="Trebuchet MS"/>
                <a:cs typeface="Trebuchet MS"/>
              </a:rPr>
              <a:t>.</a:t>
            </a:r>
            <a:endParaRPr sz="1600">
              <a:latin typeface="Trebuchet MS"/>
              <a:cs typeface="Trebuchet MS"/>
            </a:endParaRPr>
          </a:p>
          <a:p>
            <a:pPr marL="241300" marR="264795" indent="-228600" algn="just">
              <a:lnSpc>
                <a:spcPct val="100000"/>
              </a:lnSpc>
              <a:spcBef>
                <a:spcPts val="994"/>
              </a:spcBef>
              <a:buClr>
                <a:srgbClr val="B71E42"/>
              </a:buClr>
              <a:buFont typeface="Arial MT"/>
              <a:buChar char="•"/>
              <a:tabLst>
                <a:tab pos="241300" algn="l"/>
              </a:tabLst>
            </a:pPr>
            <a:r>
              <a:rPr sz="1600" spc="-5" dirty="0">
                <a:latin typeface="Calibri"/>
                <a:cs typeface="Calibri"/>
              </a:rPr>
              <a:t>Σε </a:t>
            </a:r>
            <a:r>
              <a:rPr sz="1600" spc="-10" dirty="0">
                <a:latin typeface="Calibri"/>
                <a:cs typeface="Calibri"/>
              </a:rPr>
              <a:t>σχέση με το </a:t>
            </a:r>
            <a:r>
              <a:rPr sz="1600" spc="-5" dirty="0">
                <a:latin typeface="Calibri"/>
                <a:cs typeface="Calibri"/>
              </a:rPr>
              <a:t>είδος της αναπηρίας, από </a:t>
            </a:r>
            <a:r>
              <a:rPr sz="1600" spc="-20" dirty="0">
                <a:latin typeface="Calibri"/>
                <a:cs typeface="Calibri"/>
              </a:rPr>
              <a:t>την </a:t>
            </a:r>
            <a:r>
              <a:rPr sz="1600" spc="-5" dirty="0">
                <a:latin typeface="Calibri"/>
                <a:cs typeface="Calibri"/>
              </a:rPr>
              <a:t>έρευνα </a:t>
            </a:r>
            <a:r>
              <a:rPr sz="1600" spc="-10" dirty="0">
                <a:latin typeface="Calibri"/>
                <a:cs typeface="Calibri"/>
              </a:rPr>
              <a:t>προέκυψε </a:t>
            </a:r>
            <a:r>
              <a:rPr sz="1600" spc="-5" dirty="0">
                <a:latin typeface="Calibri"/>
                <a:cs typeface="Calibri"/>
              </a:rPr>
              <a:t>ότι </a:t>
            </a:r>
            <a:r>
              <a:rPr sz="1600" spc="-10" dirty="0">
                <a:latin typeface="Calibri"/>
                <a:cs typeface="Calibri"/>
              </a:rPr>
              <a:t>δεν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υπάρχει</a:t>
            </a:r>
            <a:r>
              <a:rPr sz="1600" spc="-5" dirty="0">
                <a:latin typeface="Calibri"/>
                <a:cs typeface="Calibri"/>
              </a:rPr>
              <a:t> σαφής ποσοτική αποτύπωση </a:t>
            </a:r>
            <a:r>
              <a:rPr sz="1600" spc="-10" dirty="0">
                <a:latin typeface="Calibri"/>
                <a:cs typeface="Calibri"/>
              </a:rPr>
              <a:t>του αριθμού των </a:t>
            </a:r>
            <a:r>
              <a:rPr sz="1600" spc="-5" dirty="0">
                <a:latin typeface="Calibri"/>
                <a:cs typeface="Calibri"/>
              </a:rPr>
              <a:t>αναπήρων </a:t>
            </a:r>
            <a:r>
              <a:rPr sz="1600" spc="-10" dirty="0">
                <a:latin typeface="Calibri"/>
                <a:cs typeface="Calibri"/>
              </a:rPr>
              <a:t>ανά </a:t>
            </a:r>
            <a:r>
              <a:rPr sz="1600" spc="-35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κατηγορία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αναπηρίας  </a:t>
            </a:r>
            <a:r>
              <a:rPr sz="1600" dirty="0">
                <a:latin typeface="Calibri"/>
                <a:cs typeface="Calibri"/>
              </a:rPr>
              <a:t>στη</a:t>
            </a:r>
            <a:r>
              <a:rPr sz="1600" spc="-10" dirty="0">
                <a:latin typeface="Calibri"/>
                <a:cs typeface="Calibri"/>
              </a:rPr>
              <a:t> χώρα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και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επίσης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δεν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υπάρχει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επαρκής</a:t>
            </a:r>
            <a:r>
              <a:rPr sz="1600" spc="-25" dirty="0">
                <a:latin typeface="Calibri"/>
                <a:cs typeface="Calibri"/>
              </a:rPr>
              <a:t> και</a:t>
            </a:r>
            <a:endParaRPr sz="16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εμπεριστατωμένη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ενημέρωση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του</a:t>
            </a:r>
            <a:r>
              <a:rPr sz="1600" spc="36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κοινωνικού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συνόλου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για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την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αναπηρία.</a:t>
            </a:r>
            <a:endParaRPr sz="16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Η έρευνα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έδειξε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ότι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η πρώτη</a:t>
            </a:r>
            <a:r>
              <a:rPr sz="1600" spc="2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αιτία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πρόκλησης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της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αναπηρίας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είναι</a:t>
            </a:r>
            <a:endParaRPr sz="16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</a:pPr>
            <a:r>
              <a:rPr sz="1600" spc="-10" dirty="0">
                <a:latin typeface="Calibri"/>
                <a:cs typeface="Calibri"/>
              </a:rPr>
              <a:t>συγγενής</a:t>
            </a:r>
            <a:endParaRPr sz="1600">
              <a:latin typeface="Calibri"/>
              <a:cs typeface="Calibri"/>
            </a:endParaRPr>
          </a:p>
          <a:p>
            <a:pPr marL="227965" marR="117475" indent="-227965">
              <a:lnSpc>
                <a:spcPct val="100000"/>
              </a:lnSpc>
              <a:spcBef>
                <a:spcPts val="1015"/>
              </a:spcBef>
              <a:buClr>
                <a:srgbClr val="B71E42"/>
              </a:buClr>
              <a:buFont typeface="Arial MT"/>
              <a:buChar char="•"/>
              <a:tabLst>
                <a:tab pos="227965" algn="l"/>
                <a:tab pos="241300" algn="l"/>
              </a:tabLst>
            </a:pPr>
            <a:r>
              <a:rPr sz="1600" spc="-75" dirty="0">
                <a:latin typeface="Calibri"/>
                <a:cs typeface="Calibri"/>
              </a:rPr>
              <a:t>Το</a:t>
            </a:r>
            <a:r>
              <a:rPr sz="1600" spc="95" dirty="0">
                <a:latin typeface="Calibri"/>
                <a:cs typeface="Calibri"/>
              </a:rPr>
              <a:t> </a:t>
            </a:r>
            <a:r>
              <a:rPr sz="1600" spc="-55" dirty="0">
                <a:latin typeface="Trebuchet MS"/>
                <a:cs typeface="Trebuchet MS"/>
              </a:rPr>
              <a:t>55,8%</a:t>
            </a:r>
            <a:r>
              <a:rPr sz="1600" spc="-1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Calibri"/>
                <a:cs typeface="Calibri"/>
              </a:rPr>
              <a:t>των</a:t>
            </a:r>
            <a:r>
              <a:rPr sz="1600" spc="9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ερωτηθέντων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α</a:t>
            </a:r>
            <a:r>
              <a:rPr sz="1600" spc="-15" dirty="0">
                <a:latin typeface="Trebuchet MS"/>
                <a:cs typeface="Trebuchet MS"/>
              </a:rPr>
              <a:t>π</a:t>
            </a:r>
            <a:r>
              <a:rPr sz="1600" spc="-15" dirty="0">
                <a:latin typeface="Calibri"/>
                <a:cs typeface="Calibri"/>
              </a:rPr>
              <a:t>άντησε</a:t>
            </a:r>
            <a:r>
              <a:rPr sz="1600" spc="12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θετικά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στην</a:t>
            </a:r>
            <a:r>
              <a:rPr sz="1600" spc="10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ερώτηση</a:t>
            </a:r>
            <a:r>
              <a:rPr sz="1600" spc="9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για</a:t>
            </a:r>
            <a:r>
              <a:rPr sz="1600" spc="10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το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κατά</a:t>
            </a:r>
            <a:endParaRPr sz="1600">
              <a:latin typeface="Calibri"/>
              <a:cs typeface="Calibri"/>
            </a:endParaRPr>
          </a:p>
          <a:p>
            <a:pPr marR="62865" algn="ctr">
              <a:lnSpc>
                <a:spcPct val="100000"/>
              </a:lnSpc>
            </a:pPr>
            <a:r>
              <a:rPr sz="1600" spc="-30" dirty="0">
                <a:latin typeface="Trebuchet MS"/>
                <a:cs typeface="Trebuchet MS"/>
              </a:rPr>
              <a:t>π</a:t>
            </a:r>
            <a:r>
              <a:rPr sz="1600" spc="-30" dirty="0">
                <a:latin typeface="Calibri"/>
                <a:cs typeface="Calibri"/>
              </a:rPr>
              <a:t>όσο</a:t>
            </a:r>
            <a:r>
              <a:rPr sz="1600" spc="10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έχει</a:t>
            </a:r>
            <a:r>
              <a:rPr sz="1600" spc="17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ανάγκη</a:t>
            </a:r>
            <a:r>
              <a:rPr sz="1600" spc="114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μόνιμης</a:t>
            </a:r>
            <a:r>
              <a:rPr sz="1600" spc="1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ιατρικής</a:t>
            </a:r>
            <a:r>
              <a:rPr sz="1600" spc="110" dirty="0">
                <a:latin typeface="Calibri"/>
                <a:cs typeface="Calibri"/>
              </a:rPr>
              <a:t> </a:t>
            </a:r>
            <a:r>
              <a:rPr sz="1600" spc="-20" dirty="0">
                <a:latin typeface="Trebuchet MS"/>
                <a:cs typeface="Trebuchet MS"/>
              </a:rPr>
              <a:t>π</a:t>
            </a:r>
            <a:r>
              <a:rPr sz="1600" spc="-20" dirty="0">
                <a:latin typeface="Calibri"/>
                <a:cs typeface="Calibri"/>
              </a:rPr>
              <a:t>αρακολούθησης</a:t>
            </a:r>
            <a:r>
              <a:rPr sz="1600" spc="14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και</a:t>
            </a:r>
            <a:r>
              <a:rPr sz="1600" spc="11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φροντίδας</a:t>
            </a:r>
            <a:r>
              <a:rPr sz="1600" spc="-25" dirty="0">
                <a:latin typeface="Trebuchet MS"/>
                <a:cs typeface="Trebuchet MS"/>
              </a:rPr>
              <a:t>.</a:t>
            </a:r>
            <a:endParaRPr sz="1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1967" y="2020518"/>
            <a:ext cx="6256655" cy="329057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05"/>
              </a:spcBef>
              <a:buClr>
                <a:srgbClr val="B71E42"/>
              </a:buClr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700" spc="-10" dirty="0">
                <a:latin typeface="Calibri"/>
                <a:cs typeface="Calibri"/>
              </a:rPr>
              <a:t>Αξίζει</a:t>
            </a:r>
            <a:r>
              <a:rPr sz="1700" spc="8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να</a:t>
            </a:r>
            <a:r>
              <a:rPr sz="1700" spc="8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σημειωθεί</a:t>
            </a:r>
            <a:r>
              <a:rPr sz="1700" spc="5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ότι</a:t>
            </a:r>
            <a:r>
              <a:rPr sz="1700" spc="8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η</a:t>
            </a:r>
            <a:r>
              <a:rPr sz="1700" spc="9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μεγάλη</a:t>
            </a:r>
            <a:r>
              <a:rPr sz="1700" spc="75" dirty="0">
                <a:latin typeface="Calibri"/>
                <a:cs typeface="Calibri"/>
              </a:rPr>
              <a:t> </a:t>
            </a:r>
            <a:r>
              <a:rPr sz="1700" spc="-10" dirty="0">
                <a:latin typeface="Trebuchet MS"/>
                <a:cs typeface="Trebuchet MS"/>
              </a:rPr>
              <a:t>π</a:t>
            </a:r>
            <a:r>
              <a:rPr sz="1700" spc="-10" dirty="0">
                <a:latin typeface="Calibri"/>
                <a:cs typeface="Calibri"/>
              </a:rPr>
              <a:t>λειοψηφία</a:t>
            </a:r>
            <a:r>
              <a:rPr sz="1700" spc="6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των</a:t>
            </a:r>
            <a:r>
              <a:rPr sz="1700" spc="10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ατόμων</a:t>
            </a:r>
            <a:r>
              <a:rPr sz="1700" spc="9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με</a:t>
            </a:r>
            <a:endParaRPr sz="17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  <a:spcBef>
                <a:spcPts val="210"/>
              </a:spcBef>
            </a:pPr>
            <a:r>
              <a:rPr sz="1700" spc="-15" dirty="0">
                <a:latin typeface="Calibri"/>
                <a:cs typeface="Calibri"/>
              </a:rPr>
              <a:t>ανα</a:t>
            </a:r>
            <a:r>
              <a:rPr sz="1700" spc="-15" dirty="0">
                <a:latin typeface="Trebuchet MS"/>
                <a:cs typeface="Trebuchet MS"/>
              </a:rPr>
              <a:t>π</a:t>
            </a:r>
            <a:r>
              <a:rPr sz="1700" spc="-15" dirty="0">
                <a:latin typeface="Calibri"/>
                <a:cs typeface="Calibri"/>
              </a:rPr>
              <a:t>ηρία</a:t>
            </a:r>
            <a:r>
              <a:rPr sz="1700" spc="5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α</a:t>
            </a:r>
            <a:r>
              <a:rPr sz="1700" spc="-10" dirty="0">
                <a:latin typeface="Trebuchet MS"/>
                <a:cs typeface="Trebuchet MS"/>
              </a:rPr>
              <a:t>π</a:t>
            </a:r>
            <a:r>
              <a:rPr sz="1700" spc="-10" dirty="0">
                <a:latin typeface="Calibri"/>
                <a:cs typeface="Calibri"/>
              </a:rPr>
              <a:t>έκτησε</a:t>
            </a:r>
            <a:r>
              <a:rPr sz="1700" spc="190" dirty="0">
                <a:latin typeface="Calibri"/>
                <a:cs typeface="Calibri"/>
              </a:rPr>
              <a:t> </a:t>
            </a:r>
            <a:r>
              <a:rPr sz="1700" spc="-15" dirty="0">
                <a:latin typeface="Calibri"/>
                <a:cs typeface="Calibri"/>
              </a:rPr>
              <a:t>ανα</a:t>
            </a:r>
            <a:r>
              <a:rPr sz="1700" spc="-15" dirty="0">
                <a:latin typeface="Trebuchet MS"/>
                <a:cs typeface="Trebuchet MS"/>
              </a:rPr>
              <a:t>π</a:t>
            </a:r>
            <a:r>
              <a:rPr sz="1700" spc="-15" dirty="0">
                <a:latin typeface="Calibri"/>
                <a:cs typeface="Calibri"/>
              </a:rPr>
              <a:t>ηρία</a:t>
            </a:r>
            <a:r>
              <a:rPr sz="1700" spc="5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στην</a:t>
            </a:r>
            <a:r>
              <a:rPr sz="1700" spc="95" dirty="0">
                <a:latin typeface="Calibri"/>
                <a:cs typeface="Calibri"/>
              </a:rPr>
              <a:t> </a:t>
            </a:r>
            <a:r>
              <a:rPr sz="1700" spc="-20" dirty="0">
                <a:latin typeface="Trebuchet MS"/>
                <a:cs typeface="Trebuchet MS"/>
              </a:rPr>
              <a:t>π</a:t>
            </a:r>
            <a:r>
              <a:rPr sz="1700" spc="-20" dirty="0">
                <a:latin typeface="Calibri"/>
                <a:cs typeface="Calibri"/>
              </a:rPr>
              <a:t>ορεία</a:t>
            </a:r>
            <a:r>
              <a:rPr sz="1700" spc="8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της</a:t>
            </a:r>
            <a:r>
              <a:rPr sz="1700" spc="95" dirty="0">
                <a:latin typeface="Calibri"/>
                <a:cs typeface="Calibri"/>
              </a:rPr>
              <a:t> </a:t>
            </a:r>
            <a:r>
              <a:rPr sz="1700" spc="-20" dirty="0">
                <a:latin typeface="Calibri"/>
                <a:cs typeface="Calibri"/>
              </a:rPr>
              <a:t>ζωής</a:t>
            </a:r>
            <a:r>
              <a:rPr sz="1700" spc="95" dirty="0">
                <a:latin typeface="Calibri"/>
                <a:cs typeface="Calibri"/>
              </a:rPr>
              <a:t> </a:t>
            </a:r>
            <a:r>
              <a:rPr sz="1700" spc="-70" dirty="0">
                <a:latin typeface="Calibri"/>
                <a:cs typeface="Calibri"/>
              </a:rPr>
              <a:t>του</a:t>
            </a:r>
            <a:r>
              <a:rPr sz="1700" spc="-70" dirty="0">
                <a:latin typeface="Trebuchet MS"/>
                <a:cs typeface="Trebuchet MS"/>
              </a:rPr>
              <a:t>.</a:t>
            </a:r>
            <a:endParaRPr sz="1700">
              <a:latin typeface="Trebuchet MS"/>
              <a:cs typeface="Trebuchet MS"/>
            </a:endParaRPr>
          </a:p>
          <a:p>
            <a:pPr marL="241300" marR="117475" indent="-228600">
              <a:lnSpc>
                <a:spcPct val="110000"/>
              </a:lnSpc>
              <a:spcBef>
                <a:spcPts val="1005"/>
              </a:spcBef>
              <a:buClr>
                <a:srgbClr val="B71E42"/>
              </a:buClr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700" spc="-20" dirty="0">
                <a:latin typeface="Trebuchet MS"/>
                <a:cs typeface="Trebuchet MS"/>
              </a:rPr>
              <a:t>«</a:t>
            </a:r>
            <a:r>
              <a:rPr sz="1700" spc="-20" dirty="0">
                <a:latin typeface="Calibri"/>
                <a:cs typeface="Calibri"/>
              </a:rPr>
              <a:t>Τα</a:t>
            </a:r>
            <a:r>
              <a:rPr sz="1700" spc="75" dirty="0">
                <a:latin typeface="Calibri"/>
                <a:cs typeface="Calibri"/>
              </a:rPr>
              <a:t> </a:t>
            </a:r>
            <a:r>
              <a:rPr sz="1700" spc="-15" dirty="0">
                <a:latin typeface="Trebuchet MS"/>
                <a:cs typeface="Trebuchet MS"/>
              </a:rPr>
              <a:t>π</a:t>
            </a:r>
            <a:r>
              <a:rPr sz="1700" spc="-15" dirty="0">
                <a:latin typeface="Calibri"/>
                <a:cs typeface="Calibri"/>
              </a:rPr>
              <a:t>οσοστά</a:t>
            </a:r>
            <a:r>
              <a:rPr sz="1700" spc="8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αυτών</a:t>
            </a:r>
            <a:r>
              <a:rPr sz="1700" spc="9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των</a:t>
            </a:r>
            <a:r>
              <a:rPr sz="1700" spc="10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ατόμων</a:t>
            </a:r>
            <a:r>
              <a:rPr sz="1700" spc="8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με</a:t>
            </a:r>
            <a:r>
              <a:rPr sz="1700" spc="90" dirty="0">
                <a:latin typeface="Calibri"/>
                <a:cs typeface="Calibri"/>
              </a:rPr>
              <a:t> </a:t>
            </a:r>
            <a:r>
              <a:rPr sz="1700" spc="-15" dirty="0">
                <a:latin typeface="Calibri"/>
                <a:cs typeface="Calibri"/>
              </a:rPr>
              <a:t>ε</a:t>
            </a:r>
            <a:r>
              <a:rPr sz="1700" spc="-15" dirty="0">
                <a:latin typeface="Trebuchet MS"/>
                <a:cs typeface="Trebuchet MS"/>
              </a:rPr>
              <a:t>π</a:t>
            </a:r>
            <a:r>
              <a:rPr sz="1700" spc="-15" dirty="0">
                <a:latin typeface="Calibri"/>
                <a:cs typeface="Calibri"/>
              </a:rPr>
              <a:t>ίκτητη</a:t>
            </a:r>
            <a:r>
              <a:rPr sz="1700" spc="204" dirty="0">
                <a:latin typeface="Calibri"/>
                <a:cs typeface="Calibri"/>
              </a:rPr>
              <a:t> </a:t>
            </a:r>
            <a:r>
              <a:rPr sz="1700" spc="-15" dirty="0">
                <a:latin typeface="Calibri"/>
                <a:cs typeface="Calibri"/>
              </a:rPr>
              <a:t>ανα</a:t>
            </a:r>
            <a:r>
              <a:rPr sz="1700" spc="-15" dirty="0">
                <a:latin typeface="Trebuchet MS"/>
                <a:cs typeface="Trebuchet MS"/>
              </a:rPr>
              <a:t>π</a:t>
            </a:r>
            <a:r>
              <a:rPr sz="1700" spc="-15" dirty="0">
                <a:latin typeface="Calibri"/>
                <a:cs typeface="Calibri"/>
              </a:rPr>
              <a:t>ηρία</a:t>
            </a:r>
            <a:r>
              <a:rPr sz="1700" spc="7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είναι</a:t>
            </a:r>
            <a:r>
              <a:rPr sz="1700" spc="70" dirty="0">
                <a:latin typeface="Calibri"/>
                <a:cs typeface="Calibri"/>
              </a:rPr>
              <a:t> </a:t>
            </a:r>
            <a:r>
              <a:rPr sz="1700" spc="-30" dirty="0">
                <a:latin typeface="Trebuchet MS"/>
                <a:cs typeface="Trebuchet MS"/>
              </a:rPr>
              <a:t>π</a:t>
            </a:r>
            <a:r>
              <a:rPr sz="1700" spc="-30" dirty="0">
                <a:latin typeface="Calibri"/>
                <a:cs typeface="Calibri"/>
              </a:rPr>
              <a:t>ιο </a:t>
            </a:r>
            <a:r>
              <a:rPr sz="1700" spc="-37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υψηλά</a:t>
            </a:r>
            <a:r>
              <a:rPr sz="1700" spc="9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στους</a:t>
            </a:r>
            <a:r>
              <a:rPr sz="1700" spc="8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συνταξιούχους</a:t>
            </a:r>
            <a:r>
              <a:rPr sz="1700" spc="80" dirty="0">
                <a:latin typeface="Calibri"/>
                <a:cs typeface="Calibri"/>
              </a:rPr>
              <a:t> </a:t>
            </a:r>
            <a:r>
              <a:rPr sz="1700" spc="-20" dirty="0">
                <a:latin typeface="Calibri"/>
                <a:cs typeface="Calibri"/>
              </a:rPr>
              <a:t>και</a:t>
            </a:r>
            <a:r>
              <a:rPr sz="1700" spc="8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στα</a:t>
            </a:r>
            <a:r>
              <a:rPr sz="1700" spc="7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άτομα</a:t>
            </a:r>
            <a:r>
              <a:rPr sz="1700" spc="90" dirty="0">
                <a:latin typeface="Calibri"/>
                <a:cs typeface="Calibri"/>
              </a:rPr>
              <a:t> </a:t>
            </a:r>
            <a:r>
              <a:rPr sz="1700" spc="-30" dirty="0">
                <a:latin typeface="Trebuchet MS"/>
                <a:cs typeface="Trebuchet MS"/>
              </a:rPr>
              <a:t>π</a:t>
            </a:r>
            <a:r>
              <a:rPr sz="1700" spc="-30" dirty="0">
                <a:latin typeface="Calibri"/>
                <a:cs typeface="Calibri"/>
              </a:rPr>
              <a:t>ου</a:t>
            </a:r>
            <a:r>
              <a:rPr sz="1700" spc="95" dirty="0">
                <a:latin typeface="Calibri"/>
                <a:cs typeface="Calibri"/>
              </a:rPr>
              <a:t> </a:t>
            </a:r>
            <a:r>
              <a:rPr sz="1700" spc="-15" dirty="0">
                <a:latin typeface="Calibri"/>
                <a:cs typeface="Calibri"/>
              </a:rPr>
              <a:t>ασκούν</a:t>
            </a:r>
            <a:endParaRPr sz="17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  <a:spcBef>
                <a:spcPts val="204"/>
              </a:spcBef>
            </a:pPr>
            <a:r>
              <a:rPr sz="1700" dirty="0">
                <a:latin typeface="Calibri"/>
                <a:cs typeface="Calibri"/>
              </a:rPr>
              <a:t>χειρωνακτική</a:t>
            </a:r>
            <a:r>
              <a:rPr sz="1700" spc="45" dirty="0">
                <a:latin typeface="Calibri"/>
                <a:cs typeface="Calibri"/>
              </a:rPr>
              <a:t> </a:t>
            </a:r>
            <a:r>
              <a:rPr sz="1700" spc="-35" dirty="0">
                <a:latin typeface="Calibri"/>
                <a:cs typeface="Calibri"/>
              </a:rPr>
              <a:t>εργασία</a:t>
            </a:r>
            <a:r>
              <a:rPr sz="1700" spc="-35" dirty="0">
                <a:latin typeface="Trebuchet MS"/>
                <a:cs typeface="Trebuchet MS"/>
              </a:rPr>
              <a:t>.</a:t>
            </a:r>
            <a:r>
              <a:rPr sz="1700" spc="-250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Calibri"/>
                <a:cs typeface="Calibri"/>
              </a:rPr>
              <a:t>Δεν</a:t>
            </a:r>
            <a:r>
              <a:rPr sz="1700" spc="85" dirty="0">
                <a:latin typeface="Calibri"/>
                <a:cs typeface="Calibri"/>
              </a:rPr>
              <a:t> </a:t>
            </a:r>
            <a:r>
              <a:rPr sz="1700" spc="-10" dirty="0">
                <a:latin typeface="Trebuchet MS"/>
                <a:cs typeface="Trebuchet MS"/>
              </a:rPr>
              <a:t>π</a:t>
            </a:r>
            <a:r>
              <a:rPr sz="1700" spc="-10" dirty="0">
                <a:latin typeface="Calibri"/>
                <a:cs typeface="Calibri"/>
              </a:rPr>
              <a:t>αρατηρούνται</a:t>
            </a:r>
            <a:r>
              <a:rPr sz="1700" spc="7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διαφορο</a:t>
            </a:r>
            <a:r>
              <a:rPr sz="1700" spc="-10" dirty="0">
                <a:latin typeface="Trebuchet MS"/>
                <a:cs typeface="Trebuchet MS"/>
              </a:rPr>
              <a:t>π</a:t>
            </a:r>
            <a:r>
              <a:rPr sz="1700" spc="-10" dirty="0">
                <a:latin typeface="Calibri"/>
                <a:cs typeface="Calibri"/>
              </a:rPr>
              <a:t>οιήσεις</a:t>
            </a:r>
            <a:r>
              <a:rPr sz="1700" spc="6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ως</a:t>
            </a:r>
            <a:endParaRPr sz="1700">
              <a:latin typeface="Calibri"/>
              <a:cs typeface="Calibri"/>
            </a:endParaRPr>
          </a:p>
          <a:p>
            <a:pPr marL="241300" marR="5080">
              <a:lnSpc>
                <a:spcPct val="110000"/>
              </a:lnSpc>
              <a:spcBef>
                <a:spcPts val="5"/>
              </a:spcBef>
            </a:pPr>
            <a:r>
              <a:rPr sz="1700" spc="-25" dirty="0">
                <a:latin typeface="Trebuchet MS"/>
                <a:cs typeface="Trebuchet MS"/>
              </a:rPr>
              <a:t>π</a:t>
            </a:r>
            <a:r>
              <a:rPr sz="1700" spc="-25" dirty="0">
                <a:latin typeface="Calibri"/>
                <a:cs typeface="Calibri"/>
              </a:rPr>
              <a:t>ρος</a:t>
            </a:r>
            <a:r>
              <a:rPr sz="1700" spc="10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το</a:t>
            </a:r>
            <a:r>
              <a:rPr sz="1700" spc="105" dirty="0">
                <a:latin typeface="Calibri"/>
                <a:cs typeface="Calibri"/>
              </a:rPr>
              <a:t> </a:t>
            </a:r>
            <a:r>
              <a:rPr sz="1700" spc="-15" dirty="0">
                <a:latin typeface="Calibri"/>
                <a:cs typeface="Calibri"/>
              </a:rPr>
              <a:t>φύλο</a:t>
            </a:r>
            <a:r>
              <a:rPr sz="1700" spc="8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ή</a:t>
            </a:r>
            <a:r>
              <a:rPr sz="1700" spc="100" dirty="0">
                <a:latin typeface="Calibri"/>
                <a:cs typeface="Calibri"/>
              </a:rPr>
              <a:t> </a:t>
            </a:r>
            <a:r>
              <a:rPr sz="1700" spc="-15" dirty="0">
                <a:latin typeface="Calibri"/>
                <a:cs typeface="Calibri"/>
              </a:rPr>
              <a:t>την</a:t>
            </a:r>
            <a:r>
              <a:rPr sz="1700" spc="225" dirty="0">
                <a:latin typeface="Calibri"/>
                <a:cs typeface="Calibri"/>
              </a:rPr>
              <a:t> </a:t>
            </a:r>
            <a:r>
              <a:rPr sz="1700" spc="-35" dirty="0">
                <a:latin typeface="Calibri"/>
                <a:cs typeface="Calibri"/>
              </a:rPr>
              <a:t>αστικότητα</a:t>
            </a:r>
            <a:r>
              <a:rPr sz="1700" spc="-35" dirty="0">
                <a:latin typeface="Trebuchet MS"/>
                <a:cs typeface="Trebuchet MS"/>
              </a:rPr>
              <a:t>.</a:t>
            </a:r>
            <a:r>
              <a:rPr sz="1700" spc="-235" dirty="0">
                <a:latin typeface="Trebuchet MS"/>
                <a:cs typeface="Trebuchet MS"/>
              </a:rPr>
              <a:t> </a:t>
            </a:r>
            <a:r>
              <a:rPr sz="1700" spc="-45" dirty="0">
                <a:latin typeface="Calibri"/>
                <a:cs typeface="Calibri"/>
              </a:rPr>
              <a:t>Υ</a:t>
            </a:r>
            <a:r>
              <a:rPr sz="1700" spc="-45" dirty="0">
                <a:latin typeface="Trebuchet MS"/>
                <a:cs typeface="Trebuchet MS"/>
              </a:rPr>
              <a:t>π</a:t>
            </a:r>
            <a:r>
              <a:rPr sz="1700" spc="-45" dirty="0">
                <a:latin typeface="Calibri"/>
                <a:cs typeface="Calibri"/>
              </a:rPr>
              <a:t>άρχουν</a:t>
            </a:r>
            <a:r>
              <a:rPr sz="1700" spc="-45" dirty="0">
                <a:latin typeface="Trebuchet MS"/>
                <a:cs typeface="Trebuchet MS"/>
              </a:rPr>
              <a:t>,</a:t>
            </a:r>
            <a:r>
              <a:rPr sz="1700" spc="-204" dirty="0">
                <a:latin typeface="Trebuchet MS"/>
                <a:cs typeface="Trebuchet MS"/>
              </a:rPr>
              <a:t> </a:t>
            </a:r>
            <a:r>
              <a:rPr sz="1700" spc="-55" dirty="0">
                <a:latin typeface="Calibri"/>
                <a:cs typeface="Calibri"/>
              </a:rPr>
              <a:t>όμως</a:t>
            </a:r>
            <a:r>
              <a:rPr sz="1700" spc="-55" dirty="0">
                <a:latin typeface="Trebuchet MS"/>
                <a:cs typeface="Trebuchet MS"/>
              </a:rPr>
              <a:t>,</a:t>
            </a:r>
            <a:r>
              <a:rPr sz="1700" spc="-200" dirty="0">
                <a:latin typeface="Trebuchet MS"/>
                <a:cs typeface="Trebuchet MS"/>
              </a:rPr>
              <a:t> </a:t>
            </a:r>
            <a:r>
              <a:rPr sz="1700" spc="-10" dirty="0">
                <a:latin typeface="Calibri"/>
                <a:cs typeface="Calibri"/>
              </a:rPr>
              <a:t>διαφορο</a:t>
            </a:r>
            <a:r>
              <a:rPr sz="1700" spc="-10" dirty="0">
                <a:latin typeface="Trebuchet MS"/>
                <a:cs typeface="Trebuchet MS"/>
              </a:rPr>
              <a:t>π</a:t>
            </a:r>
            <a:r>
              <a:rPr sz="1700" spc="-10" dirty="0">
                <a:latin typeface="Calibri"/>
                <a:cs typeface="Calibri"/>
              </a:rPr>
              <a:t>οιήσεις </a:t>
            </a:r>
            <a:r>
              <a:rPr sz="1700" spc="-37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ως </a:t>
            </a:r>
            <a:r>
              <a:rPr sz="1700" spc="-25" dirty="0">
                <a:latin typeface="Trebuchet MS"/>
                <a:cs typeface="Trebuchet MS"/>
              </a:rPr>
              <a:t>π</a:t>
            </a:r>
            <a:r>
              <a:rPr sz="1700" spc="-25" dirty="0">
                <a:latin typeface="Calibri"/>
                <a:cs typeface="Calibri"/>
              </a:rPr>
              <a:t>ρος</a:t>
            </a:r>
            <a:r>
              <a:rPr sz="1700" spc="-2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το </a:t>
            </a:r>
            <a:r>
              <a:rPr sz="1700" spc="-15" dirty="0">
                <a:latin typeface="Calibri"/>
                <a:cs typeface="Calibri"/>
              </a:rPr>
              <a:t>εκ</a:t>
            </a:r>
            <a:r>
              <a:rPr sz="1700" spc="-15" dirty="0">
                <a:latin typeface="Trebuchet MS"/>
                <a:cs typeface="Trebuchet MS"/>
              </a:rPr>
              <a:t>π</a:t>
            </a:r>
            <a:r>
              <a:rPr sz="1700" spc="-15" dirty="0">
                <a:latin typeface="Calibri"/>
                <a:cs typeface="Calibri"/>
              </a:rPr>
              <a:t>αιδευτικό </a:t>
            </a:r>
            <a:r>
              <a:rPr sz="1700" spc="-60" dirty="0">
                <a:latin typeface="Calibri"/>
                <a:cs typeface="Calibri"/>
              </a:rPr>
              <a:t>ε</a:t>
            </a:r>
            <a:r>
              <a:rPr sz="1700" spc="-60" dirty="0">
                <a:latin typeface="Trebuchet MS"/>
                <a:cs typeface="Trebuchet MS"/>
              </a:rPr>
              <a:t>π</a:t>
            </a:r>
            <a:r>
              <a:rPr sz="1700" spc="-60" dirty="0">
                <a:latin typeface="Calibri"/>
                <a:cs typeface="Calibri"/>
              </a:rPr>
              <a:t>ί</a:t>
            </a:r>
            <a:r>
              <a:rPr sz="1700" spc="-60" dirty="0">
                <a:latin typeface="Trebuchet MS"/>
                <a:cs typeface="Trebuchet MS"/>
              </a:rPr>
              <a:t>π</a:t>
            </a:r>
            <a:r>
              <a:rPr sz="1700" spc="-60" dirty="0">
                <a:latin typeface="Calibri"/>
                <a:cs typeface="Calibri"/>
              </a:rPr>
              <a:t>εδο</a:t>
            </a:r>
            <a:r>
              <a:rPr sz="1700" spc="-60" dirty="0">
                <a:latin typeface="Trebuchet MS"/>
                <a:cs typeface="Trebuchet MS"/>
              </a:rPr>
              <a:t>.</a:t>
            </a:r>
            <a:r>
              <a:rPr sz="1700" spc="-55" dirty="0">
                <a:latin typeface="Trebuchet MS"/>
                <a:cs typeface="Trebuchet MS"/>
              </a:rPr>
              <a:t> </a:t>
            </a:r>
            <a:r>
              <a:rPr sz="1700" spc="-50" dirty="0">
                <a:latin typeface="Calibri"/>
                <a:cs typeface="Calibri"/>
              </a:rPr>
              <a:t>Ε</a:t>
            </a:r>
            <a:r>
              <a:rPr sz="1700" spc="-50" dirty="0">
                <a:latin typeface="Trebuchet MS"/>
                <a:cs typeface="Trebuchet MS"/>
              </a:rPr>
              <a:t>π</a:t>
            </a:r>
            <a:r>
              <a:rPr sz="1700" spc="-50" dirty="0">
                <a:latin typeface="Calibri"/>
                <a:cs typeface="Calibri"/>
              </a:rPr>
              <a:t>ίσης</a:t>
            </a:r>
            <a:r>
              <a:rPr sz="1700" spc="-50" dirty="0">
                <a:latin typeface="Trebuchet MS"/>
                <a:cs typeface="Trebuchet MS"/>
              </a:rPr>
              <a:t>, </a:t>
            </a:r>
            <a:r>
              <a:rPr sz="1700" dirty="0">
                <a:latin typeface="Calibri"/>
                <a:cs typeface="Calibri"/>
              </a:rPr>
              <a:t>οι </a:t>
            </a:r>
            <a:r>
              <a:rPr sz="1700" spc="-10" dirty="0">
                <a:latin typeface="Trebuchet MS"/>
                <a:cs typeface="Trebuchet MS"/>
              </a:rPr>
              <a:t>π</a:t>
            </a:r>
            <a:r>
              <a:rPr sz="1700" spc="-10" dirty="0">
                <a:latin typeface="Calibri"/>
                <a:cs typeface="Calibri"/>
              </a:rPr>
              <a:t>ερισσότεροι </a:t>
            </a:r>
            <a:r>
              <a:rPr sz="1700" spc="-30" dirty="0">
                <a:latin typeface="Calibri"/>
                <a:cs typeface="Calibri"/>
              </a:rPr>
              <a:t>α</a:t>
            </a:r>
            <a:r>
              <a:rPr sz="1700" spc="-30" dirty="0">
                <a:latin typeface="Trebuchet MS"/>
                <a:cs typeface="Trebuchet MS"/>
              </a:rPr>
              <a:t>π</a:t>
            </a:r>
            <a:r>
              <a:rPr sz="1700" spc="-30" dirty="0">
                <a:latin typeface="Calibri"/>
                <a:cs typeface="Calibri"/>
              </a:rPr>
              <a:t>ό</a:t>
            </a:r>
            <a:r>
              <a:rPr sz="1700" spc="-25" dirty="0">
                <a:latin typeface="Calibri"/>
                <a:cs typeface="Calibri"/>
              </a:rPr>
              <a:t> </a:t>
            </a:r>
            <a:r>
              <a:rPr sz="1700" spc="-15" dirty="0">
                <a:latin typeface="Calibri"/>
                <a:cs typeface="Calibri"/>
              </a:rPr>
              <a:t>τα </a:t>
            </a:r>
            <a:r>
              <a:rPr sz="1700" spc="-37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άτομα </a:t>
            </a:r>
            <a:r>
              <a:rPr sz="1700" spc="-30" dirty="0">
                <a:latin typeface="Trebuchet MS"/>
                <a:cs typeface="Trebuchet MS"/>
              </a:rPr>
              <a:t>π</a:t>
            </a:r>
            <a:r>
              <a:rPr sz="1700" spc="-30" dirty="0">
                <a:latin typeface="Calibri"/>
                <a:cs typeface="Calibri"/>
              </a:rPr>
              <a:t>ου</a:t>
            </a:r>
            <a:r>
              <a:rPr sz="1700" spc="-2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α</a:t>
            </a:r>
            <a:r>
              <a:rPr sz="1700" spc="-10" dirty="0">
                <a:latin typeface="Trebuchet MS"/>
                <a:cs typeface="Trebuchet MS"/>
              </a:rPr>
              <a:t>π</a:t>
            </a:r>
            <a:r>
              <a:rPr sz="1700" spc="-10" dirty="0">
                <a:latin typeface="Calibri"/>
                <a:cs typeface="Calibri"/>
              </a:rPr>
              <a:t>έκτησαν </a:t>
            </a:r>
            <a:r>
              <a:rPr sz="1700" spc="-15" dirty="0">
                <a:latin typeface="Calibri"/>
                <a:cs typeface="Calibri"/>
              </a:rPr>
              <a:t>ανα</a:t>
            </a:r>
            <a:r>
              <a:rPr sz="1700" spc="-15" dirty="0">
                <a:latin typeface="Trebuchet MS"/>
                <a:cs typeface="Trebuchet MS"/>
              </a:rPr>
              <a:t>π</a:t>
            </a:r>
            <a:r>
              <a:rPr sz="1700" spc="-15" dirty="0">
                <a:latin typeface="Calibri"/>
                <a:cs typeface="Calibri"/>
              </a:rPr>
              <a:t>ηρία </a:t>
            </a:r>
            <a:r>
              <a:rPr sz="1700" spc="-10" dirty="0">
                <a:latin typeface="Calibri"/>
                <a:cs typeface="Calibri"/>
              </a:rPr>
              <a:t>στην </a:t>
            </a:r>
            <a:r>
              <a:rPr sz="1700" spc="-20" dirty="0">
                <a:latin typeface="Trebuchet MS"/>
                <a:cs typeface="Trebuchet MS"/>
              </a:rPr>
              <a:t>π</a:t>
            </a:r>
            <a:r>
              <a:rPr sz="1700" spc="-20" dirty="0">
                <a:latin typeface="Calibri"/>
                <a:cs typeface="Calibri"/>
              </a:rPr>
              <a:t>ορεία </a:t>
            </a:r>
            <a:r>
              <a:rPr sz="1700" spc="-5" dirty="0">
                <a:latin typeface="Calibri"/>
                <a:cs typeface="Calibri"/>
              </a:rPr>
              <a:t>της</a:t>
            </a:r>
            <a:r>
              <a:rPr sz="1700" dirty="0">
                <a:latin typeface="Calibri"/>
                <a:cs typeface="Calibri"/>
              </a:rPr>
              <a:t> </a:t>
            </a:r>
            <a:r>
              <a:rPr sz="1700" spc="-20" dirty="0">
                <a:latin typeface="Calibri"/>
                <a:cs typeface="Calibri"/>
              </a:rPr>
              <a:t>ζωής</a:t>
            </a:r>
            <a:r>
              <a:rPr sz="1700" spc="34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τους </a:t>
            </a:r>
            <a:r>
              <a:rPr sz="1700" spc="-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ανήκουν</a:t>
            </a:r>
            <a:r>
              <a:rPr sz="1700" spc="8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σε</a:t>
            </a:r>
            <a:r>
              <a:rPr sz="1700" spc="7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νοικοκυριά</a:t>
            </a:r>
            <a:r>
              <a:rPr sz="1700" spc="6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με</a:t>
            </a:r>
            <a:r>
              <a:rPr sz="1700" spc="10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χαμηλό</a:t>
            </a:r>
            <a:r>
              <a:rPr sz="1700" spc="60" dirty="0">
                <a:latin typeface="Calibri"/>
                <a:cs typeface="Calibri"/>
              </a:rPr>
              <a:t> </a:t>
            </a:r>
            <a:r>
              <a:rPr sz="1700" spc="-30" dirty="0">
                <a:latin typeface="Calibri"/>
                <a:cs typeface="Calibri"/>
              </a:rPr>
              <a:t>εισόδημα</a:t>
            </a:r>
            <a:r>
              <a:rPr sz="1700" spc="-30" dirty="0">
                <a:latin typeface="Trebuchet MS"/>
                <a:cs typeface="Trebuchet MS"/>
              </a:rPr>
              <a:t>.</a:t>
            </a:r>
            <a:r>
              <a:rPr sz="1700" spc="-229" dirty="0">
                <a:latin typeface="Trebuchet MS"/>
                <a:cs typeface="Trebuchet MS"/>
              </a:rPr>
              <a:t> </a:t>
            </a:r>
            <a:r>
              <a:rPr sz="1700" spc="-75" dirty="0">
                <a:latin typeface="Calibri"/>
                <a:cs typeface="Calibri"/>
              </a:rPr>
              <a:t>Το</a:t>
            </a:r>
            <a:r>
              <a:rPr sz="1700" spc="8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εύρημα</a:t>
            </a:r>
            <a:r>
              <a:rPr sz="1700" spc="8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αυτό</a:t>
            </a:r>
            <a:endParaRPr sz="1700">
              <a:latin typeface="Calibri"/>
              <a:cs typeface="Calibri"/>
            </a:endParaRPr>
          </a:p>
          <a:p>
            <a:pPr marL="241300" marR="111125">
              <a:lnSpc>
                <a:spcPct val="110000"/>
              </a:lnSpc>
            </a:pPr>
            <a:r>
              <a:rPr sz="1700" spc="-10" dirty="0">
                <a:latin typeface="Trebuchet MS"/>
                <a:cs typeface="Trebuchet MS"/>
              </a:rPr>
              <a:t>π</a:t>
            </a:r>
            <a:r>
              <a:rPr sz="1700" spc="-10" dirty="0">
                <a:latin typeface="Calibri"/>
                <a:cs typeface="Calibri"/>
              </a:rPr>
              <a:t>αρουσιάζει</a:t>
            </a:r>
            <a:r>
              <a:rPr sz="1700" spc="5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μια</a:t>
            </a:r>
            <a:r>
              <a:rPr sz="1700" spc="85" dirty="0">
                <a:latin typeface="Calibri"/>
                <a:cs typeface="Calibri"/>
              </a:rPr>
              <a:t> </a:t>
            </a:r>
            <a:r>
              <a:rPr sz="1700" spc="-25" dirty="0">
                <a:latin typeface="Calibri"/>
                <a:cs typeface="Calibri"/>
              </a:rPr>
              <a:t>διαχρονικότητα</a:t>
            </a:r>
            <a:r>
              <a:rPr sz="1700" spc="-25" dirty="0">
                <a:latin typeface="Trebuchet MS"/>
                <a:cs typeface="Trebuchet MS"/>
              </a:rPr>
              <a:t>,</a:t>
            </a:r>
            <a:r>
              <a:rPr sz="1700" spc="-235" dirty="0">
                <a:latin typeface="Trebuchet MS"/>
                <a:cs typeface="Trebuchet MS"/>
              </a:rPr>
              <a:t> </a:t>
            </a:r>
            <a:r>
              <a:rPr sz="1700" dirty="0">
                <a:latin typeface="Calibri"/>
                <a:cs typeface="Calibri"/>
              </a:rPr>
              <a:t>αφού</a:t>
            </a:r>
            <a:r>
              <a:rPr sz="1700" spc="7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όλες</a:t>
            </a:r>
            <a:r>
              <a:rPr sz="1700" spc="8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οι</a:t>
            </a:r>
            <a:r>
              <a:rPr sz="1700" spc="80" dirty="0">
                <a:latin typeface="Calibri"/>
                <a:cs typeface="Calibri"/>
              </a:rPr>
              <a:t> </a:t>
            </a:r>
            <a:r>
              <a:rPr sz="1700" spc="-15" dirty="0">
                <a:latin typeface="Trebuchet MS"/>
                <a:cs typeface="Trebuchet MS"/>
              </a:rPr>
              <a:t>π</a:t>
            </a:r>
            <a:r>
              <a:rPr sz="1700" spc="-15" dirty="0">
                <a:latin typeface="Calibri"/>
                <a:cs typeface="Calibri"/>
              </a:rPr>
              <a:t>οσοτικές</a:t>
            </a:r>
            <a:r>
              <a:rPr sz="1700" spc="8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έρευνες </a:t>
            </a:r>
            <a:r>
              <a:rPr sz="1700" spc="-37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συμφωνούν</a:t>
            </a:r>
            <a:r>
              <a:rPr sz="1700" spc="7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με</a:t>
            </a:r>
            <a:r>
              <a:rPr sz="1700" spc="190" dirty="0">
                <a:latin typeface="Calibri"/>
                <a:cs typeface="Calibri"/>
              </a:rPr>
              <a:t> </a:t>
            </a:r>
            <a:r>
              <a:rPr sz="1700" spc="-15" dirty="0">
                <a:latin typeface="Calibri"/>
                <a:cs typeface="Calibri"/>
              </a:rPr>
              <a:t>αυτό</a:t>
            </a:r>
            <a:r>
              <a:rPr sz="1700" spc="-15" dirty="0">
                <a:latin typeface="Trebuchet MS"/>
                <a:cs typeface="Trebuchet MS"/>
              </a:rPr>
              <a:t>»</a:t>
            </a:r>
            <a:endParaRPr sz="17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91770" marR="5080">
              <a:lnSpc>
                <a:spcPts val="2590"/>
              </a:lnSpc>
              <a:spcBef>
                <a:spcPts val="425"/>
              </a:spcBef>
            </a:pPr>
            <a:r>
              <a:rPr sz="2400" spc="-5" dirty="0"/>
              <a:t>ΟΣΟΝ</a:t>
            </a:r>
            <a:r>
              <a:rPr sz="2400" spc="125" dirty="0"/>
              <a:t> </a:t>
            </a:r>
            <a:r>
              <a:rPr sz="2400" spc="-40" dirty="0"/>
              <a:t>ΑΦΟΡΑ</a:t>
            </a:r>
            <a:r>
              <a:rPr sz="2400" spc="110" dirty="0"/>
              <a:t> </a:t>
            </a:r>
            <a:r>
              <a:rPr sz="2400" spc="-10" dirty="0"/>
              <a:t>ΤΙΣ</a:t>
            </a:r>
            <a:r>
              <a:rPr sz="2400" spc="130" dirty="0"/>
              <a:t> </a:t>
            </a:r>
            <a:r>
              <a:rPr sz="2400" spc="-5" dirty="0"/>
              <a:t>ΣΥΝΘΗΚΕΣ</a:t>
            </a:r>
            <a:r>
              <a:rPr sz="2400" spc="130" dirty="0"/>
              <a:t> </a:t>
            </a:r>
            <a:r>
              <a:rPr sz="2400" spc="-40" dirty="0"/>
              <a:t>ΔΙΑΒΙΩΣΗΣ</a:t>
            </a:r>
            <a:r>
              <a:rPr sz="2400" spc="-40" dirty="0">
                <a:latin typeface="Trebuchet MS"/>
                <a:cs typeface="Trebuchet MS"/>
              </a:rPr>
              <a:t>, </a:t>
            </a:r>
            <a:r>
              <a:rPr sz="2400" spc="-35" dirty="0">
                <a:latin typeface="Trebuchet MS"/>
                <a:cs typeface="Trebuchet MS"/>
              </a:rPr>
              <a:t> </a:t>
            </a:r>
            <a:r>
              <a:rPr sz="2400" spc="-30" dirty="0"/>
              <a:t>ΤΕΛΕΥΤΑΙΑ</a:t>
            </a:r>
            <a:r>
              <a:rPr sz="2400" spc="130" dirty="0"/>
              <a:t> </a:t>
            </a:r>
            <a:r>
              <a:rPr sz="2400" spc="-5" dirty="0"/>
              <a:t>ΕΡΕΥΝΑ</a:t>
            </a:r>
            <a:r>
              <a:rPr sz="2400" spc="125" dirty="0"/>
              <a:t> </a:t>
            </a:r>
            <a:r>
              <a:rPr sz="2400" spc="-5" dirty="0"/>
              <a:t>ΤΗΣ</a:t>
            </a:r>
            <a:r>
              <a:rPr sz="2400" spc="130" dirty="0"/>
              <a:t> </a:t>
            </a:r>
            <a:r>
              <a:rPr sz="2400" spc="-5" dirty="0"/>
              <a:t>ΕΣΑΜΕΑ</a:t>
            </a:r>
            <a:r>
              <a:rPr sz="2400" spc="105" dirty="0"/>
              <a:t> </a:t>
            </a:r>
            <a:r>
              <a:rPr sz="2400" spc="-10" dirty="0"/>
              <a:t>ΕΔΕΙΞΕ</a:t>
            </a:r>
            <a:r>
              <a:rPr sz="2400" spc="105" dirty="0"/>
              <a:t> </a:t>
            </a:r>
            <a:r>
              <a:rPr sz="2400" spc="-110" dirty="0"/>
              <a:t>ΟΤΙ</a:t>
            </a:r>
            <a:r>
              <a:rPr sz="2400" spc="-110" dirty="0">
                <a:latin typeface="Trebuchet MS"/>
                <a:cs typeface="Trebuchet MS"/>
              </a:rPr>
              <a:t>:</a:t>
            </a:r>
            <a:endParaRPr sz="2400">
              <a:latin typeface="Trebuchet MS"/>
              <a:cs typeface="Trebuchet MS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44830" indent="-228600">
              <a:lnSpc>
                <a:spcPct val="100000"/>
              </a:lnSpc>
              <a:spcBef>
                <a:spcPts val="95"/>
              </a:spcBef>
              <a:buClr>
                <a:srgbClr val="B71E42"/>
              </a:buClr>
              <a:buFont typeface="Wingdings"/>
              <a:buChar char=""/>
              <a:tabLst>
                <a:tab pos="545465" algn="l"/>
              </a:tabLst>
            </a:pPr>
            <a:r>
              <a:rPr spc="-5" dirty="0"/>
              <a:t>Η</a:t>
            </a:r>
            <a:r>
              <a:rPr spc="90" dirty="0"/>
              <a:t> </a:t>
            </a:r>
            <a:r>
              <a:rPr spc="-15" dirty="0"/>
              <a:t>καθολική</a:t>
            </a:r>
            <a:r>
              <a:rPr spc="100" dirty="0"/>
              <a:t> </a:t>
            </a:r>
            <a:r>
              <a:rPr spc="-15" dirty="0">
                <a:latin typeface="Trebuchet MS"/>
                <a:cs typeface="Trebuchet MS"/>
              </a:rPr>
              <a:t>π</a:t>
            </a:r>
            <a:r>
              <a:rPr spc="-15" dirty="0"/>
              <a:t>λειοψηφία</a:t>
            </a:r>
            <a:r>
              <a:rPr spc="90" dirty="0"/>
              <a:t> </a:t>
            </a:r>
            <a:r>
              <a:rPr spc="-10" dirty="0"/>
              <a:t>των</a:t>
            </a:r>
            <a:r>
              <a:rPr spc="95" dirty="0"/>
              <a:t> </a:t>
            </a:r>
            <a:r>
              <a:rPr spc="-10" dirty="0"/>
              <a:t>ατόμων</a:t>
            </a:r>
            <a:r>
              <a:rPr spc="105" dirty="0"/>
              <a:t> </a:t>
            </a:r>
            <a:r>
              <a:rPr spc="-5" dirty="0"/>
              <a:t>με</a:t>
            </a:r>
            <a:r>
              <a:rPr spc="85" dirty="0"/>
              <a:t> </a:t>
            </a:r>
            <a:r>
              <a:rPr spc="-15" dirty="0"/>
              <a:t>ανα</a:t>
            </a:r>
            <a:r>
              <a:rPr spc="-15" dirty="0">
                <a:latin typeface="Trebuchet MS"/>
                <a:cs typeface="Trebuchet MS"/>
              </a:rPr>
              <a:t>π</a:t>
            </a:r>
            <a:r>
              <a:rPr spc="-15" dirty="0"/>
              <a:t>ηρία</a:t>
            </a:r>
            <a:r>
              <a:rPr spc="110" dirty="0"/>
              <a:t> </a:t>
            </a:r>
            <a:r>
              <a:rPr dirty="0"/>
              <a:t>στη</a:t>
            </a:r>
            <a:r>
              <a:rPr spc="90" dirty="0"/>
              <a:t> </a:t>
            </a:r>
            <a:r>
              <a:rPr spc="-10" dirty="0"/>
              <a:t>χώρα</a:t>
            </a:r>
            <a:r>
              <a:rPr spc="100" dirty="0"/>
              <a:t> </a:t>
            </a:r>
            <a:r>
              <a:rPr spc="-10" dirty="0"/>
              <a:t>μας</a:t>
            </a:r>
            <a:r>
              <a:rPr spc="105" dirty="0"/>
              <a:t> </a:t>
            </a:r>
            <a:r>
              <a:rPr spc="-5" dirty="0"/>
              <a:t>ζουν</a:t>
            </a:r>
            <a:r>
              <a:rPr spc="90" dirty="0"/>
              <a:t> </a:t>
            </a:r>
            <a:r>
              <a:rPr spc="-10" dirty="0"/>
              <a:t>με</a:t>
            </a:r>
          </a:p>
          <a:p>
            <a:pPr marL="544830">
              <a:lnSpc>
                <a:spcPct val="100000"/>
              </a:lnSpc>
              <a:spcBef>
                <a:spcPts val="5"/>
              </a:spcBef>
            </a:pPr>
            <a:r>
              <a:rPr spc="-20" dirty="0"/>
              <a:t>την</a:t>
            </a:r>
            <a:r>
              <a:rPr spc="80" dirty="0"/>
              <a:t> </a:t>
            </a:r>
            <a:r>
              <a:rPr spc="-10" dirty="0"/>
              <a:t>οικογένειά</a:t>
            </a:r>
            <a:r>
              <a:rPr spc="60" dirty="0"/>
              <a:t> </a:t>
            </a:r>
            <a:r>
              <a:rPr spc="-55" dirty="0"/>
              <a:t>τους</a:t>
            </a:r>
            <a:r>
              <a:rPr spc="-55" dirty="0">
                <a:latin typeface="Trebuchet MS"/>
                <a:cs typeface="Trebuchet MS"/>
              </a:rPr>
              <a:t>.</a:t>
            </a:r>
          </a:p>
          <a:p>
            <a:pPr marL="544830" marR="108585" indent="-228600">
              <a:lnSpc>
                <a:spcPct val="100000"/>
              </a:lnSpc>
              <a:spcBef>
                <a:spcPts val="994"/>
              </a:spcBef>
              <a:buClr>
                <a:srgbClr val="B71E42"/>
              </a:buClr>
              <a:buFont typeface="Wingdings"/>
              <a:buChar char=""/>
              <a:tabLst>
                <a:tab pos="545465" algn="l"/>
              </a:tabLst>
            </a:pPr>
            <a:r>
              <a:rPr spc="-75" dirty="0"/>
              <a:t>Το</a:t>
            </a:r>
            <a:r>
              <a:rPr spc="90" dirty="0"/>
              <a:t> </a:t>
            </a:r>
            <a:r>
              <a:rPr spc="-55" dirty="0">
                <a:latin typeface="Trebuchet MS"/>
                <a:cs typeface="Trebuchet MS"/>
              </a:rPr>
              <a:t>52,6%</a:t>
            </a:r>
            <a:r>
              <a:rPr spc="-20" dirty="0">
                <a:latin typeface="Trebuchet MS"/>
                <a:cs typeface="Trebuchet MS"/>
              </a:rPr>
              <a:t> </a:t>
            </a:r>
            <a:r>
              <a:rPr spc="-10" dirty="0"/>
              <a:t>των</a:t>
            </a:r>
            <a:r>
              <a:rPr spc="85" dirty="0"/>
              <a:t> </a:t>
            </a:r>
            <a:r>
              <a:rPr spc="-10" dirty="0"/>
              <a:t>ατόμων</a:t>
            </a:r>
            <a:r>
              <a:rPr spc="110" dirty="0"/>
              <a:t> </a:t>
            </a:r>
            <a:r>
              <a:rPr spc="-5" dirty="0"/>
              <a:t>με</a:t>
            </a:r>
            <a:r>
              <a:rPr spc="80" dirty="0"/>
              <a:t> </a:t>
            </a:r>
            <a:r>
              <a:rPr spc="-15" dirty="0"/>
              <a:t>ανα</a:t>
            </a:r>
            <a:r>
              <a:rPr spc="-15" dirty="0">
                <a:latin typeface="Trebuchet MS"/>
                <a:cs typeface="Trebuchet MS"/>
              </a:rPr>
              <a:t>π</a:t>
            </a:r>
            <a:r>
              <a:rPr spc="-15" dirty="0"/>
              <a:t>ηρία</a:t>
            </a:r>
            <a:r>
              <a:rPr spc="110" dirty="0"/>
              <a:t> </a:t>
            </a:r>
            <a:r>
              <a:rPr spc="-25" dirty="0"/>
              <a:t>καλύ</a:t>
            </a:r>
            <a:r>
              <a:rPr spc="-25" dirty="0">
                <a:latin typeface="Trebuchet MS"/>
                <a:cs typeface="Trebuchet MS"/>
              </a:rPr>
              <a:t>π</a:t>
            </a:r>
            <a:r>
              <a:rPr spc="-25" dirty="0"/>
              <a:t>τουν</a:t>
            </a:r>
            <a:r>
              <a:rPr spc="110" dirty="0"/>
              <a:t> </a:t>
            </a:r>
            <a:r>
              <a:rPr dirty="0"/>
              <a:t>τις</a:t>
            </a:r>
            <a:r>
              <a:rPr spc="85" dirty="0"/>
              <a:t> </a:t>
            </a:r>
            <a:r>
              <a:rPr spc="-10" dirty="0"/>
              <a:t>βασικές</a:t>
            </a:r>
            <a:r>
              <a:rPr spc="95" dirty="0"/>
              <a:t> </a:t>
            </a:r>
            <a:r>
              <a:rPr spc="-10" dirty="0"/>
              <a:t>τους</a:t>
            </a:r>
            <a:r>
              <a:rPr spc="95" dirty="0"/>
              <a:t> </a:t>
            </a:r>
            <a:r>
              <a:rPr spc="-10" dirty="0"/>
              <a:t>ανάγκες </a:t>
            </a:r>
            <a:r>
              <a:rPr spc="-345" dirty="0"/>
              <a:t> </a:t>
            </a:r>
            <a:r>
              <a:rPr spc="-35" dirty="0"/>
              <a:t>α</a:t>
            </a:r>
            <a:r>
              <a:rPr spc="-35" dirty="0">
                <a:latin typeface="Trebuchet MS"/>
                <a:cs typeface="Trebuchet MS"/>
              </a:rPr>
              <a:t>π</a:t>
            </a:r>
            <a:r>
              <a:rPr spc="-35" dirty="0"/>
              <a:t>ό</a:t>
            </a:r>
            <a:r>
              <a:rPr spc="-30" dirty="0"/>
              <a:t> </a:t>
            </a:r>
            <a:r>
              <a:rPr spc="-10" dirty="0"/>
              <a:t>το </a:t>
            </a:r>
            <a:r>
              <a:rPr spc="-15" dirty="0"/>
              <a:t>οικογενειακό</a:t>
            </a:r>
            <a:r>
              <a:rPr spc="-10" dirty="0"/>
              <a:t> </a:t>
            </a:r>
            <a:r>
              <a:rPr spc="-30" dirty="0"/>
              <a:t>εισόδημα</a:t>
            </a:r>
            <a:r>
              <a:rPr spc="-30" dirty="0">
                <a:latin typeface="Trebuchet MS"/>
                <a:cs typeface="Trebuchet MS"/>
              </a:rPr>
              <a:t>, </a:t>
            </a:r>
            <a:r>
              <a:rPr spc="-5" dirty="0"/>
              <a:t>ενώ </a:t>
            </a:r>
            <a:r>
              <a:rPr spc="-10" dirty="0"/>
              <a:t>το</a:t>
            </a:r>
            <a:r>
              <a:rPr spc="-5" dirty="0"/>
              <a:t> </a:t>
            </a:r>
            <a:r>
              <a:rPr spc="-10" dirty="0"/>
              <a:t>σύνολο σχεδόν των </a:t>
            </a:r>
            <a:r>
              <a:rPr spc="-30" dirty="0"/>
              <a:t>υ</a:t>
            </a:r>
            <a:r>
              <a:rPr spc="-30" dirty="0">
                <a:latin typeface="Trebuchet MS"/>
                <a:cs typeface="Trebuchet MS"/>
              </a:rPr>
              <a:t>π</a:t>
            </a:r>
            <a:r>
              <a:rPr spc="-30" dirty="0"/>
              <a:t>ολοί</a:t>
            </a:r>
            <a:r>
              <a:rPr spc="-30" dirty="0">
                <a:latin typeface="Trebuchet MS"/>
                <a:cs typeface="Trebuchet MS"/>
              </a:rPr>
              <a:t>π</a:t>
            </a:r>
            <a:r>
              <a:rPr spc="-30" dirty="0"/>
              <a:t>ων </a:t>
            </a:r>
            <a:r>
              <a:rPr spc="-25" dirty="0"/>
              <a:t> </a:t>
            </a:r>
            <a:r>
              <a:rPr spc="-10" dirty="0"/>
              <a:t>έχουν</a:t>
            </a:r>
            <a:r>
              <a:rPr spc="85" dirty="0"/>
              <a:t> </a:t>
            </a:r>
            <a:r>
              <a:rPr spc="-20" dirty="0"/>
              <a:t>δικό</a:t>
            </a:r>
            <a:r>
              <a:rPr spc="200" dirty="0"/>
              <a:t> </a:t>
            </a:r>
            <a:r>
              <a:rPr spc="-10" dirty="0"/>
              <a:t>τους</a:t>
            </a:r>
            <a:r>
              <a:rPr spc="90" dirty="0"/>
              <a:t> </a:t>
            </a:r>
            <a:r>
              <a:rPr spc="-35" dirty="0"/>
              <a:t>εισόδημα</a:t>
            </a:r>
            <a:r>
              <a:rPr spc="-35" dirty="0">
                <a:latin typeface="Trebuchet MS"/>
                <a:cs typeface="Trebuchet MS"/>
              </a:rPr>
              <a:t>.</a:t>
            </a:r>
          </a:p>
          <a:p>
            <a:pPr marL="544830" marR="84455" indent="-228600">
              <a:lnSpc>
                <a:spcPct val="100000"/>
              </a:lnSpc>
              <a:spcBef>
                <a:spcPts val="1000"/>
              </a:spcBef>
              <a:buClr>
                <a:srgbClr val="B71E42"/>
              </a:buClr>
              <a:buFont typeface="Wingdings"/>
              <a:buChar char=""/>
              <a:tabLst>
                <a:tab pos="545465" algn="l"/>
              </a:tabLst>
            </a:pPr>
            <a:r>
              <a:rPr spc="-5" dirty="0"/>
              <a:t>Η πλειοψηφία </a:t>
            </a:r>
            <a:r>
              <a:rPr spc="-10" dirty="0"/>
              <a:t>των ατόμων </a:t>
            </a:r>
            <a:r>
              <a:rPr spc="-5" dirty="0"/>
              <a:t>με αναπηρία </a:t>
            </a:r>
            <a:r>
              <a:rPr spc="-25" dirty="0"/>
              <a:t>και </a:t>
            </a:r>
            <a:r>
              <a:rPr spc="-10" dirty="0"/>
              <a:t>των οικογενειών τους </a:t>
            </a:r>
            <a:r>
              <a:rPr spc="-5" dirty="0"/>
              <a:t>δεν </a:t>
            </a:r>
            <a:r>
              <a:rPr dirty="0"/>
              <a:t> </a:t>
            </a:r>
            <a:r>
              <a:rPr spc="-20" dirty="0"/>
              <a:t>έχουν</a:t>
            </a:r>
            <a:r>
              <a:rPr spc="-15" dirty="0"/>
              <a:t> </a:t>
            </a:r>
            <a:r>
              <a:rPr spc="-5" dirty="0"/>
              <a:t>δεχθεί ποτέ </a:t>
            </a:r>
            <a:r>
              <a:rPr spc="-15" dirty="0"/>
              <a:t>κάποια </a:t>
            </a:r>
            <a:r>
              <a:rPr spc="-10" dirty="0"/>
              <a:t>ψυχολογική </a:t>
            </a:r>
            <a:r>
              <a:rPr spc="-5" dirty="0"/>
              <a:t>ή </a:t>
            </a:r>
            <a:r>
              <a:rPr spc="-10" dirty="0"/>
              <a:t>συμβουλευτική </a:t>
            </a:r>
            <a:r>
              <a:rPr spc="-5" dirty="0"/>
              <a:t>υποστήριξη </a:t>
            </a:r>
            <a:r>
              <a:rPr spc="-10" dirty="0"/>
              <a:t>από </a:t>
            </a:r>
            <a:r>
              <a:rPr spc="-350" dirty="0"/>
              <a:t> </a:t>
            </a:r>
            <a:r>
              <a:rPr spc="-10" dirty="0"/>
              <a:t>ειδικούς</a:t>
            </a:r>
            <a:r>
              <a:rPr spc="315" dirty="0"/>
              <a:t> </a:t>
            </a:r>
            <a:r>
              <a:rPr spc="-5" dirty="0"/>
              <a:t>επιστήμονες.</a:t>
            </a:r>
          </a:p>
          <a:p>
            <a:pPr marL="544830" indent="-228600">
              <a:lnSpc>
                <a:spcPct val="100000"/>
              </a:lnSpc>
              <a:spcBef>
                <a:spcPts val="994"/>
              </a:spcBef>
              <a:buClr>
                <a:srgbClr val="B71E42"/>
              </a:buClr>
              <a:buFont typeface="Wingdings"/>
              <a:buChar char=""/>
              <a:tabLst>
                <a:tab pos="545465" algn="l"/>
              </a:tabLst>
            </a:pPr>
            <a:r>
              <a:rPr spc="-5" dirty="0"/>
              <a:t>Ποσοστό μικρότερο</a:t>
            </a:r>
            <a:r>
              <a:rPr spc="-25" dirty="0"/>
              <a:t> </a:t>
            </a:r>
            <a:r>
              <a:rPr spc="-10" dirty="0"/>
              <a:t>του 20%</a:t>
            </a:r>
            <a:r>
              <a:rPr spc="15" dirty="0"/>
              <a:t> </a:t>
            </a:r>
            <a:r>
              <a:rPr spc="-10" dirty="0"/>
              <a:t>των ατόμων</a:t>
            </a:r>
            <a:r>
              <a:rPr spc="-15" dirty="0"/>
              <a:t> </a:t>
            </a:r>
            <a:r>
              <a:rPr spc="-5" dirty="0"/>
              <a:t>με αναπηρία</a:t>
            </a:r>
            <a:r>
              <a:rPr spc="-20" dirty="0"/>
              <a:t> </a:t>
            </a:r>
            <a:r>
              <a:rPr spc="-10" dirty="0"/>
              <a:t>συμμετέχουν</a:t>
            </a:r>
            <a:r>
              <a:rPr spc="-45" dirty="0"/>
              <a:t> </a:t>
            </a:r>
            <a:r>
              <a:rPr spc="-5" dirty="0"/>
              <a:t>σε</a:t>
            </a:r>
          </a:p>
          <a:p>
            <a:pPr marL="544830">
              <a:lnSpc>
                <a:spcPct val="100000"/>
              </a:lnSpc>
              <a:spcBef>
                <a:spcPts val="5"/>
              </a:spcBef>
            </a:pPr>
            <a:r>
              <a:rPr spc="-15" dirty="0"/>
              <a:t>κάποιο σύλλογο</a:t>
            </a:r>
            <a:r>
              <a:rPr spc="-40" dirty="0"/>
              <a:t> </a:t>
            </a:r>
            <a:r>
              <a:rPr spc="-5" dirty="0"/>
              <a:t>ή σωματείο.</a:t>
            </a:r>
          </a:p>
          <a:p>
            <a:pPr marL="544830" marR="329565" indent="-228600">
              <a:lnSpc>
                <a:spcPct val="100000"/>
              </a:lnSpc>
              <a:spcBef>
                <a:spcPts val="994"/>
              </a:spcBef>
              <a:buClr>
                <a:srgbClr val="B71E42"/>
              </a:buClr>
              <a:buFont typeface="Wingdings"/>
              <a:buChar char=""/>
              <a:tabLst>
                <a:tab pos="545465" algn="l"/>
              </a:tabLst>
            </a:pPr>
            <a:r>
              <a:rPr spc="-5" dirty="0"/>
              <a:t>Η πλειοψηφία </a:t>
            </a:r>
            <a:r>
              <a:rPr spc="-10" dirty="0"/>
              <a:t>των ατόμων </a:t>
            </a:r>
            <a:r>
              <a:rPr spc="-5" dirty="0"/>
              <a:t>με αναπηρία επίσης δεν έχει </a:t>
            </a:r>
            <a:r>
              <a:rPr spc="-15" dirty="0"/>
              <a:t>κάποια ειδική </a:t>
            </a:r>
            <a:r>
              <a:rPr spc="-350" dirty="0"/>
              <a:t> </a:t>
            </a:r>
            <a:r>
              <a:rPr spc="-10" dirty="0"/>
              <a:t>εκπαίδευση </a:t>
            </a:r>
            <a:r>
              <a:rPr spc="-25" dirty="0"/>
              <a:t>και </a:t>
            </a:r>
            <a:r>
              <a:rPr spc="-5" dirty="0"/>
              <a:t>δεν </a:t>
            </a:r>
            <a:r>
              <a:rPr spc="-10" dirty="0"/>
              <a:t>ξέρει </a:t>
            </a:r>
            <a:r>
              <a:rPr spc="-5" dirty="0"/>
              <a:t>να </a:t>
            </a:r>
            <a:r>
              <a:rPr spc="-10" dirty="0"/>
              <a:t>χρησιμοποιεί ηλεκτρονικό </a:t>
            </a:r>
            <a:r>
              <a:rPr spc="-5" dirty="0"/>
              <a:t>υπολογιστή </a:t>
            </a:r>
            <a:r>
              <a:rPr dirty="0"/>
              <a:t> </a:t>
            </a:r>
            <a:r>
              <a:rPr spc="-5" dirty="0"/>
              <a:t>(ΕΣΑμεΑ,</a:t>
            </a:r>
            <a:r>
              <a:rPr spc="330" dirty="0"/>
              <a:t> </a:t>
            </a:r>
            <a:r>
              <a:rPr spc="-10" dirty="0"/>
              <a:t>2008: 17).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91770" marR="5080">
              <a:lnSpc>
                <a:spcPts val="3130"/>
              </a:lnSpc>
              <a:spcBef>
                <a:spcPts val="500"/>
              </a:spcBef>
            </a:pPr>
            <a:r>
              <a:rPr spc="-5" dirty="0"/>
              <a:t>ΠΟΙΕΣ</a:t>
            </a:r>
            <a:r>
              <a:rPr spc="130" dirty="0"/>
              <a:t> </a:t>
            </a:r>
            <a:r>
              <a:rPr spc="-5" dirty="0"/>
              <a:t>ΕΙΝΑΙ</a:t>
            </a:r>
            <a:r>
              <a:rPr spc="114" dirty="0"/>
              <a:t> </a:t>
            </a:r>
            <a:r>
              <a:rPr spc="-5" dirty="0"/>
              <a:t>ΟΙ</a:t>
            </a:r>
            <a:r>
              <a:rPr spc="130" dirty="0"/>
              <a:t> </a:t>
            </a:r>
            <a:r>
              <a:rPr dirty="0"/>
              <a:t>ΑΝΤΙΛΗΨΕΙΣ</a:t>
            </a:r>
            <a:r>
              <a:rPr spc="95" dirty="0"/>
              <a:t> </a:t>
            </a:r>
            <a:r>
              <a:rPr dirty="0"/>
              <a:t>ΣΑΣ</a:t>
            </a:r>
            <a:r>
              <a:rPr spc="114" dirty="0"/>
              <a:t> </a:t>
            </a:r>
            <a:r>
              <a:rPr dirty="0"/>
              <a:t>ΣΧΕΤΙΚΑ </a:t>
            </a:r>
            <a:r>
              <a:rPr spc="-640" dirty="0"/>
              <a:t> </a:t>
            </a:r>
            <a:r>
              <a:rPr dirty="0"/>
              <a:t>ΜΕ</a:t>
            </a:r>
            <a:r>
              <a:rPr spc="125" dirty="0"/>
              <a:t> </a:t>
            </a:r>
            <a:r>
              <a:rPr spc="-114" dirty="0"/>
              <a:t>ΤΑ</a:t>
            </a:r>
            <a:r>
              <a:rPr spc="130" dirty="0"/>
              <a:t> </a:t>
            </a:r>
            <a:r>
              <a:rPr spc="-65" dirty="0"/>
              <a:t>ΑΤΟΜΑ</a:t>
            </a:r>
            <a:r>
              <a:rPr spc="110" dirty="0"/>
              <a:t> </a:t>
            </a:r>
            <a:r>
              <a:rPr dirty="0"/>
              <a:t>ΜΕ</a:t>
            </a:r>
            <a:r>
              <a:rPr spc="130" dirty="0"/>
              <a:t> </a:t>
            </a:r>
            <a:r>
              <a:rPr spc="-10" dirty="0"/>
              <a:t>ΑΝΑΠΗΡΙΑ</a:t>
            </a:r>
            <a:r>
              <a:rPr spc="-10" dirty="0">
                <a:latin typeface="Trebuchet MS"/>
                <a:cs typeface="Trebuchet MS"/>
              </a:rPr>
              <a:t>?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85032" y="2857500"/>
            <a:ext cx="5443727" cy="319582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91770" marR="5080">
              <a:lnSpc>
                <a:spcPts val="3130"/>
              </a:lnSpc>
              <a:spcBef>
                <a:spcPts val="500"/>
              </a:spcBef>
            </a:pPr>
            <a:r>
              <a:rPr spc="-35" dirty="0"/>
              <a:t>ΣΤΑΣΕΙΣ</a:t>
            </a:r>
            <a:r>
              <a:rPr spc="85" dirty="0"/>
              <a:t> </a:t>
            </a:r>
            <a:r>
              <a:rPr dirty="0"/>
              <a:t>ΚΑΙ</a:t>
            </a:r>
            <a:r>
              <a:rPr spc="130" dirty="0"/>
              <a:t> </a:t>
            </a:r>
            <a:r>
              <a:rPr dirty="0"/>
              <a:t>ΑΝΤΙΛΗΨΕΙΣ</a:t>
            </a:r>
            <a:r>
              <a:rPr spc="100" dirty="0"/>
              <a:t> </a:t>
            </a:r>
            <a:r>
              <a:rPr spc="-5" dirty="0"/>
              <a:t>ΤΗΣ</a:t>
            </a:r>
            <a:r>
              <a:rPr spc="135" dirty="0"/>
              <a:t> </a:t>
            </a:r>
            <a:r>
              <a:rPr spc="-5" dirty="0"/>
              <a:t>ΕΛΛΗΝΙΚΗΣ </a:t>
            </a:r>
            <a:r>
              <a:rPr spc="-640" dirty="0"/>
              <a:t> </a:t>
            </a:r>
            <a:r>
              <a:rPr spc="-15" dirty="0"/>
              <a:t>ΚΟΙΝΩΝΙΚΗΣ</a:t>
            </a:r>
            <a:r>
              <a:rPr spc="125" dirty="0"/>
              <a:t> </a:t>
            </a:r>
            <a:r>
              <a:rPr dirty="0"/>
              <a:t>ΓΝΩΜΗΣ</a:t>
            </a:r>
            <a:r>
              <a:rPr spc="110" dirty="0"/>
              <a:t> </a:t>
            </a:r>
            <a:r>
              <a:rPr dirty="0"/>
              <a:t>ΓΙΑ</a:t>
            </a:r>
            <a:r>
              <a:rPr spc="120" dirty="0"/>
              <a:t> </a:t>
            </a:r>
            <a:r>
              <a:rPr spc="-114" dirty="0"/>
              <a:t>ΤΑ</a:t>
            </a:r>
            <a:r>
              <a:rPr spc="130" dirty="0"/>
              <a:t> </a:t>
            </a:r>
            <a:r>
              <a:rPr spc="-5" dirty="0"/>
              <a:t>ΑΜΕΑ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06067" y="1886711"/>
            <a:ext cx="6684264" cy="425805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1967" y="783463"/>
            <a:ext cx="5455285" cy="104965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  <a:tabLst>
                <a:tab pos="4894580" algn="l"/>
              </a:tabLst>
            </a:pPr>
            <a:r>
              <a:rPr sz="2400" spc="-15" dirty="0"/>
              <a:t>ΣΥΓΚΡΙΤΙΚΟΣ</a:t>
            </a:r>
            <a:r>
              <a:rPr sz="2400" spc="140" dirty="0"/>
              <a:t> </a:t>
            </a:r>
            <a:r>
              <a:rPr sz="2400" spc="-5" dirty="0"/>
              <a:t>ΠΙΝΑΚΑΣ</a:t>
            </a:r>
            <a:r>
              <a:rPr sz="2400" spc="110" dirty="0"/>
              <a:t> </a:t>
            </a:r>
            <a:r>
              <a:rPr sz="2400" spc="-5" dirty="0"/>
              <a:t>ΤΩΝ</a:t>
            </a:r>
            <a:r>
              <a:rPr sz="2400" spc="130" dirty="0"/>
              <a:t> </a:t>
            </a:r>
            <a:r>
              <a:rPr sz="2400" spc="-30" dirty="0"/>
              <a:t>ΣΤΑΣΕΩΝ</a:t>
            </a:r>
            <a:r>
              <a:rPr sz="2400" spc="120" dirty="0"/>
              <a:t> </a:t>
            </a:r>
            <a:r>
              <a:rPr sz="2400" spc="-5" dirty="0"/>
              <a:t>ΤΗΣ </a:t>
            </a:r>
            <a:r>
              <a:rPr sz="2400" dirty="0"/>
              <a:t> </a:t>
            </a:r>
            <a:r>
              <a:rPr sz="2400" spc="-20" dirty="0"/>
              <a:t>Ε</a:t>
            </a:r>
            <a:r>
              <a:rPr sz="2400" dirty="0"/>
              <a:t>Λ</a:t>
            </a:r>
            <a:r>
              <a:rPr sz="2400" spc="5" dirty="0"/>
              <a:t>Λ</a:t>
            </a:r>
            <a:r>
              <a:rPr sz="2400" spc="-5" dirty="0"/>
              <a:t>ΗΝΙΚΗ</a:t>
            </a:r>
            <a:r>
              <a:rPr sz="2400" dirty="0"/>
              <a:t>Σ</a:t>
            </a:r>
            <a:r>
              <a:rPr sz="2400" spc="114" dirty="0"/>
              <a:t> </a:t>
            </a:r>
            <a:r>
              <a:rPr sz="2400" spc="-110" dirty="0"/>
              <a:t>Κ</a:t>
            </a:r>
            <a:r>
              <a:rPr sz="2400" spc="-5" dirty="0"/>
              <a:t>Ο</a:t>
            </a:r>
            <a:r>
              <a:rPr sz="2400" spc="-10" dirty="0"/>
              <a:t>Ι</a:t>
            </a:r>
            <a:r>
              <a:rPr sz="2400" dirty="0"/>
              <a:t>ΝΗΣ</a:t>
            </a:r>
            <a:r>
              <a:rPr sz="2400" spc="130" dirty="0"/>
              <a:t> </a:t>
            </a:r>
            <a:r>
              <a:rPr sz="2400" dirty="0"/>
              <a:t>ΓΝΩΜ</a:t>
            </a:r>
            <a:r>
              <a:rPr sz="2400" spc="10" dirty="0"/>
              <a:t>Η</a:t>
            </a:r>
            <a:r>
              <a:rPr sz="2400" dirty="0"/>
              <a:t>Σ</a:t>
            </a:r>
            <a:r>
              <a:rPr sz="2400" spc="120" dirty="0"/>
              <a:t> </a:t>
            </a:r>
            <a:r>
              <a:rPr sz="2400" spc="-5" dirty="0"/>
              <a:t>ΕΝΑΝΤ</a:t>
            </a:r>
            <a:r>
              <a:rPr sz="2400" dirty="0"/>
              <a:t>Ι	</a:t>
            </a:r>
            <a:r>
              <a:rPr sz="2400" spc="-5" dirty="0"/>
              <a:t>ΤΩΝ  </a:t>
            </a:r>
            <a:r>
              <a:rPr sz="2400" spc="-50" dirty="0"/>
              <a:t>ΑΤΟΜΩΝ</a:t>
            </a:r>
            <a:r>
              <a:rPr sz="2400" spc="120" dirty="0"/>
              <a:t> </a:t>
            </a:r>
            <a:r>
              <a:rPr sz="2400" dirty="0"/>
              <a:t>ΜΕ</a:t>
            </a:r>
            <a:r>
              <a:rPr sz="2400" spc="120" dirty="0"/>
              <a:t> </a:t>
            </a:r>
            <a:r>
              <a:rPr sz="2400" spc="-5" dirty="0"/>
              <a:t>ΑΝΑΠΗΡΙΑ</a:t>
            </a:r>
            <a:endParaRPr sz="2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31975" y="2145792"/>
            <a:ext cx="6682740" cy="392887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1967" y="2009368"/>
            <a:ext cx="5523865" cy="1249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20000"/>
              </a:lnSpc>
              <a:spcBef>
                <a:spcPts val="100"/>
              </a:spcBef>
              <a:buClr>
                <a:srgbClr val="B71E42"/>
              </a:buClr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libri"/>
                <a:cs typeface="Calibri"/>
              </a:rPr>
              <a:t>Αλλάζει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η</a:t>
            </a:r>
            <a:r>
              <a:rPr sz="2000" spc="1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συμβουλευτική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διαδικασία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σε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άτομα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με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ανα</a:t>
            </a:r>
            <a:r>
              <a:rPr sz="2000" spc="-20" dirty="0">
                <a:latin typeface="Trebuchet MS"/>
                <a:cs typeface="Trebuchet MS"/>
              </a:rPr>
              <a:t>π</a:t>
            </a:r>
            <a:r>
              <a:rPr sz="2000" spc="-20" dirty="0">
                <a:latin typeface="Calibri"/>
                <a:cs typeface="Calibri"/>
              </a:rPr>
              <a:t>ηρία</a:t>
            </a:r>
            <a:r>
              <a:rPr sz="2000" spc="-20" dirty="0">
                <a:latin typeface="Trebuchet MS"/>
                <a:cs typeface="Trebuchet MS"/>
              </a:rPr>
              <a:t>?</a:t>
            </a:r>
            <a:endParaRPr sz="2000">
              <a:latin typeface="Trebuchet MS"/>
              <a:cs typeface="Trebuchet MS"/>
            </a:endParaRPr>
          </a:p>
          <a:p>
            <a:pPr marL="241300" indent="-228600">
              <a:lnSpc>
                <a:spcPct val="100000"/>
              </a:lnSpc>
              <a:spcBef>
                <a:spcPts val="1475"/>
              </a:spcBef>
              <a:buClr>
                <a:srgbClr val="B71E42"/>
              </a:buClr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Κι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αν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ναι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spc="-45" dirty="0">
                <a:latin typeface="Trebuchet MS"/>
                <a:cs typeface="Trebuchet MS"/>
              </a:rPr>
              <a:t>π</a:t>
            </a:r>
            <a:r>
              <a:rPr sz="2000" spc="-45" dirty="0">
                <a:latin typeface="Calibri"/>
                <a:cs typeface="Calibri"/>
              </a:rPr>
              <a:t>ως</a:t>
            </a:r>
            <a:r>
              <a:rPr sz="2000" spc="-45" dirty="0">
                <a:latin typeface="Trebuchet MS"/>
                <a:cs typeface="Trebuchet MS"/>
              </a:rPr>
              <a:t>?</a:t>
            </a:r>
            <a:endParaRPr sz="20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860035" y="3284220"/>
            <a:ext cx="4050791" cy="268681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1967" y="765175"/>
            <a:ext cx="1812289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Α</a:t>
            </a:r>
            <a:r>
              <a:rPr sz="3200" spc="-15" dirty="0"/>
              <a:t>Ν</a:t>
            </a:r>
            <a:r>
              <a:rPr sz="3200" dirty="0"/>
              <a:t>Α</a:t>
            </a:r>
            <a:r>
              <a:rPr sz="3200" spc="-10" dirty="0"/>
              <a:t>Π</a:t>
            </a:r>
            <a:r>
              <a:rPr sz="3200" spc="-5" dirty="0"/>
              <a:t>ΗΡΙΑ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521967" y="2038553"/>
            <a:ext cx="6408420" cy="33166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marR="437515" indent="-228600" algn="just">
              <a:lnSpc>
                <a:spcPct val="100000"/>
              </a:lnSpc>
              <a:spcBef>
                <a:spcPts val="95"/>
              </a:spcBef>
              <a:buClr>
                <a:srgbClr val="B71E42"/>
              </a:buClr>
              <a:buFont typeface="Arial MT"/>
              <a:buChar char="•"/>
              <a:tabLst>
                <a:tab pos="241300" algn="l"/>
              </a:tabLst>
            </a:pPr>
            <a:r>
              <a:rPr sz="1600" spc="-5" dirty="0">
                <a:latin typeface="Calibri"/>
                <a:cs typeface="Calibri"/>
              </a:rPr>
              <a:t>Ο ορισμός ή </a:t>
            </a:r>
            <a:r>
              <a:rPr sz="1600" spc="-15" dirty="0">
                <a:latin typeface="Calibri"/>
                <a:cs typeface="Calibri"/>
              </a:rPr>
              <a:t>καλύτερα </a:t>
            </a:r>
            <a:r>
              <a:rPr sz="1600" spc="-5" dirty="0">
                <a:latin typeface="Calibri"/>
                <a:cs typeface="Calibri"/>
              </a:rPr>
              <a:t>η </a:t>
            </a:r>
            <a:r>
              <a:rPr sz="1600" spc="-20" dirty="0">
                <a:latin typeface="Trebuchet MS"/>
                <a:cs typeface="Trebuchet MS"/>
              </a:rPr>
              <a:t>π</a:t>
            </a:r>
            <a:r>
              <a:rPr sz="1600" spc="-20" dirty="0">
                <a:latin typeface="Calibri"/>
                <a:cs typeface="Calibri"/>
              </a:rPr>
              <a:t>εριγραφή </a:t>
            </a:r>
            <a:r>
              <a:rPr sz="1600" spc="-10" dirty="0">
                <a:latin typeface="Calibri"/>
                <a:cs typeface="Calibri"/>
              </a:rPr>
              <a:t>του </a:t>
            </a:r>
            <a:r>
              <a:rPr sz="1600" spc="-5" dirty="0">
                <a:latin typeface="Calibri"/>
                <a:cs typeface="Calibri"/>
              </a:rPr>
              <a:t>φαινομένου της </a:t>
            </a:r>
            <a:r>
              <a:rPr sz="1600" spc="-15" dirty="0">
                <a:latin typeface="Calibri"/>
                <a:cs typeface="Calibri"/>
              </a:rPr>
              <a:t>ανα</a:t>
            </a:r>
            <a:r>
              <a:rPr sz="1600" spc="-15" dirty="0">
                <a:latin typeface="Trebuchet MS"/>
                <a:cs typeface="Trebuchet MS"/>
              </a:rPr>
              <a:t>π</a:t>
            </a:r>
            <a:r>
              <a:rPr sz="1600" spc="-15" dirty="0">
                <a:latin typeface="Calibri"/>
                <a:cs typeface="Calibri"/>
              </a:rPr>
              <a:t>ηρίας 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συχνά </a:t>
            </a:r>
            <a:r>
              <a:rPr sz="1600" spc="-25" dirty="0">
                <a:latin typeface="Trebuchet MS"/>
                <a:cs typeface="Trebuchet MS"/>
              </a:rPr>
              <a:t>π</a:t>
            </a:r>
            <a:r>
              <a:rPr sz="1600" spc="-25" dirty="0">
                <a:latin typeface="Calibri"/>
                <a:cs typeface="Calibri"/>
              </a:rPr>
              <a:t>ροκαλεί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σύγχυση </a:t>
            </a:r>
            <a:r>
              <a:rPr sz="1600" spc="-35" dirty="0">
                <a:latin typeface="Calibri"/>
                <a:cs typeface="Calibri"/>
              </a:rPr>
              <a:t>α</a:t>
            </a:r>
            <a:r>
              <a:rPr sz="1600" spc="-35" dirty="0">
                <a:latin typeface="Trebuchet MS"/>
                <a:cs typeface="Trebuchet MS"/>
              </a:rPr>
              <a:t>π</a:t>
            </a:r>
            <a:r>
              <a:rPr sz="1600" spc="-35" dirty="0">
                <a:latin typeface="Calibri"/>
                <a:cs typeface="Calibri"/>
              </a:rPr>
              <a:t>ό </a:t>
            </a:r>
            <a:r>
              <a:rPr sz="1600" dirty="0">
                <a:latin typeface="Calibri"/>
                <a:cs typeface="Calibri"/>
              </a:rPr>
              <a:t>τη </a:t>
            </a:r>
            <a:r>
              <a:rPr sz="16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διαφορετική χρήση </a:t>
            </a:r>
            <a:r>
              <a:rPr sz="1600" u="heavy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ορολογιών</a:t>
            </a:r>
            <a:r>
              <a:rPr sz="1600" spc="-35" dirty="0">
                <a:latin typeface="Trebuchet MS"/>
                <a:cs typeface="Trebuchet MS"/>
              </a:rPr>
              <a:t>. </a:t>
            </a:r>
            <a:r>
              <a:rPr sz="1600" spc="-10" dirty="0">
                <a:latin typeface="Calibri"/>
                <a:cs typeface="Calibri"/>
              </a:rPr>
              <a:t>Οι </a:t>
            </a:r>
            <a:r>
              <a:rPr sz="1600" spc="-5" dirty="0">
                <a:latin typeface="Calibri"/>
                <a:cs typeface="Calibri"/>
              </a:rPr>
              <a:t> αμφιβολίες </a:t>
            </a:r>
            <a:r>
              <a:rPr sz="1600" spc="-10" dirty="0">
                <a:latin typeface="Calibri"/>
                <a:cs typeface="Calibri"/>
              </a:rPr>
              <a:t>ξεκινούν </a:t>
            </a:r>
            <a:r>
              <a:rPr sz="1600" spc="-35" dirty="0">
                <a:latin typeface="Calibri"/>
                <a:cs typeface="Calibri"/>
              </a:rPr>
              <a:t>α</a:t>
            </a:r>
            <a:r>
              <a:rPr sz="1600" spc="-35" dirty="0">
                <a:latin typeface="Trebuchet MS"/>
                <a:cs typeface="Trebuchet MS"/>
              </a:rPr>
              <a:t>π</a:t>
            </a:r>
            <a:r>
              <a:rPr sz="1600" spc="-35" dirty="0">
                <a:latin typeface="Calibri"/>
                <a:cs typeface="Calibri"/>
              </a:rPr>
              <a:t>ό </a:t>
            </a:r>
            <a:r>
              <a:rPr sz="1600" spc="-20" dirty="0">
                <a:latin typeface="Calibri"/>
                <a:cs typeface="Calibri"/>
              </a:rPr>
              <a:t>την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έλλειψη </a:t>
            </a:r>
            <a:r>
              <a:rPr sz="1600" spc="-5" dirty="0">
                <a:latin typeface="Calibri"/>
                <a:cs typeface="Calibri"/>
              </a:rPr>
              <a:t>μιας </a:t>
            </a:r>
            <a:r>
              <a:rPr sz="1600" spc="-20" dirty="0">
                <a:latin typeface="Calibri"/>
                <a:cs typeface="Calibri"/>
              </a:rPr>
              <a:t>καθολικά </a:t>
            </a:r>
            <a:r>
              <a:rPr sz="1600" spc="-10" dirty="0">
                <a:latin typeface="Calibri"/>
                <a:cs typeface="Calibri"/>
              </a:rPr>
              <a:t>εφαρμόσιμης 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αρχής</a:t>
            </a:r>
            <a:r>
              <a:rPr sz="1600" spc="1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ή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αναφοράς</a:t>
            </a:r>
            <a:r>
              <a:rPr sz="1600" spc="-30" dirty="0">
                <a:latin typeface="Trebuchet MS"/>
                <a:cs typeface="Trebuchet MS"/>
              </a:rPr>
              <a:t>,</a:t>
            </a:r>
            <a:r>
              <a:rPr sz="1600" spc="-155" dirty="0">
                <a:latin typeface="Trebuchet MS"/>
                <a:cs typeface="Trebuchet MS"/>
              </a:rPr>
              <a:t> </a:t>
            </a:r>
            <a:r>
              <a:rPr sz="1600" spc="-5" dirty="0">
                <a:latin typeface="Calibri"/>
                <a:cs typeface="Calibri"/>
              </a:rPr>
              <a:t>με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βάση</a:t>
            </a:r>
            <a:r>
              <a:rPr sz="1600" spc="10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την</a:t>
            </a:r>
            <a:r>
              <a:rPr sz="1600" spc="10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ο</a:t>
            </a:r>
            <a:r>
              <a:rPr sz="1600" spc="-25" dirty="0">
                <a:latin typeface="Trebuchet MS"/>
                <a:cs typeface="Trebuchet MS"/>
              </a:rPr>
              <a:t>π</a:t>
            </a:r>
            <a:r>
              <a:rPr sz="1600" spc="-25" dirty="0">
                <a:latin typeface="Calibri"/>
                <a:cs typeface="Calibri"/>
              </a:rPr>
              <a:t>οία</a:t>
            </a:r>
            <a:r>
              <a:rPr sz="1600" spc="1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να</a:t>
            </a:r>
            <a:r>
              <a:rPr sz="1600" spc="18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καθίσταται</a:t>
            </a:r>
            <a:r>
              <a:rPr sz="1600" spc="1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εφικτή</a:t>
            </a:r>
            <a:r>
              <a:rPr sz="1600" spc="8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η</a:t>
            </a:r>
            <a:endParaRPr sz="1600">
              <a:latin typeface="Calibri"/>
              <a:cs typeface="Calibri"/>
            </a:endParaRPr>
          </a:p>
          <a:p>
            <a:pPr marL="241300" algn="just">
              <a:lnSpc>
                <a:spcPct val="100000"/>
              </a:lnSpc>
              <a:spcBef>
                <a:spcPts val="5"/>
              </a:spcBef>
            </a:pPr>
            <a:r>
              <a:rPr sz="1600" spc="-10" dirty="0">
                <a:latin typeface="Calibri"/>
                <a:cs typeface="Calibri"/>
              </a:rPr>
              <a:t>αξιολόγησή</a:t>
            </a:r>
            <a:r>
              <a:rPr sz="1600" spc="114" dirty="0">
                <a:latin typeface="Calibri"/>
                <a:cs typeface="Calibri"/>
              </a:rPr>
              <a:t> </a:t>
            </a:r>
            <a:r>
              <a:rPr sz="1600" spc="-65" dirty="0">
                <a:latin typeface="Calibri"/>
                <a:cs typeface="Calibri"/>
              </a:rPr>
              <a:t>της</a:t>
            </a:r>
            <a:r>
              <a:rPr sz="1600" spc="-65" dirty="0">
                <a:latin typeface="Trebuchet MS"/>
                <a:cs typeface="Trebuchet MS"/>
              </a:rPr>
              <a:t>.</a:t>
            </a:r>
            <a:r>
              <a:rPr sz="1600" spc="-170" dirty="0">
                <a:latin typeface="Trebuchet MS"/>
                <a:cs typeface="Trebuchet MS"/>
              </a:rPr>
              <a:t> </a:t>
            </a:r>
            <a:r>
              <a:rPr sz="1600" spc="-5" dirty="0">
                <a:latin typeface="Calibri"/>
                <a:cs typeface="Calibri"/>
              </a:rPr>
              <a:t>Η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spc="-30" dirty="0">
                <a:latin typeface="Trebuchet MS"/>
                <a:cs typeface="Trebuchet MS"/>
              </a:rPr>
              <a:t>π</a:t>
            </a:r>
            <a:r>
              <a:rPr sz="1600" spc="-30" dirty="0">
                <a:latin typeface="Calibri"/>
                <a:cs typeface="Calibri"/>
              </a:rPr>
              <a:t>ολυ</a:t>
            </a:r>
            <a:r>
              <a:rPr sz="1600" spc="-30" dirty="0">
                <a:latin typeface="Trebuchet MS"/>
                <a:cs typeface="Trebuchet MS"/>
              </a:rPr>
              <a:t>π</a:t>
            </a:r>
            <a:r>
              <a:rPr sz="1600" spc="-30" dirty="0">
                <a:latin typeface="Calibri"/>
                <a:cs typeface="Calibri"/>
              </a:rPr>
              <a:t>λοκότητα</a:t>
            </a:r>
            <a:r>
              <a:rPr sz="1600" spc="13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και</a:t>
            </a:r>
            <a:r>
              <a:rPr sz="1600" spc="10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ο</a:t>
            </a:r>
            <a:r>
              <a:rPr sz="1600" spc="9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δυναμισμός</a:t>
            </a:r>
            <a:r>
              <a:rPr sz="1600" spc="10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του</a:t>
            </a:r>
            <a:r>
              <a:rPr sz="1600" spc="2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φαινομένου</a:t>
            </a:r>
            <a:endParaRPr sz="1600">
              <a:latin typeface="Calibri"/>
              <a:cs typeface="Calibri"/>
            </a:endParaRPr>
          </a:p>
          <a:p>
            <a:pPr marL="241300" marR="67945" algn="just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είναι </a:t>
            </a:r>
            <a:r>
              <a:rPr sz="1600" spc="-35" dirty="0">
                <a:latin typeface="Calibri"/>
                <a:cs typeface="Calibri"/>
              </a:rPr>
              <a:t>γεγονός</a:t>
            </a:r>
            <a:r>
              <a:rPr sz="1600" spc="-35" dirty="0">
                <a:latin typeface="Trebuchet MS"/>
                <a:cs typeface="Trebuchet MS"/>
              </a:rPr>
              <a:t>. </a:t>
            </a:r>
            <a:r>
              <a:rPr sz="1600" spc="-5" dirty="0">
                <a:latin typeface="Calibri"/>
                <a:cs typeface="Calibri"/>
              </a:rPr>
              <a:t>Οι </a:t>
            </a:r>
            <a:r>
              <a:rPr sz="1600" spc="-10" dirty="0">
                <a:latin typeface="Trebuchet MS"/>
                <a:cs typeface="Trebuchet MS"/>
              </a:rPr>
              <a:t>π</a:t>
            </a:r>
            <a:r>
              <a:rPr sz="1600" spc="-10" dirty="0">
                <a:latin typeface="Calibri"/>
                <a:cs typeface="Calibri"/>
              </a:rPr>
              <a:t>ερισσότεροι </a:t>
            </a:r>
            <a:r>
              <a:rPr sz="1600" spc="-40" dirty="0">
                <a:latin typeface="Calibri"/>
                <a:cs typeface="Calibri"/>
              </a:rPr>
              <a:t>ειδικοί</a:t>
            </a:r>
            <a:r>
              <a:rPr sz="1600" spc="-40" dirty="0">
                <a:latin typeface="Trebuchet MS"/>
                <a:cs typeface="Trebuchet MS"/>
              </a:rPr>
              <a:t>, </a:t>
            </a:r>
            <a:r>
              <a:rPr sz="1600" spc="-10" dirty="0">
                <a:latin typeface="Calibri"/>
                <a:cs typeface="Calibri"/>
              </a:rPr>
              <a:t>αν </a:t>
            </a:r>
            <a:r>
              <a:rPr sz="1600" spc="-25" dirty="0">
                <a:latin typeface="Calibri"/>
                <a:cs typeface="Calibri"/>
              </a:rPr>
              <a:t>και </a:t>
            </a:r>
            <a:r>
              <a:rPr sz="1600" spc="-20" dirty="0">
                <a:latin typeface="Trebuchet MS"/>
                <a:cs typeface="Trebuchet MS"/>
              </a:rPr>
              <a:t>π</a:t>
            </a:r>
            <a:r>
              <a:rPr sz="1600" spc="-20" dirty="0">
                <a:latin typeface="Calibri"/>
                <a:cs typeface="Calibri"/>
              </a:rPr>
              <a:t>άντοτε </a:t>
            </a:r>
            <a:r>
              <a:rPr sz="1600" spc="-10" dirty="0">
                <a:latin typeface="Calibri"/>
                <a:cs typeface="Calibri"/>
              </a:rPr>
              <a:t>εκφράζουν </a:t>
            </a:r>
            <a:r>
              <a:rPr sz="1600" spc="-5" dirty="0">
                <a:latin typeface="Calibri"/>
                <a:cs typeface="Calibri"/>
              </a:rPr>
              <a:t>με</a:t>
            </a:r>
            <a:r>
              <a:rPr sz="1600" dirty="0">
                <a:latin typeface="Calibri"/>
                <a:cs typeface="Calibri"/>
              </a:rPr>
              <a:t> τις 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θεωρίες </a:t>
            </a:r>
            <a:r>
              <a:rPr sz="1600" spc="-10" dirty="0">
                <a:latin typeface="Calibri"/>
                <a:cs typeface="Calibri"/>
              </a:rPr>
              <a:t>τους </a:t>
            </a:r>
            <a:r>
              <a:rPr sz="1600" spc="-20" dirty="0">
                <a:latin typeface="Calibri"/>
                <a:cs typeface="Calibri"/>
              </a:rPr>
              <a:t>την </a:t>
            </a:r>
            <a:r>
              <a:rPr sz="1600" spc="-10" dirty="0">
                <a:latin typeface="Calibri"/>
                <a:cs typeface="Calibri"/>
              </a:rPr>
              <a:t>ιδεολογική τους </a:t>
            </a:r>
            <a:r>
              <a:rPr sz="1600" spc="-55" dirty="0">
                <a:latin typeface="Calibri"/>
                <a:cs typeface="Calibri"/>
              </a:rPr>
              <a:t>θέση</a:t>
            </a:r>
            <a:r>
              <a:rPr sz="1600" spc="-55" dirty="0">
                <a:latin typeface="Trebuchet MS"/>
                <a:cs typeface="Trebuchet MS"/>
              </a:rPr>
              <a:t>, </a:t>
            </a:r>
            <a:r>
              <a:rPr sz="1600" spc="-15" dirty="0">
                <a:latin typeface="Calibri"/>
                <a:cs typeface="Calibri"/>
              </a:rPr>
              <a:t>καταλήγουν </a:t>
            </a:r>
            <a:r>
              <a:rPr sz="1600" spc="-5" dirty="0">
                <a:latin typeface="Calibri"/>
                <a:cs typeface="Calibri"/>
              </a:rPr>
              <a:t>να συμφωνούν στο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ότι</a:t>
            </a:r>
            <a:r>
              <a:rPr sz="1600" spc="9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η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spc="-40" dirty="0">
                <a:latin typeface="Calibri"/>
                <a:cs typeface="Calibri"/>
              </a:rPr>
              <a:t>ανα</a:t>
            </a:r>
            <a:r>
              <a:rPr sz="1600" spc="-40" dirty="0">
                <a:latin typeface="Trebuchet MS"/>
                <a:cs typeface="Trebuchet MS"/>
              </a:rPr>
              <a:t>π</a:t>
            </a:r>
            <a:r>
              <a:rPr sz="1600" spc="-40" dirty="0">
                <a:latin typeface="Calibri"/>
                <a:cs typeface="Calibri"/>
              </a:rPr>
              <a:t>ηρία</a:t>
            </a:r>
            <a:r>
              <a:rPr sz="1600" spc="-40" dirty="0">
                <a:latin typeface="Trebuchet MS"/>
                <a:cs typeface="Trebuchet MS"/>
              </a:rPr>
              <a:t>:</a:t>
            </a:r>
            <a:endParaRPr sz="16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400">
              <a:latin typeface="Trebuchet MS"/>
              <a:cs typeface="Trebuchet MS"/>
            </a:endParaRPr>
          </a:p>
          <a:p>
            <a:pPr marL="698500" lvl="1" indent="-229235">
              <a:lnSpc>
                <a:spcPct val="100000"/>
              </a:lnSpc>
              <a:spcBef>
                <a:spcPts val="5"/>
              </a:spcBef>
              <a:buClr>
                <a:srgbClr val="B71E42"/>
              </a:buClr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sz="1400" spc="-10" dirty="0">
                <a:latin typeface="Calibri"/>
                <a:cs typeface="Calibri"/>
              </a:rPr>
              <a:t>Είναι</a:t>
            </a:r>
            <a:r>
              <a:rPr sz="1400" spc="7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μια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κατάσταση</a:t>
            </a:r>
            <a:r>
              <a:rPr sz="1400" spc="120" dirty="0">
                <a:latin typeface="Calibri"/>
                <a:cs typeface="Calibri"/>
              </a:rPr>
              <a:t> </a:t>
            </a:r>
            <a:r>
              <a:rPr sz="1400" spc="-25" dirty="0">
                <a:latin typeface="Trebuchet MS"/>
                <a:cs typeface="Trebuchet MS"/>
              </a:rPr>
              <a:t>π</a:t>
            </a:r>
            <a:r>
              <a:rPr sz="1400" spc="-25" dirty="0">
                <a:latin typeface="Calibri"/>
                <a:cs typeface="Calibri"/>
              </a:rPr>
              <a:t>ου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είτε</a:t>
            </a:r>
            <a:r>
              <a:rPr sz="1400" spc="75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υ</a:t>
            </a:r>
            <a:r>
              <a:rPr sz="1400" spc="-20" dirty="0">
                <a:latin typeface="Trebuchet MS"/>
                <a:cs typeface="Trebuchet MS"/>
              </a:rPr>
              <a:t>π</a:t>
            </a:r>
            <a:r>
              <a:rPr sz="1400" spc="-20" dirty="0">
                <a:latin typeface="Calibri"/>
                <a:cs typeface="Calibri"/>
              </a:rPr>
              <a:t>άρχει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εκ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γενετής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είτε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είναι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spc="-40" dirty="0">
                <a:latin typeface="Calibri"/>
                <a:cs typeface="Calibri"/>
              </a:rPr>
              <a:t>ε</a:t>
            </a:r>
            <a:r>
              <a:rPr sz="1400" spc="-40" dirty="0">
                <a:latin typeface="Trebuchet MS"/>
                <a:cs typeface="Trebuchet MS"/>
              </a:rPr>
              <a:t>π</a:t>
            </a:r>
            <a:r>
              <a:rPr sz="1400" spc="-40" dirty="0">
                <a:latin typeface="Calibri"/>
                <a:cs typeface="Calibri"/>
              </a:rPr>
              <a:t>ίκτητη</a:t>
            </a:r>
            <a:r>
              <a:rPr sz="1400" spc="-40" dirty="0">
                <a:latin typeface="Trebuchet MS"/>
                <a:cs typeface="Trebuchet MS"/>
              </a:rPr>
              <a:t>,</a:t>
            </a:r>
            <a:endParaRPr sz="1400">
              <a:latin typeface="Trebuchet MS"/>
              <a:cs typeface="Trebuchet MS"/>
            </a:endParaRPr>
          </a:p>
          <a:p>
            <a:pPr marL="698500" lvl="1" indent="-229235">
              <a:lnSpc>
                <a:spcPct val="100000"/>
              </a:lnSpc>
              <a:spcBef>
                <a:spcPts val="505"/>
              </a:spcBef>
              <a:buClr>
                <a:srgbClr val="B71E42"/>
              </a:buClr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sz="1400" spc="-10" dirty="0">
                <a:latin typeface="Calibri"/>
                <a:cs typeface="Calibri"/>
              </a:rPr>
              <a:t>Είναι</a:t>
            </a:r>
            <a:r>
              <a:rPr sz="1400" spc="7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μια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λειτουργική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spc="-45" dirty="0">
                <a:latin typeface="Calibri"/>
                <a:cs typeface="Calibri"/>
              </a:rPr>
              <a:t>βλάβη</a:t>
            </a:r>
            <a:r>
              <a:rPr sz="1400" spc="-45" dirty="0">
                <a:latin typeface="Trebuchet MS"/>
                <a:cs typeface="Trebuchet MS"/>
              </a:rPr>
              <a:t>,</a:t>
            </a:r>
            <a:r>
              <a:rPr sz="1400" spc="-145" dirty="0">
                <a:latin typeface="Trebuchet MS"/>
                <a:cs typeface="Trebuchet MS"/>
              </a:rPr>
              <a:t> </a:t>
            </a:r>
            <a:r>
              <a:rPr sz="1400" spc="-25" dirty="0">
                <a:latin typeface="Trebuchet MS"/>
                <a:cs typeface="Trebuchet MS"/>
              </a:rPr>
              <a:t>π</a:t>
            </a:r>
            <a:r>
              <a:rPr sz="1400" spc="-25" dirty="0">
                <a:latin typeface="Calibri"/>
                <a:cs typeface="Calibri"/>
              </a:rPr>
              <a:t>ου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δυσκολεύει</a:t>
            </a:r>
            <a:r>
              <a:rPr sz="1400" spc="11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ουσιαστικά</a:t>
            </a:r>
            <a:r>
              <a:rPr sz="1400" spc="10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τη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spc="-20" dirty="0">
                <a:latin typeface="Calibri"/>
                <a:cs typeface="Calibri"/>
              </a:rPr>
              <a:t>ζωή</a:t>
            </a:r>
            <a:r>
              <a:rPr sz="1400" spc="6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του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spc="-40" dirty="0">
                <a:latin typeface="Calibri"/>
                <a:cs typeface="Calibri"/>
              </a:rPr>
              <a:t>ατόμου</a:t>
            </a:r>
            <a:r>
              <a:rPr sz="1400" spc="-40" dirty="0">
                <a:latin typeface="Trebuchet MS"/>
                <a:cs typeface="Trebuchet MS"/>
              </a:rPr>
              <a:t>,</a:t>
            </a:r>
            <a:endParaRPr sz="1400">
              <a:latin typeface="Trebuchet MS"/>
              <a:cs typeface="Trebuchet MS"/>
            </a:endParaRPr>
          </a:p>
          <a:p>
            <a:pPr marL="698500" marR="313055" lvl="1" indent="-229235">
              <a:lnSpc>
                <a:spcPct val="100000"/>
              </a:lnSpc>
              <a:spcBef>
                <a:spcPts val="490"/>
              </a:spcBef>
              <a:buClr>
                <a:srgbClr val="B71E42"/>
              </a:buClr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sz="1400" spc="-10" dirty="0">
                <a:latin typeface="Calibri"/>
                <a:cs typeface="Calibri"/>
              </a:rPr>
              <a:t>Είναι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συνέ</a:t>
            </a:r>
            <a:r>
              <a:rPr sz="1400" spc="-15" dirty="0">
                <a:latin typeface="Trebuchet MS"/>
                <a:cs typeface="Trebuchet MS"/>
              </a:rPr>
              <a:t>π</a:t>
            </a:r>
            <a:r>
              <a:rPr sz="1400" spc="-15" dirty="0">
                <a:latin typeface="Calibri"/>
                <a:cs typeface="Calibri"/>
              </a:rPr>
              <a:t>εια</a:t>
            </a:r>
            <a:r>
              <a:rPr sz="1400" spc="80" dirty="0">
                <a:latin typeface="Calibri"/>
                <a:cs typeface="Calibri"/>
              </a:rPr>
              <a:t> </a:t>
            </a:r>
            <a:r>
              <a:rPr sz="1400" spc="-40" dirty="0">
                <a:latin typeface="Calibri"/>
                <a:cs typeface="Calibri"/>
              </a:rPr>
              <a:t>βλάβης</a:t>
            </a:r>
            <a:r>
              <a:rPr sz="1400" spc="-40" dirty="0">
                <a:latin typeface="Trebuchet MS"/>
                <a:cs typeface="Trebuchet MS"/>
              </a:rPr>
              <a:t>,</a:t>
            </a:r>
            <a:r>
              <a:rPr sz="1400" spc="-140" dirty="0">
                <a:latin typeface="Trebuchet MS"/>
                <a:cs typeface="Trebuchet MS"/>
              </a:rPr>
              <a:t> </a:t>
            </a:r>
            <a:r>
              <a:rPr sz="1400" spc="-5" dirty="0">
                <a:latin typeface="Calibri"/>
                <a:cs typeface="Calibri"/>
              </a:rPr>
              <a:t>των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λειτουργιών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ή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της</a:t>
            </a:r>
            <a:r>
              <a:rPr sz="1400" spc="75" dirty="0">
                <a:latin typeface="Calibri"/>
                <a:cs typeface="Calibri"/>
              </a:rPr>
              <a:t> </a:t>
            </a:r>
            <a:r>
              <a:rPr sz="1400" spc="-35" dirty="0">
                <a:latin typeface="Calibri"/>
                <a:cs typeface="Calibri"/>
              </a:rPr>
              <a:t>ανά</a:t>
            </a:r>
            <a:r>
              <a:rPr sz="1400" spc="-35" dirty="0">
                <a:latin typeface="Trebuchet MS"/>
                <a:cs typeface="Trebuchet MS"/>
              </a:rPr>
              <a:t>π</a:t>
            </a:r>
            <a:r>
              <a:rPr sz="1400" spc="-35" dirty="0">
                <a:latin typeface="Calibri"/>
                <a:cs typeface="Calibri"/>
              </a:rPr>
              <a:t>τυξης</a:t>
            </a:r>
            <a:r>
              <a:rPr sz="1400" spc="-35" dirty="0">
                <a:latin typeface="Trebuchet MS"/>
                <a:cs typeface="Trebuchet MS"/>
              </a:rPr>
              <a:t>,</a:t>
            </a:r>
            <a:r>
              <a:rPr sz="1400" spc="-175" dirty="0">
                <a:latin typeface="Trebuchet MS"/>
                <a:cs typeface="Trebuchet MS"/>
              </a:rPr>
              <a:t> </a:t>
            </a:r>
            <a:r>
              <a:rPr sz="1400" dirty="0">
                <a:latin typeface="Calibri"/>
                <a:cs typeface="Calibri"/>
              </a:rPr>
              <a:t>ή</a:t>
            </a:r>
            <a:r>
              <a:rPr sz="1400" spc="7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τραυματικών </a:t>
            </a:r>
            <a:r>
              <a:rPr sz="1400" spc="-300" dirty="0">
                <a:latin typeface="Calibri"/>
                <a:cs typeface="Calibri"/>
              </a:rPr>
              <a:t> </a:t>
            </a:r>
            <a:r>
              <a:rPr sz="1400" spc="-15" dirty="0">
                <a:latin typeface="Calibri"/>
                <a:cs typeface="Calibri"/>
              </a:rPr>
              <a:t>ε</a:t>
            </a:r>
            <a:r>
              <a:rPr sz="1400" spc="-15" dirty="0">
                <a:latin typeface="Trebuchet MS"/>
                <a:cs typeface="Trebuchet MS"/>
              </a:rPr>
              <a:t>π</a:t>
            </a:r>
            <a:r>
              <a:rPr sz="1400" spc="-15" dirty="0">
                <a:latin typeface="Calibri"/>
                <a:cs typeface="Calibri"/>
              </a:rPr>
              <a:t>ιδράσεων</a:t>
            </a:r>
            <a:r>
              <a:rPr sz="1400" spc="8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των</a:t>
            </a:r>
            <a:r>
              <a:rPr sz="1400" spc="45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συστημάτων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spc="-5" dirty="0">
                <a:latin typeface="Calibri"/>
                <a:cs typeface="Calibri"/>
              </a:rPr>
              <a:t>στάσης</a:t>
            </a:r>
            <a:r>
              <a:rPr sz="1400" spc="90" dirty="0">
                <a:latin typeface="Calibri"/>
                <a:cs typeface="Calibri"/>
              </a:rPr>
              <a:t> </a:t>
            </a:r>
            <a:r>
              <a:rPr sz="1400" dirty="0">
                <a:latin typeface="Calibri"/>
                <a:cs typeface="Calibri"/>
              </a:rPr>
              <a:t>ή</a:t>
            </a:r>
            <a:r>
              <a:rPr sz="1400" spc="65" dirty="0">
                <a:latin typeface="Calibri"/>
                <a:cs typeface="Calibri"/>
              </a:rPr>
              <a:t> </a:t>
            </a:r>
            <a:r>
              <a:rPr sz="1400" spc="-10" dirty="0">
                <a:latin typeface="Calibri"/>
                <a:cs typeface="Calibri"/>
              </a:rPr>
              <a:t>κίνησης</a:t>
            </a:r>
            <a:r>
              <a:rPr sz="1400" spc="55" dirty="0">
                <a:latin typeface="Calibri"/>
                <a:cs typeface="Calibri"/>
              </a:rPr>
              <a:t> </a:t>
            </a:r>
            <a:r>
              <a:rPr sz="1400" spc="-10" dirty="0">
                <a:latin typeface="Trebuchet MS"/>
                <a:cs typeface="Trebuchet MS"/>
              </a:rPr>
              <a:t>(</a:t>
            </a:r>
            <a:r>
              <a:rPr sz="1400" spc="-10" dirty="0">
                <a:latin typeface="Calibri"/>
                <a:cs typeface="Calibri"/>
              </a:rPr>
              <a:t>Κανατάς</a:t>
            </a:r>
            <a:r>
              <a:rPr sz="1400" spc="70" dirty="0">
                <a:latin typeface="Calibri"/>
                <a:cs typeface="Calibri"/>
              </a:rPr>
              <a:t> </a:t>
            </a:r>
            <a:r>
              <a:rPr sz="1400" spc="-70" dirty="0">
                <a:latin typeface="Trebuchet MS"/>
                <a:cs typeface="Trebuchet MS"/>
              </a:rPr>
              <a:t>2005).</a:t>
            </a:r>
            <a:endParaRPr sz="1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39339" y="2604516"/>
            <a:ext cx="4943856" cy="27706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1967" y="1910939"/>
            <a:ext cx="6330315" cy="3333115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100"/>
              </a:spcBef>
              <a:buClr>
                <a:srgbClr val="B71E42"/>
              </a:buClr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600" spc="-5" dirty="0">
                <a:latin typeface="Calibri"/>
                <a:cs typeface="Calibri"/>
              </a:rPr>
              <a:t>Ά</a:t>
            </a:r>
            <a:r>
              <a:rPr sz="1600" spc="5" dirty="0">
                <a:latin typeface="Calibri"/>
                <a:cs typeface="Calibri"/>
              </a:rPr>
              <a:t>λ</a:t>
            </a:r>
            <a:r>
              <a:rPr sz="1600" spc="-15" dirty="0">
                <a:latin typeface="Calibri"/>
                <a:cs typeface="Calibri"/>
              </a:rPr>
              <a:t>λ</a:t>
            </a:r>
            <a:r>
              <a:rPr sz="1600" spc="-10" dirty="0">
                <a:latin typeface="Calibri"/>
                <a:cs typeface="Calibri"/>
              </a:rPr>
              <a:t>ο</a:t>
            </a:r>
            <a:r>
              <a:rPr sz="1600" spc="-5" dirty="0">
                <a:latin typeface="Calibri"/>
                <a:cs typeface="Calibri"/>
              </a:rPr>
              <a:t>ι</a:t>
            </a:r>
            <a:r>
              <a:rPr sz="1600" spc="7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ερευν</a:t>
            </a:r>
            <a:r>
              <a:rPr sz="1600" spc="-35" dirty="0">
                <a:latin typeface="Calibri"/>
                <a:cs typeface="Calibri"/>
              </a:rPr>
              <a:t>η</a:t>
            </a:r>
            <a:r>
              <a:rPr sz="1600" spc="-5" dirty="0">
                <a:latin typeface="Calibri"/>
                <a:cs typeface="Calibri"/>
              </a:rPr>
              <a:t>τέ</a:t>
            </a:r>
            <a:r>
              <a:rPr sz="1600" dirty="0">
                <a:latin typeface="Calibri"/>
                <a:cs typeface="Calibri"/>
              </a:rPr>
              <a:t>ς</a:t>
            </a:r>
            <a:r>
              <a:rPr sz="1600" spc="-240" dirty="0">
                <a:latin typeface="Trebuchet MS"/>
                <a:cs typeface="Trebuchet MS"/>
              </a:rPr>
              <a:t>,</a:t>
            </a:r>
            <a:r>
              <a:rPr sz="1600" spc="-210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Calibri"/>
                <a:cs typeface="Calibri"/>
              </a:rPr>
              <a:t>ό</a:t>
            </a:r>
            <a:r>
              <a:rPr sz="1600" spc="-95" dirty="0">
                <a:latin typeface="Trebuchet MS"/>
                <a:cs typeface="Trebuchet MS"/>
              </a:rPr>
              <a:t>π</a:t>
            </a:r>
            <a:r>
              <a:rPr sz="1600" spc="-5" dirty="0">
                <a:latin typeface="Calibri"/>
                <a:cs typeface="Calibri"/>
              </a:rPr>
              <a:t>ως</a:t>
            </a:r>
            <a:r>
              <a:rPr sz="1600" spc="9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ο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spc="-160" dirty="0">
                <a:latin typeface="Trebuchet MS"/>
                <a:cs typeface="Trebuchet MS"/>
              </a:rPr>
              <a:t>Jant</a:t>
            </a:r>
            <a:r>
              <a:rPr sz="1600" spc="-170" dirty="0">
                <a:latin typeface="Trebuchet MS"/>
                <a:cs typeface="Trebuchet MS"/>
              </a:rPr>
              <a:t>z</a:t>
            </a:r>
            <a:r>
              <a:rPr sz="1600" spc="-95" dirty="0">
                <a:latin typeface="Trebuchet MS"/>
                <a:cs typeface="Trebuchet MS"/>
              </a:rPr>
              <a:t>e</a:t>
            </a:r>
            <a:r>
              <a:rPr sz="1600" spc="-85" dirty="0">
                <a:latin typeface="Trebuchet MS"/>
                <a:cs typeface="Trebuchet MS"/>
              </a:rPr>
              <a:t>n</a:t>
            </a:r>
            <a:r>
              <a:rPr sz="1600" spc="-240" dirty="0">
                <a:latin typeface="Trebuchet MS"/>
                <a:cs typeface="Trebuchet MS"/>
              </a:rPr>
              <a:t>,</a:t>
            </a:r>
            <a:r>
              <a:rPr sz="1600" spc="-185" dirty="0">
                <a:latin typeface="Trebuchet MS"/>
                <a:cs typeface="Trebuchet MS"/>
              </a:rPr>
              <a:t> </a:t>
            </a:r>
            <a:r>
              <a:rPr sz="1600" spc="-15" dirty="0">
                <a:latin typeface="Calibri"/>
                <a:cs typeface="Calibri"/>
              </a:rPr>
              <a:t>α</a:t>
            </a:r>
            <a:r>
              <a:rPr sz="1600" spc="-5" dirty="0">
                <a:latin typeface="Calibri"/>
                <a:cs typeface="Calibri"/>
              </a:rPr>
              <a:t>ναφέρ</a:t>
            </a:r>
            <a:r>
              <a:rPr sz="1600" spc="-10" dirty="0">
                <a:latin typeface="Calibri"/>
                <a:cs typeface="Calibri"/>
              </a:rPr>
              <a:t>ουν</a:t>
            </a:r>
            <a:endParaRPr sz="1600">
              <a:latin typeface="Calibri"/>
              <a:cs typeface="Calibri"/>
            </a:endParaRPr>
          </a:p>
          <a:p>
            <a:pPr marL="12700" marR="105410">
              <a:lnSpc>
                <a:spcPct val="100000"/>
              </a:lnSpc>
              <a:spcBef>
                <a:spcPts val="1000"/>
              </a:spcBef>
            </a:pPr>
            <a:r>
              <a:rPr sz="1600" spc="-20" dirty="0">
                <a:latin typeface="Trebuchet MS"/>
                <a:cs typeface="Trebuchet MS"/>
              </a:rPr>
              <a:t>«</a:t>
            </a:r>
            <a:r>
              <a:rPr sz="1600" spc="-20" dirty="0">
                <a:latin typeface="Calibri"/>
                <a:cs typeface="Calibri"/>
              </a:rPr>
              <a:t>ότι</a:t>
            </a:r>
            <a:r>
              <a:rPr sz="1600" spc="10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η</a:t>
            </a:r>
            <a:r>
              <a:rPr sz="1600" spc="10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ανα</a:t>
            </a:r>
            <a:r>
              <a:rPr sz="1600" spc="-15" dirty="0">
                <a:latin typeface="Trebuchet MS"/>
                <a:cs typeface="Trebuchet MS"/>
              </a:rPr>
              <a:t>π</a:t>
            </a:r>
            <a:r>
              <a:rPr sz="1600" spc="-15" dirty="0">
                <a:latin typeface="Calibri"/>
                <a:cs typeface="Calibri"/>
              </a:rPr>
              <a:t>ηρία</a:t>
            </a:r>
            <a:r>
              <a:rPr sz="1600" spc="114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δεν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μ</a:t>
            </a:r>
            <a:r>
              <a:rPr sz="1600" spc="-20" dirty="0">
                <a:latin typeface="Trebuchet MS"/>
                <a:cs typeface="Trebuchet MS"/>
              </a:rPr>
              <a:t>π</a:t>
            </a:r>
            <a:r>
              <a:rPr sz="1600" spc="-20" dirty="0">
                <a:latin typeface="Calibri"/>
                <a:cs typeface="Calibri"/>
              </a:rPr>
              <a:t>ορεί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να</a:t>
            </a:r>
            <a:r>
              <a:rPr sz="1600" spc="20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θεωρείται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ένα</a:t>
            </a:r>
            <a:r>
              <a:rPr sz="1600" spc="8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φυσικό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φαινόμενο</a:t>
            </a:r>
            <a:r>
              <a:rPr sz="1600" spc="-30" dirty="0">
                <a:latin typeface="Trebuchet MS"/>
                <a:cs typeface="Trebuchet MS"/>
              </a:rPr>
              <a:t>.</a:t>
            </a:r>
            <a:r>
              <a:rPr sz="1600" spc="-19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Calibri"/>
                <a:cs typeface="Calibri"/>
              </a:rPr>
              <a:t>Γίνεται </a:t>
            </a:r>
            <a:r>
              <a:rPr sz="1600" spc="-35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φανερή </a:t>
            </a:r>
            <a:r>
              <a:rPr sz="1600" spc="-25" dirty="0">
                <a:latin typeface="Calibri"/>
                <a:cs typeface="Calibri"/>
              </a:rPr>
              <a:t>και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αρχίζει</a:t>
            </a:r>
            <a:r>
              <a:rPr sz="1600" spc="-5" dirty="0">
                <a:latin typeface="Calibri"/>
                <a:cs typeface="Calibri"/>
              </a:rPr>
              <a:t> να </a:t>
            </a:r>
            <a:r>
              <a:rPr sz="1600" spc="-20" dirty="0">
                <a:latin typeface="Calibri"/>
                <a:cs typeface="Calibri"/>
              </a:rPr>
              <a:t>υ</a:t>
            </a:r>
            <a:r>
              <a:rPr sz="1600" spc="-20" dirty="0">
                <a:latin typeface="Trebuchet MS"/>
                <a:cs typeface="Trebuchet MS"/>
              </a:rPr>
              <a:t>π</a:t>
            </a:r>
            <a:r>
              <a:rPr sz="1600" spc="-20" dirty="0">
                <a:latin typeface="Calibri"/>
                <a:cs typeface="Calibri"/>
              </a:rPr>
              <a:t>άρχει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ως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ανα</a:t>
            </a:r>
            <a:r>
              <a:rPr sz="1600" spc="-15" dirty="0">
                <a:latin typeface="Trebuchet MS"/>
                <a:cs typeface="Trebuchet MS"/>
              </a:rPr>
              <a:t>π</a:t>
            </a:r>
            <a:r>
              <a:rPr sz="1600" spc="-15" dirty="0">
                <a:latin typeface="Calibri"/>
                <a:cs typeface="Calibri"/>
              </a:rPr>
              <a:t>ηρία</a:t>
            </a:r>
            <a:r>
              <a:rPr sz="1600" spc="-10" dirty="0">
                <a:latin typeface="Calibri"/>
                <a:cs typeface="Calibri"/>
              </a:rPr>
              <a:t> μόνον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35" dirty="0">
                <a:latin typeface="Calibri"/>
                <a:cs typeface="Calibri"/>
              </a:rPr>
              <a:t>α</a:t>
            </a:r>
            <a:r>
              <a:rPr sz="1600" spc="-35" dirty="0">
                <a:latin typeface="Trebuchet MS"/>
                <a:cs typeface="Trebuchet MS"/>
              </a:rPr>
              <a:t>π</a:t>
            </a:r>
            <a:r>
              <a:rPr sz="1600" spc="-35" dirty="0">
                <a:latin typeface="Calibri"/>
                <a:cs typeface="Calibri"/>
              </a:rPr>
              <a:t>ό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τη </a:t>
            </a:r>
            <a:r>
              <a:rPr sz="1600" spc="-10" dirty="0">
                <a:latin typeface="Calibri"/>
                <a:cs typeface="Calibri"/>
              </a:rPr>
              <a:t>στιγμή </a:t>
            </a:r>
            <a:r>
              <a:rPr sz="1600" spc="-35" dirty="0">
                <a:latin typeface="Trebuchet MS"/>
                <a:cs typeface="Trebuchet MS"/>
              </a:rPr>
              <a:t>π</a:t>
            </a:r>
            <a:r>
              <a:rPr sz="1600" spc="-35" dirty="0">
                <a:latin typeface="Calibri"/>
                <a:cs typeface="Calibri"/>
              </a:rPr>
              <a:t>ου </a:t>
            </a:r>
            <a:r>
              <a:rPr sz="1600" spc="-30" dirty="0">
                <a:latin typeface="Calibri"/>
                <a:cs typeface="Calibri"/>
              </a:rPr>
              <a:t> κά</a:t>
            </a:r>
            <a:r>
              <a:rPr sz="1600" spc="-30" dirty="0">
                <a:latin typeface="Trebuchet MS"/>
                <a:cs typeface="Trebuchet MS"/>
              </a:rPr>
              <a:t>π</a:t>
            </a:r>
            <a:r>
              <a:rPr sz="1600" spc="-30" dirty="0">
                <a:latin typeface="Calibri"/>
                <a:cs typeface="Calibri"/>
              </a:rPr>
              <a:t>οια</a:t>
            </a:r>
            <a:r>
              <a:rPr sz="1600" spc="1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γνωρίσματα</a:t>
            </a:r>
            <a:r>
              <a:rPr sz="1600" spc="11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και</a:t>
            </a:r>
            <a:r>
              <a:rPr sz="1600" spc="1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χαρακτηριστικές</a:t>
            </a:r>
            <a:r>
              <a:rPr sz="1600" spc="1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εκδηλώσεις</a:t>
            </a:r>
            <a:r>
              <a:rPr sz="1600" spc="10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των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γνωρισμάτων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ενός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ατόμου</a:t>
            </a:r>
            <a:r>
              <a:rPr sz="1600" spc="114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συγκριθούν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spc="-25" dirty="0">
                <a:latin typeface="Trebuchet MS"/>
                <a:cs typeface="Trebuchet MS"/>
              </a:rPr>
              <a:t>π</a:t>
            </a:r>
            <a:r>
              <a:rPr sz="1600" spc="-25" dirty="0">
                <a:latin typeface="Calibri"/>
                <a:cs typeface="Calibri"/>
              </a:rPr>
              <a:t>ρος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τις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εκάστοτε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αντιλήψεις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για</a:t>
            </a:r>
            <a:r>
              <a:rPr sz="1600" spc="10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το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ελάχιστο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latin typeface="Calibri"/>
                <a:cs typeface="Calibri"/>
              </a:rPr>
              <a:t>όριο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των</a:t>
            </a:r>
            <a:r>
              <a:rPr sz="1600" spc="10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υ</a:t>
            </a:r>
            <a:r>
              <a:rPr sz="1600" spc="-15" dirty="0">
                <a:latin typeface="Trebuchet MS"/>
                <a:cs typeface="Trebuchet MS"/>
              </a:rPr>
              <a:t>π</a:t>
            </a:r>
            <a:r>
              <a:rPr sz="1600" spc="-15" dirty="0">
                <a:latin typeface="Calibri"/>
                <a:cs typeface="Calibri"/>
              </a:rPr>
              <a:t>οκειμενικών</a:t>
            </a:r>
            <a:r>
              <a:rPr sz="1600" spc="7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και</a:t>
            </a:r>
            <a:r>
              <a:rPr sz="1600" spc="10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των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κοινωνικών</a:t>
            </a:r>
            <a:r>
              <a:rPr sz="1600" spc="53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ικανοτήτων</a:t>
            </a:r>
            <a:r>
              <a:rPr sz="1600" spc="-20" dirty="0">
                <a:latin typeface="Trebuchet MS"/>
                <a:cs typeface="Trebuchet MS"/>
              </a:rPr>
              <a:t>»</a:t>
            </a:r>
            <a:r>
              <a:rPr sz="1600" spc="-10" dirty="0">
                <a:latin typeface="Trebuchet MS"/>
                <a:cs typeface="Trebuchet MS"/>
              </a:rPr>
              <a:t> </a:t>
            </a:r>
            <a:r>
              <a:rPr sz="1600" spc="-40" dirty="0">
                <a:latin typeface="Trebuchet MS"/>
                <a:cs typeface="Trebuchet MS"/>
              </a:rPr>
              <a:t>(</a:t>
            </a:r>
            <a:r>
              <a:rPr sz="1600" spc="-40" dirty="0">
                <a:latin typeface="Calibri"/>
                <a:cs typeface="Calibri"/>
              </a:rPr>
              <a:t>Κανατάς</a:t>
            </a:r>
            <a:r>
              <a:rPr sz="1600" spc="-40" dirty="0">
                <a:latin typeface="Trebuchet MS"/>
                <a:cs typeface="Trebuchet MS"/>
              </a:rPr>
              <a:t>,</a:t>
            </a:r>
            <a:r>
              <a:rPr sz="1600" spc="-150" dirty="0">
                <a:latin typeface="Trebuchet MS"/>
                <a:cs typeface="Trebuchet MS"/>
              </a:rPr>
              <a:t> </a:t>
            </a:r>
            <a:r>
              <a:rPr sz="1600" spc="-85" dirty="0">
                <a:latin typeface="Trebuchet MS"/>
                <a:cs typeface="Trebuchet MS"/>
              </a:rPr>
              <a:t>2005).</a:t>
            </a:r>
            <a:endParaRPr sz="1600">
              <a:latin typeface="Trebuchet MS"/>
              <a:cs typeface="Trebuchet MS"/>
            </a:endParaRPr>
          </a:p>
          <a:p>
            <a:pPr marL="241300" marR="296545" indent="-228600">
              <a:lnSpc>
                <a:spcPct val="100000"/>
              </a:lnSpc>
              <a:spcBef>
                <a:spcPts val="994"/>
              </a:spcBef>
              <a:buClr>
                <a:srgbClr val="B71E42"/>
              </a:buClr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600" spc="-15" dirty="0">
                <a:latin typeface="Trebuchet MS"/>
                <a:cs typeface="Trebuchet MS"/>
              </a:rPr>
              <a:t>«</a:t>
            </a:r>
            <a:r>
              <a:rPr sz="1600" spc="-15" dirty="0">
                <a:latin typeface="Calibri"/>
                <a:cs typeface="Calibri"/>
              </a:rPr>
              <a:t>Σύμφωνα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με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τον</a:t>
            </a:r>
            <a:r>
              <a:rPr sz="1600" spc="9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Δημητρό</a:t>
            </a:r>
            <a:r>
              <a:rPr sz="1600" spc="-20" dirty="0">
                <a:latin typeface="Trebuchet MS"/>
                <a:cs typeface="Trebuchet MS"/>
              </a:rPr>
              <a:t>π</a:t>
            </a:r>
            <a:r>
              <a:rPr sz="1600" spc="-20" dirty="0">
                <a:latin typeface="Calibri"/>
                <a:cs typeface="Calibri"/>
              </a:rPr>
              <a:t>ουλο</a:t>
            </a:r>
            <a:r>
              <a:rPr sz="1600" spc="125" dirty="0">
                <a:latin typeface="Calibri"/>
                <a:cs typeface="Calibri"/>
              </a:rPr>
              <a:t> </a:t>
            </a:r>
            <a:r>
              <a:rPr sz="1600" spc="-55" dirty="0">
                <a:latin typeface="Trebuchet MS"/>
                <a:cs typeface="Trebuchet MS"/>
              </a:rPr>
              <a:t>(1995)</a:t>
            </a:r>
            <a:r>
              <a:rPr sz="1600" spc="-50" dirty="0">
                <a:latin typeface="Trebuchet MS"/>
                <a:cs typeface="Trebuchet MS"/>
              </a:rPr>
              <a:t> </a:t>
            </a:r>
            <a:r>
              <a:rPr sz="1600" spc="-20" dirty="0">
                <a:latin typeface="Trebuchet MS"/>
                <a:cs typeface="Trebuchet MS"/>
              </a:rPr>
              <a:t>«</a:t>
            </a:r>
            <a:r>
              <a:rPr sz="1600" spc="-20" dirty="0">
                <a:latin typeface="Calibri"/>
                <a:cs typeface="Calibri"/>
              </a:rPr>
              <a:t>άτομο</a:t>
            </a:r>
            <a:r>
              <a:rPr sz="1600" spc="24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με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ειδικές</a:t>
            </a:r>
            <a:r>
              <a:rPr sz="1600" spc="7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ανάγκες </a:t>
            </a:r>
            <a:r>
              <a:rPr sz="1600" spc="-5" dirty="0">
                <a:latin typeface="Calibri"/>
                <a:cs typeface="Calibri"/>
              </a:rPr>
              <a:t> είναι</a:t>
            </a:r>
            <a:r>
              <a:rPr sz="1600" spc="7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το</a:t>
            </a:r>
            <a:r>
              <a:rPr sz="1600" spc="10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άτομο</a:t>
            </a:r>
            <a:r>
              <a:rPr sz="1600" spc="114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το</a:t>
            </a:r>
            <a:r>
              <a:rPr sz="1600" spc="9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ο</a:t>
            </a:r>
            <a:r>
              <a:rPr sz="1600" spc="-25" dirty="0">
                <a:latin typeface="Trebuchet MS"/>
                <a:cs typeface="Trebuchet MS"/>
              </a:rPr>
              <a:t>π</a:t>
            </a:r>
            <a:r>
              <a:rPr sz="1600" spc="-25" dirty="0">
                <a:latin typeface="Calibri"/>
                <a:cs typeface="Calibri"/>
              </a:rPr>
              <a:t>οίο</a:t>
            </a:r>
            <a:r>
              <a:rPr sz="1600" spc="114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δεν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είναι</a:t>
            </a:r>
            <a:r>
              <a:rPr sz="1600" spc="7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σε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θέση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να</a:t>
            </a:r>
            <a:r>
              <a:rPr sz="1600" spc="8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συμμετέχει</a:t>
            </a:r>
            <a:r>
              <a:rPr sz="1600" spc="65" dirty="0">
                <a:latin typeface="Calibri"/>
                <a:cs typeface="Calibri"/>
              </a:rPr>
              <a:t> </a:t>
            </a:r>
            <a:r>
              <a:rPr sz="1600" spc="20" dirty="0">
                <a:latin typeface="Calibri"/>
                <a:cs typeface="Calibri"/>
              </a:rPr>
              <a:t>σ</a:t>
            </a:r>
            <a:r>
              <a:rPr sz="1600" spc="20" dirty="0">
                <a:latin typeface="Trebuchet MS"/>
                <a:cs typeface="Trebuchet MS"/>
              </a:rPr>
              <a:t>'</a:t>
            </a:r>
            <a:r>
              <a:rPr sz="1600" spc="-25" dirty="0">
                <a:latin typeface="Trebuchet MS"/>
                <a:cs typeface="Trebuchet MS"/>
              </a:rPr>
              <a:t> </a:t>
            </a:r>
            <a:r>
              <a:rPr sz="1600" spc="-10" dirty="0">
                <a:latin typeface="Calibri"/>
                <a:cs typeface="Calibri"/>
              </a:rPr>
              <a:t>όλες</a:t>
            </a:r>
            <a:r>
              <a:rPr sz="1600" spc="204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τις</a:t>
            </a:r>
            <a:endParaRPr sz="1600">
              <a:latin typeface="Calibri"/>
              <a:cs typeface="Calibri"/>
            </a:endParaRPr>
          </a:p>
          <a:p>
            <a:pPr marL="241300" marR="83185">
              <a:lnSpc>
                <a:spcPct val="100000"/>
              </a:lnSpc>
            </a:pPr>
            <a:r>
              <a:rPr sz="1600" spc="-5" dirty="0">
                <a:latin typeface="Calibri"/>
                <a:cs typeface="Calibri"/>
              </a:rPr>
              <a:t>δραστηριότητες</a:t>
            </a:r>
            <a:r>
              <a:rPr sz="1600" spc="13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και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να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α</a:t>
            </a:r>
            <a:r>
              <a:rPr sz="1600" spc="-15" dirty="0">
                <a:latin typeface="Trebuchet MS"/>
                <a:cs typeface="Trebuchet MS"/>
              </a:rPr>
              <a:t>π</a:t>
            </a:r>
            <a:r>
              <a:rPr sz="1600" spc="-15" dirty="0">
                <a:latin typeface="Calibri"/>
                <a:cs typeface="Calibri"/>
              </a:rPr>
              <a:t>ολαμβάνει</a:t>
            </a:r>
            <a:r>
              <a:rPr sz="1600" spc="114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όλων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των</a:t>
            </a:r>
            <a:r>
              <a:rPr sz="1600" spc="8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αγαθών</a:t>
            </a:r>
            <a:r>
              <a:rPr sz="1600" spc="105" dirty="0">
                <a:latin typeface="Calibri"/>
                <a:cs typeface="Calibri"/>
              </a:rPr>
              <a:t> </a:t>
            </a:r>
            <a:r>
              <a:rPr sz="1600" spc="-35" dirty="0">
                <a:latin typeface="Trebuchet MS"/>
                <a:cs typeface="Trebuchet MS"/>
              </a:rPr>
              <a:t>π</a:t>
            </a:r>
            <a:r>
              <a:rPr sz="1600" spc="-35" dirty="0">
                <a:latin typeface="Calibri"/>
                <a:cs typeface="Calibri"/>
              </a:rPr>
              <a:t>ου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spc="-15" dirty="0">
                <a:latin typeface="Trebuchet MS"/>
                <a:cs typeface="Trebuchet MS"/>
              </a:rPr>
              <a:t>π</a:t>
            </a:r>
            <a:r>
              <a:rPr sz="1600" spc="-15" dirty="0">
                <a:latin typeface="Calibri"/>
                <a:cs typeface="Calibri"/>
              </a:rPr>
              <a:t>ροσφέρει </a:t>
            </a:r>
            <a:r>
              <a:rPr sz="1600" spc="-34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στα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υ</a:t>
            </a:r>
            <a:r>
              <a:rPr sz="1600" spc="-30" dirty="0">
                <a:latin typeface="Trebuchet MS"/>
                <a:cs typeface="Trebuchet MS"/>
              </a:rPr>
              <a:t>π</a:t>
            </a:r>
            <a:r>
              <a:rPr sz="1600" spc="-30" dirty="0">
                <a:latin typeface="Calibri"/>
                <a:cs typeface="Calibri"/>
              </a:rPr>
              <a:t>όλοι</a:t>
            </a:r>
            <a:r>
              <a:rPr sz="1600" spc="-30" dirty="0">
                <a:latin typeface="Trebuchet MS"/>
                <a:cs typeface="Trebuchet MS"/>
              </a:rPr>
              <a:t>π</a:t>
            </a:r>
            <a:r>
              <a:rPr sz="1600" spc="-30" dirty="0">
                <a:latin typeface="Calibri"/>
                <a:cs typeface="Calibri"/>
              </a:rPr>
              <a:t>α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μέλη της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η </a:t>
            </a:r>
            <a:r>
              <a:rPr sz="1600" spc="-15" dirty="0">
                <a:latin typeface="Calibri"/>
                <a:cs typeface="Calibri"/>
              </a:rPr>
              <a:t>κοινωνία </a:t>
            </a:r>
            <a:r>
              <a:rPr sz="1600" spc="-10" dirty="0">
                <a:latin typeface="Calibri"/>
                <a:cs typeface="Calibri"/>
              </a:rPr>
              <a:t>στην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ο</a:t>
            </a:r>
            <a:r>
              <a:rPr sz="1600" spc="-25" dirty="0">
                <a:latin typeface="Trebuchet MS"/>
                <a:cs typeface="Trebuchet MS"/>
              </a:rPr>
              <a:t>π</a:t>
            </a:r>
            <a:r>
              <a:rPr sz="1600" spc="-25" dirty="0">
                <a:latin typeface="Calibri"/>
                <a:cs typeface="Calibri"/>
              </a:rPr>
              <a:t>οία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ζει εξαιτίας</a:t>
            </a:r>
            <a:r>
              <a:rPr sz="1600" spc="-5" dirty="0">
                <a:latin typeface="Calibri"/>
                <a:cs typeface="Calibri"/>
              </a:rPr>
              <a:t> της 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15" dirty="0">
                <a:latin typeface="Calibri"/>
                <a:cs typeface="Calibri"/>
              </a:rPr>
              <a:t>κατάστασης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κά</a:t>
            </a:r>
            <a:r>
              <a:rPr sz="1600" spc="-25" dirty="0">
                <a:latin typeface="Trebuchet MS"/>
                <a:cs typeface="Trebuchet MS"/>
              </a:rPr>
              <a:t>π</a:t>
            </a:r>
            <a:r>
              <a:rPr sz="1600" spc="-25" dirty="0">
                <a:latin typeface="Calibri"/>
                <a:cs typeface="Calibri"/>
              </a:rPr>
              <a:t>οιου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ή</a:t>
            </a:r>
            <a:r>
              <a:rPr sz="1600" dirty="0">
                <a:latin typeface="Calibri"/>
                <a:cs typeface="Calibri"/>
              </a:rPr>
              <a:t> </a:t>
            </a:r>
            <a:r>
              <a:rPr sz="1600" spc="-30" dirty="0">
                <a:latin typeface="Calibri"/>
                <a:cs typeface="Calibri"/>
              </a:rPr>
              <a:t>κά</a:t>
            </a:r>
            <a:r>
              <a:rPr sz="1600" spc="-30" dirty="0">
                <a:latin typeface="Trebuchet MS"/>
                <a:cs typeface="Trebuchet MS"/>
              </a:rPr>
              <a:t>π</a:t>
            </a:r>
            <a:r>
              <a:rPr sz="1600" spc="-30" dirty="0">
                <a:latin typeface="Calibri"/>
                <a:cs typeface="Calibri"/>
              </a:rPr>
              <a:t>οιων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35" dirty="0">
                <a:latin typeface="Calibri"/>
                <a:cs typeface="Calibri"/>
              </a:rPr>
              <a:t>α</a:t>
            </a:r>
            <a:r>
              <a:rPr sz="1600" spc="-35" dirty="0">
                <a:latin typeface="Trebuchet MS"/>
                <a:cs typeface="Trebuchet MS"/>
              </a:rPr>
              <a:t>π</a:t>
            </a:r>
            <a:r>
              <a:rPr sz="1600" spc="-35" dirty="0">
                <a:latin typeface="Calibri"/>
                <a:cs typeface="Calibri"/>
              </a:rPr>
              <a:t>ό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τα </a:t>
            </a:r>
            <a:r>
              <a:rPr sz="1600" spc="-15" dirty="0">
                <a:latin typeface="Calibri"/>
                <a:cs typeface="Calibri"/>
              </a:rPr>
              <a:t>ψυχοσωματικά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ή </a:t>
            </a:r>
            <a:r>
              <a:rPr sz="1600" spc="-20" dirty="0">
                <a:latin typeface="Calibri"/>
                <a:cs typeface="Calibri"/>
              </a:rPr>
              <a:t>κοινωνικά 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χαρακτηριστικά</a:t>
            </a:r>
            <a:r>
              <a:rPr sz="1600" spc="125" dirty="0">
                <a:latin typeface="Calibri"/>
                <a:cs typeface="Calibri"/>
              </a:rPr>
              <a:t> </a:t>
            </a:r>
            <a:r>
              <a:rPr sz="1600" spc="-70" dirty="0">
                <a:latin typeface="Calibri"/>
                <a:cs typeface="Calibri"/>
              </a:rPr>
              <a:t>του</a:t>
            </a:r>
            <a:r>
              <a:rPr sz="1600" spc="-70" dirty="0">
                <a:latin typeface="Trebuchet MS"/>
                <a:cs typeface="Trebuchet MS"/>
              </a:rPr>
              <a:t>».</a:t>
            </a:r>
            <a:endParaRPr sz="1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1967" y="1957160"/>
            <a:ext cx="6436995" cy="2155190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241300" indent="-228600" algn="just">
              <a:lnSpc>
                <a:spcPct val="100000"/>
              </a:lnSpc>
              <a:spcBef>
                <a:spcPts val="710"/>
              </a:spcBef>
              <a:buClr>
                <a:srgbClr val="B71E42"/>
              </a:buClr>
              <a:buFont typeface="Arial MT"/>
              <a:buChar char="•"/>
              <a:tabLst>
                <a:tab pos="241300" algn="l"/>
              </a:tabLst>
            </a:pPr>
            <a:r>
              <a:rPr sz="2000" spc="-70" dirty="0">
                <a:latin typeface="Trebuchet MS"/>
                <a:cs typeface="Trebuchet MS"/>
              </a:rPr>
              <a:t>«</a:t>
            </a:r>
            <a:r>
              <a:rPr sz="2000" dirty="0">
                <a:latin typeface="Calibri"/>
                <a:cs typeface="Calibri"/>
              </a:rPr>
              <a:t>Ο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Ble</a:t>
            </a:r>
            <a:r>
              <a:rPr sz="2000" spc="-140" dirty="0">
                <a:latin typeface="Trebuchet MS"/>
                <a:cs typeface="Trebuchet MS"/>
              </a:rPr>
              <a:t>id</a:t>
            </a:r>
            <a:r>
              <a:rPr sz="2000" spc="-85" dirty="0">
                <a:latin typeface="Trebuchet MS"/>
                <a:cs typeface="Trebuchet MS"/>
              </a:rPr>
              <a:t>i</a:t>
            </a:r>
            <a:r>
              <a:rPr sz="2000" spc="-80" dirty="0">
                <a:latin typeface="Trebuchet MS"/>
                <a:cs typeface="Trebuchet MS"/>
              </a:rPr>
              <a:t>ck</a:t>
            </a:r>
            <a:r>
              <a:rPr sz="2000" spc="-70" dirty="0">
                <a:latin typeface="Trebuchet MS"/>
                <a:cs typeface="Trebuchet MS"/>
              </a:rPr>
              <a:t> </a:t>
            </a:r>
            <a:r>
              <a:rPr sz="2000" spc="-95" dirty="0">
                <a:latin typeface="Trebuchet MS"/>
                <a:cs typeface="Trebuchet MS"/>
              </a:rPr>
              <a:t>(</a:t>
            </a:r>
            <a:r>
              <a:rPr sz="2000" spc="-50" dirty="0">
                <a:latin typeface="Trebuchet MS"/>
                <a:cs typeface="Trebuchet MS"/>
              </a:rPr>
              <a:t>1976</a:t>
            </a:r>
            <a:r>
              <a:rPr sz="2000" spc="-90" dirty="0">
                <a:latin typeface="Trebuchet MS"/>
                <a:cs typeface="Trebuchet MS"/>
              </a:rPr>
              <a:t>)</a:t>
            </a:r>
            <a:r>
              <a:rPr sz="2000" spc="-8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Calibri"/>
                <a:cs typeface="Calibri"/>
              </a:rPr>
              <a:t>ορί</a:t>
            </a:r>
            <a:r>
              <a:rPr sz="2000" spc="-15" dirty="0">
                <a:latin typeface="Calibri"/>
                <a:cs typeface="Calibri"/>
              </a:rPr>
              <a:t>ζ</a:t>
            </a:r>
            <a:r>
              <a:rPr sz="2000" dirty="0">
                <a:latin typeface="Calibri"/>
                <a:cs typeface="Calibri"/>
              </a:rPr>
              <a:t>ει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τ</a:t>
            </a:r>
            <a:r>
              <a:rPr sz="2000" dirty="0">
                <a:latin typeface="Calibri"/>
                <a:cs typeface="Calibri"/>
              </a:rPr>
              <a:t>ο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αν</a:t>
            </a:r>
            <a:r>
              <a:rPr sz="2000" dirty="0">
                <a:latin typeface="Calibri"/>
                <a:cs typeface="Calibri"/>
              </a:rPr>
              <a:t>ά</a:t>
            </a:r>
            <a:r>
              <a:rPr sz="2000" spc="-105" dirty="0">
                <a:latin typeface="Trebuchet MS"/>
                <a:cs typeface="Trebuchet MS"/>
              </a:rPr>
              <a:t>π</a:t>
            </a:r>
            <a:r>
              <a:rPr sz="2000" spc="-5" dirty="0">
                <a:latin typeface="Calibri"/>
                <a:cs typeface="Calibri"/>
              </a:rPr>
              <a:t>ηρ</a:t>
            </a:r>
            <a:r>
              <a:rPr sz="2000" dirty="0">
                <a:latin typeface="Calibri"/>
                <a:cs typeface="Calibri"/>
              </a:rPr>
              <a:t>ο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ά</a:t>
            </a:r>
            <a:r>
              <a:rPr sz="2000" spc="-10" dirty="0">
                <a:latin typeface="Calibri"/>
                <a:cs typeface="Calibri"/>
              </a:rPr>
              <a:t>τ</a:t>
            </a:r>
            <a:r>
              <a:rPr sz="2000" spc="-5" dirty="0">
                <a:latin typeface="Calibri"/>
                <a:cs typeface="Calibri"/>
              </a:rPr>
              <a:t>ο</a:t>
            </a:r>
            <a:r>
              <a:rPr sz="2000" spc="-15" dirty="0">
                <a:latin typeface="Calibri"/>
                <a:cs typeface="Calibri"/>
              </a:rPr>
              <a:t>μ</a:t>
            </a:r>
            <a:r>
              <a:rPr sz="2000" dirty="0">
                <a:latin typeface="Calibri"/>
                <a:cs typeface="Calibri"/>
              </a:rPr>
              <a:t>ο</a:t>
            </a:r>
            <a:r>
              <a:rPr sz="2000" spc="-295" dirty="0"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  <a:p>
            <a:pPr marL="698500" lvl="1" indent="-229235" algn="just">
              <a:lnSpc>
                <a:spcPct val="100000"/>
              </a:lnSpc>
              <a:spcBef>
                <a:spcPts val="520"/>
              </a:spcBef>
              <a:buClr>
                <a:srgbClr val="B71E42"/>
              </a:buClr>
              <a:buFont typeface="Arial MT"/>
              <a:buChar char="•"/>
              <a:tabLst>
                <a:tab pos="699135" algn="l"/>
              </a:tabLst>
            </a:pPr>
            <a:r>
              <a:rPr sz="1700" spc="-10" dirty="0">
                <a:latin typeface="Calibri"/>
                <a:cs typeface="Calibri"/>
              </a:rPr>
              <a:t>βάσει</a:t>
            </a:r>
            <a:r>
              <a:rPr sz="1700" spc="86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μιας</a:t>
            </a:r>
            <a:r>
              <a:rPr sz="1700" spc="86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αθερά</a:t>
            </a:r>
            <a:r>
              <a:rPr sz="1700" spc="-10" dirty="0">
                <a:latin typeface="Trebuchet MS"/>
                <a:cs typeface="Trebuchet MS"/>
              </a:rPr>
              <a:t>π</a:t>
            </a:r>
            <a:r>
              <a:rPr sz="1700" spc="-10" dirty="0">
                <a:latin typeface="Calibri"/>
                <a:cs typeface="Calibri"/>
              </a:rPr>
              <a:t>ευτης</a:t>
            </a:r>
            <a:r>
              <a:rPr sz="1700" spc="85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μειονεκτικότητας</a:t>
            </a:r>
            <a:r>
              <a:rPr sz="1700" spc="860" dirty="0">
                <a:latin typeface="Calibri"/>
                <a:cs typeface="Calibri"/>
              </a:rPr>
              <a:t> </a:t>
            </a:r>
            <a:r>
              <a:rPr sz="1700" spc="-150" dirty="0">
                <a:latin typeface="Trebuchet MS"/>
                <a:cs typeface="Trebuchet MS"/>
              </a:rPr>
              <a:t>π.</a:t>
            </a:r>
            <a:r>
              <a:rPr sz="1700" spc="-150" dirty="0">
                <a:latin typeface="Calibri"/>
                <a:cs typeface="Calibri"/>
              </a:rPr>
              <a:t>χ</a:t>
            </a:r>
            <a:r>
              <a:rPr sz="1700" spc="-150" dirty="0">
                <a:latin typeface="Trebuchet MS"/>
                <a:cs typeface="Trebuchet MS"/>
              </a:rPr>
              <a:t>.</a:t>
            </a:r>
            <a:r>
              <a:rPr sz="1700" spc="555" dirty="0">
                <a:latin typeface="Trebuchet MS"/>
                <a:cs typeface="Trebuchet MS"/>
              </a:rPr>
              <a:t> </a:t>
            </a:r>
            <a:r>
              <a:rPr sz="1700" spc="-10" dirty="0">
                <a:latin typeface="Calibri"/>
                <a:cs typeface="Calibri"/>
              </a:rPr>
              <a:t>εγκεφαλική</a:t>
            </a:r>
            <a:endParaRPr sz="1700">
              <a:latin typeface="Calibri"/>
              <a:cs typeface="Calibri"/>
            </a:endParaRPr>
          </a:p>
          <a:p>
            <a:pPr marL="698500" algn="just">
              <a:lnSpc>
                <a:spcPct val="100000"/>
              </a:lnSpc>
            </a:pPr>
            <a:r>
              <a:rPr sz="1700" spc="-15" dirty="0">
                <a:latin typeface="Trebuchet MS"/>
                <a:cs typeface="Trebuchet MS"/>
              </a:rPr>
              <a:t>π</a:t>
            </a:r>
            <a:r>
              <a:rPr sz="1700" spc="-15" dirty="0">
                <a:latin typeface="Calibri"/>
                <a:cs typeface="Calibri"/>
              </a:rPr>
              <a:t>αράλυση</a:t>
            </a:r>
            <a:r>
              <a:rPr sz="1700" spc="65" dirty="0">
                <a:latin typeface="Calibri"/>
                <a:cs typeface="Calibri"/>
              </a:rPr>
              <a:t> </a:t>
            </a:r>
            <a:r>
              <a:rPr sz="1700" spc="-15" dirty="0">
                <a:latin typeface="Trebuchet MS"/>
                <a:cs typeface="Trebuchet MS"/>
              </a:rPr>
              <a:t>(</a:t>
            </a:r>
            <a:r>
              <a:rPr sz="1700" spc="-15" dirty="0">
                <a:latin typeface="Calibri"/>
                <a:cs typeface="Calibri"/>
              </a:rPr>
              <a:t>ορισμός</a:t>
            </a:r>
            <a:r>
              <a:rPr sz="1700" spc="200" dirty="0">
                <a:latin typeface="Calibri"/>
                <a:cs typeface="Calibri"/>
              </a:rPr>
              <a:t> </a:t>
            </a:r>
            <a:r>
              <a:rPr sz="1700" spc="-10" dirty="0">
                <a:latin typeface="Trebuchet MS"/>
                <a:cs typeface="Trebuchet MS"/>
              </a:rPr>
              <a:t>π</a:t>
            </a:r>
            <a:r>
              <a:rPr sz="1700" spc="-10" dirty="0">
                <a:latin typeface="Calibri"/>
                <a:cs typeface="Calibri"/>
              </a:rPr>
              <a:t>ροσανατολισμένος</a:t>
            </a:r>
            <a:r>
              <a:rPr sz="1700" spc="6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στο</a:t>
            </a:r>
            <a:r>
              <a:rPr sz="1700" spc="85" dirty="0">
                <a:latin typeface="Calibri"/>
                <a:cs typeface="Calibri"/>
              </a:rPr>
              <a:t> </a:t>
            </a:r>
            <a:r>
              <a:rPr sz="1700" spc="-20" dirty="0">
                <a:latin typeface="Calibri"/>
                <a:cs typeface="Calibri"/>
              </a:rPr>
              <a:t>άτομο</a:t>
            </a:r>
            <a:r>
              <a:rPr sz="1700" spc="-20" dirty="0">
                <a:latin typeface="Trebuchet MS"/>
                <a:cs typeface="Trebuchet MS"/>
              </a:rPr>
              <a:t>)</a:t>
            </a:r>
            <a:endParaRPr sz="1700">
              <a:latin typeface="Trebuchet MS"/>
              <a:cs typeface="Trebuchet MS"/>
            </a:endParaRPr>
          </a:p>
          <a:p>
            <a:pPr marL="698500" marR="5080" lvl="1" indent="-229235" algn="just">
              <a:lnSpc>
                <a:spcPct val="100000"/>
              </a:lnSpc>
              <a:spcBef>
                <a:spcPts val="505"/>
              </a:spcBef>
              <a:buClr>
                <a:srgbClr val="B71E42"/>
              </a:buClr>
              <a:buFont typeface="Arial MT"/>
              <a:buChar char="•"/>
              <a:tabLst>
                <a:tab pos="699135" algn="l"/>
              </a:tabLst>
            </a:pPr>
            <a:r>
              <a:rPr sz="1700" spc="-10" dirty="0">
                <a:latin typeface="Calibri"/>
                <a:cs typeface="Calibri"/>
              </a:rPr>
              <a:t>βάσει των </a:t>
            </a:r>
            <a:r>
              <a:rPr sz="1700" spc="-20" dirty="0">
                <a:latin typeface="Trebuchet MS"/>
                <a:cs typeface="Trebuchet MS"/>
              </a:rPr>
              <a:t>π</a:t>
            </a:r>
            <a:r>
              <a:rPr sz="1700" spc="-20" dirty="0">
                <a:latin typeface="Calibri"/>
                <a:cs typeface="Calibri"/>
              </a:rPr>
              <a:t>ροσα</a:t>
            </a:r>
            <a:r>
              <a:rPr sz="1700" spc="-20" dirty="0">
                <a:latin typeface="Trebuchet MS"/>
                <a:cs typeface="Trebuchet MS"/>
              </a:rPr>
              <a:t>π</a:t>
            </a:r>
            <a:r>
              <a:rPr sz="1700" spc="-20" dirty="0">
                <a:latin typeface="Calibri"/>
                <a:cs typeface="Calibri"/>
              </a:rPr>
              <a:t>τόμενων </a:t>
            </a:r>
            <a:r>
              <a:rPr sz="1700" spc="-15" dirty="0">
                <a:latin typeface="Calibri"/>
                <a:cs typeface="Calibri"/>
              </a:rPr>
              <a:t>διαδικασιών </a:t>
            </a:r>
            <a:r>
              <a:rPr sz="1700" spc="-5" dirty="0">
                <a:latin typeface="Calibri"/>
                <a:cs typeface="Calibri"/>
              </a:rPr>
              <a:t>της </a:t>
            </a:r>
            <a:r>
              <a:rPr sz="1700" spc="-10" dirty="0">
                <a:latin typeface="Calibri"/>
                <a:cs typeface="Calibri"/>
              </a:rPr>
              <a:t>συμ</a:t>
            </a:r>
            <a:r>
              <a:rPr sz="1700" spc="-10" dirty="0">
                <a:latin typeface="Trebuchet MS"/>
                <a:cs typeface="Trebuchet MS"/>
              </a:rPr>
              <a:t>π</a:t>
            </a:r>
            <a:r>
              <a:rPr sz="1700" spc="-10" dirty="0">
                <a:latin typeface="Calibri"/>
                <a:cs typeface="Calibri"/>
              </a:rPr>
              <a:t>εριφοράς </a:t>
            </a:r>
            <a:r>
              <a:rPr sz="1700" spc="-20" dirty="0">
                <a:latin typeface="Calibri"/>
                <a:cs typeface="Calibri"/>
              </a:rPr>
              <a:t>και </a:t>
            </a:r>
            <a:r>
              <a:rPr sz="1700" spc="-1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των</a:t>
            </a:r>
            <a:r>
              <a:rPr sz="1700" spc="-5" dirty="0">
                <a:latin typeface="Calibri"/>
                <a:cs typeface="Calibri"/>
              </a:rPr>
              <a:t> </a:t>
            </a:r>
            <a:r>
              <a:rPr sz="1700" spc="-10" dirty="0">
                <a:latin typeface="Trebuchet MS"/>
                <a:cs typeface="Trebuchet MS"/>
              </a:rPr>
              <a:t>π</a:t>
            </a:r>
            <a:r>
              <a:rPr sz="1700" spc="-10" dirty="0">
                <a:latin typeface="Calibri"/>
                <a:cs typeface="Calibri"/>
              </a:rPr>
              <a:t>ροσδοκιών</a:t>
            </a:r>
            <a:r>
              <a:rPr sz="1700" spc="-5" dirty="0">
                <a:latin typeface="Calibri"/>
                <a:cs typeface="Calibri"/>
              </a:rPr>
              <a:t> της</a:t>
            </a:r>
            <a:r>
              <a:rPr sz="1700" dirty="0">
                <a:latin typeface="Calibri"/>
                <a:cs typeface="Calibri"/>
              </a:rPr>
              <a:t> </a:t>
            </a:r>
            <a:r>
              <a:rPr sz="1700" spc="-15" dirty="0">
                <a:latin typeface="Calibri"/>
                <a:cs typeface="Calibri"/>
              </a:rPr>
              <a:t>κοινωνίας</a:t>
            </a:r>
            <a:r>
              <a:rPr sz="1700" spc="-10" dirty="0">
                <a:latin typeface="Calibri"/>
                <a:cs typeface="Calibri"/>
              </a:rPr>
              <a:t> </a:t>
            </a:r>
            <a:r>
              <a:rPr sz="1700" spc="-150" dirty="0">
                <a:latin typeface="Trebuchet MS"/>
                <a:cs typeface="Trebuchet MS"/>
              </a:rPr>
              <a:t>π.</a:t>
            </a:r>
            <a:r>
              <a:rPr sz="1700" spc="-150" dirty="0">
                <a:latin typeface="Calibri"/>
                <a:cs typeface="Calibri"/>
              </a:rPr>
              <a:t>χ</a:t>
            </a:r>
            <a:r>
              <a:rPr sz="1700" spc="-150" dirty="0">
                <a:latin typeface="Trebuchet MS"/>
                <a:cs typeface="Trebuchet MS"/>
              </a:rPr>
              <a:t>.</a:t>
            </a:r>
            <a:r>
              <a:rPr sz="1700" spc="-145" dirty="0">
                <a:latin typeface="Trebuchet MS"/>
                <a:cs typeface="Trebuchet MS"/>
              </a:rPr>
              <a:t> </a:t>
            </a:r>
            <a:r>
              <a:rPr sz="1700" spc="-35" dirty="0">
                <a:latin typeface="Calibri"/>
                <a:cs typeface="Calibri"/>
              </a:rPr>
              <a:t>χοντρός</a:t>
            </a:r>
            <a:r>
              <a:rPr sz="1700" spc="-35" dirty="0">
                <a:latin typeface="Trebuchet MS"/>
                <a:cs typeface="Trebuchet MS"/>
              </a:rPr>
              <a:t>, </a:t>
            </a:r>
            <a:r>
              <a:rPr sz="1700" spc="-15" dirty="0">
                <a:latin typeface="Calibri"/>
                <a:cs typeface="Calibri"/>
              </a:rPr>
              <a:t>μύω</a:t>
            </a:r>
            <a:r>
              <a:rPr sz="1700" spc="-15" dirty="0">
                <a:latin typeface="Trebuchet MS"/>
                <a:cs typeface="Trebuchet MS"/>
              </a:rPr>
              <a:t>π</a:t>
            </a:r>
            <a:r>
              <a:rPr sz="1700" spc="-15" dirty="0">
                <a:latin typeface="Calibri"/>
                <a:cs typeface="Calibri"/>
              </a:rPr>
              <a:t>ας</a:t>
            </a:r>
            <a:r>
              <a:rPr sz="1700" spc="-10" dirty="0">
                <a:latin typeface="Calibri"/>
                <a:cs typeface="Calibri"/>
              </a:rPr>
              <a:t> </a:t>
            </a:r>
            <a:r>
              <a:rPr sz="1700" spc="-125" dirty="0">
                <a:latin typeface="Calibri"/>
                <a:cs typeface="Calibri"/>
              </a:rPr>
              <a:t>κ</a:t>
            </a:r>
            <a:r>
              <a:rPr sz="1700" spc="-125" dirty="0">
                <a:latin typeface="Trebuchet MS"/>
                <a:cs typeface="Trebuchet MS"/>
              </a:rPr>
              <a:t>.</a:t>
            </a:r>
            <a:r>
              <a:rPr sz="1700" spc="-125" dirty="0">
                <a:latin typeface="Calibri"/>
                <a:cs typeface="Calibri"/>
              </a:rPr>
              <a:t>α</a:t>
            </a:r>
            <a:r>
              <a:rPr sz="1700" spc="-125" dirty="0">
                <a:latin typeface="Trebuchet MS"/>
                <a:cs typeface="Trebuchet MS"/>
              </a:rPr>
              <a:t>. </a:t>
            </a:r>
            <a:r>
              <a:rPr sz="1700" spc="-120" dirty="0">
                <a:latin typeface="Trebuchet MS"/>
                <a:cs typeface="Trebuchet MS"/>
              </a:rPr>
              <a:t> </a:t>
            </a:r>
            <a:r>
              <a:rPr sz="1700" spc="-15" dirty="0">
                <a:latin typeface="Trebuchet MS"/>
                <a:cs typeface="Trebuchet MS"/>
              </a:rPr>
              <a:t>(</a:t>
            </a:r>
            <a:r>
              <a:rPr sz="1700" spc="-15" dirty="0">
                <a:latin typeface="Calibri"/>
                <a:cs typeface="Calibri"/>
              </a:rPr>
              <a:t>ορισμός</a:t>
            </a:r>
            <a:r>
              <a:rPr sz="1700" spc="70" dirty="0">
                <a:latin typeface="Calibri"/>
                <a:cs typeface="Calibri"/>
              </a:rPr>
              <a:t> </a:t>
            </a:r>
            <a:r>
              <a:rPr sz="1700" spc="-10" dirty="0">
                <a:latin typeface="Trebuchet MS"/>
                <a:cs typeface="Trebuchet MS"/>
              </a:rPr>
              <a:t>π</a:t>
            </a:r>
            <a:r>
              <a:rPr sz="1700" spc="-10" dirty="0">
                <a:latin typeface="Calibri"/>
                <a:cs typeface="Calibri"/>
              </a:rPr>
              <a:t>ροσανατολισμένος</a:t>
            </a:r>
            <a:r>
              <a:rPr sz="1700" spc="60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στην</a:t>
            </a:r>
            <a:r>
              <a:rPr sz="1700" spc="200" dirty="0">
                <a:latin typeface="Calibri"/>
                <a:cs typeface="Calibri"/>
              </a:rPr>
              <a:t> </a:t>
            </a:r>
            <a:r>
              <a:rPr sz="1700" spc="-15" dirty="0">
                <a:latin typeface="Calibri"/>
                <a:cs typeface="Calibri"/>
              </a:rPr>
              <a:t>αλληλε</a:t>
            </a:r>
            <a:r>
              <a:rPr sz="1700" spc="-15" dirty="0">
                <a:latin typeface="Trebuchet MS"/>
                <a:cs typeface="Trebuchet MS"/>
              </a:rPr>
              <a:t>π</a:t>
            </a:r>
            <a:r>
              <a:rPr sz="1700" spc="-15" dirty="0">
                <a:latin typeface="Calibri"/>
                <a:cs typeface="Calibri"/>
              </a:rPr>
              <a:t>ίδραση</a:t>
            </a:r>
            <a:r>
              <a:rPr sz="1700" spc="-15" dirty="0">
                <a:latin typeface="Trebuchet MS"/>
                <a:cs typeface="Trebuchet MS"/>
              </a:rPr>
              <a:t>)</a:t>
            </a:r>
            <a:endParaRPr sz="1700">
              <a:latin typeface="Trebuchet MS"/>
              <a:cs typeface="Trebuchet MS"/>
            </a:endParaRPr>
          </a:p>
          <a:p>
            <a:pPr marL="698500" lvl="1" indent="-229235" algn="just">
              <a:lnSpc>
                <a:spcPct val="100000"/>
              </a:lnSpc>
              <a:spcBef>
                <a:spcPts val="490"/>
              </a:spcBef>
              <a:buClr>
                <a:srgbClr val="B71E42"/>
              </a:buClr>
              <a:buFont typeface="Arial MT"/>
              <a:buChar char="•"/>
              <a:tabLst>
                <a:tab pos="699135" algn="l"/>
              </a:tabLst>
            </a:pPr>
            <a:r>
              <a:rPr sz="1700" spc="-10" dirty="0">
                <a:latin typeface="Calibri"/>
                <a:cs typeface="Calibri"/>
              </a:rPr>
              <a:t>βάσει</a:t>
            </a:r>
            <a:r>
              <a:rPr sz="1700" spc="585" dirty="0">
                <a:latin typeface="Calibri"/>
                <a:cs typeface="Calibri"/>
              </a:rPr>
              <a:t>  </a:t>
            </a:r>
            <a:r>
              <a:rPr sz="1700" dirty="0">
                <a:latin typeface="Calibri"/>
                <a:cs typeface="Calibri"/>
              </a:rPr>
              <a:t>ενός    </a:t>
            </a:r>
            <a:r>
              <a:rPr sz="1700" spc="25" dirty="0">
                <a:latin typeface="Calibri"/>
                <a:cs typeface="Calibri"/>
              </a:rPr>
              <a:t> </a:t>
            </a:r>
            <a:r>
              <a:rPr sz="1700" spc="-15" dirty="0">
                <a:latin typeface="Calibri"/>
                <a:cs typeface="Calibri"/>
              </a:rPr>
              <a:t>υ</a:t>
            </a:r>
            <a:r>
              <a:rPr sz="1700" spc="-15" dirty="0">
                <a:latin typeface="Trebuchet MS"/>
                <a:cs typeface="Trebuchet MS"/>
              </a:rPr>
              <a:t>π</a:t>
            </a:r>
            <a:r>
              <a:rPr sz="1700" spc="-15" dirty="0">
                <a:latin typeface="Calibri"/>
                <a:cs typeface="Calibri"/>
              </a:rPr>
              <a:t>οχρεωτικού</a:t>
            </a:r>
            <a:r>
              <a:rPr sz="1700" spc="590" dirty="0">
                <a:latin typeface="Calibri"/>
                <a:cs typeface="Calibri"/>
              </a:rPr>
              <a:t>  </a:t>
            </a:r>
            <a:r>
              <a:rPr sz="1700" spc="-20" dirty="0">
                <a:latin typeface="Calibri"/>
                <a:cs typeface="Calibri"/>
              </a:rPr>
              <a:t>εκ</a:t>
            </a:r>
            <a:r>
              <a:rPr sz="1700" spc="-20" dirty="0">
                <a:latin typeface="Trebuchet MS"/>
                <a:cs typeface="Trebuchet MS"/>
              </a:rPr>
              <a:t>π</a:t>
            </a:r>
            <a:r>
              <a:rPr sz="1700" spc="-20" dirty="0">
                <a:latin typeface="Calibri"/>
                <a:cs typeface="Calibri"/>
              </a:rPr>
              <a:t>αιδευτικού</a:t>
            </a:r>
            <a:r>
              <a:rPr sz="1700" spc="-20" dirty="0">
                <a:latin typeface="Trebuchet MS"/>
                <a:cs typeface="Trebuchet MS"/>
              </a:rPr>
              <a:t>-</a:t>
            </a:r>
            <a:r>
              <a:rPr sz="1700" spc="-20" dirty="0">
                <a:latin typeface="Calibri"/>
                <a:cs typeface="Calibri"/>
              </a:rPr>
              <a:t>ε</a:t>
            </a:r>
            <a:r>
              <a:rPr sz="1700" spc="-20" dirty="0">
                <a:latin typeface="Trebuchet MS"/>
                <a:cs typeface="Trebuchet MS"/>
              </a:rPr>
              <a:t>π</a:t>
            </a:r>
            <a:r>
              <a:rPr sz="1700" spc="-20" dirty="0">
                <a:latin typeface="Calibri"/>
                <a:cs typeface="Calibri"/>
              </a:rPr>
              <a:t>αγγελματικού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08022" y="4086225"/>
            <a:ext cx="453009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15440" algn="l"/>
                <a:tab pos="2725420" algn="l"/>
                <a:tab pos="3760470" algn="l"/>
              </a:tabLst>
            </a:pPr>
            <a:r>
              <a:rPr sz="1700" spc="-30" dirty="0">
                <a:latin typeface="Calibri"/>
                <a:cs typeface="Calibri"/>
              </a:rPr>
              <a:t>διαχωρισμού</a:t>
            </a:r>
            <a:r>
              <a:rPr sz="1700" spc="-30" dirty="0">
                <a:latin typeface="Trebuchet MS"/>
                <a:cs typeface="Trebuchet MS"/>
              </a:rPr>
              <a:t>,	</a:t>
            </a:r>
            <a:r>
              <a:rPr sz="1700" spc="-150" dirty="0">
                <a:latin typeface="Trebuchet MS"/>
                <a:cs typeface="Trebuchet MS"/>
              </a:rPr>
              <a:t>π.</a:t>
            </a:r>
            <a:r>
              <a:rPr sz="1700" spc="-150" dirty="0">
                <a:latin typeface="Calibri"/>
                <a:cs typeface="Calibri"/>
              </a:rPr>
              <a:t>χ</a:t>
            </a:r>
            <a:r>
              <a:rPr sz="1700" spc="-150" dirty="0">
                <a:latin typeface="Trebuchet MS"/>
                <a:cs typeface="Trebuchet MS"/>
              </a:rPr>
              <a:t>.	</a:t>
            </a:r>
            <a:r>
              <a:rPr sz="1700" spc="-15" dirty="0">
                <a:latin typeface="Calibri"/>
                <a:cs typeface="Calibri"/>
              </a:rPr>
              <a:t>ειδικός	</a:t>
            </a:r>
            <a:r>
              <a:rPr sz="1700" spc="-10" dirty="0">
                <a:latin typeface="Calibri"/>
                <a:cs typeface="Calibri"/>
              </a:rPr>
              <a:t>μαθητής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22032" y="4086225"/>
            <a:ext cx="81470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15" dirty="0">
                <a:latin typeface="Trebuchet MS"/>
                <a:cs typeface="Trebuchet MS"/>
              </a:rPr>
              <a:t>(</a:t>
            </a:r>
            <a:r>
              <a:rPr sz="1700" spc="-15" dirty="0">
                <a:latin typeface="Calibri"/>
                <a:cs typeface="Calibri"/>
              </a:rPr>
              <a:t>ορισμός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79167" y="4281525"/>
            <a:ext cx="5981065" cy="1190625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241300" algn="just">
              <a:lnSpc>
                <a:spcPct val="100000"/>
              </a:lnSpc>
              <a:spcBef>
                <a:spcPts val="605"/>
              </a:spcBef>
            </a:pPr>
            <a:r>
              <a:rPr sz="1700" spc="-10" dirty="0">
                <a:latin typeface="Trebuchet MS"/>
                <a:cs typeface="Trebuchet MS"/>
              </a:rPr>
              <a:t>π</a:t>
            </a:r>
            <a:r>
              <a:rPr sz="1700" spc="-10" dirty="0">
                <a:latin typeface="Calibri"/>
                <a:cs typeface="Calibri"/>
              </a:rPr>
              <a:t>ροσανατολισμένος</a:t>
            </a:r>
            <a:r>
              <a:rPr sz="1700" spc="50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στο</a:t>
            </a:r>
            <a:r>
              <a:rPr sz="1700" spc="75" dirty="0">
                <a:latin typeface="Calibri"/>
                <a:cs typeface="Calibri"/>
              </a:rPr>
              <a:t> </a:t>
            </a:r>
            <a:r>
              <a:rPr sz="1700" spc="-15" dirty="0">
                <a:latin typeface="Calibri"/>
                <a:cs typeface="Calibri"/>
              </a:rPr>
              <a:t>εκ</a:t>
            </a:r>
            <a:r>
              <a:rPr sz="1700" spc="-15" dirty="0">
                <a:latin typeface="Trebuchet MS"/>
                <a:cs typeface="Trebuchet MS"/>
              </a:rPr>
              <a:t>π</a:t>
            </a:r>
            <a:r>
              <a:rPr sz="1700" spc="-15" dirty="0">
                <a:latin typeface="Calibri"/>
                <a:cs typeface="Calibri"/>
              </a:rPr>
              <a:t>αιδευτικό</a:t>
            </a:r>
            <a:r>
              <a:rPr sz="1700" spc="6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σύστημα</a:t>
            </a:r>
            <a:r>
              <a:rPr sz="1700" spc="-10" dirty="0">
                <a:latin typeface="Trebuchet MS"/>
                <a:cs typeface="Trebuchet MS"/>
              </a:rPr>
              <a:t>)</a:t>
            </a:r>
            <a:endParaRPr sz="1700">
              <a:latin typeface="Trebuchet MS"/>
              <a:cs typeface="Trebuchet MS"/>
            </a:endParaRPr>
          </a:p>
          <a:p>
            <a:pPr marL="241300" marR="5080" indent="-229235" algn="just">
              <a:lnSpc>
                <a:spcPct val="100000"/>
              </a:lnSpc>
              <a:spcBef>
                <a:spcPts val="505"/>
              </a:spcBef>
              <a:buClr>
                <a:srgbClr val="B71E42"/>
              </a:buClr>
              <a:buFont typeface="Arial MT"/>
              <a:buChar char="•"/>
              <a:tabLst>
                <a:tab pos="241935" algn="l"/>
              </a:tabLst>
            </a:pPr>
            <a:r>
              <a:rPr sz="1700" spc="-10" dirty="0">
                <a:latin typeface="Calibri"/>
                <a:cs typeface="Calibri"/>
              </a:rPr>
              <a:t>βάσει </a:t>
            </a:r>
            <a:r>
              <a:rPr sz="1700" spc="-5" dirty="0">
                <a:latin typeface="Calibri"/>
                <a:cs typeface="Calibri"/>
              </a:rPr>
              <a:t>της </a:t>
            </a:r>
            <a:r>
              <a:rPr sz="1700" spc="-15" dirty="0">
                <a:latin typeface="Trebuchet MS"/>
                <a:cs typeface="Trebuchet MS"/>
              </a:rPr>
              <a:t>π</a:t>
            </a:r>
            <a:r>
              <a:rPr sz="1700" spc="-15" dirty="0">
                <a:latin typeface="Calibri"/>
                <a:cs typeface="Calibri"/>
              </a:rPr>
              <a:t>αραγωγής </a:t>
            </a:r>
            <a:r>
              <a:rPr sz="1700" spc="-20" dirty="0">
                <a:latin typeface="Calibri"/>
                <a:cs typeface="Calibri"/>
              </a:rPr>
              <a:t>και </a:t>
            </a:r>
            <a:r>
              <a:rPr sz="1700" spc="-10" dirty="0">
                <a:latin typeface="Calibri"/>
                <a:cs typeface="Calibri"/>
              </a:rPr>
              <a:t>των </a:t>
            </a:r>
            <a:r>
              <a:rPr sz="1700" spc="-15" dirty="0">
                <a:latin typeface="Calibri"/>
                <a:cs typeface="Calibri"/>
              </a:rPr>
              <a:t>ταξικών </a:t>
            </a:r>
            <a:r>
              <a:rPr sz="1700" spc="-10" dirty="0">
                <a:latin typeface="Calibri"/>
                <a:cs typeface="Calibri"/>
              </a:rPr>
              <a:t>σχέσεων </a:t>
            </a:r>
            <a:r>
              <a:rPr sz="1700" spc="-5" dirty="0">
                <a:latin typeface="Calibri"/>
                <a:cs typeface="Calibri"/>
              </a:rPr>
              <a:t>της </a:t>
            </a:r>
            <a:r>
              <a:rPr sz="1700" spc="-10" dirty="0">
                <a:latin typeface="Calibri"/>
                <a:cs typeface="Calibri"/>
              </a:rPr>
              <a:t>κοινωνίας </a:t>
            </a:r>
            <a:r>
              <a:rPr sz="1700" spc="-5" dirty="0">
                <a:latin typeface="Calibri"/>
                <a:cs typeface="Calibri"/>
              </a:rPr>
              <a:t> </a:t>
            </a:r>
            <a:r>
              <a:rPr sz="1700" spc="-15" dirty="0">
                <a:latin typeface="Trebuchet MS"/>
                <a:cs typeface="Trebuchet MS"/>
              </a:rPr>
              <a:t>(</a:t>
            </a:r>
            <a:r>
              <a:rPr sz="1700" spc="-15" dirty="0">
                <a:latin typeface="Calibri"/>
                <a:cs typeface="Calibri"/>
              </a:rPr>
              <a:t>ορισμός</a:t>
            </a:r>
            <a:r>
              <a:rPr sz="1700" spc="-10" dirty="0">
                <a:latin typeface="Calibri"/>
                <a:cs typeface="Calibri"/>
              </a:rPr>
              <a:t> </a:t>
            </a:r>
            <a:r>
              <a:rPr sz="1700" spc="-10" dirty="0">
                <a:latin typeface="Trebuchet MS"/>
                <a:cs typeface="Trebuchet MS"/>
              </a:rPr>
              <a:t>π</a:t>
            </a:r>
            <a:r>
              <a:rPr sz="1700" spc="-10" dirty="0">
                <a:latin typeface="Calibri"/>
                <a:cs typeface="Calibri"/>
              </a:rPr>
              <a:t>ροσανατολισμένος</a:t>
            </a:r>
            <a:r>
              <a:rPr sz="1700" spc="-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στην</a:t>
            </a:r>
            <a:r>
              <a:rPr sz="1700" spc="360" dirty="0">
                <a:latin typeface="Calibri"/>
                <a:cs typeface="Calibri"/>
              </a:rPr>
              <a:t> </a:t>
            </a:r>
            <a:r>
              <a:rPr sz="1700" spc="-20" dirty="0">
                <a:latin typeface="Trebuchet MS"/>
                <a:cs typeface="Trebuchet MS"/>
              </a:rPr>
              <a:t>π</a:t>
            </a:r>
            <a:r>
              <a:rPr sz="1700" spc="-20" dirty="0">
                <a:latin typeface="Calibri"/>
                <a:cs typeface="Calibri"/>
              </a:rPr>
              <a:t>ολιτική</a:t>
            </a:r>
            <a:r>
              <a:rPr sz="1700" spc="345" dirty="0">
                <a:latin typeface="Calibri"/>
                <a:cs typeface="Calibri"/>
              </a:rPr>
              <a:t> </a:t>
            </a:r>
            <a:r>
              <a:rPr sz="1700" spc="-10" dirty="0">
                <a:latin typeface="Calibri"/>
                <a:cs typeface="Calibri"/>
              </a:rPr>
              <a:t>οικονομία</a:t>
            </a:r>
            <a:r>
              <a:rPr sz="1700" spc="365" dirty="0">
                <a:latin typeface="Calibri"/>
                <a:cs typeface="Calibri"/>
              </a:rPr>
              <a:t> </a:t>
            </a:r>
            <a:r>
              <a:rPr sz="1700" spc="-150" dirty="0">
                <a:latin typeface="Trebuchet MS"/>
                <a:cs typeface="Trebuchet MS"/>
              </a:rPr>
              <a:t>π.</a:t>
            </a:r>
            <a:r>
              <a:rPr sz="1700" spc="-150" dirty="0">
                <a:latin typeface="Calibri"/>
                <a:cs typeface="Calibri"/>
              </a:rPr>
              <a:t>χ</a:t>
            </a:r>
            <a:r>
              <a:rPr sz="1700" spc="-150" dirty="0">
                <a:latin typeface="Trebuchet MS"/>
                <a:cs typeface="Trebuchet MS"/>
              </a:rPr>
              <a:t>. </a:t>
            </a:r>
            <a:r>
              <a:rPr sz="1700" spc="-145" dirty="0">
                <a:latin typeface="Trebuchet MS"/>
                <a:cs typeface="Trebuchet MS"/>
              </a:rPr>
              <a:t> </a:t>
            </a:r>
            <a:r>
              <a:rPr sz="1700" spc="-5" dirty="0">
                <a:latin typeface="Calibri"/>
                <a:cs typeface="Calibri"/>
              </a:rPr>
              <a:t>μέσω</a:t>
            </a:r>
            <a:r>
              <a:rPr sz="1700" spc="7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της</a:t>
            </a:r>
            <a:r>
              <a:rPr sz="1700" spc="8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αναμενόμενης</a:t>
            </a:r>
            <a:r>
              <a:rPr sz="1700" spc="165" dirty="0">
                <a:latin typeface="Calibri"/>
                <a:cs typeface="Calibri"/>
              </a:rPr>
              <a:t> </a:t>
            </a:r>
            <a:r>
              <a:rPr sz="1700" spc="-15" dirty="0">
                <a:latin typeface="Calibri"/>
                <a:cs typeface="Calibri"/>
              </a:rPr>
              <a:t>α</a:t>
            </a:r>
            <a:r>
              <a:rPr sz="1700" spc="-15" dirty="0">
                <a:latin typeface="Trebuchet MS"/>
                <a:cs typeface="Trebuchet MS"/>
              </a:rPr>
              <a:t>π</a:t>
            </a:r>
            <a:r>
              <a:rPr sz="1700" spc="-15" dirty="0">
                <a:latin typeface="Calibri"/>
                <a:cs typeface="Calibri"/>
              </a:rPr>
              <a:t>όδοσης</a:t>
            </a:r>
            <a:r>
              <a:rPr sz="1700" spc="6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της</a:t>
            </a:r>
            <a:r>
              <a:rPr sz="1700" spc="85" dirty="0">
                <a:latin typeface="Calibri"/>
                <a:cs typeface="Calibri"/>
              </a:rPr>
              <a:t> </a:t>
            </a:r>
            <a:r>
              <a:rPr sz="1700" spc="-15" dirty="0">
                <a:latin typeface="Calibri"/>
                <a:cs typeface="Calibri"/>
              </a:rPr>
              <a:t>κοινωνίας</a:t>
            </a:r>
            <a:r>
              <a:rPr sz="1700" spc="-15" dirty="0">
                <a:latin typeface="Trebuchet MS"/>
                <a:cs typeface="Trebuchet MS"/>
              </a:rPr>
              <a:t>»</a:t>
            </a:r>
            <a:endParaRPr sz="17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35"/>
              </a:spcBef>
            </a:pPr>
            <a:r>
              <a:rPr dirty="0"/>
              <a:t>ΣΥΓΧΡΟΝΑ</a:t>
            </a:r>
            <a:r>
              <a:rPr spc="114" dirty="0"/>
              <a:t> </a:t>
            </a:r>
            <a:r>
              <a:rPr spc="-5" dirty="0"/>
              <a:t>ΠΛΑΙΣΙΑ</a:t>
            </a:r>
            <a:r>
              <a:rPr spc="165" dirty="0"/>
              <a:t> </a:t>
            </a:r>
            <a:r>
              <a:rPr spc="-5" dirty="0"/>
              <a:t>ΘΕΩΡΗΣΗΣ</a:t>
            </a:r>
            <a:r>
              <a:rPr spc="155" dirty="0"/>
              <a:t> </a:t>
            </a:r>
            <a:r>
              <a:rPr spc="-5" dirty="0"/>
              <a:t>ΤΗΣ </a:t>
            </a:r>
            <a:r>
              <a:rPr spc="-710" dirty="0"/>
              <a:t> </a:t>
            </a:r>
            <a:r>
              <a:rPr spc="-5" dirty="0"/>
              <a:t>ΑΝΑΠΗΡΙΑΣ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70736" y="2009368"/>
            <a:ext cx="631634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20000"/>
              </a:lnSpc>
              <a:spcBef>
                <a:spcPts val="100"/>
              </a:spcBef>
              <a:tabLst>
                <a:tab pos="1986280" algn="l"/>
              </a:tabLst>
            </a:pPr>
            <a:r>
              <a:rPr sz="2000" spc="-35" dirty="0">
                <a:latin typeface="Calibri"/>
                <a:cs typeface="Calibri"/>
              </a:rPr>
              <a:t>Ε</a:t>
            </a:r>
            <a:r>
              <a:rPr sz="2000" spc="-35" dirty="0">
                <a:latin typeface="Trebuchet MS"/>
                <a:cs typeface="Trebuchet MS"/>
              </a:rPr>
              <a:t>π</a:t>
            </a:r>
            <a:r>
              <a:rPr sz="2000" spc="-35" dirty="0">
                <a:latin typeface="Calibri"/>
                <a:cs typeface="Calibri"/>
              </a:rPr>
              <a:t>ί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του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spc="-15" dirty="0">
                <a:latin typeface="Trebuchet MS"/>
                <a:cs typeface="Trebuchet MS"/>
              </a:rPr>
              <a:t>π</a:t>
            </a:r>
            <a:r>
              <a:rPr sz="2000" spc="-15" dirty="0">
                <a:latin typeface="Calibri"/>
                <a:cs typeface="Calibri"/>
              </a:rPr>
              <a:t>αρόντος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υ</a:t>
            </a:r>
            <a:r>
              <a:rPr sz="2000" spc="-20" dirty="0">
                <a:latin typeface="Trebuchet MS"/>
                <a:cs typeface="Trebuchet MS"/>
              </a:rPr>
              <a:t>π</a:t>
            </a:r>
            <a:r>
              <a:rPr sz="2000" spc="-20" dirty="0">
                <a:latin typeface="Calibri"/>
                <a:cs typeface="Calibri"/>
              </a:rPr>
              <a:t>άρχουν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δύο</a:t>
            </a:r>
            <a:r>
              <a:rPr sz="2000" spc="1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βασικά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π</a:t>
            </a:r>
            <a:r>
              <a:rPr sz="2000" spc="-20" dirty="0">
                <a:latin typeface="Calibri"/>
                <a:cs typeface="Calibri"/>
              </a:rPr>
              <a:t>λαίσια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αντίληψης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60" dirty="0">
                <a:latin typeface="Calibri"/>
                <a:cs typeface="Calibri"/>
              </a:rPr>
              <a:t>κ</a:t>
            </a:r>
            <a:r>
              <a:rPr sz="2000" spc="-5" dirty="0">
                <a:latin typeface="Calibri"/>
                <a:cs typeface="Calibri"/>
              </a:rPr>
              <a:t>α</a:t>
            </a:r>
            <a:r>
              <a:rPr sz="2000" dirty="0">
                <a:latin typeface="Calibri"/>
                <a:cs typeface="Calibri"/>
              </a:rPr>
              <a:t>ι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αν</a:t>
            </a:r>
            <a:r>
              <a:rPr sz="2000" spc="5" dirty="0">
                <a:latin typeface="Calibri"/>
                <a:cs typeface="Calibri"/>
              </a:rPr>
              <a:t>ά</a:t>
            </a:r>
            <a:r>
              <a:rPr sz="2000" spc="-30" dirty="0">
                <a:latin typeface="Calibri"/>
                <a:cs typeface="Calibri"/>
              </a:rPr>
              <a:t>λ</a:t>
            </a:r>
            <a:r>
              <a:rPr sz="2000" spc="-5" dirty="0">
                <a:latin typeface="Calibri"/>
                <a:cs typeface="Calibri"/>
              </a:rPr>
              <a:t>υ</a:t>
            </a:r>
            <a:r>
              <a:rPr sz="2000" dirty="0">
                <a:latin typeface="Calibri"/>
                <a:cs typeface="Calibri"/>
              </a:rPr>
              <a:t>σης</a:t>
            </a:r>
            <a:r>
              <a:rPr sz="2000" spc="1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της	</a:t>
            </a:r>
            <a:r>
              <a:rPr sz="2000" spc="-5" dirty="0">
                <a:latin typeface="Calibri"/>
                <a:cs typeface="Calibri"/>
              </a:rPr>
              <a:t>αν</a:t>
            </a:r>
            <a:r>
              <a:rPr sz="2000" spc="10" dirty="0">
                <a:latin typeface="Calibri"/>
                <a:cs typeface="Calibri"/>
              </a:rPr>
              <a:t>α</a:t>
            </a:r>
            <a:r>
              <a:rPr sz="2000" spc="-105" dirty="0">
                <a:latin typeface="Trebuchet MS"/>
                <a:cs typeface="Trebuchet MS"/>
              </a:rPr>
              <a:t>π</a:t>
            </a:r>
            <a:r>
              <a:rPr sz="2000" spc="-5" dirty="0">
                <a:latin typeface="Calibri"/>
                <a:cs typeface="Calibri"/>
              </a:rPr>
              <a:t>ηρ</a:t>
            </a:r>
            <a:r>
              <a:rPr sz="2000" dirty="0">
                <a:latin typeface="Calibri"/>
                <a:cs typeface="Calibri"/>
              </a:rPr>
              <a:t>ί</a:t>
            </a:r>
            <a:r>
              <a:rPr sz="2000" spc="-5" dirty="0">
                <a:latin typeface="Calibri"/>
                <a:cs typeface="Calibri"/>
              </a:rPr>
              <a:t>α</a:t>
            </a:r>
            <a:r>
              <a:rPr sz="2000" spc="10" dirty="0">
                <a:latin typeface="Calibri"/>
                <a:cs typeface="Calibri"/>
              </a:rPr>
              <a:t>ς</a:t>
            </a:r>
            <a:r>
              <a:rPr sz="2000" spc="-295" dirty="0">
                <a:latin typeface="Trebuchet MS"/>
                <a:cs typeface="Trebuchet MS"/>
              </a:rPr>
              <a:t>,</a:t>
            </a:r>
            <a:r>
              <a:rPr sz="2000" spc="-290" dirty="0">
                <a:latin typeface="Trebuchet MS"/>
                <a:cs typeface="Trebuchet MS"/>
              </a:rPr>
              <a:t> </a:t>
            </a:r>
            <a:r>
              <a:rPr sz="2000" spc="10" dirty="0">
                <a:latin typeface="Calibri"/>
                <a:cs typeface="Calibri"/>
              </a:rPr>
              <a:t>σ</a:t>
            </a:r>
            <a:r>
              <a:rPr sz="2000" spc="-30" dirty="0">
                <a:latin typeface="Calibri"/>
                <a:cs typeface="Calibri"/>
              </a:rPr>
              <a:t>χε</a:t>
            </a:r>
            <a:r>
              <a:rPr sz="2000" spc="-5" dirty="0">
                <a:latin typeface="Calibri"/>
                <a:cs typeface="Calibri"/>
              </a:rPr>
              <a:t>δι</a:t>
            </a:r>
            <a:r>
              <a:rPr sz="2000" spc="-15" dirty="0">
                <a:latin typeface="Calibri"/>
                <a:cs typeface="Calibri"/>
              </a:rPr>
              <a:t>α</a:t>
            </a:r>
            <a:r>
              <a:rPr sz="2000" dirty="0">
                <a:latin typeface="Calibri"/>
                <a:cs typeface="Calibri"/>
              </a:rPr>
              <a:t>σμένα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α</a:t>
            </a:r>
            <a:r>
              <a:rPr sz="2000" spc="-105" dirty="0">
                <a:latin typeface="Trebuchet MS"/>
                <a:cs typeface="Trebuchet MS"/>
              </a:rPr>
              <a:t>π</a:t>
            </a:r>
            <a:r>
              <a:rPr sz="2000" dirty="0">
                <a:latin typeface="Calibri"/>
                <a:cs typeface="Calibri"/>
              </a:rPr>
              <a:t>ό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τ</a:t>
            </a:r>
            <a:r>
              <a:rPr sz="2000" spc="-45" dirty="0">
                <a:latin typeface="Calibri"/>
                <a:cs typeface="Calibri"/>
              </a:rPr>
              <a:t>η</a:t>
            </a:r>
            <a:r>
              <a:rPr sz="2000" dirty="0">
                <a:latin typeface="Calibri"/>
                <a:cs typeface="Calibri"/>
              </a:rPr>
              <a:t>ν  </a:t>
            </a:r>
            <a:r>
              <a:rPr sz="2000" spc="-10" dirty="0">
                <a:latin typeface="Calibri"/>
                <a:cs typeface="Calibri"/>
              </a:rPr>
              <a:t>Παγκόσμια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Οργάνωση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Υγείας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spc="-155" dirty="0">
                <a:latin typeface="Trebuchet MS"/>
                <a:cs typeface="Trebuchet MS"/>
              </a:rPr>
              <a:t>(</a:t>
            </a:r>
            <a:r>
              <a:rPr sz="2000" spc="-155" dirty="0">
                <a:latin typeface="Calibri"/>
                <a:cs typeface="Calibri"/>
              </a:rPr>
              <a:t>Π</a:t>
            </a:r>
            <a:r>
              <a:rPr sz="2000" spc="-155" dirty="0">
                <a:latin typeface="Trebuchet MS"/>
                <a:cs typeface="Trebuchet MS"/>
              </a:rPr>
              <a:t>.</a:t>
            </a:r>
            <a:r>
              <a:rPr sz="2000" spc="-155" dirty="0">
                <a:latin typeface="Calibri"/>
                <a:cs typeface="Calibri"/>
              </a:rPr>
              <a:t>Ο</a:t>
            </a:r>
            <a:r>
              <a:rPr sz="2000" spc="-155" dirty="0">
                <a:latin typeface="Trebuchet MS"/>
                <a:cs typeface="Trebuchet MS"/>
              </a:rPr>
              <a:t>.</a:t>
            </a:r>
            <a:r>
              <a:rPr sz="2000" spc="-155" dirty="0">
                <a:latin typeface="Calibri"/>
                <a:cs typeface="Calibri"/>
              </a:rPr>
              <a:t>Υ</a:t>
            </a:r>
            <a:r>
              <a:rPr sz="2000" spc="-155" dirty="0">
                <a:latin typeface="Trebuchet MS"/>
                <a:cs typeface="Trebuchet MS"/>
              </a:rPr>
              <a:t>.).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1967" y="640206"/>
            <a:ext cx="6393180" cy="535051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241300" marR="161290" indent="-228600">
              <a:lnSpc>
                <a:spcPct val="100600"/>
              </a:lnSpc>
              <a:spcBef>
                <a:spcPts val="80"/>
              </a:spcBef>
              <a:buClr>
                <a:srgbClr val="B71E42"/>
              </a:buClr>
              <a:buFont typeface="Arial MT"/>
              <a:buChar char="•"/>
              <a:tabLst>
                <a:tab pos="240665" algn="l"/>
                <a:tab pos="241300" algn="l"/>
                <a:tab pos="1835150" algn="l"/>
              </a:tabLst>
            </a:pPr>
            <a:r>
              <a:rPr sz="1900" spc="-90" dirty="0">
                <a:latin typeface="Calibri"/>
                <a:cs typeface="Calibri"/>
              </a:rPr>
              <a:t>Το</a:t>
            </a:r>
            <a:r>
              <a:rPr sz="1900" spc="90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αρχικό</a:t>
            </a:r>
            <a:r>
              <a:rPr sz="1900" spc="110" dirty="0">
                <a:latin typeface="Calibri"/>
                <a:cs typeface="Calibri"/>
              </a:rPr>
              <a:t> </a:t>
            </a:r>
            <a:r>
              <a:rPr sz="1900" spc="95" dirty="0">
                <a:latin typeface="Trebuchet MS"/>
                <a:cs typeface="Trebuchet MS"/>
              </a:rPr>
              <a:t>ICIDH</a:t>
            </a:r>
            <a:r>
              <a:rPr sz="1900" spc="-45" dirty="0">
                <a:latin typeface="Trebuchet MS"/>
                <a:cs typeface="Trebuchet MS"/>
              </a:rPr>
              <a:t> </a:t>
            </a:r>
            <a:r>
              <a:rPr sz="1900" spc="-100" dirty="0">
                <a:latin typeface="Trebuchet MS"/>
                <a:cs typeface="Trebuchet MS"/>
              </a:rPr>
              <a:t>(International</a:t>
            </a:r>
            <a:r>
              <a:rPr sz="1900" spc="-30" dirty="0">
                <a:latin typeface="Trebuchet MS"/>
                <a:cs typeface="Trebuchet MS"/>
              </a:rPr>
              <a:t> </a:t>
            </a:r>
            <a:r>
              <a:rPr sz="1900" spc="-95" dirty="0">
                <a:latin typeface="Trebuchet MS"/>
                <a:cs typeface="Trebuchet MS"/>
              </a:rPr>
              <a:t>Classification</a:t>
            </a:r>
            <a:r>
              <a:rPr sz="1900" spc="-50" dirty="0">
                <a:latin typeface="Trebuchet MS"/>
                <a:cs typeface="Trebuchet MS"/>
              </a:rPr>
              <a:t> </a:t>
            </a:r>
            <a:r>
              <a:rPr sz="1900" spc="-105" dirty="0">
                <a:latin typeface="Trebuchet MS"/>
                <a:cs typeface="Trebuchet MS"/>
              </a:rPr>
              <a:t>of</a:t>
            </a:r>
            <a:r>
              <a:rPr sz="1900" spc="-45" dirty="0">
                <a:latin typeface="Trebuchet MS"/>
                <a:cs typeface="Trebuchet MS"/>
              </a:rPr>
              <a:t> </a:t>
            </a:r>
            <a:r>
              <a:rPr sz="1900" spc="-114" dirty="0">
                <a:latin typeface="Trebuchet MS"/>
                <a:cs typeface="Trebuchet MS"/>
              </a:rPr>
              <a:t>Impairments, </a:t>
            </a:r>
            <a:r>
              <a:rPr sz="1900" spc="-555" dirty="0">
                <a:latin typeface="Trebuchet MS"/>
                <a:cs typeface="Trebuchet MS"/>
              </a:rPr>
              <a:t> </a:t>
            </a:r>
            <a:r>
              <a:rPr sz="1900" spc="-85" dirty="0">
                <a:latin typeface="Trebuchet MS"/>
                <a:cs typeface="Trebuchet MS"/>
              </a:rPr>
              <a:t>Disabilities</a:t>
            </a:r>
            <a:r>
              <a:rPr sz="1900" spc="-75" dirty="0">
                <a:latin typeface="Trebuchet MS"/>
                <a:cs typeface="Trebuchet MS"/>
              </a:rPr>
              <a:t> </a:t>
            </a:r>
            <a:r>
              <a:rPr sz="1900" spc="-130" dirty="0">
                <a:latin typeface="Trebuchet MS"/>
                <a:cs typeface="Trebuchet MS"/>
              </a:rPr>
              <a:t>and	</a:t>
            </a:r>
            <a:r>
              <a:rPr sz="1900" spc="-95" dirty="0">
                <a:latin typeface="Trebuchet MS"/>
                <a:cs typeface="Trebuchet MS"/>
              </a:rPr>
              <a:t>Handicaps) </a:t>
            </a:r>
            <a:r>
              <a:rPr sz="1900" spc="-25" dirty="0">
                <a:latin typeface="Calibri"/>
                <a:cs typeface="Calibri"/>
              </a:rPr>
              <a:t>και </a:t>
            </a:r>
            <a:r>
              <a:rPr sz="1900" spc="-15" dirty="0">
                <a:latin typeface="Calibri"/>
                <a:cs typeface="Calibri"/>
              </a:rPr>
              <a:t>το </a:t>
            </a:r>
            <a:r>
              <a:rPr sz="1900" spc="-40" dirty="0">
                <a:latin typeface="Trebuchet MS"/>
                <a:cs typeface="Trebuchet MS"/>
              </a:rPr>
              <a:t>π</a:t>
            </a:r>
            <a:r>
              <a:rPr sz="1900" spc="-40" dirty="0">
                <a:latin typeface="Calibri"/>
                <a:cs typeface="Calibri"/>
              </a:rPr>
              <a:t>ιο</a:t>
            </a:r>
            <a:r>
              <a:rPr sz="1900" spc="-35" dirty="0">
                <a:latin typeface="Calibri"/>
                <a:cs typeface="Calibri"/>
              </a:rPr>
              <a:t> </a:t>
            </a:r>
            <a:r>
              <a:rPr sz="1900" spc="-20" dirty="0">
                <a:latin typeface="Trebuchet MS"/>
                <a:cs typeface="Trebuchet MS"/>
              </a:rPr>
              <a:t>π</a:t>
            </a:r>
            <a:r>
              <a:rPr sz="1900" spc="-20" dirty="0">
                <a:latin typeface="Calibri"/>
                <a:cs typeface="Calibri"/>
              </a:rPr>
              <a:t>ρόσφατο </a:t>
            </a:r>
            <a:r>
              <a:rPr sz="1900" spc="100" dirty="0">
                <a:latin typeface="Trebuchet MS"/>
                <a:cs typeface="Trebuchet MS"/>
              </a:rPr>
              <a:t>ICIDH </a:t>
            </a:r>
            <a:r>
              <a:rPr sz="1900" spc="250" dirty="0">
                <a:latin typeface="Trebuchet MS"/>
                <a:cs typeface="Trebuchet MS"/>
              </a:rPr>
              <a:t>– </a:t>
            </a:r>
            <a:r>
              <a:rPr sz="1900" spc="-50" dirty="0">
                <a:latin typeface="Trebuchet MS"/>
                <a:cs typeface="Trebuchet MS"/>
              </a:rPr>
              <a:t>2 </a:t>
            </a:r>
            <a:r>
              <a:rPr sz="1900" spc="-560" dirty="0">
                <a:latin typeface="Trebuchet MS"/>
                <a:cs typeface="Trebuchet MS"/>
              </a:rPr>
              <a:t> </a:t>
            </a:r>
            <a:r>
              <a:rPr sz="1900" spc="-100" dirty="0">
                <a:latin typeface="Trebuchet MS"/>
                <a:cs typeface="Trebuchet MS"/>
              </a:rPr>
              <a:t>(International </a:t>
            </a:r>
            <a:r>
              <a:rPr sz="1900" spc="-95" dirty="0">
                <a:latin typeface="Trebuchet MS"/>
                <a:cs typeface="Trebuchet MS"/>
              </a:rPr>
              <a:t>Classification </a:t>
            </a:r>
            <a:r>
              <a:rPr sz="1900" spc="-105" dirty="0">
                <a:latin typeface="Trebuchet MS"/>
                <a:cs typeface="Trebuchet MS"/>
              </a:rPr>
              <a:t>of </a:t>
            </a:r>
            <a:r>
              <a:rPr sz="1900" spc="-114" dirty="0">
                <a:latin typeface="Trebuchet MS"/>
                <a:cs typeface="Trebuchet MS"/>
              </a:rPr>
              <a:t>Impairments,</a:t>
            </a:r>
            <a:r>
              <a:rPr sz="1900" spc="-110" dirty="0">
                <a:latin typeface="Trebuchet MS"/>
                <a:cs typeface="Trebuchet MS"/>
              </a:rPr>
              <a:t> </a:t>
            </a:r>
            <a:r>
              <a:rPr sz="1900" spc="-90" dirty="0">
                <a:latin typeface="Trebuchet MS"/>
                <a:cs typeface="Trebuchet MS"/>
              </a:rPr>
              <a:t>Activities </a:t>
            </a:r>
            <a:r>
              <a:rPr sz="1900" spc="-125" dirty="0">
                <a:latin typeface="Trebuchet MS"/>
                <a:cs typeface="Trebuchet MS"/>
              </a:rPr>
              <a:t>and </a:t>
            </a:r>
            <a:r>
              <a:rPr sz="1900" spc="-120" dirty="0">
                <a:latin typeface="Trebuchet MS"/>
                <a:cs typeface="Trebuchet MS"/>
              </a:rPr>
              <a:t> </a:t>
            </a:r>
            <a:r>
              <a:rPr sz="1900" spc="-114" dirty="0">
                <a:latin typeface="Trebuchet MS"/>
                <a:cs typeface="Trebuchet MS"/>
              </a:rPr>
              <a:t>Participation).</a:t>
            </a:r>
            <a:endParaRPr sz="1900">
              <a:latin typeface="Trebuchet MS"/>
              <a:cs typeface="Trebuchet MS"/>
            </a:endParaRPr>
          </a:p>
          <a:p>
            <a:pPr marL="241300" marR="365125" indent="-228600">
              <a:lnSpc>
                <a:spcPct val="100000"/>
              </a:lnSpc>
              <a:spcBef>
                <a:spcPts val="960"/>
              </a:spcBef>
              <a:buClr>
                <a:srgbClr val="B71E42"/>
              </a:buClr>
              <a:buFont typeface="Arial MT"/>
              <a:buChar char="•"/>
              <a:tabLst>
                <a:tab pos="240665" algn="l"/>
                <a:tab pos="241300" algn="l"/>
                <a:tab pos="4777105" algn="l"/>
              </a:tabLst>
            </a:pPr>
            <a:r>
              <a:rPr sz="1900" spc="-30" dirty="0">
                <a:latin typeface="Trebuchet MS"/>
                <a:cs typeface="Trebuchet MS"/>
              </a:rPr>
              <a:t>«</a:t>
            </a:r>
            <a:r>
              <a:rPr sz="1900" spc="-30" dirty="0">
                <a:latin typeface="Calibri"/>
                <a:cs typeface="Calibri"/>
              </a:rPr>
              <a:t>Με</a:t>
            </a:r>
            <a:r>
              <a:rPr sz="1900" spc="11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βάση</a:t>
            </a:r>
            <a:r>
              <a:rPr sz="1900" spc="100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την</a:t>
            </a:r>
            <a:r>
              <a:rPr sz="1900" spc="105" dirty="0">
                <a:latin typeface="Calibri"/>
                <a:cs typeface="Calibri"/>
              </a:rPr>
              <a:t> </a:t>
            </a:r>
            <a:r>
              <a:rPr sz="1900" spc="-25" dirty="0">
                <a:latin typeface="Trebuchet MS"/>
                <a:cs typeface="Trebuchet MS"/>
              </a:rPr>
              <a:t>π</a:t>
            </a:r>
            <a:r>
              <a:rPr sz="1900" spc="-25" dirty="0">
                <a:latin typeface="Calibri"/>
                <a:cs typeface="Calibri"/>
              </a:rPr>
              <a:t>ρώτη</a:t>
            </a:r>
            <a:r>
              <a:rPr sz="1900" spc="11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ταξινόμηση</a:t>
            </a:r>
            <a:r>
              <a:rPr sz="1900" spc="140" dirty="0">
                <a:latin typeface="Calibri"/>
                <a:cs typeface="Calibri"/>
              </a:rPr>
              <a:t> </a:t>
            </a:r>
            <a:r>
              <a:rPr sz="1900" spc="45" dirty="0">
                <a:latin typeface="Trebuchet MS"/>
                <a:cs typeface="Trebuchet MS"/>
              </a:rPr>
              <a:t>(ICIDH)</a:t>
            </a:r>
            <a:r>
              <a:rPr sz="1900" spc="-40" dirty="0">
                <a:latin typeface="Trebuchet MS"/>
                <a:cs typeface="Trebuchet MS"/>
              </a:rPr>
              <a:t> </a:t>
            </a:r>
            <a:r>
              <a:rPr sz="1900" spc="-5" dirty="0">
                <a:latin typeface="Calibri"/>
                <a:cs typeface="Calibri"/>
              </a:rPr>
              <a:t>η	</a:t>
            </a:r>
            <a:r>
              <a:rPr sz="1900" spc="-20" dirty="0">
                <a:latin typeface="Calibri"/>
                <a:cs typeface="Calibri"/>
              </a:rPr>
              <a:t>ανα</a:t>
            </a:r>
            <a:r>
              <a:rPr sz="1900" spc="-20" dirty="0">
                <a:latin typeface="Trebuchet MS"/>
                <a:cs typeface="Trebuchet MS"/>
              </a:rPr>
              <a:t>π</a:t>
            </a:r>
            <a:r>
              <a:rPr sz="1900" spc="-20" dirty="0">
                <a:latin typeface="Calibri"/>
                <a:cs typeface="Calibri"/>
              </a:rPr>
              <a:t>ηρία </a:t>
            </a:r>
            <a:r>
              <a:rPr sz="1900" spc="-15" dirty="0">
                <a:latin typeface="Calibri"/>
                <a:cs typeface="Calibri"/>
              </a:rPr>
              <a:t> </a:t>
            </a:r>
            <a:r>
              <a:rPr sz="1900" spc="-20" dirty="0">
                <a:latin typeface="Calibri"/>
                <a:cs typeface="Calibri"/>
              </a:rPr>
              <a:t>α</a:t>
            </a:r>
            <a:r>
              <a:rPr sz="1900" spc="-20" dirty="0">
                <a:latin typeface="Trebuchet MS"/>
                <a:cs typeface="Trebuchet MS"/>
              </a:rPr>
              <a:t>π</a:t>
            </a:r>
            <a:r>
              <a:rPr sz="1900" spc="-20" dirty="0">
                <a:latin typeface="Calibri"/>
                <a:cs typeface="Calibri"/>
              </a:rPr>
              <a:t>οτελείται</a:t>
            </a:r>
            <a:r>
              <a:rPr sz="1900" spc="90" dirty="0">
                <a:latin typeface="Calibri"/>
                <a:cs typeface="Calibri"/>
              </a:rPr>
              <a:t> </a:t>
            </a:r>
            <a:r>
              <a:rPr sz="1900" spc="-35" dirty="0">
                <a:latin typeface="Calibri"/>
                <a:cs typeface="Calibri"/>
              </a:rPr>
              <a:t>α</a:t>
            </a:r>
            <a:r>
              <a:rPr sz="1900" spc="-35" dirty="0">
                <a:latin typeface="Trebuchet MS"/>
                <a:cs typeface="Trebuchet MS"/>
              </a:rPr>
              <a:t>π</a:t>
            </a:r>
            <a:r>
              <a:rPr sz="1900" spc="-35" dirty="0">
                <a:latin typeface="Calibri"/>
                <a:cs typeface="Calibri"/>
              </a:rPr>
              <a:t>ό</a:t>
            </a:r>
            <a:r>
              <a:rPr sz="1900" spc="85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τρία</a:t>
            </a:r>
            <a:r>
              <a:rPr sz="1900" spc="105" dirty="0">
                <a:latin typeface="Calibri"/>
                <a:cs typeface="Calibri"/>
              </a:rPr>
              <a:t> </a:t>
            </a:r>
            <a:r>
              <a:rPr sz="1900" spc="-15" dirty="0">
                <a:latin typeface="Calibri"/>
                <a:cs typeface="Calibri"/>
              </a:rPr>
              <a:t>ξεχωριστά</a:t>
            </a:r>
            <a:r>
              <a:rPr sz="1900" spc="15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αλλά</a:t>
            </a:r>
            <a:r>
              <a:rPr sz="1900" spc="90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αλληλοσυνδεόμενα </a:t>
            </a:r>
            <a:r>
              <a:rPr sz="1900" spc="-41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μέρ</a:t>
            </a:r>
            <a:r>
              <a:rPr sz="1900" spc="-10" dirty="0">
                <a:latin typeface="Calibri"/>
                <a:cs typeface="Calibri"/>
              </a:rPr>
              <a:t>η</a:t>
            </a:r>
            <a:r>
              <a:rPr sz="1900" spc="-285" dirty="0">
                <a:latin typeface="Trebuchet MS"/>
                <a:cs typeface="Trebuchet MS"/>
              </a:rPr>
              <a:t>,</a:t>
            </a:r>
            <a:r>
              <a:rPr sz="1900" spc="-235" dirty="0">
                <a:latin typeface="Trebuchet MS"/>
                <a:cs typeface="Trebuchet MS"/>
              </a:rPr>
              <a:t> </a:t>
            </a:r>
            <a:r>
              <a:rPr sz="1900" spc="-20" dirty="0">
                <a:latin typeface="Calibri"/>
                <a:cs typeface="Calibri"/>
              </a:rPr>
              <a:t>τ</a:t>
            </a:r>
            <a:r>
              <a:rPr sz="1900" spc="-5" dirty="0">
                <a:latin typeface="Calibri"/>
                <a:cs typeface="Calibri"/>
              </a:rPr>
              <a:t>α</a:t>
            </a:r>
            <a:r>
              <a:rPr sz="1900" spc="10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ο</a:t>
            </a:r>
            <a:r>
              <a:rPr sz="1900" spc="-105" dirty="0">
                <a:latin typeface="Trebuchet MS"/>
                <a:cs typeface="Trebuchet MS"/>
              </a:rPr>
              <a:t>π</a:t>
            </a:r>
            <a:r>
              <a:rPr sz="1900" spc="-10" dirty="0">
                <a:latin typeface="Calibri"/>
                <a:cs typeface="Calibri"/>
              </a:rPr>
              <a:t>οί</a:t>
            </a:r>
            <a:r>
              <a:rPr sz="1900" spc="-5" dirty="0">
                <a:latin typeface="Calibri"/>
                <a:cs typeface="Calibri"/>
              </a:rPr>
              <a:t>α</a:t>
            </a:r>
            <a:r>
              <a:rPr sz="1900" spc="10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ο</a:t>
            </a:r>
            <a:r>
              <a:rPr sz="1900" spc="-15" dirty="0">
                <a:latin typeface="Calibri"/>
                <a:cs typeface="Calibri"/>
              </a:rPr>
              <a:t>ρ</a:t>
            </a:r>
            <a:r>
              <a:rPr sz="1900" spc="-10" dirty="0">
                <a:latin typeface="Calibri"/>
                <a:cs typeface="Calibri"/>
              </a:rPr>
              <a:t>ίζ</a:t>
            </a:r>
            <a:r>
              <a:rPr sz="1900" spc="-15" dirty="0">
                <a:latin typeface="Calibri"/>
                <a:cs typeface="Calibri"/>
              </a:rPr>
              <a:t>ο</a:t>
            </a:r>
            <a:r>
              <a:rPr sz="1900" spc="5" dirty="0">
                <a:latin typeface="Calibri"/>
                <a:cs typeface="Calibri"/>
              </a:rPr>
              <a:t>ν</a:t>
            </a:r>
            <a:r>
              <a:rPr sz="1900" spc="-20" dirty="0">
                <a:latin typeface="Calibri"/>
                <a:cs typeface="Calibri"/>
              </a:rPr>
              <a:t>τ</a:t>
            </a:r>
            <a:r>
              <a:rPr sz="1900" spc="-10" dirty="0">
                <a:latin typeface="Calibri"/>
                <a:cs typeface="Calibri"/>
              </a:rPr>
              <a:t>α</a:t>
            </a:r>
            <a:r>
              <a:rPr sz="1900" spc="-5" dirty="0">
                <a:latin typeface="Calibri"/>
                <a:cs typeface="Calibri"/>
              </a:rPr>
              <a:t>ι</a:t>
            </a:r>
            <a:r>
              <a:rPr sz="1900" spc="140" dirty="0">
                <a:latin typeface="Calibri"/>
                <a:cs typeface="Calibri"/>
              </a:rPr>
              <a:t> </a:t>
            </a:r>
            <a:r>
              <a:rPr sz="1900" spc="-10" dirty="0">
                <a:latin typeface="Calibri"/>
                <a:cs typeface="Calibri"/>
              </a:rPr>
              <a:t>ω</a:t>
            </a:r>
            <a:r>
              <a:rPr sz="1900" spc="-5" dirty="0">
                <a:latin typeface="Calibri"/>
                <a:cs typeface="Calibri"/>
              </a:rPr>
              <a:t>ς</a:t>
            </a:r>
            <a:r>
              <a:rPr sz="1900" spc="95" dirty="0">
                <a:latin typeface="Calibri"/>
                <a:cs typeface="Calibri"/>
              </a:rPr>
              <a:t> </a:t>
            </a:r>
            <a:r>
              <a:rPr sz="1900" spc="-5" dirty="0">
                <a:latin typeface="Calibri"/>
                <a:cs typeface="Calibri"/>
              </a:rPr>
              <a:t>εξή</a:t>
            </a:r>
            <a:r>
              <a:rPr sz="1900" spc="-10" dirty="0">
                <a:latin typeface="Calibri"/>
                <a:cs typeface="Calibri"/>
              </a:rPr>
              <a:t>ς</a:t>
            </a:r>
            <a:r>
              <a:rPr sz="1900" spc="-285" dirty="0">
                <a:latin typeface="Trebuchet MS"/>
                <a:cs typeface="Trebuchet MS"/>
              </a:rPr>
              <a:t>:</a:t>
            </a:r>
            <a:endParaRPr sz="1900">
              <a:latin typeface="Trebuchet MS"/>
              <a:cs typeface="Trebuchet MS"/>
            </a:endParaRPr>
          </a:p>
          <a:p>
            <a:pPr marL="698500" marR="5080" lvl="1" indent="-229235">
              <a:lnSpc>
                <a:spcPct val="100000"/>
              </a:lnSpc>
              <a:spcBef>
                <a:spcPts val="535"/>
              </a:spcBef>
              <a:buClr>
                <a:srgbClr val="B71E42"/>
              </a:buClr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sz="1500" dirty="0">
                <a:latin typeface="Calibri"/>
                <a:cs typeface="Calibri"/>
              </a:rPr>
              <a:t>Β</a:t>
            </a:r>
            <a:r>
              <a:rPr sz="1500" spc="-25" dirty="0">
                <a:latin typeface="Calibri"/>
                <a:cs typeface="Calibri"/>
              </a:rPr>
              <a:t>λ</a:t>
            </a:r>
            <a:r>
              <a:rPr sz="1500" spc="-5" dirty="0">
                <a:latin typeface="Calibri"/>
                <a:cs typeface="Calibri"/>
              </a:rPr>
              <a:t>άβη</a:t>
            </a:r>
            <a:r>
              <a:rPr sz="1500" spc="-225" dirty="0">
                <a:latin typeface="Trebuchet MS"/>
                <a:cs typeface="Trebuchet MS"/>
              </a:rPr>
              <a:t>:</a:t>
            </a:r>
            <a:r>
              <a:rPr sz="1500" spc="-195" dirty="0">
                <a:latin typeface="Trebuchet MS"/>
                <a:cs typeface="Trebuchet MS"/>
              </a:rPr>
              <a:t> </a:t>
            </a:r>
            <a:r>
              <a:rPr sz="1500" dirty="0">
                <a:latin typeface="Calibri"/>
                <a:cs typeface="Calibri"/>
              </a:rPr>
              <a:t>Κάθε</a:t>
            </a:r>
            <a:r>
              <a:rPr sz="1500" spc="75" dirty="0">
                <a:latin typeface="Calibri"/>
                <a:cs typeface="Calibri"/>
              </a:rPr>
              <a:t> </a:t>
            </a:r>
            <a:r>
              <a:rPr sz="1500" spc="-80" dirty="0">
                <a:latin typeface="Trebuchet MS"/>
                <a:cs typeface="Trebuchet MS"/>
              </a:rPr>
              <a:t>π</a:t>
            </a:r>
            <a:r>
              <a:rPr sz="1500" dirty="0">
                <a:latin typeface="Calibri"/>
                <a:cs typeface="Calibri"/>
              </a:rPr>
              <a:t>ρ</a:t>
            </a:r>
            <a:r>
              <a:rPr sz="1500" spc="-5" dirty="0">
                <a:latin typeface="Calibri"/>
                <a:cs typeface="Calibri"/>
              </a:rPr>
              <a:t>οσω</a:t>
            </a:r>
            <a:r>
              <a:rPr sz="1500" dirty="0">
                <a:latin typeface="Calibri"/>
                <a:cs typeface="Calibri"/>
              </a:rPr>
              <a:t>ρ</a:t>
            </a:r>
            <a:r>
              <a:rPr sz="1500" spc="-30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νή</a:t>
            </a:r>
            <a:r>
              <a:rPr sz="1500" spc="8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ή</a:t>
            </a:r>
            <a:r>
              <a:rPr sz="1500" spc="6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μ</a:t>
            </a:r>
            <a:r>
              <a:rPr sz="1500" spc="-5" dirty="0">
                <a:latin typeface="Calibri"/>
                <a:cs typeface="Calibri"/>
              </a:rPr>
              <a:t>όνιμ</a:t>
            </a:r>
            <a:r>
              <a:rPr sz="1500" dirty="0">
                <a:latin typeface="Calibri"/>
                <a:cs typeface="Calibri"/>
              </a:rPr>
              <a:t>η</a:t>
            </a:r>
            <a:r>
              <a:rPr sz="1500" spc="6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80" dirty="0">
                <a:latin typeface="Trebuchet MS"/>
                <a:cs typeface="Trebuchet MS"/>
              </a:rPr>
              <a:t>π</a:t>
            </a:r>
            <a:r>
              <a:rPr sz="1500" spc="-15" dirty="0">
                <a:latin typeface="Calibri"/>
                <a:cs typeface="Calibri"/>
              </a:rPr>
              <a:t>ώ</a:t>
            </a:r>
            <a:r>
              <a:rPr sz="1500" dirty="0">
                <a:latin typeface="Calibri"/>
                <a:cs typeface="Calibri"/>
              </a:rPr>
              <a:t>λεια</a:t>
            </a:r>
            <a:r>
              <a:rPr sz="1500" spc="8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ή</a:t>
            </a:r>
            <a:r>
              <a:rPr sz="1500" spc="6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α</a:t>
            </a:r>
            <a:r>
              <a:rPr sz="1500" spc="-15" dirty="0">
                <a:latin typeface="Calibri"/>
                <a:cs typeface="Calibri"/>
              </a:rPr>
              <a:t>ν</a:t>
            </a:r>
            <a:r>
              <a:rPr sz="1500" spc="-5" dirty="0">
                <a:latin typeface="Calibri"/>
                <a:cs typeface="Calibri"/>
              </a:rPr>
              <a:t>ω</a:t>
            </a:r>
            <a:r>
              <a:rPr sz="1500" spc="-10" dirty="0">
                <a:latin typeface="Calibri"/>
                <a:cs typeface="Calibri"/>
              </a:rPr>
              <a:t>μ</a:t>
            </a:r>
            <a:r>
              <a:rPr sz="1500" spc="-5" dirty="0">
                <a:latin typeface="Calibri"/>
                <a:cs typeface="Calibri"/>
              </a:rPr>
              <a:t>α</a:t>
            </a:r>
            <a:r>
              <a:rPr sz="1500" spc="-10" dirty="0">
                <a:latin typeface="Calibri"/>
                <a:cs typeface="Calibri"/>
              </a:rPr>
              <a:t>λ</a:t>
            </a:r>
            <a:r>
              <a:rPr sz="1500" spc="-5" dirty="0">
                <a:latin typeface="Calibri"/>
                <a:cs typeface="Calibri"/>
              </a:rPr>
              <a:t>ί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225" dirty="0">
                <a:latin typeface="Trebuchet MS"/>
                <a:cs typeface="Trebuchet MS"/>
              </a:rPr>
              <a:t>,</a:t>
            </a:r>
            <a:r>
              <a:rPr sz="1500" spc="-170" dirty="0">
                <a:latin typeface="Trebuchet MS"/>
                <a:cs typeface="Trebuchet MS"/>
              </a:rPr>
              <a:t> </a:t>
            </a:r>
            <a:r>
              <a:rPr sz="1500" dirty="0">
                <a:latin typeface="Calibri"/>
                <a:cs typeface="Calibri"/>
              </a:rPr>
              <a:t>μιας</a:t>
            </a:r>
            <a:r>
              <a:rPr sz="1500" spc="6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σ</a:t>
            </a:r>
            <a:r>
              <a:rPr sz="1500" spc="-5" dirty="0">
                <a:latin typeface="Calibri"/>
                <a:cs typeface="Calibri"/>
              </a:rPr>
              <a:t>ω</a:t>
            </a:r>
            <a:r>
              <a:rPr sz="1500" spc="-10" dirty="0">
                <a:latin typeface="Calibri"/>
                <a:cs typeface="Calibri"/>
              </a:rPr>
              <a:t>μ</a:t>
            </a:r>
            <a:r>
              <a:rPr sz="1500" spc="-5" dirty="0">
                <a:latin typeface="Calibri"/>
                <a:cs typeface="Calibri"/>
              </a:rPr>
              <a:t>ατ</a:t>
            </a:r>
            <a:r>
              <a:rPr sz="1500" spc="-10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κής  </a:t>
            </a:r>
            <a:r>
              <a:rPr sz="1500" spc="-15" dirty="0">
                <a:latin typeface="Calibri"/>
                <a:cs typeface="Calibri"/>
              </a:rPr>
              <a:t>κατασκευής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ή </a:t>
            </a:r>
            <a:r>
              <a:rPr sz="1500" spc="-30" dirty="0">
                <a:latin typeface="Calibri"/>
                <a:cs typeface="Calibri"/>
              </a:rPr>
              <a:t>λειτουργίας</a:t>
            </a:r>
            <a:r>
              <a:rPr sz="1500" spc="-30" dirty="0">
                <a:latin typeface="Trebuchet MS"/>
                <a:cs typeface="Trebuchet MS"/>
              </a:rPr>
              <a:t>, </a:t>
            </a:r>
            <a:r>
              <a:rPr sz="1500" spc="-10" dirty="0">
                <a:latin typeface="Calibri"/>
                <a:cs typeface="Calibri"/>
              </a:rPr>
              <a:t>είτε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φυσιολογική</a:t>
            </a:r>
            <a:r>
              <a:rPr sz="1500" spc="31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είτε</a:t>
            </a:r>
            <a:r>
              <a:rPr sz="1500" spc="320" dirty="0">
                <a:latin typeface="Calibri"/>
                <a:cs typeface="Calibri"/>
              </a:rPr>
              <a:t> </a:t>
            </a:r>
            <a:r>
              <a:rPr sz="1500" spc="-30" dirty="0">
                <a:latin typeface="Calibri"/>
                <a:cs typeface="Calibri"/>
              </a:rPr>
              <a:t>ψυχολογική</a:t>
            </a:r>
            <a:r>
              <a:rPr sz="1500" spc="-30" dirty="0">
                <a:latin typeface="Trebuchet MS"/>
                <a:cs typeface="Trebuchet MS"/>
              </a:rPr>
              <a:t>. </a:t>
            </a:r>
            <a:r>
              <a:rPr sz="1500" dirty="0">
                <a:latin typeface="Calibri"/>
                <a:cs typeface="Calibri"/>
              </a:rPr>
              <a:t>Μια </a:t>
            </a:r>
            <a:r>
              <a:rPr sz="1500" spc="5" dirty="0">
                <a:latin typeface="Calibri"/>
                <a:cs typeface="Calibri"/>
              </a:rPr>
              <a:t> </a:t>
            </a:r>
            <a:r>
              <a:rPr sz="1500" spc="-15" dirty="0">
                <a:latin typeface="Calibri"/>
                <a:cs typeface="Calibri"/>
              </a:rPr>
              <a:t>βλάβη</a:t>
            </a:r>
            <a:r>
              <a:rPr sz="1500" spc="-10" dirty="0">
                <a:latin typeface="Calibri"/>
                <a:cs typeface="Calibri"/>
              </a:rPr>
              <a:t> είναι </a:t>
            </a:r>
            <a:r>
              <a:rPr sz="1500" dirty="0">
                <a:latin typeface="Calibri"/>
                <a:cs typeface="Calibri"/>
              </a:rPr>
              <a:t>μια </a:t>
            </a:r>
            <a:r>
              <a:rPr sz="1500" spc="-5" dirty="0">
                <a:latin typeface="Calibri"/>
                <a:cs typeface="Calibri"/>
              </a:rPr>
              <a:t>ενόχληση </a:t>
            </a:r>
            <a:r>
              <a:rPr sz="1500" spc="-30" dirty="0">
                <a:latin typeface="Trebuchet MS"/>
                <a:cs typeface="Trebuchet MS"/>
              </a:rPr>
              <a:t>π</a:t>
            </a:r>
            <a:r>
              <a:rPr sz="1500" spc="-30" dirty="0">
                <a:latin typeface="Calibri"/>
                <a:cs typeface="Calibri"/>
              </a:rPr>
              <a:t>ου</a:t>
            </a:r>
            <a:r>
              <a:rPr sz="1500" spc="-25" dirty="0">
                <a:latin typeface="Calibri"/>
                <a:cs typeface="Calibri"/>
              </a:rPr>
              <a:t> </a:t>
            </a:r>
            <a:r>
              <a:rPr sz="1500" spc="-15" dirty="0">
                <a:latin typeface="Calibri"/>
                <a:cs typeface="Calibri"/>
              </a:rPr>
              <a:t>ε</a:t>
            </a:r>
            <a:r>
              <a:rPr sz="1500" spc="-15" dirty="0">
                <a:latin typeface="Trebuchet MS"/>
                <a:cs typeface="Trebuchet MS"/>
              </a:rPr>
              <a:t>π</a:t>
            </a:r>
            <a:r>
              <a:rPr sz="1500" spc="-15" dirty="0">
                <a:latin typeface="Calibri"/>
                <a:cs typeface="Calibri"/>
              </a:rPr>
              <a:t>ηρεάζει </a:t>
            </a:r>
            <a:r>
              <a:rPr sz="1500" spc="-5" dirty="0">
                <a:latin typeface="Calibri"/>
                <a:cs typeface="Calibri"/>
              </a:rPr>
              <a:t>τις </a:t>
            </a:r>
            <a:r>
              <a:rPr sz="1500" spc="-10" dirty="0">
                <a:latin typeface="Calibri"/>
                <a:cs typeface="Calibri"/>
              </a:rPr>
              <a:t>λειτουργίες</a:t>
            </a:r>
            <a:r>
              <a:rPr sz="1500" spc="315" dirty="0">
                <a:latin typeface="Calibri"/>
                <a:cs typeface="Calibri"/>
              </a:rPr>
              <a:t> </a:t>
            </a:r>
            <a:r>
              <a:rPr sz="1500" spc="-30" dirty="0">
                <a:latin typeface="Trebuchet MS"/>
                <a:cs typeface="Trebuchet MS"/>
              </a:rPr>
              <a:t>π</a:t>
            </a:r>
            <a:r>
              <a:rPr sz="1500" spc="-30" dirty="0">
                <a:latin typeface="Calibri"/>
                <a:cs typeface="Calibri"/>
              </a:rPr>
              <a:t>ου </a:t>
            </a:r>
            <a:r>
              <a:rPr sz="1500" spc="-10" dirty="0">
                <a:latin typeface="Calibri"/>
                <a:cs typeface="Calibri"/>
              </a:rPr>
              <a:t>είναι 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spc="-15" dirty="0">
                <a:latin typeface="Calibri"/>
                <a:cs typeface="Calibri"/>
              </a:rPr>
              <a:t>βασικά</a:t>
            </a:r>
            <a:r>
              <a:rPr sz="1500" spc="-10" dirty="0">
                <a:latin typeface="Calibri"/>
                <a:cs typeface="Calibri"/>
              </a:rPr>
              <a:t> διανοητικές </a:t>
            </a:r>
            <a:r>
              <a:rPr sz="1500" spc="-45" dirty="0">
                <a:latin typeface="Trebuchet MS"/>
                <a:cs typeface="Trebuchet MS"/>
              </a:rPr>
              <a:t>(</a:t>
            </a:r>
            <a:r>
              <a:rPr sz="1500" spc="-45" dirty="0">
                <a:latin typeface="Calibri"/>
                <a:cs typeface="Calibri"/>
              </a:rPr>
              <a:t>μνήμη</a:t>
            </a:r>
            <a:r>
              <a:rPr sz="1500" spc="-45" dirty="0">
                <a:latin typeface="Trebuchet MS"/>
                <a:cs typeface="Trebuchet MS"/>
              </a:rPr>
              <a:t>, </a:t>
            </a:r>
            <a:r>
              <a:rPr sz="1500" spc="-15" dirty="0">
                <a:latin typeface="Calibri"/>
                <a:cs typeface="Calibri"/>
              </a:rPr>
              <a:t>συνείδηση</a:t>
            </a:r>
            <a:r>
              <a:rPr sz="1500" spc="-15" dirty="0">
                <a:latin typeface="Trebuchet MS"/>
                <a:cs typeface="Trebuchet MS"/>
              </a:rPr>
              <a:t>) </a:t>
            </a:r>
            <a:r>
              <a:rPr sz="1500" dirty="0">
                <a:latin typeface="Calibri"/>
                <a:cs typeface="Calibri"/>
              </a:rPr>
              <a:t>ή </a:t>
            </a:r>
            <a:r>
              <a:rPr sz="1500" spc="-30" dirty="0">
                <a:latin typeface="Calibri"/>
                <a:cs typeface="Calibri"/>
              </a:rPr>
              <a:t>αισθητήριες</a:t>
            </a:r>
            <a:r>
              <a:rPr sz="1500" spc="-30" dirty="0">
                <a:latin typeface="Trebuchet MS"/>
                <a:cs typeface="Trebuchet MS"/>
              </a:rPr>
              <a:t>, </a:t>
            </a:r>
            <a:r>
              <a:rPr sz="1500" spc="-15" dirty="0">
                <a:latin typeface="Calibri"/>
                <a:cs typeface="Calibri"/>
              </a:rPr>
              <a:t>εσωτερικά 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όργανα</a:t>
            </a:r>
            <a:r>
              <a:rPr sz="1500" spc="70" dirty="0">
                <a:latin typeface="Calibri"/>
                <a:cs typeface="Calibri"/>
              </a:rPr>
              <a:t> </a:t>
            </a:r>
            <a:r>
              <a:rPr sz="1500" spc="-50" dirty="0">
                <a:latin typeface="Trebuchet MS"/>
                <a:cs typeface="Trebuchet MS"/>
              </a:rPr>
              <a:t>(</a:t>
            </a:r>
            <a:r>
              <a:rPr sz="1500" spc="-50" dirty="0">
                <a:latin typeface="Calibri"/>
                <a:cs typeface="Calibri"/>
              </a:rPr>
              <a:t>καρδιά</a:t>
            </a:r>
            <a:r>
              <a:rPr sz="1500" spc="-50" dirty="0">
                <a:latin typeface="Trebuchet MS"/>
                <a:cs typeface="Trebuchet MS"/>
              </a:rPr>
              <a:t>,</a:t>
            </a:r>
            <a:r>
              <a:rPr sz="1500" spc="225" dirty="0">
                <a:latin typeface="Trebuchet MS"/>
                <a:cs typeface="Trebuchet MS"/>
              </a:rPr>
              <a:t> </a:t>
            </a:r>
            <a:r>
              <a:rPr sz="1500" spc="-20" dirty="0">
                <a:latin typeface="Calibri"/>
                <a:cs typeface="Calibri"/>
              </a:rPr>
              <a:t>νεφρό</a:t>
            </a:r>
            <a:r>
              <a:rPr sz="1500" spc="-20" dirty="0">
                <a:latin typeface="Trebuchet MS"/>
                <a:cs typeface="Trebuchet MS"/>
              </a:rPr>
              <a:t>)</a:t>
            </a:r>
            <a:r>
              <a:rPr sz="1500" spc="-30" dirty="0">
                <a:latin typeface="Trebuchet MS"/>
                <a:cs typeface="Trebuchet MS"/>
              </a:rPr>
              <a:t> </a:t>
            </a:r>
            <a:r>
              <a:rPr sz="1500" spc="-15" dirty="0">
                <a:latin typeface="Calibri"/>
                <a:cs typeface="Calibri"/>
              </a:rPr>
              <a:t>κεφάλι</a:t>
            </a:r>
            <a:r>
              <a:rPr sz="1500" spc="90" dirty="0">
                <a:latin typeface="Calibri"/>
                <a:cs typeface="Calibri"/>
              </a:rPr>
              <a:t> </a:t>
            </a:r>
            <a:r>
              <a:rPr sz="1500" spc="-15" dirty="0">
                <a:latin typeface="Calibri"/>
                <a:cs typeface="Calibri"/>
              </a:rPr>
              <a:t>κορμός</a:t>
            </a:r>
            <a:r>
              <a:rPr sz="1500" spc="65" dirty="0">
                <a:latin typeface="Calibri"/>
                <a:cs typeface="Calibri"/>
              </a:rPr>
              <a:t> </a:t>
            </a:r>
            <a:r>
              <a:rPr sz="1500" spc="-20" dirty="0">
                <a:latin typeface="Calibri"/>
                <a:cs typeface="Calibri"/>
              </a:rPr>
              <a:t>και</a:t>
            </a:r>
            <a:r>
              <a:rPr sz="1500" spc="65" dirty="0">
                <a:latin typeface="Calibri"/>
                <a:cs typeface="Calibri"/>
              </a:rPr>
              <a:t> </a:t>
            </a:r>
            <a:r>
              <a:rPr sz="1500" spc="-50" dirty="0">
                <a:latin typeface="Calibri"/>
                <a:cs typeface="Calibri"/>
              </a:rPr>
              <a:t>άκρα</a:t>
            </a:r>
            <a:r>
              <a:rPr sz="1500" spc="-50" dirty="0">
                <a:latin typeface="Trebuchet MS"/>
                <a:cs typeface="Trebuchet MS"/>
              </a:rPr>
              <a:t>.</a:t>
            </a:r>
            <a:endParaRPr sz="1500">
              <a:latin typeface="Trebuchet MS"/>
              <a:cs typeface="Trebuchet MS"/>
            </a:endParaRPr>
          </a:p>
          <a:p>
            <a:pPr marL="698500" marR="146685" lvl="1" indent="-229235">
              <a:lnSpc>
                <a:spcPct val="100000"/>
              </a:lnSpc>
              <a:spcBef>
                <a:spcPts val="495"/>
              </a:spcBef>
              <a:buClr>
                <a:srgbClr val="B71E42"/>
              </a:buClr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sz="1500" spc="-5" dirty="0">
                <a:latin typeface="Calibri"/>
                <a:cs typeface="Calibri"/>
              </a:rPr>
              <a:t>Α</a:t>
            </a:r>
            <a:r>
              <a:rPr sz="1500" dirty="0">
                <a:latin typeface="Calibri"/>
                <a:cs typeface="Calibri"/>
              </a:rPr>
              <a:t>ν</a:t>
            </a:r>
            <a:r>
              <a:rPr sz="1500" spc="-5" dirty="0">
                <a:latin typeface="Calibri"/>
                <a:cs typeface="Calibri"/>
              </a:rPr>
              <a:t>α</a:t>
            </a:r>
            <a:r>
              <a:rPr sz="1500" spc="-80" dirty="0">
                <a:latin typeface="Trebuchet MS"/>
                <a:cs typeface="Trebuchet MS"/>
              </a:rPr>
              <a:t>π</a:t>
            </a:r>
            <a:r>
              <a:rPr sz="1500" spc="-5" dirty="0">
                <a:latin typeface="Calibri"/>
                <a:cs typeface="Calibri"/>
              </a:rPr>
              <a:t>ηρί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225" dirty="0">
                <a:latin typeface="Trebuchet MS"/>
                <a:cs typeface="Trebuchet MS"/>
              </a:rPr>
              <a:t>:</a:t>
            </a:r>
            <a:r>
              <a:rPr sz="1500" spc="-204" dirty="0">
                <a:latin typeface="Trebuchet MS"/>
                <a:cs typeface="Trebuchet MS"/>
              </a:rPr>
              <a:t> </a:t>
            </a:r>
            <a:r>
              <a:rPr sz="1500" spc="-5" dirty="0">
                <a:latin typeface="Calibri"/>
                <a:cs typeface="Calibri"/>
              </a:rPr>
              <a:t>Πε</a:t>
            </a:r>
            <a:r>
              <a:rPr sz="1500" dirty="0">
                <a:latin typeface="Calibri"/>
                <a:cs typeface="Calibri"/>
              </a:rPr>
              <a:t>ρ</a:t>
            </a:r>
            <a:r>
              <a:rPr sz="1500" spc="-5" dirty="0">
                <a:latin typeface="Calibri"/>
                <a:cs typeface="Calibri"/>
              </a:rPr>
              <a:t>ιορι</a:t>
            </a:r>
            <a:r>
              <a:rPr sz="1500" spc="-10" dirty="0">
                <a:latin typeface="Calibri"/>
                <a:cs typeface="Calibri"/>
              </a:rPr>
              <a:t>σμ</a:t>
            </a:r>
            <a:r>
              <a:rPr sz="1500" spc="-5" dirty="0">
                <a:latin typeface="Calibri"/>
                <a:cs typeface="Calibri"/>
              </a:rPr>
              <a:t>ό</a:t>
            </a:r>
            <a:r>
              <a:rPr sz="1500" dirty="0">
                <a:latin typeface="Calibri"/>
                <a:cs typeface="Calibri"/>
              </a:rPr>
              <a:t>ς</a:t>
            </a:r>
            <a:r>
              <a:rPr sz="1500" spc="8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ή</a:t>
            </a:r>
            <a:r>
              <a:rPr sz="1500" spc="6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ανι</a:t>
            </a:r>
            <a:r>
              <a:rPr sz="1500" spc="-55" dirty="0">
                <a:latin typeface="Calibri"/>
                <a:cs typeface="Calibri"/>
              </a:rPr>
              <a:t>κ</a:t>
            </a:r>
            <a:r>
              <a:rPr sz="1500" spc="-5" dirty="0">
                <a:latin typeface="Calibri"/>
                <a:cs typeface="Calibri"/>
              </a:rPr>
              <a:t>ανότ</a:t>
            </a:r>
            <a:r>
              <a:rPr sz="1500" spc="-30" dirty="0">
                <a:latin typeface="Calibri"/>
                <a:cs typeface="Calibri"/>
              </a:rPr>
              <a:t>η</a:t>
            </a:r>
            <a:r>
              <a:rPr sz="1500" spc="-2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7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ν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80" dirty="0">
                <a:latin typeface="Calibri"/>
                <a:cs typeface="Calibri"/>
              </a:rPr>
              <a:t> </a:t>
            </a:r>
            <a:r>
              <a:rPr sz="1500" spc="-80" dirty="0">
                <a:latin typeface="Trebuchet MS"/>
                <a:cs typeface="Trebuchet MS"/>
              </a:rPr>
              <a:t>π</a:t>
            </a:r>
            <a:r>
              <a:rPr sz="1500" dirty="0">
                <a:latin typeface="Calibri"/>
                <a:cs typeface="Calibri"/>
              </a:rPr>
              <a:t>ρ</a:t>
            </a:r>
            <a:r>
              <a:rPr sz="1500" spc="-5" dirty="0">
                <a:latin typeface="Calibri"/>
                <a:cs typeface="Calibri"/>
              </a:rPr>
              <a:t>α</a:t>
            </a:r>
            <a:r>
              <a:rPr sz="1500" dirty="0">
                <a:latin typeface="Calibri"/>
                <a:cs typeface="Calibri"/>
              </a:rPr>
              <a:t>γ</a:t>
            </a:r>
            <a:r>
              <a:rPr sz="1500" spc="-10" dirty="0">
                <a:latin typeface="Calibri"/>
                <a:cs typeface="Calibri"/>
              </a:rPr>
              <a:t>μ</a:t>
            </a:r>
            <a:r>
              <a:rPr sz="1500" spc="-5" dirty="0">
                <a:latin typeface="Calibri"/>
                <a:cs typeface="Calibri"/>
              </a:rPr>
              <a:t>α</a:t>
            </a:r>
            <a:r>
              <a:rPr sz="1500" spc="-20" dirty="0">
                <a:latin typeface="Calibri"/>
                <a:cs typeface="Calibri"/>
              </a:rPr>
              <a:t>τ</a:t>
            </a:r>
            <a:r>
              <a:rPr sz="1500" spc="5" dirty="0">
                <a:latin typeface="Calibri"/>
                <a:cs typeface="Calibri"/>
              </a:rPr>
              <a:t>ο</a:t>
            </a:r>
            <a:r>
              <a:rPr sz="1500" spc="-80" dirty="0">
                <a:latin typeface="Trebuchet MS"/>
                <a:cs typeface="Trebuchet MS"/>
              </a:rPr>
              <a:t>π</a:t>
            </a:r>
            <a:r>
              <a:rPr sz="1500" spc="-5" dirty="0">
                <a:latin typeface="Calibri"/>
                <a:cs typeface="Calibri"/>
              </a:rPr>
              <a:t>οιη</a:t>
            </a:r>
            <a:r>
              <a:rPr sz="1500" spc="-10" dirty="0">
                <a:latin typeface="Calibri"/>
                <a:cs typeface="Calibri"/>
              </a:rPr>
              <a:t>θ</a:t>
            </a:r>
            <a:r>
              <a:rPr sz="1500" dirty="0">
                <a:latin typeface="Calibri"/>
                <a:cs typeface="Calibri"/>
              </a:rPr>
              <a:t>εί</a:t>
            </a:r>
            <a:r>
              <a:rPr sz="1500" spc="5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μια  </a:t>
            </a:r>
            <a:r>
              <a:rPr sz="1500" spc="-10" dirty="0">
                <a:latin typeface="Calibri"/>
                <a:cs typeface="Calibri"/>
              </a:rPr>
              <a:t>δραστηριότητα</a:t>
            </a:r>
            <a:r>
              <a:rPr sz="1500" spc="7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με</a:t>
            </a:r>
            <a:r>
              <a:rPr sz="1500" spc="8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ένα</a:t>
            </a:r>
            <a:r>
              <a:rPr sz="1500" spc="65" dirty="0">
                <a:latin typeface="Calibri"/>
                <a:cs typeface="Calibri"/>
              </a:rPr>
              <a:t> </a:t>
            </a:r>
            <a:r>
              <a:rPr sz="1500" spc="-20" dirty="0">
                <a:latin typeface="Calibri"/>
                <a:cs typeface="Calibri"/>
              </a:rPr>
              <a:t>τρό</a:t>
            </a:r>
            <a:r>
              <a:rPr sz="1500" spc="-20" dirty="0">
                <a:latin typeface="Trebuchet MS"/>
                <a:cs typeface="Trebuchet MS"/>
              </a:rPr>
              <a:t>π</a:t>
            </a:r>
            <a:r>
              <a:rPr sz="1500" spc="-20" dirty="0">
                <a:latin typeface="Calibri"/>
                <a:cs typeface="Calibri"/>
              </a:rPr>
              <a:t>ο</a:t>
            </a:r>
            <a:r>
              <a:rPr sz="1500" spc="6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ή</a:t>
            </a:r>
            <a:r>
              <a:rPr sz="1500" spc="6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μια</a:t>
            </a:r>
            <a:r>
              <a:rPr sz="1500" spc="6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σειρά</a:t>
            </a:r>
            <a:r>
              <a:rPr sz="1500" spc="80" dirty="0">
                <a:latin typeface="Calibri"/>
                <a:cs typeface="Calibri"/>
              </a:rPr>
              <a:t> </a:t>
            </a:r>
            <a:r>
              <a:rPr sz="1500" spc="-45" dirty="0">
                <a:latin typeface="Trebuchet MS"/>
                <a:cs typeface="Trebuchet MS"/>
              </a:rPr>
              <a:t>π</a:t>
            </a:r>
            <a:r>
              <a:rPr sz="1500" spc="-45" dirty="0">
                <a:latin typeface="Calibri"/>
                <a:cs typeface="Calibri"/>
              </a:rPr>
              <a:t>ράξεων</a:t>
            </a:r>
            <a:r>
              <a:rPr sz="1500" spc="-45" dirty="0">
                <a:latin typeface="Trebuchet MS"/>
                <a:cs typeface="Trebuchet MS"/>
              </a:rPr>
              <a:t>,</a:t>
            </a:r>
            <a:r>
              <a:rPr sz="1500" spc="-204" dirty="0">
                <a:latin typeface="Trebuchet MS"/>
                <a:cs typeface="Trebuchet MS"/>
              </a:rPr>
              <a:t> </a:t>
            </a:r>
            <a:r>
              <a:rPr sz="1500" spc="-30" dirty="0">
                <a:latin typeface="Trebuchet MS"/>
                <a:cs typeface="Trebuchet MS"/>
              </a:rPr>
              <a:t>π</a:t>
            </a:r>
            <a:r>
              <a:rPr sz="1500" spc="-30" dirty="0">
                <a:latin typeface="Calibri"/>
                <a:cs typeface="Calibri"/>
              </a:rPr>
              <a:t>ου</a:t>
            </a:r>
            <a:r>
              <a:rPr sz="1500" spc="7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θεωρούνται </a:t>
            </a:r>
            <a:r>
              <a:rPr sz="150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φ</a:t>
            </a:r>
            <a:r>
              <a:rPr sz="1500" dirty="0">
                <a:latin typeface="Calibri"/>
                <a:cs typeface="Calibri"/>
              </a:rPr>
              <a:t>υσ</a:t>
            </a:r>
            <a:r>
              <a:rPr sz="1500" spc="-10" dirty="0">
                <a:latin typeface="Calibri"/>
                <a:cs typeface="Calibri"/>
              </a:rPr>
              <a:t>ι</a:t>
            </a:r>
            <a:r>
              <a:rPr sz="1500" spc="-15" dirty="0">
                <a:latin typeface="Calibri"/>
                <a:cs typeface="Calibri"/>
              </a:rPr>
              <a:t>ολ</a:t>
            </a:r>
            <a:r>
              <a:rPr sz="1500" spc="-5" dirty="0">
                <a:latin typeface="Calibri"/>
                <a:cs typeface="Calibri"/>
              </a:rPr>
              <a:t>ογι</a:t>
            </a:r>
            <a:r>
              <a:rPr sz="1500" spc="-25" dirty="0">
                <a:latin typeface="Calibri"/>
                <a:cs typeface="Calibri"/>
              </a:rPr>
              <a:t>κ</a:t>
            </a:r>
            <a:r>
              <a:rPr sz="1500" dirty="0">
                <a:latin typeface="Calibri"/>
                <a:cs typeface="Calibri"/>
              </a:rPr>
              <a:t>ές</a:t>
            </a:r>
            <a:r>
              <a:rPr sz="1500" spc="8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γι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8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ένα</a:t>
            </a:r>
            <a:r>
              <a:rPr sz="1500" spc="8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αν</a:t>
            </a:r>
            <a:r>
              <a:rPr sz="1500" spc="-20" dirty="0">
                <a:latin typeface="Calibri"/>
                <a:cs typeface="Calibri"/>
              </a:rPr>
              <a:t>θ</a:t>
            </a:r>
            <a:r>
              <a:rPr sz="1500" dirty="0">
                <a:latin typeface="Calibri"/>
                <a:cs typeface="Calibri"/>
              </a:rPr>
              <a:t>ρ</a:t>
            </a:r>
            <a:r>
              <a:rPr sz="1500" spc="5" dirty="0">
                <a:latin typeface="Calibri"/>
                <a:cs typeface="Calibri"/>
              </a:rPr>
              <a:t>ώ</a:t>
            </a:r>
            <a:r>
              <a:rPr sz="1500" spc="-80" dirty="0">
                <a:latin typeface="Trebuchet MS"/>
                <a:cs typeface="Trebuchet MS"/>
              </a:rPr>
              <a:t>π</a:t>
            </a:r>
            <a:r>
              <a:rPr sz="1500" spc="-30" dirty="0">
                <a:latin typeface="Calibri"/>
                <a:cs typeface="Calibri"/>
              </a:rPr>
              <a:t>ι</a:t>
            </a:r>
            <a:r>
              <a:rPr sz="1500" dirty="0">
                <a:latin typeface="Calibri"/>
                <a:cs typeface="Calibri"/>
              </a:rPr>
              <a:t>νο</a:t>
            </a:r>
            <a:r>
              <a:rPr sz="1500" spc="9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ο</a:t>
            </a:r>
            <a:r>
              <a:rPr sz="1500" spc="-5" dirty="0">
                <a:latin typeface="Calibri"/>
                <a:cs typeface="Calibri"/>
              </a:rPr>
              <a:t>ν</a:t>
            </a:r>
            <a:r>
              <a:rPr sz="1500" spc="-225" dirty="0">
                <a:latin typeface="Trebuchet MS"/>
                <a:cs typeface="Trebuchet MS"/>
              </a:rPr>
              <a:t>,</a:t>
            </a:r>
            <a:r>
              <a:rPr sz="1500" spc="-195" dirty="0">
                <a:latin typeface="Trebuchet MS"/>
                <a:cs typeface="Trebuchet MS"/>
              </a:rPr>
              <a:t> </a:t>
            </a:r>
            <a:r>
              <a:rPr sz="1500" spc="-25" dirty="0">
                <a:latin typeface="Calibri"/>
                <a:cs typeface="Calibri"/>
              </a:rPr>
              <a:t>κ</a:t>
            </a:r>
            <a:r>
              <a:rPr sz="1500" dirty="0">
                <a:latin typeface="Calibri"/>
                <a:cs typeface="Calibri"/>
              </a:rPr>
              <a:t>υ</a:t>
            </a:r>
            <a:r>
              <a:rPr sz="1500" spc="5" dirty="0">
                <a:latin typeface="Calibri"/>
                <a:cs typeface="Calibri"/>
              </a:rPr>
              <a:t>ρ</a:t>
            </a:r>
            <a:r>
              <a:rPr sz="1500" spc="-5" dirty="0">
                <a:latin typeface="Calibri"/>
                <a:cs typeface="Calibri"/>
              </a:rPr>
              <a:t>ίω</a:t>
            </a:r>
            <a:r>
              <a:rPr sz="1500" dirty="0">
                <a:latin typeface="Calibri"/>
                <a:cs typeface="Calibri"/>
              </a:rPr>
              <a:t>ς</a:t>
            </a:r>
            <a:r>
              <a:rPr sz="1500" spc="6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80" dirty="0">
                <a:latin typeface="Trebuchet MS"/>
                <a:cs typeface="Trebuchet MS"/>
              </a:rPr>
              <a:t>π</a:t>
            </a:r>
            <a:r>
              <a:rPr sz="1500" spc="-5" dirty="0">
                <a:latin typeface="Calibri"/>
                <a:cs typeface="Calibri"/>
              </a:rPr>
              <a:t>οτέ</a:t>
            </a:r>
            <a:r>
              <a:rPr sz="1500" spc="5" dirty="0">
                <a:latin typeface="Calibri"/>
                <a:cs typeface="Calibri"/>
              </a:rPr>
              <a:t>λ</a:t>
            </a:r>
            <a:r>
              <a:rPr sz="1500" spc="-25" dirty="0">
                <a:latin typeface="Calibri"/>
                <a:cs typeface="Calibri"/>
              </a:rPr>
              <a:t>ε</a:t>
            </a:r>
            <a:r>
              <a:rPr sz="1500" dirty="0">
                <a:latin typeface="Calibri"/>
                <a:cs typeface="Calibri"/>
              </a:rPr>
              <a:t>σ</a:t>
            </a:r>
            <a:r>
              <a:rPr sz="1500" spc="-15" dirty="0">
                <a:latin typeface="Calibri"/>
                <a:cs typeface="Calibri"/>
              </a:rPr>
              <a:t>μ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7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μιας</a:t>
            </a:r>
            <a:r>
              <a:rPr sz="1500" spc="75" dirty="0">
                <a:latin typeface="Calibri"/>
                <a:cs typeface="Calibri"/>
              </a:rPr>
              <a:t> </a:t>
            </a:r>
            <a:r>
              <a:rPr sz="1500" spc="-20" dirty="0">
                <a:latin typeface="Calibri"/>
                <a:cs typeface="Calibri"/>
              </a:rPr>
              <a:t>β</a:t>
            </a:r>
            <a:r>
              <a:rPr sz="1500" spc="-25" dirty="0">
                <a:latin typeface="Calibri"/>
                <a:cs typeface="Calibri"/>
              </a:rPr>
              <a:t>λ</a:t>
            </a:r>
            <a:r>
              <a:rPr sz="1500" spc="-5" dirty="0">
                <a:latin typeface="Calibri"/>
                <a:cs typeface="Calibri"/>
              </a:rPr>
              <a:t>άβ</a:t>
            </a:r>
            <a:r>
              <a:rPr sz="1500" spc="-10" dirty="0">
                <a:latin typeface="Calibri"/>
                <a:cs typeface="Calibri"/>
              </a:rPr>
              <a:t>η</a:t>
            </a:r>
            <a:r>
              <a:rPr sz="1500" spc="-5" dirty="0">
                <a:latin typeface="Calibri"/>
                <a:cs typeface="Calibri"/>
              </a:rPr>
              <a:t>ς</a:t>
            </a:r>
            <a:r>
              <a:rPr sz="1500" spc="-225" dirty="0">
                <a:latin typeface="Trebuchet MS"/>
                <a:cs typeface="Trebuchet MS"/>
              </a:rPr>
              <a:t>.</a:t>
            </a:r>
            <a:endParaRPr sz="1500">
              <a:latin typeface="Trebuchet MS"/>
              <a:cs typeface="Trebuchet MS"/>
            </a:endParaRPr>
          </a:p>
          <a:p>
            <a:pPr marL="698500" marR="423545" lvl="1" indent="-229235">
              <a:lnSpc>
                <a:spcPct val="100000"/>
              </a:lnSpc>
              <a:spcBef>
                <a:spcPts val="505"/>
              </a:spcBef>
              <a:buClr>
                <a:srgbClr val="B71E42"/>
              </a:buClr>
              <a:buFont typeface="Arial MT"/>
              <a:buChar char="•"/>
              <a:tabLst>
                <a:tab pos="698500" algn="l"/>
                <a:tab pos="699135" algn="l"/>
              </a:tabLst>
            </a:pPr>
            <a:r>
              <a:rPr sz="1500" spc="-25" dirty="0">
                <a:latin typeface="Calibri"/>
                <a:cs typeface="Calibri"/>
              </a:rPr>
              <a:t>Μειονέκτημα</a:t>
            </a:r>
            <a:r>
              <a:rPr sz="1500" spc="-25" dirty="0">
                <a:latin typeface="Trebuchet MS"/>
                <a:cs typeface="Trebuchet MS"/>
              </a:rPr>
              <a:t>: </a:t>
            </a:r>
            <a:r>
              <a:rPr sz="1500" spc="-10" dirty="0">
                <a:latin typeface="Calibri"/>
                <a:cs typeface="Calibri"/>
              </a:rPr>
              <a:t>Είναι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το </a:t>
            </a:r>
            <a:r>
              <a:rPr sz="1500" spc="-15" dirty="0">
                <a:latin typeface="Calibri"/>
                <a:cs typeface="Calibri"/>
              </a:rPr>
              <a:t>α</a:t>
            </a:r>
            <a:r>
              <a:rPr sz="1500" spc="-15" dirty="0">
                <a:latin typeface="Trebuchet MS"/>
                <a:cs typeface="Trebuchet MS"/>
              </a:rPr>
              <a:t>π</a:t>
            </a:r>
            <a:r>
              <a:rPr sz="1500" spc="-15" dirty="0">
                <a:latin typeface="Calibri"/>
                <a:cs typeface="Calibri"/>
              </a:rPr>
              <a:t>οτέλεσμα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μιας </a:t>
            </a:r>
            <a:r>
              <a:rPr sz="1500" spc="-15" dirty="0">
                <a:latin typeface="Calibri"/>
                <a:cs typeface="Calibri"/>
              </a:rPr>
              <a:t>βλάβης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ή </a:t>
            </a:r>
            <a:r>
              <a:rPr sz="1500" spc="-15" dirty="0">
                <a:latin typeface="Calibri"/>
                <a:cs typeface="Calibri"/>
              </a:rPr>
              <a:t>ανα</a:t>
            </a:r>
            <a:r>
              <a:rPr sz="1500" spc="-15" dirty="0">
                <a:latin typeface="Trebuchet MS"/>
                <a:cs typeface="Trebuchet MS"/>
              </a:rPr>
              <a:t>π</a:t>
            </a:r>
            <a:r>
              <a:rPr sz="1500" spc="-15" dirty="0">
                <a:latin typeface="Calibri"/>
                <a:cs typeface="Calibri"/>
              </a:rPr>
              <a:t>ηρίας </a:t>
            </a:r>
            <a:r>
              <a:rPr sz="1500" spc="-30" dirty="0">
                <a:latin typeface="Trebuchet MS"/>
                <a:cs typeface="Trebuchet MS"/>
              </a:rPr>
              <a:t>π</a:t>
            </a:r>
            <a:r>
              <a:rPr sz="1500" spc="-30" dirty="0">
                <a:latin typeface="Calibri"/>
                <a:cs typeface="Calibri"/>
              </a:rPr>
              <a:t>ου </a:t>
            </a:r>
            <a:r>
              <a:rPr sz="1500" spc="-325" dirty="0">
                <a:latin typeface="Calibri"/>
                <a:cs typeface="Calibri"/>
              </a:rPr>
              <a:t> </a:t>
            </a:r>
            <a:r>
              <a:rPr sz="1500" spc="-15" dirty="0">
                <a:latin typeface="Trebuchet MS"/>
                <a:cs typeface="Trebuchet MS"/>
              </a:rPr>
              <a:t>π</a:t>
            </a:r>
            <a:r>
              <a:rPr sz="1500" spc="-15" dirty="0">
                <a:latin typeface="Calibri"/>
                <a:cs typeface="Calibri"/>
              </a:rPr>
              <a:t>εριορίζει</a:t>
            </a:r>
            <a:r>
              <a:rPr sz="1500" spc="18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ή</a:t>
            </a:r>
            <a:r>
              <a:rPr sz="1500" spc="65" dirty="0">
                <a:latin typeface="Calibri"/>
                <a:cs typeface="Calibri"/>
              </a:rPr>
              <a:t> </a:t>
            </a:r>
            <a:r>
              <a:rPr sz="1500" spc="-15" dirty="0">
                <a:latin typeface="Calibri"/>
                <a:cs typeface="Calibri"/>
              </a:rPr>
              <a:t>εμ</a:t>
            </a:r>
            <a:r>
              <a:rPr sz="1500" spc="-15" dirty="0">
                <a:latin typeface="Trebuchet MS"/>
                <a:cs typeface="Trebuchet MS"/>
              </a:rPr>
              <a:t>π</a:t>
            </a:r>
            <a:r>
              <a:rPr sz="1500" spc="-15" dirty="0">
                <a:latin typeface="Calibri"/>
                <a:cs typeface="Calibri"/>
              </a:rPr>
              <a:t>οδίζει</a:t>
            </a:r>
            <a:r>
              <a:rPr sz="1500" spc="90" dirty="0">
                <a:latin typeface="Calibri"/>
                <a:cs typeface="Calibri"/>
              </a:rPr>
              <a:t> </a:t>
            </a:r>
            <a:r>
              <a:rPr sz="1500" spc="-15" dirty="0">
                <a:latin typeface="Calibri"/>
                <a:cs typeface="Calibri"/>
              </a:rPr>
              <a:t>την</a:t>
            </a:r>
            <a:r>
              <a:rPr sz="1500" spc="65" dirty="0">
                <a:latin typeface="Calibri"/>
                <a:cs typeface="Calibri"/>
              </a:rPr>
              <a:t> </a:t>
            </a:r>
            <a:r>
              <a:rPr sz="1500" spc="-15" dirty="0">
                <a:latin typeface="Calibri"/>
                <a:cs typeface="Calibri"/>
              </a:rPr>
              <a:t>εκ</a:t>
            </a:r>
            <a:r>
              <a:rPr sz="1500" spc="-15" dirty="0">
                <a:latin typeface="Trebuchet MS"/>
                <a:cs typeface="Trebuchet MS"/>
              </a:rPr>
              <a:t>π</a:t>
            </a:r>
            <a:r>
              <a:rPr sz="1500" spc="-15" dirty="0">
                <a:latin typeface="Calibri"/>
                <a:cs typeface="Calibri"/>
              </a:rPr>
              <a:t>λήρωση</a:t>
            </a:r>
            <a:r>
              <a:rPr sz="1500" spc="8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ενός</a:t>
            </a:r>
            <a:r>
              <a:rPr sz="1500" spc="8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ή</a:t>
            </a:r>
            <a:r>
              <a:rPr sz="1500" spc="6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αρκετών</a:t>
            </a:r>
            <a:r>
              <a:rPr sz="1500" spc="7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ρόλων</a:t>
            </a:r>
            <a:r>
              <a:rPr sz="1500" spc="70" dirty="0">
                <a:latin typeface="Calibri"/>
                <a:cs typeface="Calibri"/>
              </a:rPr>
              <a:t> </a:t>
            </a:r>
            <a:r>
              <a:rPr sz="1500" spc="-30" dirty="0">
                <a:latin typeface="Trebuchet MS"/>
                <a:cs typeface="Trebuchet MS"/>
              </a:rPr>
              <a:t>π</a:t>
            </a:r>
            <a:r>
              <a:rPr sz="1500" spc="-30" dirty="0">
                <a:latin typeface="Calibri"/>
                <a:cs typeface="Calibri"/>
              </a:rPr>
              <a:t>ου</a:t>
            </a:r>
            <a:endParaRPr sz="1500">
              <a:latin typeface="Calibri"/>
              <a:cs typeface="Calibri"/>
            </a:endParaRPr>
          </a:p>
          <a:p>
            <a:pPr marL="698500" marR="76835">
              <a:lnSpc>
                <a:spcPct val="100000"/>
              </a:lnSpc>
            </a:pPr>
            <a:r>
              <a:rPr sz="1500" spc="-10" dirty="0">
                <a:latin typeface="Calibri"/>
                <a:cs typeface="Calibri"/>
              </a:rPr>
              <a:t>θ</a:t>
            </a:r>
            <a:r>
              <a:rPr sz="1500" dirty="0">
                <a:latin typeface="Calibri"/>
                <a:cs typeface="Calibri"/>
              </a:rPr>
              <a:t>εωρ</a:t>
            </a:r>
            <a:r>
              <a:rPr sz="1500" spc="-5" dirty="0">
                <a:latin typeface="Calibri"/>
                <a:cs typeface="Calibri"/>
              </a:rPr>
              <a:t>ο</a:t>
            </a:r>
            <a:r>
              <a:rPr sz="1500" dirty="0">
                <a:latin typeface="Calibri"/>
                <a:cs typeface="Calibri"/>
              </a:rPr>
              <a:t>ύ</a:t>
            </a:r>
            <a:r>
              <a:rPr sz="1500" spc="5" dirty="0">
                <a:latin typeface="Calibri"/>
                <a:cs typeface="Calibri"/>
              </a:rPr>
              <a:t>ν</a:t>
            </a:r>
            <a:r>
              <a:rPr sz="1500" spc="-20" dirty="0">
                <a:latin typeface="Calibri"/>
                <a:cs typeface="Calibri"/>
              </a:rPr>
              <a:t>τ</a:t>
            </a:r>
            <a:r>
              <a:rPr sz="1500" spc="-5" dirty="0">
                <a:latin typeface="Calibri"/>
                <a:cs typeface="Calibri"/>
              </a:rPr>
              <a:t>α</a:t>
            </a:r>
            <a:r>
              <a:rPr sz="1500" dirty="0">
                <a:latin typeface="Calibri"/>
                <a:cs typeface="Calibri"/>
              </a:rPr>
              <a:t>ι </a:t>
            </a:r>
            <a:r>
              <a:rPr sz="1500" spc="16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φ</a:t>
            </a:r>
            <a:r>
              <a:rPr sz="1500" dirty="0">
                <a:latin typeface="Calibri"/>
                <a:cs typeface="Calibri"/>
              </a:rPr>
              <a:t>υσ</a:t>
            </a:r>
            <a:r>
              <a:rPr sz="1500" spc="-10" dirty="0">
                <a:latin typeface="Calibri"/>
                <a:cs typeface="Calibri"/>
              </a:rPr>
              <a:t>ι</a:t>
            </a:r>
            <a:r>
              <a:rPr sz="1500" spc="-15" dirty="0">
                <a:latin typeface="Calibri"/>
                <a:cs typeface="Calibri"/>
              </a:rPr>
              <a:t>ολ</a:t>
            </a:r>
            <a:r>
              <a:rPr sz="1500" spc="-5" dirty="0">
                <a:latin typeface="Calibri"/>
                <a:cs typeface="Calibri"/>
              </a:rPr>
              <a:t>ογι</a:t>
            </a:r>
            <a:r>
              <a:rPr sz="1500" spc="-50" dirty="0">
                <a:latin typeface="Calibri"/>
                <a:cs typeface="Calibri"/>
              </a:rPr>
              <a:t>κ</a:t>
            </a:r>
            <a:r>
              <a:rPr sz="1500" spc="-5" dirty="0">
                <a:latin typeface="Calibri"/>
                <a:cs typeface="Calibri"/>
              </a:rPr>
              <a:t>ο</a:t>
            </a:r>
            <a:r>
              <a:rPr sz="1500" dirty="0">
                <a:latin typeface="Calibri"/>
                <a:cs typeface="Calibri"/>
              </a:rPr>
              <a:t>ί</a:t>
            </a:r>
            <a:r>
              <a:rPr sz="1500" spc="80" dirty="0">
                <a:latin typeface="Calibri"/>
                <a:cs typeface="Calibri"/>
              </a:rPr>
              <a:t> </a:t>
            </a:r>
            <a:r>
              <a:rPr sz="1500" spc="-50" dirty="0">
                <a:latin typeface="Calibri"/>
                <a:cs typeface="Calibri"/>
              </a:rPr>
              <a:t>κ</a:t>
            </a:r>
            <a:r>
              <a:rPr sz="1500" spc="-5" dirty="0">
                <a:latin typeface="Calibri"/>
                <a:cs typeface="Calibri"/>
              </a:rPr>
              <a:t>α</a:t>
            </a:r>
            <a:r>
              <a:rPr sz="1500" dirty="0">
                <a:latin typeface="Calibri"/>
                <a:cs typeface="Calibri"/>
              </a:rPr>
              <a:t>ι</a:t>
            </a:r>
            <a:r>
              <a:rPr sz="1500" spc="7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ε</a:t>
            </a:r>
            <a:r>
              <a:rPr sz="1500" spc="-15" dirty="0">
                <a:latin typeface="Calibri"/>
                <a:cs typeface="Calibri"/>
              </a:rPr>
              <a:t>ξ</a:t>
            </a:r>
            <a:r>
              <a:rPr sz="1500" spc="-5" dirty="0">
                <a:latin typeface="Calibri"/>
                <a:cs typeface="Calibri"/>
              </a:rPr>
              <a:t>α</a:t>
            </a:r>
            <a:r>
              <a:rPr sz="1500" spc="-10" dirty="0">
                <a:latin typeface="Calibri"/>
                <a:cs typeface="Calibri"/>
              </a:rPr>
              <a:t>ρ</a:t>
            </a:r>
            <a:r>
              <a:rPr sz="1500" spc="-5" dirty="0">
                <a:latin typeface="Calibri"/>
                <a:cs typeface="Calibri"/>
              </a:rPr>
              <a:t>τώ</a:t>
            </a:r>
            <a:r>
              <a:rPr sz="1500" spc="5" dirty="0">
                <a:latin typeface="Calibri"/>
                <a:cs typeface="Calibri"/>
              </a:rPr>
              <a:t>ν</a:t>
            </a:r>
            <a:r>
              <a:rPr sz="1500" spc="-20" dirty="0">
                <a:latin typeface="Calibri"/>
                <a:cs typeface="Calibri"/>
              </a:rPr>
              <a:t>τ</a:t>
            </a:r>
            <a:r>
              <a:rPr sz="1500" spc="-5" dirty="0">
                <a:latin typeface="Calibri"/>
                <a:cs typeface="Calibri"/>
              </a:rPr>
              <a:t>α</a:t>
            </a:r>
            <a:r>
              <a:rPr sz="1500" dirty="0">
                <a:latin typeface="Calibri"/>
                <a:cs typeface="Calibri"/>
              </a:rPr>
              <a:t>ι</a:t>
            </a:r>
            <a:r>
              <a:rPr sz="1500" spc="6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α</a:t>
            </a:r>
            <a:r>
              <a:rPr sz="1500" spc="-80" dirty="0">
                <a:latin typeface="Trebuchet MS"/>
                <a:cs typeface="Trebuchet MS"/>
              </a:rPr>
              <a:t>π</a:t>
            </a:r>
            <a:r>
              <a:rPr sz="1500" dirty="0">
                <a:latin typeface="Calibri"/>
                <a:cs typeface="Calibri"/>
              </a:rPr>
              <a:t>ό</a:t>
            </a:r>
            <a:r>
              <a:rPr sz="1500" spc="5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τ</a:t>
            </a:r>
            <a:r>
              <a:rPr sz="1500" spc="-40" dirty="0">
                <a:latin typeface="Calibri"/>
                <a:cs typeface="Calibri"/>
              </a:rPr>
              <a:t>η</a:t>
            </a:r>
            <a:r>
              <a:rPr sz="1500" dirty="0">
                <a:latin typeface="Calibri"/>
                <a:cs typeface="Calibri"/>
              </a:rPr>
              <a:t>ν</a:t>
            </a:r>
            <a:r>
              <a:rPr sz="1500" spc="7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η</a:t>
            </a:r>
            <a:r>
              <a:rPr sz="1500" spc="-15" dirty="0">
                <a:latin typeface="Calibri"/>
                <a:cs typeface="Calibri"/>
              </a:rPr>
              <a:t>λ</a:t>
            </a:r>
            <a:r>
              <a:rPr sz="1500" spc="-5" dirty="0">
                <a:latin typeface="Calibri"/>
                <a:cs typeface="Calibri"/>
              </a:rPr>
              <a:t>ι</a:t>
            </a:r>
            <a:r>
              <a:rPr sz="1500" spc="-15" dirty="0">
                <a:latin typeface="Calibri"/>
                <a:cs typeface="Calibri"/>
              </a:rPr>
              <a:t>κ</a:t>
            </a:r>
            <a:r>
              <a:rPr sz="1500" spc="-5" dirty="0">
                <a:latin typeface="Calibri"/>
                <a:cs typeface="Calibri"/>
              </a:rPr>
              <a:t>ία</a:t>
            </a:r>
            <a:r>
              <a:rPr sz="1500" spc="-225" dirty="0">
                <a:latin typeface="Trebuchet MS"/>
                <a:cs typeface="Trebuchet MS"/>
              </a:rPr>
              <a:t>,</a:t>
            </a:r>
            <a:r>
              <a:rPr sz="1500" spc="-195" dirty="0">
                <a:latin typeface="Trebuchet MS"/>
                <a:cs typeface="Trebuchet MS"/>
              </a:rPr>
              <a:t> </a:t>
            </a:r>
            <a:r>
              <a:rPr sz="1500" spc="-20" dirty="0">
                <a:latin typeface="Calibri"/>
                <a:cs typeface="Calibri"/>
              </a:rPr>
              <a:t>τ</a:t>
            </a:r>
            <a:r>
              <a:rPr sz="1500" dirty="0">
                <a:latin typeface="Calibri"/>
                <a:cs typeface="Calibri"/>
              </a:rPr>
              <a:t>ο</a:t>
            </a:r>
            <a:r>
              <a:rPr sz="1500" spc="6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φ</a:t>
            </a:r>
            <a:r>
              <a:rPr sz="1500" spc="-35" dirty="0">
                <a:latin typeface="Calibri"/>
                <a:cs typeface="Calibri"/>
              </a:rPr>
              <a:t>ύ</a:t>
            </a:r>
            <a:r>
              <a:rPr sz="1500" spc="-15" dirty="0">
                <a:latin typeface="Calibri"/>
                <a:cs typeface="Calibri"/>
              </a:rPr>
              <a:t>λ</a:t>
            </a:r>
            <a:r>
              <a:rPr sz="1500" dirty="0">
                <a:latin typeface="Calibri"/>
                <a:cs typeface="Calibri"/>
              </a:rPr>
              <a:t>ο</a:t>
            </a:r>
            <a:r>
              <a:rPr sz="1500" spc="65" dirty="0">
                <a:latin typeface="Calibri"/>
                <a:cs typeface="Calibri"/>
              </a:rPr>
              <a:t> </a:t>
            </a:r>
            <a:r>
              <a:rPr sz="1500" spc="-50" dirty="0">
                <a:latin typeface="Calibri"/>
                <a:cs typeface="Calibri"/>
              </a:rPr>
              <a:t>κ</a:t>
            </a:r>
            <a:r>
              <a:rPr sz="1500" spc="-5" dirty="0">
                <a:latin typeface="Calibri"/>
                <a:cs typeface="Calibri"/>
              </a:rPr>
              <a:t>αι  </a:t>
            </a:r>
            <a:r>
              <a:rPr sz="1500" spc="-20" dirty="0">
                <a:latin typeface="Calibri"/>
                <a:cs typeface="Calibri"/>
              </a:rPr>
              <a:t>κοινωνικούς</a:t>
            </a:r>
            <a:r>
              <a:rPr sz="1500" spc="95" dirty="0">
                <a:latin typeface="Calibri"/>
                <a:cs typeface="Calibri"/>
              </a:rPr>
              <a:t> </a:t>
            </a:r>
            <a:r>
              <a:rPr sz="1500" spc="-20" dirty="0">
                <a:latin typeface="Calibri"/>
                <a:cs typeface="Calibri"/>
              </a:rPr>
              <a:t>και</a:t>
            </a:r>
            <a:r>
              <a:rPr sz="1500" spc="185" dirty="0">
                <a:latin typeface="Calibri"/>
                <a:cs typeface="Calibri"/>
              </a:rPr>
              <a:t> </a:t>
            </a:r>
            <a:r>
              <a:rPr sz="1500" spc="-20" dirty="0">
                <a:latin typeface="Trebuchet MS"/>
                <a:cs typeface="Trebuchet MS"/>
              </a:rPr>
              <a:t>π</a:t>
            </a:r>
            <a:r>
              <a:rPr sz="1500" spc="-20" dirty="0">
                <a:latin typeface="Calibri"/>
                <a:cs typeface="Calibri"/>
              </a:rPr>
              <a:t>ολιτιστικούς</a:t>
            </a:r>
            <a:r>
              <a:rPr sz="1500" spc="105" dirty="0">
                <a:latin typeface="Calibri"/>
                <a:cs typeface="Calibri"/>
              </a:rPr>
              <a:t> </a:t>
            </a:r>
            <a:r>
              <a:rPr sz="1500" spc="-10" dirty="0">
                <a:latin typeface="Trebuchet MS"/>
                <a:cs typeface="Trebuchet MS"/>
              </a:rPr>
              <a:t>π</a:t>
            </a:r>
            <a:r>
              <a:rPr sz="1500" spc="-10" dirty="0">
                <a:latin typeface="Calibri"/>
                <a:cs typeface="Calibri"/>
              </a:rPr>
              <a:t>αράγοντες</a:t>
            </a:r>
            <a:r>
              <a:rPr sz="1500" spc="65" dirty="0">
                <a:latin typeface="Calibri"/>
                <a:cs typeface="Calibri"/>
              </a:rPr>
              <a:t> </a:t>
            </a:r>
            <a:r>
              <a:rPr sz="1500" spc="-20" dirty="0">
                <a:latin typeface="Trebuchet MS"/>
                <a:cs typeface="Trebuchet MS"/>
              </a:rPr>
              <a:t>(World</a:t>
            </a:r>
            <a:r>
              <a:rPr sz="1500" spc="-35" dirty="0">
                <a:latin typeface="Trebuchet MS"/>
                <a:cs typeface="Trebuchet MS"/>
              </a:rPr>
              <a:t> </a:t>
            </a:r>
            <a:r>
              <a:rPr sz="1500" spc="-75" dirty="0">
                <a:latin typeface="Trebuchet MS"/>
                <a:cs typeface="Trebuchet MS"/>
              </a:rPr>
              <a:t>Health</a:t>
            </a:r>
            <a:r>
              <a:rPr sz="1500" spc="-40" dirty="0">
                <a:latin typeface="Trebuchet MS"/>
                <a:cs typeface="Trebuchet MS"/>
              </a:rPr>
              <a:t> </a:t>
            </a:r>
            <a:r>
              <a:rPr sz="1500" spc="-60" dirty="0">
                <a:latin typeface="Trebuchet MS"/>
                <a:cs typeface="Trebuchet MS"/>
              </a:rPr>
              <a:t>Organization</a:t>
            </a:r>
            <a:endParaRPr sz="1500">
              <a:latin typeface="Trebuchet MS"/>
              <a:cs typeface="Trebuchet MS"/>
            </a:endParaRPr>
          </a:p>
          <a:p>
            <a:pPr marL="698500">
              <a:lnSpc>
                <a:spcPct val="100000"/>
              </a:lnSpc>
              <a:spcBef>
                <a:spcPts val="35"/>
              </a:spcBef>
            </a:pPr>
            <a:r>
              <a:rPr sz="1500" spc="-75" dirty="0">
                <a:latin typeface="Trebuchet MS"/>
                <a:cs typeface="Trebuchet MS"/>
              </a:rPr>
              <a:t>2001).</a:t>
            </a:r>
            <a:endParaRPr sz="15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1967" y="2009368"/>
            <a:ext cx="6362700" cy="3444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8600">
              <a:lnSpc>
                <a:spcPct val="120000"/>
              </a:lnSpc>
              <a:spcBef>
                <a:spcPts val="100"/>
              </a:spcBef>
              <a:buClr>
                <a:srgbClr val="B71E42"/>
              </a:buClr>
              <a:buFont typeface="Arial MT"/>
              <a:buChar char="•"/>
              <a:tabLst>
                <a:tab pos="240665" algn="l"/>
                <a:tab pos="241300" algn="l"/>
                <a:tab pos="2582545" algn="l"/>
              </a:tabLst>
            </a:pPr>
            <a:r>
              <a:rPr sz="2000" spc="-10" dirty="0">
                <a:latin typeface="Calibri"/>
                <a:cs typeface="Calibri"/>
              </a:rPr>
              <a:t>Αναφορικά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με</a:t>
            </a:r>
            <a:r>
              <a:rPr sz="2000" spc="1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το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δεύτερο</a:t>
            </a:r>
            <a:r>
              <a:rPr sz="2000" spc="114" dirty="0">
                <a:latin typeface="Calibri"/>
                <a:cs typeface="Calibri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π</a:t>
            </a:r>
            <a:r>
              <a:rPr sz="2000" spc="-20" dirty="0">
                <a:latin typeface="Calibri"/>
                <a:cs typeface="Calibri"/>
              </a:rPr>
              <a:t>λαίσιο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αναφοράς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spc="70" dirty="0">
                <a:latin typeface="Trebuchet MS"/>
                <a:cs typeface="Trebuchet MS"/>
              </a:rPr>
              <a:t>(ICIDH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265" dirty="0">
                <a:latin typeface="Trebuchet MS"/>
                <a:cs typeface="Trebuchet MS"/>
              </a:rPr>
              <a:t>–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spc="-145" dirty="0">
                <a:latin typeface="Trebuchet MS"/>
                <a:cs typeface="Trebuchet MS"/>
              </a:rPr>
              <a:t>2), </a:t>
            </a:r>
            <a:r>
              <a:rPr sz="2000" spc="-590" dirty="0">
                <a:latin typeface="Trebuchet MS"/>
                <a:cs typeface="Trebuchet MS"/>
              </a:rPr>
              <a:t> </a:t>
            </a:r>
            <a:r>
              <a:rPr sz="2000" spc="10" dirty="0">
                <a:latin typeface="Calibri"/>
                <a:cs typeface="Calibri"/>
              </a:rPr>
              <a:t>σ</a:t>
            </a:r>
            <a:r>
              <a:rPr sz="2000" spc="-30" dirty="0">
                <a:latin typeface="Calibri"/>
                <a:cs typeface="Calibri"/>
              </a:rPr>
              <a:t>χε</a:t>
            </a:r>
            <a:r>
              <a:rPr sz="2000" spc="-5" dirty="0">
                <a:latin typeface="Calibri"/>
                <a:cs typeface="Calibri"/>
              </a:rPr>
              <a:t>δι</a:t>
            </a:r>
            <a:r>
              <a:rPr sz="2000" spc="-15" dirty="0">
                <a:latin typeface="Calibri"/>
                <a:cs typeface="Calibri"/>
              </a:rPr>
              <a:t>ά</a:t>
            </a:r>
            <a:r>
              <a:rPr sz="2000" spc="20" dirty="0">
                <a:latin typeface="Calibri"/>
                <a:cs typeface="Calibri"/>
              </a:rPr>
              <a:t>σ</a:t>
            </a:r>
            <a:r>
              <a:rPr sz="2000" spc="-5" dirty="0">
                <a:latin typeface="Calibri"/>
                <a:cs typeface="Calibri"/>
              </a:rPr>
              <a:t>τ</a:t>
            </a:r>
            <a:r>
              <a:rPr sz="2000" spc="5" dirty="0">
                <a:latin typeface="Calibri"/>
                <a:cs typeface="Calibri"/>
              </a:rPr>
              <a:t>η</a:t>
            </a:r>
            <a:r>
              <a:rPr sz="2000" spc="-25" dirty="0">
                <a:latin typeface="Calibri"/>
                <a:cs typeface="Calibri"/>
              </a:rPr>
              <a:t>κ</a:t>
            </a:r>
            <a:r>
              <a:rPr sz="2000" dirty="0">
                <a:latin typeface="Calibri"/>
                <a:cs typeface="Calibri"/>
              </a:rPr>
              <a:t>ε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α</a:t>
            </a:r>
            <a:r>
              <a:rPr sz="2000" spc="-105" dirty="0">
                <a:latin typeface="Trebuchet MS"/>
                <a:cs typeface="Trebuchet MS"/>
              </a:rPr>
              <a:t>π</a:t>
            </a:r>
            <a:r>
              <a:rPr sz="2000" dirty="0">
                <a:latin typeface="Calibri"/>
                <a:cs typeface="Calibri"/>
              </a:rPr>
              <a:t>ό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τ</a:t>
            </a:r>
            <a:r>
              <a:rPr sz="2000" spc="-5" dirty="0">
                <a:latin typeface="Calibri"/>
                <a:cs typeface="Calibri"/>
              </a:rPr>
              <a:t>ο</a:t>
            </a:r>
            <a:r>
              <a:rPr sz="2000" dirty="0">
                <a:latin typeface="Calibri"/>
                <a:cs typeface="Calibri"/>
              </a:rPr>
              <a:t>ν	</a:t>
            </a:r>
            <a:r>
              <a:rPr sz="2000" spc="-5" dirty="0">
                <a:latin typeface="Calibri"/>
                <a:cs typeface="Calibri"/>
              </a:rPr>
              <a:t>Π</a:t>
            </a:r>
            <a:r>
              <a:rPr sz="2000" spc="-295" dirty="0">
                <a:latin typeface="Trebuchet MS"/>
                <a:cs typeface="Trebuchet MS"/>
              </a:rPr>
              <a:t>.</a:t>
            </a:r>
            <a:r>
              <a:rPr sz="2000" spc="5" dirty="0">
                <a:latin typeface="Calibri"/>
                <a:cs typeface="Calibri"/>
              </a:rPr>
              <a:t>Ο</a:t>
            </a:r>
            <a:r>
              <a:rPr sz="2000" spc="-295" dirty="0">
                <a:latin typeface="Trebuchet MS"/>
                <a:cs typeface="Trebuchet MS"/>
              </a:rPr>
              <a:t>.</a:t>
            </a:r>
            <a:r>
              <a:rPr sz="2000" spc="-5" dirty="0">
                <a:latin typeface="Calibri"/>
                <a:cs typeface="Calibri"/>
              </a:rPr>
              <a:t>Υ</a:t>
            </a:r>
            <a:r>
              <a:rPr sz="2000" spc="-295" dirty="0">
                <a:latin typeface="Trebuchet MS"/>
                <a:cs typeface="Trebuchet MS"/>
              </a:rPr>
              <a:t>.</a:t>
            </a:r>
            <a:r>
              <a:rPr sz="2000" spc="-265" dirty="0">
                <a:latin typeface="Trebuchet MS"/>
                <a:cs typeface="Trebuchet MS"/>
              </a:rPr>
              <a:t> </a:t>
            </a:r>
            <a:r>
              <a:rPr sz="2000" dirty="0">
                <a:latin typeface="Calibri"/>
                <a:cs typeface="Calibri"/>
              </a:rPr>
              <a:t>σε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μια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π</a:t>
            </a:r>
            <a:r>
              <a:rPr sz="2000" dirty="0">
                <a:latin typeface="Calibri"/>
                <a:cs typeface="Calibri"/>
              </a:rPr>
              <a:t>ροσ</a:t>
            </a:r>
            <a:r>
              <a:rPr sz="2000" spc="-100" dirty="0">
                <a:latin typeface="Trebuchet MS"/>
                <a:cs typeface="Trebuchet MS"/>
              </a:rPr>
              <a:t>π</a:t>
            </a:r>
            <a:r>
              <a:rPr sz="2000" spc="-5" dirty="0">
                <a:latin typeface="Calibri"/>
                <a:cs typeface="Calibri"/>
              </a:rPr>
              <a:t>άθε</a:t>
            </a:r>
            <a:r>
              <a:rPr sz="2000" dirty="0">
                <a:latin typeface="Calibri"/>
                <a:cs typeface="Calibri"/>
              </a:rPr>
              <a:t>ια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να  </a:t>
            </a:r>
            <a:r>
              <a:rPr sz="2000" spc="-15" dirty="0">
                <a:latin typeface="Calibri"/>
                <a:cs typeface="Calibri"/>
              </a:rPr>
              <a:t>βελτιώσει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το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spc="-25" dirty="0">
                <a:latin typeface="Trebuchet MS"/>
                <a:cs typeface="Trebuchet MS"/>
              </a:rPr>
              <a:t>π</a:t>
            </a:r>
            <a:r>
              <a:rPr sz="2000" spc="-25" dirty="0">
                <a:latin typeface="Calibri"/>
                <a:cs typeface="Calibri"/>
              </a:rPr>
              <a:t>ρώτο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σύστημα</a:t>
            </a:r>
            <a:r>
              <a:rPr sz="2000" spc="-35" dirty="0">
                <a:latin typeface="Trebuchet MS"/>
                <a:cs typeface="Trebuchet MS"/>
              </a:rPr>
              <a:t>,</a:t>
            </a:r>
            <a:r>
              <a:rPr sz="2000" spc="-275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Calibri"/>
                <a:cs typeface="Calibri"/>
              </a:rPr>
              <a:t>αντα</a:t>
            </a:r>
            <a:r>
              <a:rPr sz="2000" spc="-10" dirty="0">
                <a:latin typeface="Trebuchet MS"/>
                <a:cs typeface="Trebuchet MS"/>
              </a:rPr>
              <a:t>π</a:t>
            </a:r>
            <a:r>
              <a:rPr sz="2000" spc="-10" dirty="0">
                <a:latin typeface="Calibri"/>
                <a:cs typeface="Calibri"/>
              </a:rPr>
              <a:t>οκρινόμενο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σε</a:t>
            </a:r>
            <a:endParaRPr sz="20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  <a:spcBef>
                <a:spcPts val="480"/>
              </a:spcBef>
            </a:pPr>
            <a:r>
              <a:rPr sz="2000" spc="-10" dirty="0">
                <a:latin typeface="Calibri"/>
                <a:cs typeface="Calibri"/>
              </a:rPr>
              <a:t>κριτικές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spc="-35" dirty="0">
                <a:latin typeface="Trebuchet MS"/>
                <a:cs typeface="Trebuchet MS"/>
              </a:rPr>
              <a:t>π</a:t>
            </a:r>
            <a:r>
              <a:rPr sz="2000" spc="-35" dirty="0">
                <a:latin typeface="Calibri"/>
                <a:cs typeface="Calibri"/>
              </a:rPr>
              <a:t>ου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είχε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αρχικά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δεχτεί</a:t>
            </a:r>
            <a:r>
              <a:rPr sz="2000" spc="10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και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λαμβάνοντας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υ</a:t>
            </a:r>
            <a:r>
              <a:rPr sz="2000" spc="-25" dirty="0">
                <a:latin typeface="Trebuchet MS"/>
                <a:cs typeface="Trebuchet MS"/>
              </a:rPr>
              <a:t>π</a:t>
            </a:r>
            <a:r>
              <a:rPr sz="2000" spc="-25" dirty="0">
                <a:latin typeface="Calibri"/>
                <a:cs typeface="Calibri"/>
              </a:rPr>
              <a:t>όψη</a:t>
            </a:r>
            <a:endParaRPr sz="20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  <a:spcBef>
                <a:spcPts val="480"/>
              </a:spcBef>
              <a:tabLst>
                <a:tab pos="2205355" algn="l"/>
              </a:tabLst>
            </a:pPr>
            <a:r>
              <a:rPr sz="2000" dirty="0">
                <a:latin typeface="Calibri"/>
                <a:cs typeface="Calibri"/>
              </a:rPr>
              <a:t>τις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εμ</a:t>
            </a:r>
            <a:r>
              <a:rPr sz="2000" spc="-10" dirty="0">
                <a:latin typeface="Trebuchet MS"/>
                <a:cs typeface="Trebuchet MS"/>
              </a:rPr>
              <a:t>π</a:t>
            </a:r>
            <a:r>
              <a:rPr sz="2000" spc="-10" dirty="0">
                <a:latin typeface="Calibri"/>
                <a:cs typeface="Calibri"/>
              </a:rPr>
              <a:t>ειρίες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spc="-35" dirty="0">
                <a:latin typeface="Trebuchet MS"/>
                <a:cs typeface="Trebuchet MS"/>
              </a:rPr>
              <a:t>π</a:t>
            </a:r>
            <a:r>
              <a:rPr sz="2000" spc="-35" dirty="0">
                <a:latin typeface="Calibri"/>
                <a:cs typeface="Calibri"/>
              </a:rPr>
              <a:t>ου	</a:t>
            </a:r>
            <a:r>
              <a:rPr sz="2000" spc="-15" dirty="0">
                <a:latin typeface="Calibri"/>
                <a:cs typeface="Calibri"/>
              </a:rPr>
              <a:t>α</a:t>
            </a:r>
            <a:r>
              <a:rPr sz="2000" spc="-15" dirty="0">
                <a:latin typeface="Trebuchet MS"/>
                <a:cs typeface="Trebuchet MS"/>
              </a:rPr>
              <a:t>π</a:t>
            </a:r>
            <a:r>
              <a:rPr sz="2000" spc="-15" dirty="0">
                <a:latin typeface="Calibri"/>
                <a:cs typeface="Calibri"/>
              </a:rPr>
              <a:t>οκτήθηκαν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35" dirty="0">
                <a:latin typeface="Calibri"/>
                <a:cs typeface="Calibri"/>
              </a:rPr>
              <a:t>α</a:t>
            </a:r>
            <a:r>
              <a:rPr sz="2000" spc="-35" dirty="0">
                <a:latin typeface="Trebuchet MS"/>
                <a:cs typeface="Trebuchet MS"/>
              </a:rPr>
              <a:t>π</a:t>
            </a:r>
            <a:r>
              <a:rPr sz="2000" spc="-35" dirty="0">
                <a:latin typeface="Calibri"/>
                <a:cs typeface="Calibri"/>
              </a:rPr>
              <a:t>ό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την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χρήση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του</a:t>
            </a:r>
            <a:endParaRPr sz="20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  <a:spcBef>
                <a:spcPts val="480"/>
              </a:spcBef>
            </a:pPr>
            <a:r>
              <a:rPr sz="2000" spc="-60" dirty="0">
                <a:latin typeface="Trebuchet MS"/>
                <a:cs typeface="Trebuchet MS"/>
              </a:rPr>
              <a:t>π</a:t>
            </a:r>
            <a:r>
              <a:rPr sz="2000" spc="-60" dirty="0">
                <a:latin typeface="Calibri"/>
                <a:cs typeface="Calibri"/>
              </a:rPr>
              <a:t>ρώτου</a:t>
            </a:r>
            <a:r>
              <a:rPr sz="2000" spc="-60" dirty="0">
                <a:latin typeface="Trebuchet MS"/>
                <a:cs typeface="Trebuchet MS"/>
              </a:rPr>
              <a:t>.</a:t>
            </a:r>
            <a:endParaRPr sz="2000">
              <a:latin typeface="Trebuchet MS"/>
              <a:cs typeface="Trebuchet MS"/>
            </a:endParaRPr>
          </a:p>
          <a:p>
            <a:pPr marL="241300" marR="509270" indent="-228600">
              <a:lnSpc>
                <a:spcPct val="120100"/>
              </a:lnSpc>
              <a:spcBef>
                <a:spcPts val="995"/>
              </a:spcBef>
              <a:buClr>
                <a:srgbClr val="B71E42"/>
              </a:buClr>
              <a:buFont typeface="Arial MT"/>
              <a:buChar char="•"/>
              <a:tabLst>
                <a:tab pos="240665" algn="l"/>
                <a:tab pos="241300" algn="l"/>
                <a:tab pos="1529080" algn="l"/>
                <a:tab pos="3815079" algn="l"/>
              </a:tabLst>
            </a:pPr>
            <a:r>
              <a:rPr sz="2000" spc="-15" dirty="0">
                <a:latin typeface="Trebuchet MS"/>
                <a:cs typeface="Trebuchet MS"/>
              </a:rPr>
              <a:t>«</a:t>
            </a:r>
            <a:r>
              <a:rPr sz="2000" spc="-15" dirty="0">
                <a:latin typeface="Calibri"/>
                <a:cs typeface="Calibri"/>
              </a:rPr>
              <a:t>Στα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π</a:t>
            </a:r>
            <a:r>
              <a:rPr sz="2000" spc="-20" dirty="0">
                <a:latin typeface="Calibri"/>
                <a:cs typeface="Calibri"/>
              </a:rPr>
              <a:t>λαίσια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ε</a:t>
            </a:r>
            <a:r>
              <a:rPr sz="2000" spc="-20" dirty="0">
                <a:latin typeface="Trebuchet MS"/>
                <a:cs typeface="Trebuchet MS"/>
              </a:rPr>
              <a:t>π</a:t>
            </a:r>
            <a:r>
              <a:rPr sz="2000" spc="-20" dirty="0">
                <a:latin typeface="Calibri"/>
                <a:cs typeface="Calibri"/>
              </a:rPr>
              <a:t>ομένως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spc="-55" dirty="0">
                <a:latin typeface="Calibri"/>
                <a:cs typeface="Calibri"/>
              </a:rPr>
              <a:t>αυτού</a:t>
            </a:r>
            <a:r>
              <a:rPr sz="2000" spc="-55" dirty="0">
                <a:latin typeface="Trebuchet MS"/>
                <a:cs typeface="Trebuchet MS"/>
              </a:rPr>
              <a:t>,</a:t>
            </a:r>
            <a:r>
              <a:rPr sz="2000" spc="-250" dirty="0">
                <a:latin typeface="Trebuchet MS"/>
                <a:cs typeface="Trebuchet MS"/>
              </a:rPr>
              <a:t> </a:t>
            </a:r>
            <a:r>
              <a:rPr sz="2000" dirty="0">
                <a:latin typeface="Calibri"/>
                <a:cs typeface="Calibri"/>
              </a:rPr>
              <a:t>η	</a:t>
            </a:r>
            <a:r>
              <a:rPr sz="2000" spc="-15" dirty="0">
                <a:latin typeface="Calibri"/>
                <a:cs typeface="Calibri"/>
              </a:rPr>
              <a:t>ανα</a:t>
            </a:r>
            <a:r>
              <a:rPr sz="2000" spc="-15" dirty="0">
                <a:latin typeface="Trebuchet MS"/>
                <a:cs typeface="Trebuchet MS"/>
              </a:rPr>
              <a:t>π</a:t>
            </a:r>
            <a:r>
              <a:rPr sz="2000" spc="-15" dirty="0">
                <a:latin typeface="Calibri"/>
                <a:cs typeface="Calibri"/>
              </a:rPr>
              <a:t>ηρία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α</a:t>
            </a:r>
            <a:r>
              <a:rPr sz="2000" spc="-15" dirty="0">
                <a:latin typeface="Trebuchet MS"/>
                <a:cs typeface="Trebuchet MS"/>
              </a:rPr>
              <a:t>π</a:t>
            </a:r>
            <a:r>
              <a:rPr sz="2000" spc="-15" dirty="0">
                <a:latin typeface="Calibri"/>
                <a:cs typeface="Calibri"/>
              </a:rPr>
              <a:t>οτελεί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έναν</a:t>
            </a:r>
            <a:r>
              <a:rPr sz="2000" spc="1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ε</a:t>
            </a:r>
            <a:r>
              <a:rPr sz="2000" spc="-10" dirty="0">
                <a:latin typeface="Calibri"/>
                <a:cs typeface="Calibri"/>
              </a:rPr>
              <a:t>υ</a:t>
            </a:r>
            <a:r>
              <a:rPr sz="2000" dirty="0">
                <a:latin typeface="Calibri"/>
                <a:cs typeface="Calibri"/>
              </a:rPr>
              <a:t>ρ</a:t>
            </a:r>
            <a:r>
              <a:rPr sz="2000" spc="-10" dirty="0">
                <a:latin typeface="Calibri"/>
                <a:cs typeface="Calibri"/>
              </a:rPr>
              <a:t>ύ</a:t>
            </a:r>
            <a:r>
              <a:rPr sz="2000" spc="-5" dirty="0">
                <a:latin typeface="Calibri"/>
                <a:cs typeface="Calibri"/>
              </a:rPr>
              <a:t>τερ</a:t>
            </a:r>
            <a:r>
              <a:rPr sz="2000" dirty="0">
                <a:latin typeface="Calibri"/>
                <a:cs typeface="Calibri"/>
              </a:rPr>
              <a:t>ο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όρ</a:t>
            </a:r>
            <a:r>
              <a:rPr sz="2000" dirty="0">
                <a:latin typeface="Calibri"/>
                <a:cs typeface="Calibri"/>
              </a:rPr>
              <a:t>ο</a:t>
            </a:r>
            <a:r>
              <a:rPr sz="2000" spc="-295" dirty="0">
                <a:latin typeface="Trebuchet MS"/>
                <a:cs typeface="Trebuchet MS"/>
              </a:rPr>
              <a:t>,</a:t>
            </a:r>
            <a:r>
              <a:rPr sz="2000" spc="-275" dirty="0">
                <a:latin typeface="Trebuchet MS"/>
                <a:cs typeface="Trebuchet MS"/>
              </a:rPr>
              <a:t> </a:t>
            </a:r>
            <a:r>
              <a:rPr sz="2000" spc="-105" dirty="0">
                <a:latin typeface="Trebuchet MS"/>
                <a:cs typeface="Trebuchet MS"/>
              </a:rPr>
              <a:t>π</a:t>
            </a:r>
            <a:r>
              <a:rPr sz="2000" dirty="0">
                <a:latin typeface="Calibri"/>
                <a:cs typeface="Calibri"/>
              </a:rPr>
              <a:t>ου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spc="-60" dirty="0">
                <a:latin typeface="Calibri"/>
                <a:cs typeface="Calibri"/>
              </a:rPr>
              <a:t>κ</a:t>
            </a:r>
            <a:r>
              <a:rPr sz="2000" spc="-5" dirty="0">
                <a:latin typeface="Calibri"/>
                <a:cs typeface="Calibri"/>
              </a:rPr>
              <a:t>α</a:t>
            </a:r>
            <a:r>
              <a:rPr sz="2000" spc="-25" dirty="0">
                <a:latin typeface="Calibri"/>
                <a:cs typeface="Calibri"/>
              </a:rPr>
              <a:t>λ</a:t>
            </a:r>
            <a:r>
              <a:rPr sz="2000" spc="-5" dirty="0">
                <a:latin typeface="Calibri"/>
                <a:cs typeface="Calibri"/>
              </a:rPr>
              <a:t>ύ</a:t>
            </a:r>
            <a:r>
              <a:rPr sz="2000" spc="-105" dirty="0">
                <a:latin typeface="Trebuchet MS"/>
                <a:cs typeface="Trebuchet MS"/>
              </a:rPr>
              <a:t>π</a:t>
            </a:r>
            <a:r>
              <a:rPr sz="2000" spc="-5" dirty="0">
                <a:latin typeface="Calibri"/>
                <a:cs typeface="Calibri"/>
              </a:rPr>
              <a:t>τε</a:t>
            </a:r>
            <a:r>
              <a:rPr sz="2000" dirty="0">
                <a:latin typeface="Calibri"/>
                <a:cs typeface="Calibri"/>
              </a:rPr>
              <a:t>ι</a:t>
            </a:r>
            <a:r>
              <a:rPr sz="2000" spc="10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τ</a:t>
            </a:r>
            <a:r>
              <a:rPr sz="2000" dirty="0">
                <a:latin typeface="Calibri"/>
                <a:cs typeface="Calibri"/>
              </a:rPr>
              <a:t>ρεις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ε</a:t>
            </a:r>
            <a:r>
              <a:rPr sz="2000" spc="-105" dirty="0">
                <a:latin typeface="Trebuchet MS"/>
                <a:cs typeface="Trebuchet MS"/>
              </a:rPr>
              <a:t>π</a:t>
            </a:r>
            <a:r>
              <a:rPr sz="2000" spc="-5" dirty="0">
                <a:latin typeface="Calibri"/>
                <a:cs typeface="Calibri"/>
              </a:rPr>
              <a:t>ιμέρους  διαστάσεις	</a:t>
            </a:r>
            <a:r>
              <a:rPr sz="2000" spc="-80" dirty="0">
                <a:latin typeface="Calibri"/>
                <a:cs typeface="Calibri"/>
              </a:rPr>
              <a:t>του</a:t>
            </a:r>
            <a:r>
              <a:rPr sz="2000" spc="-80" dirty="0">
                <a:latin typeface="Trebuchet MS"/>
                <a:cs typeface="Trebuchet MS"/>
              </a:rPr>
              <a:t>: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1967" y="2015946"/>
            <a:ext cx="6409690" cy="317119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345"/>
              </a:spcBef>
              <a:buClr>
                <a:srgbClr val="B71E42"/>
              </a:buClr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2000" spc="-5" dirty="0">
                <a:latin typeface="Calibri"/>
                <a:cs typeface="Calibri"/>
              </a:rPr>
              <a:t>Σωματικές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δομές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και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λειτουργίες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spc="120" dirty="0">
                <a:latin typeface="Trebuchet MS"/>
                <a:cs typeface="Trebuchet MS"/>
              </a:rPr>
              <a:t>=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dirty="0">
                <a:latin typeface="Calibri"/>
                <a:cs typeface="Calibri"/>
              </a:rPr>
              <a:t>η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διάσταση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του</a:t>
            </a:r>
            <a:endParaRPr sz="2000">
              <a:latin typeface="Calibri"/>
              <a:cs typeface="Calibri"/>
            </a:endParaRPr>
          </a:p>
          <a:p>
            <a:pPr marL="241300" marR="172085">
              <a:lnSpc>
                <a:spcPct val="110000"/>
              </a:lnSpc>
              <a:tabLst>
                <a:tab pos="2769870" algn="l"/>
                <a:tab pos="4700905" algn="l"/>
              </a:tabLst>
            </a:pPr>
            <a:r>
              <a:rPr sz="2000" spc="-5" dirty="0">
                <a:latin typeface="Calibri"/>
                <a:cs typeface="Calibri"/>
              </a:rPr>
              <a:t>σώματος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συνδέεται</a:t>
            </a:r>
            <a:r>
              <a:rPr sz="2000" spc="11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με	μια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βλάβη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ή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με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μια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α</a:t>
            </a:r>
            <a:r>
              <a:rPr sz="2000" spc="-20" dirty="0">
                <a:latin typeface="Trebuchet MS"/>
                <a:cs typeface="Trebuchet MS"/>
              </a:rPr>
              <a:t>π</a:t>
            </a:r>
            <a:r>
              <a:rPr sz="2000" spc="-20" dirty="0">
                <a:latin typeface="Calibri"/>
                <a:cs typeface="Calibri"/>
              </a:rPr>
              <a:t>ώλεια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ή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ανωμαλία</a:t>
            </a:r>
            <a:r>
              <a:rPr sz="2000" spc="1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της</a:t>
            </a:r>
            <a:r>
              <a:rPr sz="2000" spc="10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σωματικής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δομής</a:t>
            </a:r>
            <a:r>
              <a:rPr sz="2000" spc="1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ή</a:t>
            </a:r>
            <a:r>
              <a:rPr sz="2000" spc="10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με</a:t>
            </a:r>
            <a:r>
              <a:rPr sz="2000" spc="1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μια	</a:t>
            </a:r>
            <a:r>
              <a:rPr sz="2000" spc="-10" dirty="0">
                <a:latin typeface="Calibri"/>
                <a:cs typeface="Calibri"/>
              </a:rPr>
              <a:t>φυσιολογική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ή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ψ</a:t>
            </a:r>
            <a:r>
              <a:rPr sz="2000" spc="-10" dirty="0">
                <a:latin typeface="Calibri"/>
                <a:cs typeface="Calibri"/>
              </a:rPr>
              <a:t>υ</a:t>
            </a:r>
            <a:r>
              <a:rPr sz="2000" spc="-30" dirty="0">
                <a:latin typeface="Calibri"/>
                <a:cs typeface="Calibri"/>
              </a:rPr>
              <a:t>χ</a:t>
            </a:r>
            <a:r>
              <a:rPr sz="2000" spc="-15" dirty="0">
                <a:latin typeface="Calibri"/>
                <a:cs typeface="Calibri"/>
              </a:rPr>
              <a:t>ο</a:t>
            </a:r>
            <a:r>
              <a:rPr sz="2000" spc="-30" dirty="0">
                <a:latin typeface="Calibri"/>
                <a:cs typeface="Calibri"/>
              </a:rPr>
              <a:t>λ</a:t>
            </a:r>
            <a:r>
              <a:rPr sz="2000" spc="-5" dirty="0">
                <a:latin typeface="Calibri"/>
                <a:cs typeface="Calibri"/>
              </a:rPr>
              <a:t>ο</a:t>
            </a:r>
            <a:r>
              <a:rPr sz="2000" dirty="0">
                <a:latin typeface="Calibri"/>
                <a:cs typeface="Calibri"/>
              </a:rPr>
              <a:t>γ</a:t>
            </a:r>
            <a:r>
              <a:rPr sz="2000" spc="-5" dirty="0">
                <a:latin typeface="Calibri"/>
                <a:cs typeface="Calibri"/>
              </a:rPr>
              <a:t>ικ</a:t>
            </a:r>
            <a:r>
              <a:rPr sz="2000" dirty="0">
                <a:latin typeface="Calibri"/>
                <a:cs typeface="Calibri"/>
              </a:rPr>
              <a:t>ή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λε</a:t>
            </a:r>
            <a:r>
              <a:rPr sz="2000" spc="-30" dirty="0">
                <a:latin typeface="Calibri"/>
                <a:cs typeface="Calibri"/>
              </a:rPr>
              <a:t>ι</a:t>
            </a:r>
            <a:r>
              <a:rPr sz="2000" spc="-10" dirty="0">
                <a:latin typeface="Calibri"/>
                <a:cs typeface="Calibri"/>
              </a:rPr>
              <a:t>τ</a:t>
            </a:r>
            <a:r>
              <a:rPr sz="2000" spc="-5" dirty="0">
                <a:latin typeface="Calibri"/>
                <a:cs typeface="Calibri"/>
              </a:rPr>
              <a:t>ο</a:t>
            </a:r>
            <a:r>
              <a:rPr sz="2000" spc="-10" dirty="0">
                <a:latin typeface="Calibri"/>
                <a:cs typeface="Calibri"/>
              </a:rPr>
              <a:t>υ</a:t>
            </a:r>
            <a:r>
              <a:rPr sz="2000" spc="-15" dirty="0">
                <a:latin typeface="Calibri"/>
                <a:cs typeface="Calibri"/>
              </a:rPr>
              <a:t>ρ</a:t>
            </a:r>
            <a:r>
              <a:rPr sz="2000" dirty="0">
                <a:latin typeface="Calibri"/>
                <a:cs typeface="Calibri"/>
              </a:rPr>
              <a:t>γ</a:t>
            </a:r>
            <a:r>
              <a:rPr sz="2000" spc="-5" dirty="0">
                <a:latin typeface="Calibri"/>
                <a:cs typeface="Calibri"/>
              </a:rPr>
              <a:t>ί</a:t>
            </a:r>
            <a:r>
              <a:rPr sz="2000" dirty="0">
                <a:latin typeface="Calibri"/>
                <a:cs typeface="Calibri"/>
              </a:rPr>
              <a:t>α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spc="-200" dirty="0">
                <a:latin typeface="Trebuchet MS"/>
                <a:cs typeface="Trebuchet MS"/>
              </a:rPr>
              <a:t>π.</a:t>
            </a:r>
            <a:r>
              <a:rPr sz="2000" spc="-5" dirty="0">
                <a:latin typeface="Calibri"/>
                <a:cs typeface="Calibri"/>
              </a:rPr>
              <a:t>χ</a:t>
            </a:r>
            <a:r>
              <a:rPr sz="2000" spc="-295" dirty="0">
                <a:latin typeface="Trebuchet MS"/>
                <a:cs typeface="Trebuchet MS"/>
              </a:rPr>
              <a:t>.</a:t>
            </a:r>
            <a:r>
              <a:rPr sz="2000" spc="-265" dirty="0">
                <a:latin typeface="Trebuchet MS"/>
                <a:cs typeface="Trebuchet MS"/>
              </a:rPr>
              <a:t> </a:t>
            </a:r>
            <a:r>
              <a:rPr sz="2000" dirty="0">
                <a:latin typeface="Calibri"/>
                <a:cs typeface="Calibri"/>
              </a:rPr>
              <a:t>α</a:t>
            </a:r>
            <a:r>
              <a:rPr sz="2000" spc="-105" dirty="0">
                <a:latin typeface="Trebuchet MS"/>
                <a:cs typeface="Trebuchet MS"/>
              </a:rPr>
              <a:t>π</a:t>
            </a:r>
            <a:r>
              <a:rPr sz="2000" spc="-30" dirty="0">
                <a:latin typeface="Calibri"/>
                <a:cs typeface="Calibri"/>
              </a:rPr>
              <a:t>ώ</a:t>
            </a:r>
            <a:r>
              <a:rPr sz="2000" dirty="0">
                <a:latin typeface="Calibri"/>
                <a:cs typeface="Calibri"/>
              </a:rPr>
              <a:t>λεια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ν</a:t>
            </a:r>
            <a:r>
              <a:rPr sz="2000" spc="-15" dirty="0">
                <a:latin typeface="Calibri"/>
                <a:cs typeface="Calibri"/>
              </a:rPr>
              <a:t>ε</a:t>
            </a:r>
            <a:r>
              <a:rPr sz="2000" spc="-5" dirty="0">
                <a:latin typeface="Calibri"/>
                <a:cs typeface="Calibri"/>
              </a:rPr>
              <a:t>φρο</a:t>
            </a:r>
            <a:r>
              <a:rPr sz="2000" dirty="0">
                <a:latin typeface="Calibri"/>
                <a:cs typeface="Calibri"/>
              </a:rPr>
              <a:t>ύ</a:t>
            </a:r>
            <a:r>
              <a:rPr sz="2000" spc="-295" dirty="0">
                <a:latin typeface="Trebuchet MS"/>
                <a:cs typeface="Trebuchet MS"/>
              </a:rPr>
              <a:t>.</a:t>
            </a:r>
            <a:endParaRPr sz="2000">
              <a:latin typeface="Trebuchet MS"/>
              <a:cs typeface="Trebuchet MS"/>
            </a:endParaRPr>
          </a:p>
          <a:p>
            <a:pPr marL="241300" marR="5080" indent="-228600">
              <a:lnSpc>
                <a:spcPct val="110000"/>
              </a:lnSpc>
              <a:spcBef>
                <a:spcPts val="1000"/>
              </a:spcBef>
              <a:buClr>
                <a:srgbClr val="B71E42"/>
              </a:buClr>
              <a:buFont typeface="Arial MT"/>
              <a:buChar char="•"/>
              <a:tabLst>
                <a:tab pos="240665" algn="l"/>
                <a:tab pos="241300" algn="l"/>
                <a:tab pos="2131060" algn="l"/>
                <a:tab pos="3365500" algn="l"/>
              </a:tabLst>
            </a:pPr>
            <a:r>
              <a:rPr sz="2000" spc="-5" dirty="0">
                <a:latin typeface="Calibri"/>
                <a:cs typeface="Calibri"/>
              </a:rPr>
              <a:t>Ατομικές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δραστηριότητες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spc="120" dirty="0">
                <a:latin typeface="Trebuchet MS"/>
                <a:cs typeface="Trebuchet MS"/>
              </a:rPr>
              <a:t>=</a:t>
            </a:r>
            <a:r>
              <a:rPr sz="2000" spc="-70" dirty="0">
                <a:latin typeface="Trebuchet MS"/>
                <a:cs typeface="Trebuchet MS"/>
              </a:rPr>
              <a:t> </a:t>
            </a:r>
            <a:r>
              <a:rPr sz="2000" dirty="0">
                <a:latin typeface="Calibri"/>
                <a:cs typeface="Calibri"/>
              </a:rPr>
              <a:t>η</a:t>
            </a:r>
            <a:r>
              <a:rPr sz="2000" spc="1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δραστηριότητα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είναι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η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φύση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και</a:t>
            </a:r>
            <a:r>
              <a:rPr sz="2000" spc="10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η</a:t>
            </a:r>
            <a:r>
              <a:rPr sz="2000" spc="10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έκταση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της	</a:t>
            </a:r>
            <a:r>
              <a:rPr sz="2000" spc="-15" dirty="0">
                <a:latin typeface="Calibri"/>
                <a:cs typeface="Calibri"/>
              </a:rPr>
              <a:t>λειτουργικότητας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σε</a:t>
            </a:r>
            <a:r>
              <a:rPr sz="2000" spc="1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ατομικό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spc="-70" dirty="0">
                <a:latin typeface="Calibri"/>
                <a:cs typeface="Calibri"/>
              </a:rPr>
              <a:t>ε</a:t>
            </a:r>
            <a:r>
              <a:rPr sz="2000" spc="-70" dirty="0">
                <a:latin typeface="Trebuchet MS"/>
                <a:cs typeface="Trebuchet MS"/>
              </a:rPr>
              <a:t>π</a:t>
            </a:r>
            <a:r>
              <a:rPr sz="2000" spc="-70" dirty="0">
                <a:latin typeface="Calibri"/>
                <a:cs typeface="Calibri"/>
              </a:rPr>
              <a:t>ί</a:t>
            </a:r>
            <a:r>
              <a:rPr sz="2000" spc="-70" dirty="0">
                <a:latin typeface="Trebuchet MS"/>
                <a:cs typeface="Trebuchet MS"/>
              </a:rPr>
              <a:t>π</a:t>
            </a:r>
            <a:r>
              <a:rPr sz="2000" spc="-70" dirty="0">
                <a:latin typeface="Calibri"/>
                <a:cs typeface="Calibri"/>
              </a:rPr>
              <a:t>εδο</a:t>
            </a:r>
            <a:r>
              <a:rPr sz="2000" spc="-70" dirty="0">
                <a:latin typeface="Trebuchet MS"/>
                <a:cs typeface="Trebuchet MS"/>
              </a:rPr>
              <a:t>.</a:t>
            </a:r>
            <a:r>
              <a:rPr sz="2000" spc="-270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Calibri"/>
                <a:cs typeface="Calibri"/>
              </a:rPr>
              <a:t>Οι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δραστηριότητες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μ</a:t>
            </a:r>
            <a:r>
              <a:rPr sz="2000" spc="-20" dirty="0">
                <a:latin typeface="Trebuchet MS"/>
                <a:cs typeface="Trebuchet MS"/>
              </a:rPr>
              <a:t>π</a:t>
            </a:r>
            <a:r>
              <a:rPr sz="2000" spc="-20" dirty="0">
                <a:latin typeface="Calibri"/>
                <a:cs typeface="Calibri"/>
              </a:rPr>
              <a:t>ορούν</a:t>
            </a:r>
            <a:r>
              <a:rPr sz="2000" spc="1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να	μειωθούν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spc="10" dirty="0">
                <a:latin typeface="Calibri"/>
                <a:cs typeface="Calibri"/>
              </a:rPr>
              <a:t>στη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φύση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spc="-65" dirty="0">
                <a:latin typeface="Calibri"/>
                <a:cs typeface="Calibri"/>
              </a:rPr>
              <a:t>τους</a:t>
            </a:r>
            <a:r>
              <a:rPr sz="2000" spc="-65" dirty="0">
                <a:latin typeface="Trebuchet MS"/>
                <a:cs typeface="Trebuchet MS"/>
              </a:rPr>
              <a:t>, 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Calibri"/>
                <a:cs typeface="Calibri"/>
              </a:rPr>
              <a:t>στη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διάρκεια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ή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στην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π</a:t>
            </a:r>
            <a:r>
              <a:rPr sz="2000" spc="-20" dirty="0">
                <a:latin typeface="Calibri"/>
                <a:cs typeface="Calibri"/>
              </a:rPr>
              <a:t>οιότητά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spc="-65" dirty="0">
                <a:latin typeface="Calibri"/>
                <a:cs typeface="Calibri"/>
              </a:rPr>
              <a:t>τους</a:t>
            </a:r>
            <a:r>
              <a:rPr sz="2000" spc="-65" dirty="0">
                <a:latin typeface="Trebuchet MS"/>
                <a:cs typeface="Trebuchet MS"/>
              </a:rPr>
              <a:t>,</a:t>
            </a:r>
            <a:r>
              <a:rPr sz="2000" spc="-265" dirty="0">
                <a:latin typeface="Trebuchet MS"/>
                <a:cs typeface="Trebuchet MS"/>
              </a:rPr>
              <a:t> </a:t>
            </a:r>
            <a:r>
              <a:rPr sz="2000" spc="-175" dirty="0">
                <a:latin typeface="Trebuchet MS"/>
                <a:cs typeface="Trebuchet MS"/>
              </a:rPr>
              <a:t>π.</a:t>
            </a:r>
            <a:r>
              <a:rPr sz="2000" spc="-175" dirty="0">
                <a:latin typeface="Calibri"/>
                <a:cs typeface="Calibri"/>
              </a:rPr>
              <a:t>χ</a:t>
            </a:r>
            <a:r>
              <a:rPr sz="2000" spc="-175" dirty="0">
                <a:latin typeface="Trebuchet MS"/>
                <a:cs typeface="Trebuchet MS"/>
              </a:rPr>
              <a:t>.</a:t>
            </a:r>
            <a:r>
              <a:rPr sz="2000" spc="-265" dirty="0">
                <a:latin typeface="Trebuchet MS"/>
                <a:cs typeface="Trebuchet MS"/>
              </a:rPr>
              <a:t> </a:t>
            </a:r>
            <a:r>
              <a:rPr sz="2000" spc="-30" dirty="0">
                <a:latin typeface="Calibri"/>
                <a:cs typeface="Calibri"/>
              </a:rPr>
              <a:t>αυτοεξυ</a:t>
            </a:r>
            <a:r>
              <a:rPr sz="2000" spc="-30" dirty="0">
                <a:latin typeface="Trebuchet MS"/>
                <a:cs typeface="Trebuchet MS"/>
              </a:rPr>
              <a:t>π</a:t>
            </a:r>
            <a:r>
              <a:rPr sz="2000" spc="-30" dirty="0">
                <a:latin typeface="Calibri"/>
                <a:cs typeface="Calibri"/>
              </a:rPr>
              <a:t>ηρέτηση</a:t>
            </a:r>
            <a:r>
              <a:rPr sz="2000" spc="-30" dirty="0">
                <a:latin typeface="Trebuchet MS"/>
                <a:cs typeface="Trebuchet MS"/>
              </a:rPr>
              <a:t>, </a:t>
            </a:r>
            <a:r>
              <a:rPr sz="2000" spc="-58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Calibri"/>
                <a:cs typeface="Calibri"/>
              </a:rPr>
              <a:t>διατηρώντας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την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εργασία</a:t>
            </a:r>
            <a:r>
              <a:rPr sz="2000" spc="-40" dirty="0">
                <a:latin typeface="Trebuchet MS"/>
                <a:cs typeface="Trebuchet MS"/>
              </a:rPr>
              <a:t>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21967" y="2009368"/>
            <a:ext cx="6385560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0" indent="-228600">
              <a:lnSpc>
                <a:spcPct val="120000"/>
              </a:lnSpc>
              <a:spcBef>
                <a:spcPts val="100"/>
              </a:spcBef>
              <a:buClr>
                <a:srgbClr val="B71E42"/>
              </a:buClr>
              <a:buFont typeface="Arial MT"/>
              <a:buChar char="•"/>
              <a:tabLst>
                <a:tab pos="240665" algn="l"/>
                <a:tab pos="241300" algn="l"/>
                <a:tab pos="2083435" algn="l"/>
                <a:tab pos="3853179" algn="l"/>
              </a:tabLst>
            </a:pPr>
            <a:r>
              <a:rPr sz="2000" spc="-5" dirty="0">
                <a:latin typeface="Calibri"/>
                <a:cs typeface="Calibri"/>
              </a:rPr>
              <a:t>Συμμετοχή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στην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κοινωνία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spc="120" dirty="0">
                <a:latin typeface="Trebuchet MS"/>
                <a:cs typeface="Trebuchet MS"/>
              </a:rPr>
              <a:t>=</a:t>
            </a:r>
            <a:r>
              <a:rPr sz="2000" spc="-6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Calibri"/>
                <a:cs typeface="Calibri"/>
              </a:rPr>
              <a:t>αναφέρεται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spc="10" dirty="0">
                <a:latin typeface="Calibri"/>
                <a:cs typeface="Calibri"/>
              </a:rPr>
              <a:t>στη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φύση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και 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στην</a:t>
            </a:r>
            <a:r>
              <a:rPr sz="2000" spc="1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έκταση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της	</a:t>
            </a:r>
            <a:r>
              <a:rPr sz="2000" spc="-5" dirty="0">
                <a:latin typeface="Calibri"/>
                <a:cs typeface="Calibri"/>
              </a:rPr>
              <a:t>συμμετοχής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του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ατόμου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σε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καθημερινές </a:t>
            </a:r>
            <a:r>
              <a:rPr sz="2000" spc="-434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καταστάσεις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spc="-35" dirty="0">
                <a:latin typeface="Trebuchet MS"/>
                <a:cs typeface="Trebuchet MS"/>
              </a:rPr>
              <a:t>π</a:t>
            </a:r>
            <a:r>
              <a:rPr sz="2000" spc="-35" dirty="0">
                <a:latin typeface="Calibri"/>
                <a:cs typeface="Calibri"/>
              </a:rPr>
              <a:t>ου</a:t>
            </a:r>
            <a:r>
              <a:rPr sz="2000" spc="10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έχουν</a:t>
            </a:r>
            <a:r>
              <a:rPr sz="2000" spc="10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σχέση</a:t>
            </a:r>
            <a:r>
              <a:rPr sz="2000" spc="1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με	</a:t>
            </a:r>
            <a:r>
              <a:rPr sz="2000" spc="-5" dirty="0">
                <a:latin typeface="Calibri"/>
                <a:cs typeface="Calibri"/>
              </a:rPr>
              <a:t>δραστηριότητες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και 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άλλους</a:t>
            </a:r>
            <a:r>
              <a:rPr sz="2000" spc="105" dirty="0">
                <a:latin typeface="Calibri"/>
                <a:cs typeface="Calibri"/>
              </a:rPr>
              <a:t> </a:t>
            </a:r>
            <a:r>
              <a:rPr sz="2000" spc="-40" dirty="0">
                <a:latin typeface="Trebuchet MS"/>
                <a:cs typeface="Trebuchet MS"/>
              </a:rPr>
              <a:t>π</a:t>
            </a:r>
            <a:r>
              <a:rPr sz="2000" spc="-40" dirty="0">
                <a:latin typeface="Calibri"/>
                <a:cs typeface="Calibri"/>
              </a:rPr>
              <a:t>αράγοντες</a:t>
            </a:r>
            <a:r>
              <a:rPr sz="2000" spc="-40" dirty="0">
                <a:latin typeface="Trebuchet MS"/>
                <a:cs typeface="Trebuchet MS"/>
              </a:rPr>
              <a:t>.</a:t>
            </a:r>
            <a:r>
              <a:rPr sz="2000" spc="-290" dirty="0">
                <a:latin typeface="Trebuchet MS"/>
                <a:cs typeface="Trebuchet MS"/>
              </a:rPr>
              <a:t> </a:t>
            </a:r>
            <a:r>
              <a:rPr sz="2000" dirty="0">
                <a:latin typeface="Calibri"/>
                <a:cs typeface="Calibri"/>
              </a:rPr>
              <a:t>Η</a:t>
            </a:r>
            <a:r>
              <a:rPr sz="2000" spc="10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συμμετοχή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είναι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δυνατό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να</a:t>
            </a:r>
            <a:endParaRPr sz="2000">
              <a:latin typeface="Calibri"/>
              <a:cs typeface="Calibri"/>
            </a:endParaRPr>
          </a:p>
          <a:p>
            <a:pPr marL="241300" marR="5080">
              <a:lnSpc>
                <a:spcPct val="120000"/>
              </a:lnSpc>
              <a:tabLst>
                <a:tab pos="3423920" algn="l"/>
              </a:tabLst>
            </a:pPr>
            <a:r>
              <a:rPr sz="2000" spc="-10" dirty="0">
                <a:latin typeface="Trebuchet MS"/>
                <a:cs typeface="Trebuchet MS"/>
              </a:rPr>
              <a:t>π</a:t>
            </a:r>
            <a:r>
              <a:rPr sz="2000" spc="-10" dirty="0">
                <a:latin typeface="Calibri"/>
                <a:cs typeface="Calibri"/>
              </a:rPr>
              <a:t>εριοριστεί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spc="5" dirty="0">
                <a:latin typeface="Calibri"/>
                <a:cs typeface="Calibri"/>
              </a:rPr>
              <a:t>στη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φύση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spc="-75" dirty="0">
                <a:latin typeface="Calibri"/>
                <a:cs typeface="Calibri"/>
              </a:rPr>
              <a:t>της</a:t>
            </a:r>
            <a:r>
              <a:rPr sz="2000" spc="-75" dirty="0">
                <a:latin typeface="Trebuchet MS"/>
                <a:cs typeface="Trebuchet MS"/>
              </a:rPr>
              <a:t>,</a:t>
            </a:r>
            <a:r>
              <a:rPr sz="2000" spc="-265" dirty="0">
                <a:latin typeface="Trebuchet MS"/>
                <a:cs typeface="Trebuchet MS"/>
              </a:rPr>
              <a:t> </a:t>
            </a:r>
            <a:r>
              <a:rPr sz="2000" spc="5" dirty="0">
                <a:latin typeface="Calibri"/>
                <a:cs typeface="Calibri"/>
              </a:rPr>
              <a:t>στη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διάρκεια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και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στην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spc="-20" dirty="0">
                <a:latin typeface="Trebuchet MS"/>
                <a:cs typeface="Trebuchet MS"/>
              </a:rPr>
              <a:t>π</a:t>
            </a:r>
            <a:r>
              <a:rPr sz="2000" spc="-20" dirty="0">
                <a:latin typeface="Calibri"/>
                <a:cs typeface="Calibri"/>
              </a:rPr>
              <a:t>οιότητά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75" dirty="0">
                <a:latin typeface="Calibri"/>
                <a:cs typeface="Calibri"/>
              </a:rPr>
              <a:t>της</a:t>
            </a:r>
            <a:r>
              <a:rPr sz="2000" spc="-75" dirty="0">
                <a:latin typeface="Trebuchet MS"/>
                <a:cs typeface="Trebuchet MS"/>
              </a:rPr>
              <a:t>,</a:t>
            </a:r>
            <a:r>
              <a:rPr sz="2000" spc="-260" dirty="0">
                <a:latin typeface="Trebuchet MS"/>
                <a:cs typeface="Trebuchet MS"/>
              </a:rPr>
              <a:t> </a:t>
            </a:r>
            <a:r>
              <a:rPr sz="2000" spc="-175" dirty="0">
                <a:latin typeface="Trebuchet MS"/>
                <a:cs typeface="Trebuchet MS"/>
              </a:rPr>
              <a:t>π.</a:t>
            </a:r>
            <a:r>
              <a:rPr sz="2000" spc="-175" dirty="0">
                <a:latin typeface="Calibri"/>
                <a:cs typeface="Calibri"/>
              </a:rPr>
              <a:t>χ</a:t>
            </a:r>
            <a:r>
              <a:rPr sz="2000" spc="-175" dirty="0">
                <a:latin typeface="Trebuchet MS"/>
                <a:cs typeface="Trebuchet MS"/>
              </a:rPr>
              <a:t>.</a:t>
            </a:r>
            <a:r>
              <a:rPr sz="2000" spc="-140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Calibri"/>
                <a:cs typeface="Calibri"/>
              </a:rPr>
              <a:t>συμμετοχή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σε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δραστηριότητες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της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κοινότητας</a:t>
            </a:r>
            <a:r>
              <a:rPr sz="2000" spc="-40" dirty="0">
                <a:latin typeface="Trebuchet MS"/>
                <a:cs typeface="Trebuchet MS"/>
              </a:rPr>
              <a:t>, </a:t>
            </a:r>
            <a:r>
              <a:rPr sz="2000" spc="-35" dirty="0">
                <a:latin typeface="Trebuchet MS"/>
                <a:cs typeface="Trebuchet MS"/>
              </a:rPr>
              <a:t> </a:t>
            </a:r>
            <a:r>
              <a:rPr sz="2000" spc="-5" dirty="0">
                <a:latin typeface="Calibri"/>
                <a:cs typeface="Calibri"/>
              </a:rPr>
              <a:t>ό</a:t>
            </a:r>
            <a:r>
              <a:rPr sz="2000" spc="-105" dirty="0">
                <a:latin typeface="Trebuchet MS"/>
                <a:cs typeface="Trebuchet MS"/>
              </a:rPr>
              <a:t>π</a:t>
            </a:r>
            <a:r>
              <a:rPr sz="2000" dirty="0">
                <a:latin typeface="Calibri"/>
                <a:cs typeface="Calibri"/>
              </a:rPr>
              <a:t>ου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ζ</a:t>
            </a:r>
            <a:r>
              <a:rPr sz="2000" dirty="0">
                <a:latin typeface="Calibri"/>
                <a:cs typeface="Calibri"/>
              </a:rPr>
              <a:t>ει</a:t>
            </a:r>
            <a:r>
              <a:rPr sz="2000" spc="1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τ</a:t>
            </a:r>
            <a:r>
              <a:rPr sz="2000" dirty="0">
                <a:latin typeface="Calibri"/>
                <a:cs typeface="Calibri"/>
              </a:rPr>
              <a:t>ο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άτο</a:t>
            </a:r>
            <a:r>
              <a:rPr sz="2000" spc="-15" dirty="0">
                <a:latin typeface="Calibri"/>
                <a:cs typeface="Calibri"/>
              </a:rPr>
              <a:t>μ</a:t>
            </a:r>
            <a:r>
              <a:rPr sz="2000" dirty="0">
                <a:latin typeface="Calibri"/>
                <a:cs typeface="Calibri"/>
              </a:rPr>
              <a:t>ο</a:t>
            </a:r>
            <a:r>
              <a:rPr sz="2000" spc="-295" dirty="0">
                <a:latin typeface="Trebuchet MS"/>
                <a:cs typeface="Trebuchet MS"/>
              </a:rPr>
              <a:t>,</a:t>
            </a:r>
            <a:r>
              <a:rPr sz="2000" spc="-275" dirty="0">
                <a:latin typeface="Trebuchet MS"/>
                <a:cs typeface="Trebuchet MS"/>
              </a:rPr>
              <a:t> </a:t>
            </a:r>
            <a:r>
              <a:rPr sz="2000" dirty="0">
                <a:latin typeface="Calibri"/>
                <a:cs typeface="Calibri"/>
              </a:rPr>
              <a:t>α</a:t>
            </a:r>
            <a:r>
              <a:rPr sz="2000" spc="-105" dirty="0">
                <a:latin typeface="Trebuchet MS"/>
                <a:cs typeface="Trebuchet MS"/>
              </a:rPr>
              <a:t>π</a:t>
            </a:r>
            <a:r>
              <a:rPr sz="2000" spc="-5" dirty="0">
                <a:latin typeface="Calibri"/>
                <a:cs typeface="Calibri"/>
              </a:rPr>
              <a:t>όκ</a:t>
            </a:r>
            <a:r>
              <a:rPr sz="2000" spc="5" dirty="0">
                <a:latin typeface="Calibri"/>
                <a:cs typeface="Calibri"/>
              </a:rPr>
              <a:t>τ</a:t>
            </a:r>
            <a:r>
              <a:rPr sz="2000" dirty="0">
                <a:latin typeface="Calibri"/>
                <a:cs typeface="Calibri"/>
              </a:rPr>
              <a:t>ηση	</a:t>
            </a:r>
            <a:r>
              <a:rPr sz="2000" spc="-25" dirty="0">
                <a:latin typeface="Calibri"/>
                <a:cs typeface="Calibri"/>
              </a:rPr>
              <a:t>ά</a:t>
            </a:r>
            <a:r>
              <a:rPr sz="2000" spc="-5" dirty="0">
                <a:latin typeface="Calibri"/>
                <a:cs typeface="Calibri"/>
              </a:rPr>
              <a:t>δεια</a:t>
            </a:r>
            <a:r>
              <a:rPr sz="2000" dirty="0">
                <a:latin typeface="Calibri"/>
                <a:cs typeface="Calibri"/>
              </a:rPr>
              <a:t>ς</a:t>
            </a:r>
            <a:r>
              <a:rPr sz="2000" spc="9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οδ</a:t>
            </a:r>
            <a:r>
              <a:rPr sz="2000" spc="-40" dirty="0">
                <a:latin typeface="Calibri"/>
                <a:cs typeface="Calibri"/>
              </a:rPr>
              <a:t>ή</a:t>
            </a:r>
            <a:r>
              <a:rPr sz="2000" dirty="0">
                <a:latin typeface="Calibri"/>
                <a:cs typeface="Calibri"/>
              </a:rPr>
              <a:t>γ</a:t>
            </a:r>
            <a:r>
              <a:rPr sz="2000" spc="-5" dirty="0">
                <a:latin typeface="Calibri"/>
                <a:cs typeface="Calibri"/>
              </a:rPr>
              <a:t>ησ</a:t>
            </a:r>
            <a:r>
              <a:rPr sz="2000" spc="5" dirty="0">
                <a:latin typeface="Calibri"/>
                <a:cs typeface="Calibri"/>
              </a:rPr>
              <a:t>η</a:t>
            </a:r>
            <a:r>
              <a:rPr sz="2000" spc="10" dirty="0">
                <a:latin typeface="Calibri"/>
                <a:cs typeface="Calibri"/>
              </a:rPr>
              <a:t>ς</a:t>
            </a:r>
            <a:r>
              <a:rPr sz="2000" spc="-295" dirty="0">
                <a:latin typeface="Trebuchet MS"/>
                <a:cs typeface="Trebuchet MS"/>
              </a:rPr>
              <a:t>,</a:t>
            </a:r>
            <a:r>
              <a:rPr sz="2000" spc="-290" dirty="0">
                <a:latin typeface="Trebuchet MS"/>
                <a:cs typeface="Trebuchet MS"/>
              </a:rPr>
              <a:t> </a:t>
            </a:r>
            <a:r>
              <a:rPr sz="2000" dirty="0">
                <a:latin typeface="Calibri"/>
                <a:cs typeface="Calibri"/>
              </a:rPr>
              <a:t>κ</a:t>
            </a:r>
            <a:r>
              <a:rPr sz="2000" spc="-5" dirty="0">
                <a:latin typeface="Calibri"/>
                <a:cs typeface="Calibri"/>
              </a:rPr>
              <a:t>λ</a:t>
            </a:r>
            <a:r>
              <a:rPr sz="2000" spc="-250" dirty="0">
                <a:latin typeface="Trebuchet MS"/>
                <a:cs typeface="Trebuchet MS"/>
              </a:rPr>
              <a:t>π</a:t>
            </a:r>
            <a:r>
              <a:rPr sz="2000" spc="-150" dirty="0">
                <a:latin typeface="Trebuchet MS"/>
                <a:cs typeface="Trebuchet MS"/>
              </a:rPr>
              <a:t>.</a:t>
            </a:r>
            <a:r>
              <a:rPr sz="2000" spc="-70" dirty="0">
                <a:latin typeface="Trebuchet MS"/>
                <a:cs typeface="Trebuchet MS"/>
              </a:rPr>
              <a:t>»</a:t>
            </a:r>
            <a:endParaRPr sz="2000">
              <a:latin typeface="Trebuchet MS"/>
              <a:cs typeface="Trebuchet MS"/>
            </a:endParaRPr>
          </a:p>
          <a:p>
            <a:pPr marL="241300">
              <a:lnSpc>
                <a:spcPct val="100000"/>
              </a:lnSpc>
              <a:spcBef>
                <a:spcPts val="484"/>
              </a:spcBef>
            </a:pPr>
            <a:r>
              <a:rPr sz="2000" spc="-90" dirty="0">
                <a:latin typeface="Trebuchet MS"/>
                <a:cs typeface="Trebuchet MS"/>
              </a:rPr>
              <a:t>(</a:t>
            </a:r>
            <a:r>
              <a:rPr sz="2000" dirty="0">
                <a:latin typeface="Calibri"/>
                <a:cs typeface="Calibri"/>
              </a:rPr>
              <a:t>Λ</a:t>
            </a:r>
            <a:r>
              <a:rPr sz="2000" spc="-5" dirty="0">
                <a:latin typeface="Calibri"/>
                <a:cs typeface="Calibri"/>
              </a:rPr>
              <a:t>ε</a:t>
            </a:r>
            <a:r>
              <a:rPr sz="2000" spc="-100" dirty="0">
                <a:latin typeface="Trebuchet MS"/>
                <a:cs typeface="Trebuchet MS"/>
              </a:rPr>
              <a:t>π</a:t>
            </a:r>
            <a:r>
              <a:rPr sz="2000" spc="-15" dirty="0">
                <a:latin typeface="Calibri"/>
                <a:cs typeface="Calibri"/>
              </a:rPr>
              <a:t>ί</a:t>
            </a:r>
            <a:r>
              <a:rPr sz="2000" spc="-5" dirty="0">
                <a:latin typeface="Calibri"/>
                <a:cs typeface="Calibri"/>
              </a:rPr>
              <a:t>δα</a:t>
            </a:r>
            <a:r>
              <a:rPr sz="2000" spc="-295" dirty="0">
                <a:latin typeface="Trebuchet MS"/>
                <a:cs typeface="Trebuchet MS"/>
              </a:rPr>
              <a:t>,</a:t>
            </a:r>
            <a:r>
              <a:rPr sz="2000" spc="-245" dirty="0">
                <a:latin typeface="Trebuchet MS"/>
                <a:cs typeface="Trebuchet MS"/>
              </a:rPr>
              <a:t> </a:t>
            </a:r>
            <a:r>
              <a:rPr sz="2000" spc="-50" dirty="0">
                <a:latin typeface="Trebuchet MS"/>
                <a:cs typeface="Trebuchet MS"/>
              </a:rPr>
              <a:t>200</a:t>
            </a:r>
            <a:r>
              <a:rPr sz="2000" spc="-40" dirty="0">
                <a:latin typeface="Trebuchet MS"/>
                <a:cs typeface="Trebuchet MS"/>
              </a:rPr>
              <a:t>3</a:t>
            </a:r>
            <a:r>
              <a:rPr sz="2000" spc="-295" dirty="0">
                <a:latin typeface="Trebuchet MS"/>
                <a:cs typeface="Trebuchet MS"/>
              </a:rPr>
              <a:t>,</a:t>
            </a:r>
            <a:r>
              <a:rPr sz="2000" spc="-290" dirty="0">
                <a:latin typeface="Trebuchet MS"/>
                <a:cs typeface="Trebuchet MS"/>
              </a:rPr>
              <a:t> </a:t>
            </a:r>
            <a:r>
              <a:rPr sz="2000" spc="-40" dirty="0">
                <a:latin typeface="Trebuchet MS"/>
                <a:cs typeface="Trebuchet MS"/>
              </a:rPr>
              <a:t>4</a:t>
            </a:r>
            <a:r>
              <a:rPr sz="2000" spc="-90" dirty="0">
                <a:latin typeface="Trebuchet MS"/>
                <a:cs typeface="Trebuchet MS"/>
              </a:rPr>
              <a:t>-</a:t>
            </a:r>
            <a:r>
              <a:rPr sz="2000" spc="-70" dirty="0">
                <a:latin typeface="Trebuchet MS"/>
                <a:cs typeface="Trebuchet MS"/>
              </a:rPr>
              <a:t>5)</a:t>
            </a:r>
            <a:r>
              <a:rPr sz="2000" spc="-295" dirty="0">
                <a:latin typeface="Trebuchet MS"/>
                <a:cs typeface="Trebuchet MS"/>
              </a:rPr>
              <a:t>.</a:t>
            </a:r>
            <a:endParaRPr sz="20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1530</Words>
  <Application>Microsoft Office PowerPoint</Application>
  <PresentationFormat>Προβολή στην οθόνη (4:3)</PresentationFormat>
  <Paragraphs>93</Paragraphs>
  <Slides>20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5" baseType="lpstr">
      <vt:lpstr>Arial MT</vt:lpstr>
      <vt:lpstr>Calibri</vt:lpstr>
      <vt:lpstr>Trebuchet MS</vt:lpstr>
      <vt:lpstr>Wingdings</vt:lpstr>
      <vt:lpstr>Office Theme</vt:lpstr>
      <vt:lpstr>ΣΥΜΒΟΥΛΕΥΤΙΚΗ ΚΑΙ ΑΝΑΠΗΡΙΑ</vt:lpstr>
      <vt:lpstr>ΑΝΑΠΗΡΙΑ</vt:lpstr>
      <vt:lpstr>Παρουσίαση του PowerPoint</vt:lpstr>
      <vt:lpstr>Παρουσίαση του PowerPoint</vt:lpstr>
      <vt:lpstr>ΣΥΓΧΡΟΝΑ ΠΛΑΙΣΙΑ ΘΕΩΡΗΣΗΣ ΤΗΣ  ΑΝΑΠΗΡΙΑΣ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H ΑΝΑΠΗΡΙΑ ΣΤΗΝ ΕΛΛΑΔΑ – ΚΟΙΝΩΝΙΟΛΟΓΙΚΟ ΠΡΟΦΙΛ</vt:lpstr>
      <vt:lpstr>Παρουσίαση του PowerPoint</vt:lpstr>
      <vt:lpstr>Παρουσίαση του PowerPoint</vt:lpstr>
      <vt:lpstr>ΟΣΟΝ ΑΦΟΡΑ ΤΙΣ ΣΥΝΘΗΚΕΣ ΔΙΑΒΙΩΣΗΣ,  ΤΕΛΕΥΤΑΙΑ ΕΡΕΥΝΑ ΤΗΣ ΕΣΑΜΕΑ ΕΔΕΙΞΕ ΟΤΙ:</vt:lpstr>
      <vt:lpstr>ΠΟΙΕΣ ΕΙΝΑΙ ΟΙ ΑΝΤΙΛΗΨΕΙΣ ΣΑΣ ΣΧΕΤΙΚΑ  ΜΕ ΤΑ ΑΤΟΜΑ ΜΕ ΑΝΑΠΗΡΙΑ?</vt:lpstr>
      <vt:lpstr>ΣΤΑΣΕΙΣ ΚΑΙ ΑΝΤΙΛΗΨΕΙΣ ΤΗΣ ΕΛΛΗΝΙΚΗΣ  ΚΟΙΝΩΝΙΚΗΣ ΓΝΩΜΗΣ ΓΙΑ ΤΑ ΑΜΕΑ</vt:lpstr>
      <vt:lpstr>ΣΥΓΚΡΙΤΙΚΟΣ ΠΙΝΑΚΑΣ ΤΩΝ ΣΤΑΣΕΩΝ ΤΗΣ  ΕΛΛΗΝΙΚΗΣ ΚΟΙΝΗΣ ΓΝΩΜΗΣ ΕΝΑΝΤΙ ΤΩΝ  ΑΤΟΜΩΝ ΜΕ ΑΝΑΠΗΡΙΑ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Evanthia Tsaliki</dc:creator>
  <cp:lastModifiedBy>Irene</cp:lastModifiedBy>
  <cp:revision>1</cp:revision>
  <dcterms:created xsi:type="dcterms:W3CDTF">2022-05-15T20:04:31Z</dcterms:created>
  <dcterms:modified xsi:type="dcterms:W3CDTF">2022-05-15T20:08:20Z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2021-06-07T00:00:00Z</vt:filetime>
  </property>
  <property fmtid="{D5CDD505-2E9C-101B-9397-08002B2CF9AE}" pid="3" name="Creator">
    <vt:lpwstr>Microsoft® PowerPoint® για το Microsoft 365</vt:lpwstr>
  </property>
  <property fmtid="{D5CDD505-2E9C-101B-9397-08002B2CF9AE}" pid="4" name="LastSaved">
    <vt:filetime>2022-05-15T00:00:00Z</vt:filetime>
  </property>
</Properties>
</file>