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e Karakasidou" userId="1116e982ad00f378" providerId="LiveId" clId="{24F9EA2D-3BF9-48AF-8DA4-CA917AA3B538}"/>
    <pc:docChg chg="modSld">
      <pc:chgData name="Irene Karakasidou" userId="1116e982ad00f378" providerId="LiveId" clId="{24F9EA2D-3BF9-48AF-8DA4-CA917AA3B538}" dt="2025-06-05T09:52:28.933" v="1" actId="20577"/>
      <pc:docMkLst>
        <pc:docMk/>
      </pc:docMkLst>
      <pc:sldChg chg="modSp mod">
        <pc:chgData name="Irene Karakasidou" userId="1116e982ad00f378" providerId="LiveId" clId="{24F9EA2D-3BF9-48AF-8DA4-CA917AA3B538}" dt="2025-06-05T09:52:28.933" v="1" actId="20577"/>
        <pc:sldMkLst>
          <pc:docMk/>
          <pc:sldMk cId="2285451851" sldId="256"/>
        </pc:sldMkLst>
        <pc:spChg chg="mod">
          <ac:chgData name="Irene Karakasidou" userId="1116e982ad00f378" providerId="LiveId" clId="{24F9EA2D-3BF9-48AF-8DA4-CA917AA3B538}" dt="2025-06-05T09:52:28.933" v="1" actId="20577"/>
          <ac:spMkLst>
            <pc:docMk/>
            <pc:sldMk cId="2285451851" sldId="256"/>
            <ac:spMk id="2" creationId="{A24B3995-0B37-6CF4-C9C6-66EB582937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6/5/2025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4B3995-0B37-6CF4-C9C6-66EB58293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Η Δεοντολογία </a:t>
            </a:r>
            <a:r>
              <a:rPr lang="el-GR" dirty="0"/>
              <a:t>στη Συμβουλευτική Ψυχολογία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5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406794-2C5A-782A-8E9D-4C424FDA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Debate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B4161A-4509-3D4A-CBB4-D18DE5DA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b="1" dirty="0"/>
              <a:t>Η εμπιστευτικότητα στη συμβουλευτική πρέπει να τηρείται απαρέγκλιτα, ακόμη και όταν ο </a:t>
            </a:r>
            <a:r>
              <a:rPr lang="el-GR" b="1" dirty="0" err="1"/>
              <a:t>συμβουλευόμενος</a:t>
            </a:r>
            <a:r>
              <a:rPr lang="el-GR" b="1" dirty="0"/>
              <a:t> ανήκει σε ειδικό ή ευάλωτο πληθυσμό❞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D1AED7-836D-8675-7642-0DBCF27E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336664-88E6-9610-CE4F-7CE205EB6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Ομάδα ΥΠΕΡ :</a:t>
            </a:r>
            <a:br>
              <a:rPr lang="el-GR" dirty="0"/>
            </a:br>
            <a:r>
              <a:rPr lang="el-GR" dirty="0"/>
              <a:t>Υποστηρίζει ότι η εμπιστευτικότητα </a:t>
            </a:r>
            <a:r>
              <a:rPr lang="el-GR" b="1" dirty="0"/>
              <a:t>πρέπει πάντα να τηρείται</a:t>
            </a:r>
            <a:r>
              <a:rPr lang="el-GR" dirty="0"/>
              <a:t>, καθώς είναι θεμέλιο της θεραπευτικής σχέσης, ακόμη και σε ευάλωτους πληθυσμούς.</a:t>
            </a:r>
          </a:p>
          <a:p>
            <a:r>
              <a:rPr lang="el-GR" b="1" dirty="0"/>
              <a:t>Ομάδα ΚΑΤΑ:</a:t>
            </a:r>
            <a:br>
              <a:rPr lang="el-GR" dirty="0"/>
            </a:br>
            <a:r>
              <a:rPr lang="el-GR" dirty="0"/>
              <a:t>Υποστηρίζει ότι υπάρχουν </a:t>
            </a:r>
            <a:r>
              <a:rPr lang="el-GR" b="1" dirty="0"/>
              <a:t>εξαιρέσεις</a:t>
            </a:r>
            <a:r>
              <a:rPr lang="el-GR" dirty="0"/>
              <a:t> στην εμπιστευτικότητα και αυτές πρέπει να εφαρμόζονται ειδικά στους ειδικούς πληθυσμούς για την προστασία τους.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9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37A20B-59D1-58E4-04C9-31478233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Συζήτηση</a:t>
            </a:r>
            <a:br>
              <a:rPr lang="el-GR" b="1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DDAA1F-6CCF-54E5-E65C-F957E2476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Πώς διασφαλίζουμε την εμπιστευτικότητα </a:t>
            </a:r>
            <a:r>
              <a:rPr lang="el-GR" b="1" dirty="0"/>
              <a:t>και</a:t>
            </a:r>
            <a:r>
              <a:rPr lang="el-GR" dirty="0"/>
              <a:t> την ασφάλεια ταυτόχρονα (ειδικά σε ευάλωτους πληθυσμούς);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2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6" name="Top Left">
            <a:extLst>
              <a:ext uri="{FF2B5EF4-FFF2-40B4-BE49-F238E27FC236}">
                <a16:creationId xmlns:a16="http://schemas.microsoft.com/office/drawing/2014/main" id="{6F410C21-CD43-45A5-A726-CF8B01FD8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0" y="-3087"/>
            <a:chExt cx="7921775" cy="688702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030EA9A-BC9B-4A24-8288-BD332A6A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2C02E7B-E3A7-4649-B0DF-7111FC4D9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0919" y="61392"/>
              <a:ext cx="4450856" cy="6822541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A466D70-407D-4A6C-887C-F213B7662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274" y="1582560"/>
              <a:ext cx="4133888" cy="5301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D419DCF-E52E-4774-921F-1A9E589C0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D56887A1-BF5F-455B-B3D0-A0FA7B7DD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3087"/>
              <a:ext cx="17103" cy="17103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376C740-196E-47D9-97DD-FA626C7058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931" y="3518322"/>
              <a:ext cx="2880722" cy="3317378"/>
            </a:xfrm>
            <a:custGeom>
              <a:avLst/>
              <a:gdLst>
                <a:gd name="connsiteX0" fmla="*/ 1604296 w 1604295"/>
                <a:gd name="connsiteY0" fmla="*/ 1847472 h 1847472"/>
                <a:gd name="connsiteX1" fmla="*/ 1517809 w 1604295"/>
                <a:gd name="connsiteY1" fmla="*/ 1544292 h 1847472"/>
                <a:gd name="connsiteX2" fmla="*/ 1394841 w 1604295"/>
                <a:gd name="connsiteY2" fmla="*/ 1183771 h 1847472"/>
                <a:gd name="connsiteX3" fmla="*/ 1318355 w 1604295"/>
                <a:gd name="connsiteY3" fmla="*/ 695233 h 1847472"/>
                <a:gd name="connsiteX4" fmla="*/ 1359884 w 1604295"/>
                <a:gd name="connsiteY4" fmla="*/ 397863 h 1847472"/>
                <a:gd name="connsiteX5" fmla="*/ 1359884 w 1604295"/>
                <a:gd name="connsiteY5" fmla="*/ 236700 h 1847472"/>
                <a:gd name="connsiteX6" fmla="*/ 1351598 w 1604295"/>
                <a:gd name="connsiteY6" fmla="*/ 67250 h 1847472"/>
                <a:gd name="connsiteX7" fmla="*/ 1316641 w 1604295"/>
                <a:gd name="connsiteY7" fmla="*/ 10767 h 1847472"/>
                <a:gd name="connsiteX8" fmla="*/ 1195292 w 1604295"/>
                <a:gd name="connsiteY8" fmla="*/ 34008 h 1847472"/>
                <a:gd name="connsiteX9" fmla="*/ 1005745 w 1604295"/>
                <a:gd name="connsiteY9" fmla="*/ 254988 h 1847472"/>
                <a:gd name="connsiteX10" fmla="*/ 763048 w 1604295"/>
                <a:gd name="connsiteY10" fmla="*/ 587315 h 1847472"/>
                <a:gd name="connsiteX11" fmla="*/ 548640 w 1604295"/>
                <a:gd name="connsiteY11" fmla="*/ 861444 h 1847472"/>
                <a:gd name="connsiteX12" fmla="*/ 328803 w 1604295"/>
                <a:gd name="connsiteY12" fmla="*/ 1145480 h 1847472"/>
                <a:gd name="connsiteX13" fmla="*/ 0 w 1604295"/>
                <a:gd name="connsiteY13" fmla="*/ 1607157 h 1847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04295" h="1847472">
                  <a:moveTo>
                    <a:pt x="1604296" y="1847472"/>
                  </a:moveTo>
                  <a:cubicBezTo>
                    <a:pt x="1573721" y="1753270"/>
                    <a:pt x="1548479" y="1638399"/>
                    <a:pt x="1517809" y="1544292"/>
                  </a:cubicBezTo>
                  <a:cubicBezTo>
                    <a:pt x="1478471" y="1423515"/>
                    <a:pt x="1432846" y="1304929"/>
                    <a:pt x="1394841" y="1183771"/>
                  </a:cubicBezTo>
                  <a:cubicBezTo>
                    <a:pt x="1345025" y="1024893"/>
                    <a:pt x="1305497" y="860778"/>
                    <a:pt x="1318355" y="695233"/>
                  </a:cubicBezTo>
                  <a:cubicBezTo>
                    <a:pt x="1326071" y="595316"/>
                    <a:pt x="1353312" y="497780"/>
                    <a:pt x="1359884" y="397863"/>
                  </a:cubicBezTo>
                  <a:cubicBezTo>
                    <a:pt x="1363409" y="344237"/>
                    <a:pt x="1359503" y="290421"/>
                    <a:pt x="1359884" y="236700"/>
                  </a:cubicBezTo>
                  <a:cubicBezTo>
                    <a:pt x="1360265" y="179740"/>
                    <a:pt x="1366076" y="122114"/>
                    <a:pt x="1351598" y="67250"/>
                  </a:cubicBezTo>
                  <a:cubicBezTo>
                    <a:pt x="1345692" y="44866"/>
                    <a:pt x="1335691" y="23530"/>
                    <a:pt x="1316641" y="10767"/>
                  </a:cubicBezTo>
                  <a:cubicBezTo>
                    <a:pt x="1279874" y="-13998"/>
                    <a:pt x="1233202" y="8290"/>
                    <a:pt x="1195292" y="34008"/>
                  </a:cubicBezTo>
                  <a:cubicBezTo>
                    <a:pt x="1114330" y="89062"/>
                    <a:pt x="1060990" y="173644"/>
                    <a:pt x="1005745" y="254988"/>
                  </a:cubicBezTo>
                  <a:cubicBezTo>
                    <a:pt x="928688" y="368526"/>
                    <a:pt x="847058" y="478825"/>
                    <a:pt x="763048" y="587315"/>
                  </a:cubicBezTo>
                  <a:cubicBezTo>
                    <a:pt x="691991" y="679041"/>
                    <a:pt x="621697" y="771338"/>
                    <a:pt x="548640" y="861444"/>
                  </a:cubicBezTo>
                  <a:cubicBezTo>
                    <a:pt x="425672" y="1012987"/>
                    <a:pt x="453866" y="995747"/>
                    <a:pt x="328803" y="1145480"/>
                  </a:cubicBezTo>
                  <a:cubicBezTo>
                    <a:pt x="294418" y="1186628"/>
                    <a:pt x="21146" y="1558103"/>
                    <a:pt x="0" y="16071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A7BFC62-FABD-4718-9C08-C31EF1745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69" y="2957679"/>
              <a:ext cx="2196245" cy="3010367"/>
            </a:xfrm>
            <a:custGeom>
              <a:avLst/>
              <a:gdLst>
                <a:gd name="connsiteX0" fmla="*/ 1223105 w 1223105"/>
                <a:gd name="connsiteY0" fmla="*/ 0 h 1676495"/>
                <a:gd name="connsiteX1" fmla="*/ 1000792 w 1223105"/>
                <a:gd name="connsiteY1" fmla="*/ 254794 h 1676495"/>
                <a:gd name="connsiteX2" fmla="*/ 744760 w 1223105"/>
                <a:gd name="connsiteY2" fmla="*/ 651891 h 1676495"/>
                <a:gd name="connsiteX3" fmla="*/ 345758 w 1223105"/>
                <a:gd name="connsiteY3" fmla="*/ 1231773 h 1676495"/>
                <a:gd name="connsiteX4" fmla="*/ 0 w 1223105"/>
                <a:gd name="connsiteY4" fmla="*/ 1676495 h 1676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105" h="1676495">
                  <a:moveTo>
                    <a:pt x="1223105" y="0"/>
                  </a:moveTo>
                  <a:cubicBezTo>
                    <a:pt x="1136523" y="72771"/>
                    <a:pt x="1066324" y="162401"/>
                    <a:pt x="1000792" y="254794"/>
                  </a:cubicBezTo>
                  <a:cubicBezTo>
                    <a:pt x="909733" y="383286"/>
                    <a:pt x="827723" y="517970"/>
                    <a:pt x="744760" y="651891"/>
                  </a:cubicBezTo>
                  <a:cubicBezTo>
                    <a:pt x="621030" y="851726"/>
                    <a:pt x="497777" y="1052608"/>
                    <a:pt x="345758" y="1231773"/>
                  </a:cubicBezTo>
                  <a:cubicBezTo>
                    <a:pt x="248888" y="1345978"/>
                    <a:pt x="61722" y="1540764"/>
                    <a:pt x="0" y="16764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78C2B3B-42DE-4307-A7F5-3C51DD2D9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34043" y="2855696"/>
              <a:ext cx="1200999" cy="3994030"/>
            </a:xfrm>
            <a:custGeom>
              <a:avLst/>
              <a:gdLst>
                <a:gd name="connsiteX0" fmla="*/ 668846 w 668845"/>
                <a:gd name="connsiteY0" fmla="*/ 2224305 h 2224304"/>
                <a:gd name="connsiteX1" fmla="*/ 486918 w 668845"/>
                <a:gd name="connsiteY1" fmla="*/ 1944365 h 2224304"/>
                <a:gd name="connsiteX2" fmla="*/ 376809 w 668845"/>
                <a:gd name="connsiteY2" fmla="*/ 1659663 h 2224304"/>
                <a:gd name="connsiteX3" fmla="*/ 319373 w 668845"/>
                <a:gd name="connsiteY3" fmla="*/ 1425157 h 2224304"/>
                <a:gd name="connsiteX4" fmla="*/ 264319 w 668845"/>
                <a:gd name="connsiteY4" fmla="*/ 1130834 h 2224304"/>
                <a:gd name="connsiteX5" fmla="*/ 278702 w 668845"/>
                <a:gd name="connsiteY5" fmla="*/ 882041 h 2224304"/>
                <a:gd name="connsiteX6" fmla="*/ 302609 w 668845"/>
                <a:gd name="connsiteY6" fmla="*/ 736118 h 2224304"/>
                <a:gd name="connsiteX7" fmla="*/ 360045 w 668845"/>
                <a:gd name="connsiteY7" fmla="*/ 444177 h 2224304"/>
                <a:gd name="connsiteX8" fmla="*/ 386334 w 668845"/>
                <a:gd name="connsiteY8" fmla="*/ 233675 h 2224304"/>
                <a:gd name="connsiteX9" fmla="*/ 0 w 668845"/>
                <a:gd name="connsiteY9" fmla="*/ 56795 h 222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68845" h="2224304">
                  <a:moveTo>
                    <a:pt x="668846" y="2224305"/>
                  </a:moveTo>
                  <a:cubicBezTo>
                    <a:pt x="599218" y="2137151"/>
                    <a:pt x="537210" y="2043996"/>
                    <a:pt x="486918" y="1944365"/>
                  </a:cubicBezTo>
                  <a:cubicBezTo>
                    <a:pt x="441008" y="1853306"/>
                    <a:pt x="404717" y="1757770"/>
                    <a:pt x="376809" y="1659663"/>
                  </a:cubicBezTo>
                  <a:cubicBezTo>
                    <a:pt x="354806" y="1582224"/>
                    <a:pt x="337757" y="1503548"/>
                    <a:pt x="319373" y="1425157"/>
                  </a:cubicBezTo>
                  <a:cubicBezTo>
                    <a:pt x="296418" y="1327811"/>
                    <a:pt x="270510" y="1230657"/>
                    <a:pt x="264319" y="1130834"/>
                  </a:cubicBezTo>
                  <a:cubicBezTo>
                    <a:pt x="259080" y="1047681"/>
                    <a:pt x="266891" y="964528"/>
                    <a:pt x="278702" y="882041"/>
                  </a:cubicBezTo>
                  <a:cubicBezTo>
                    <a:pt x="285655" y="833274"/>
                    <a:pt x="293751" y="784601"/>
                    <a:pt x="302609" y="736118"/>
                  </a:cubicBezTo>
                  <a:cubicBezTo>
                    <a:pt x="320516" y="638582"/>
                    <a:pt x="339471" y="541237"/>
                    <a:pt x="360045" y="444177"/>
                  </a:cubicBezTo>
                  <a:cubicBezTo>
                    <a:pt x="374809" y="374549"/>
                    <a:pt x="389763" y="304541"/>
                    <a:pt x="386334" y="233675"/>
                  </a:cubicBezTo>
                  <a:cubicBezTo>
                    <a:pt x="383191" y="168809"/>
                    <a:pt x="391287" y="-120751"/>
                    <a:pt x="0" y="56795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0C6FE7A-5F50-46A9-B473-A40F60CF9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7437" y="5668418"/>
              <a:ext cx="1982111" cy="1181308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D2BF817-B70D-4687-9A70-09C0C6CF8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25817"/>
              <a:ext cx="2282549" cy="5138883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FCAC004-4B7F-45C4-834A-116FD2D03F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53524"/>
              <a:ext cx="1650357" cy="4733534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193C743-6F98-4322-B366-AD0353B10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379002"/>
              <a:ext cx="1123546" cy="411627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D3C2310-33DE-4B73-A297-67D5721A86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798206"/>
              <a:ext cx="756945" cy="3350210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78B8B6B-A236-4752-937C-83AF1C4EC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247513"/>
              <a:ext cx="515229" cy="2438941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16B9790-C202-4F5D-8BEC-130557782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03" y="1752232"/>
              <a:ext cx="300409" cy="1599679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E0884AE-BEEF-4D8B-B59B-1EFC91429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31253" y="14016"/>
              <a:ext cx="5523537" cy="3012568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DC19431-34DB-4F62-A4D8-ED38ECCB9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87455" y="75587"/>
              <a:ext cx="4681672" cy="2637228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BF5735E-2BC7-4236-B830-616EBBBC7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0305" y="31802"/>
              <a:ext cx="3763077" cy="2110194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Bottom Right">
            <a:extLst>
              <a:ext uri="{FF2B5EF4-FFF2-40B4-BE49-F238E27FC236}">
                <a16:creationId xmlns:a16="http://schemas.microsoft.com/office/drawing/2014/main" id="{83664CB5-2BA0-493E-BEC5-BACF868A1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4DC3445-FC3D-4F90-BC75-AD8EDD18A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48" name="Graphic 157">
              <a:extLst>
                <a:ext uri="{FF2B5EF4-FFF2-40B4-BE49-F238E27FC236}">
                  <a16:creationId xmlns:a16="http://schemas.microsoft.com/office/drawing/2014/main" id="{70D6C503-0ABE-48A7-BA0B-D5A26B558B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6DEB1DC4-C3A0-4645-B456-02A9FFA2C9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2ECF4175-31D6-4A9B-87A4-4C2966749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08D2906-75CA-4435-A320-08EBBA06B6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51B8B373-782A-4568-BDF3-093F398F1A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707C3AD9-7FDD-480C-91FF-0D3A977DF2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A8EF16B5-D539-41A0-9FDE-164CE88FE8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92FFF8CB-E294-4944-A954-FC2866B2557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2CD3167-A8E1-4652-8AFE-0E5D9A90C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77ACA67F-66DC-0B63-3E39-DC6A45D4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2785797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6000" b="1">
                <a:latin typeface="Arial" panose="020B0604020202020204" pitchFamily="34" charset="0"/>
              </a:rPr>
              <a:t>1. Οριοθέτηση από την αρχή</a:t>
            </a:r>
            <a:br>
              <a:rPr lang="en-US" altLang="en-US" sz="6000" b="1">
                <a:latin typeface="Arial" panose="020B0604020202020204" pitchFamily="34" charset="0"/>
              </a:rPr>
            </a:br>
            <a:endParaRPr lang="en-US" sz="6000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D3CE6B03-5132-7F90-4ECC-1A3B889CF7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05091" y="3498856"/>
            <a:ext cx="8188033" cy="261423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«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Ό,τι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π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ούμε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εδώ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είν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αι εμπιστευτικό, εκτός αν υπάρξει σοβαρός κίνδυνος για σένα ή για άλλους.»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Αυτό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π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ροστ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ατεύει την εμπιστευτικότητα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, αλλά ταυτόχρονα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δίνει χώρο για νόμιμη παρέμβαση όταν χρειαστεί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146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99BB4A-A761-A7B7-7AF6-5DD99D32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2. Χρήση επαγγελματικής κρίσης</a:t>
            </a:r>
            <a:br>
              <a:rPr lang="el-GR" b="1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0FA31A-84AC-AFF1-540F-2D3A83743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Δεν εφαρμόζουμε τις αρχές μηχανικά. </a:t>
            </a:r>
          </a:p>
          <a:p>
            <a:pPr marL="0" indent="0">
              <a:buNone/>
            </a:pPr>
            <a:r>
              <a:rPr lang="el-GR" dirty="0"/>
              <a:t>Ο ΣΨ οφείλει να:</a:t>
            </a:r>
          </a:p>
          <a:p>
            <a:r>
              <a:rPr lang="el-GR" dirty="0"/>
              <a:t>εκτιμήσει τη </a:t>
            </a:r>
            <a:r>
              <a:rPr lang="el-GR" b="1" dirty="0"/>
              <a:t>σοβαρότητα του κινδύνου</a:t>
            </a:r>
            <a:r>
              <a:rPr lang="el-GR" dirty="0"/>
              <a:t> (π.χ. ιδεασμός αυτοκτονίας ή κακοποίηση),</a:t>
            </a:r>
          </a:p>
          <a:p>
            <a:r>
              <a:rPr lang="el-GR" dirty="0"/>
              <a:t>σταθμίσει τη </a:t>
            </a:r>
            <a:r>
              <a:rPr lang="el-GR" b="1" dirty="0" err="1"/>
              <a:t>συνειδητότητα</a:t>
            </a:r>
            <a:r>
              <a:rPr lang="el-GR" b="1" dirty="0"/>
              <a:t> και ικανότητα αυτοπροστασίας</a:t>
            </a:r>
            <a:r>
              <a:rPr lang="el-GR" dirty="0"/>
              <a:t> του </a:t>
            </a:r>
            <a:r>
              <a:rPr lang="el-GR" dirty="0" err="1"/>
              <a:t>συμβουλευόμενου</a:t>
            </a:r>
            <a:r>
              <a:rPr lang="el-GR" dirty="0"/>
              <a:t>,</a:t>
            </a:r>
          </a:p>
          <a:p>
            <a:r>
              <a:rPr lang="el-GR" dirty="0"/>
              <a:t>εξετάσει εναλλακτικές λύσεις πριν παραβιάσει το απόρρητο.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33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2" name="Top Left">
            <a:extLst>
              <a:ext uri="{FF2B5EF4-FFF2-40B4-BE49-F238E27FC236}">
                <a16:creationId xmlns:a16="http://schemas.microsoft.com/office/drawing/2014/main" id="{05E14710-B20D-424F-9465-E0427970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857F0CF-E215-4235-B086-916830B96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E06EA72-1DD7-4343-9768-D1089D1832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6465186-B0EF-4443-AA37-CD37F259E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5EA6BD-3484-4D72-8838-3DA17577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2088E30-E17C-40A3-876F-C79A7BDFE6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A3A6DD2-FE8F-4861-81EA-E1A5BB6B5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E9FFAA5-21C1-4B65-9DA9-24DFCC45C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FECE28E-7EEC-4B45-B573-BCAE111FC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BE8E04D7-A7B9-7AAD-A451-07E19C4A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3700" b="1" dirty="0"/>
              <a:t>3. Αναζήτηση υποστήριξης (εποπτεία ή διεπιστημονική ομάδα)</a:t>
            </a:r>
            <a:br>
              <a:rPr lang="el-GR" sz="3700" b="1" dirty="0"/>
            </a:br>
            <a:endParaRPr lang="en-US" sz="3700" dirty="0"/>
          </a:p>
        </p:txBody>
      </p:sp>
      <p:grpSp>
        <p:nvGrpSpPr>
          <p:cNvPr id="22" name="Bottom Right">
            <a:extLst>
              <a:ext uri="{FF2B5EF4-FFF2-40B4-BE49-F238E27FC236}">
                <a16:creationId xmlns:a16="http://schemas.microsoft.com/office/drawing/2014/main" id="{33E292A1-440C-41B6-AECE-499683C5C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36D22F2-5BE5-4299-B3C4-06B3823F9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4" name="Graphic 157">
              <a:extLst>
                <a:ext uri="{FF2B5EF4-FFF2-40B4-BE49-F238E27FC236}">
                  <a16:creationId xmlns:a16="http://schemas.microsoft.com/office/drawing/2014/main" id="{D126EE8D-7318-40DC-AE0F-120FD040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CBE7795C-A860-4C9B-BC23-1FBEDEBE55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569E8A3-064F-490D-A574-DE37DCF5DD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1F5D334B-EA10-488A-ACEF-359FC73135C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71E9F15-20FF-466A-8976-CB9AEDC36C6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F6396EF-4FA3-4C64-A4AB-AAFD680453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7498B4E-B548-4846-A943-8C077647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5E991F3-4EDE-4EF1-A611-12F3BCB02A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2FCF0CC-5B63-496D-B9A8-AF0233757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CEFB11-467D-D0C2-0C0A-3BA0689B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4" y="2384474"/>
            <a:ext cx="9987523" cy="3728613"/>
          </a:xfrm>
        </p:spPr>
        <p:txBody>
          <a:bodyPr>
            <a:normAutofit/>
          </a:bodyPr>
          <a:lstStyle/>
          <a:p>
            <a:r>
              <a:rPr lang="el-GR" sz="2400" dirty="0"/>
              <a:t>Η </a:t>
            </a:r>
            <a:r>
              <a:rPr lang="el-GR" sz="2400" b="1" dirty="0"/>
              <a:t>εποπτεία</a:t>
            </a:r>
            <a:r>
              <a:rPr lang="el-GR" sz="2400" dirty="0"/>
              <a:t> δεν παραβιάζει την εμπιστευτικότητα, είναι μέρος της δεοντολογικής πρακτικής. Επιτρέπει στον σύμβουλο να μοιραστεί το βάρος της απόφασης.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7691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A97C5526-E5B9-4185-A5C6-455B9ABE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2618F2D-150A-4462-AA3E-0DCDD0557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283139B-883B-4734-8A26-BC623F91A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BFCB3D8-7588-4755-B29B-5F97290D7C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F46A7B4-02F2-4C37-8C5E-6D825E95D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9D6B09A-3EDF-421A-AE6D-76FEFB45C8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20CF77B-DB97-4B8D-9400-E4E8ED6B0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EEEE768-C64B-4296-8921-8D9F342AF9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99A0EBB-E594-42E3-9628-D6F0E625D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:a16="http://schemas.microsoft.com/office/drawing/2014/main" id="{B7A9B260-ADCA-3C13-A49A-D24653565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9813"/>
            <a:ext cx="9988166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700" b="1" dirty="0">
                <a:latin typeface="Arial" panose="020B0604020202020204" pitchFamily="34" charset="0"/>
              </a:rPr>
              <a:t>4. </a:t>
            </a:r>
            <a:r>
              <a:rPr lang="en-US" altLang="en-US" sz="3700" b="1" dirty="0" err="1">
                <a:latin typeface="Arial" panose="020B0604020202020204" pitchFamily="34" charset="0"/>
              </a:rPr>
              <a:t>Συνεργ</a:t>
            </a:r>
            <a:r>
              <a:rPr lang="en-US" altLang="en-US" sz="3700" b="1" dirty="0">
                <a:latin typeface="Arial" panose="020B0604020202020204" pitchFamily="34" charset="0"/>
              </a:rPr>
              <a:t>ασία με τον συμβουλευόμενο όπου είναι δυνατό</a:t>
            </a:r>
            <a:br>
              <a:rPr lang="en-US" altLang="en-US" sz="3700" b="1" dirty="0">
                <a:latin typeface="Arial" panose="020B0604020202020204" pitchFamily="34" charset="0"/>
              </a:rPr>
            </a:br>
            <a:endParaRPr lang="en-US" sz="3700" dirty="0"/>
          </a:p>
        </p:txBody>
      </p:sp>
      <p:grpSp>
        <p:nvGrpSpPr>
          <p:cNvPr id="23" name="Bottom Right">
            <a:extLst>
              <a:ext uri="{FF2B5EF4-FFF2-40B4-BE49-F238E27FC236}">
                <a16:creationId xmlns:a16="http://schemas.microsoft.com/office/drawing/2014/main" id="{92EC3874-05DD-47EE-9CA4-F0534A946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70FD15C-3AF3-48D2-BB71-1E8F0EA5D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4E831CDE-CEE1-496B-AEDB-FB2A196FC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3AA54E4-E5E3-435E-8667-AE6F80B5AD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59585BA2-83E2-46ED-B377-86D4F16551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C15FDA69-033D-45F7-8CB5-4BC51040E2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E8307457-2BDD-4E1B-86B0-0B11C1B14E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BE53357-59FC-47FD-A904-1DDBC0E152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1DC07FFC-92FC-4B86-91D7-44BD070FB7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DA817E7-2BA6-4DDA-A9BE-B3CE938B0E2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6A443FE-CA29-481D-BD91-3440C734B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Rectangle 1">
            <a:extLst>
              <a:ext uri="{FF2B5EF4-FFF2-40B4-BE49-F238E27FC236}">
                <a16:creationId xmlns:a16="http://schemas.microsoft.com/office/drawing/2014/main" id="{01742967-D800-1602-6D3A-256117BC00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85754" y="2384474"/>
            <a:ext cx="9987523" cy="37286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Αν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π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ρο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βλέπεται ενημέρωση τρίτων (γονείς, κοινωνικές υπηρεσίες), ο </a:t>
            </a:r>
            <a:r>
              <a:rPr kumimoji="0" lang="el-GR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ΣΨ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πρέπει να προσπαθήσει: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να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το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κάνει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σε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0" i="1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συνεργ</a:t>
            </a:r>
            <a:r>
              <a:rPr kumimoji="0" lang="en-US" altLang="en-US" sz="2000" b="0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ασία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με τον συμβουλευόμενο — ή τουλάχιστον να τον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ενημερώσει πρώτα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Αυτό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δι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ατηρεί την αίσθηση εμπιστοσύνης και ελέγχου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από την πλευρά του ατόμου.</a:t>
            </a:r>
          </a:p>
        </p:txBody>
      </p:sp>
    </p:spTree>
    <p:extLst>
      <p:ext uri="{BB962C8B-B14F-4D97-AF65-F5344CB8AC3E}">
        <p14:creationId xmlns:p14="http://schemas.microsoft.com/office/powerpoint/2010/main" val="179334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DBD357-AA12-5052-D6C1-221AE478D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Συμπέρασμα</a:t>
            </a:r>
            <a:br>
              <a:rPr lang="el-GR" b="1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38F831-35C0-A3DB-181C-BB093133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Η διασφάλιση εμπιστευτικότητας και ασφάλειας </a:t>
            </a:r>
            <a:r>
              <a:rPr lang="el-GR" b="1" dirty="0"/>
              <a:t>δεν είναι αντίθετοι στόχοι</a:t>
            </a:r>
            <a:r>
              <a:rPr lang="el-GR" dirty="0"/>
              <a:t>.</a:t>
            </a:r>
            <a:br>
              <a:rPr lang="el-GR" dirty="0"/>
            </a:br>
            <a:r>
              <a:rPr lang="el-GR" dirty="0"/>
              <a:t>Η ισορροπία επιτυγχάνεται μέσα από:</a:t>
            </a:r>
          </a:p>
          <a:p>
            <a:r>
              <a:rPr lang="el-GR" dirty="0"/>
              <a:t>καθαρούς κανόνες από την αρχή,</a:t>
            </a:r>
          </a:p>
          <a:p>
            <a:r>
              <a:rPr lang="el-GR" dirty="0"/>
              <a:t>ευαισθησία στην ιδιαίτερη περίπτωση,</a:t>
            </a:r>
          </a:p>
          <a:p>
            <a:r>
              <a:rPr lang="el-GR" dirty="0"/>
              <a:t>αναγνώριση του δικαιώματος του ατόμου,</a:t>
            </a:r>
          </a:p>
          <a:p>
            <a:r>
              <a:rPr lang="el-GR" dirty="0"/>
              <a:t>και πάντα, δεοντολογική κρίση με επίκεντρο το </a:t>
            </a:r>
            <a:r>
              <a:rPr lang="el-GR" b="1" dirty="0"/>
              <a:t>υπέρτατο συμφέρον του </a:t>
            </a:r>
            <a:r>
              <a:rPr lang="el-GR" b="1" dirty="0" err="1"/>
              <a:t>συμβουλευόμενου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61626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Explore</Template>
  <TotalTime>189</TotalTime>
  <Words>322</Words>
  <Application>Microsoft Office PowerPoint</Application>
  <PresentationFormat>Ευρεία οθόνη</PresentationFormat>
  <Paragraphs>28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AvenirNext LT Pro Medium</vt:lpstr>
      <vt:lpstr>Posterama</vt:lpstr>
      <vt:lpstr>ExploreVTI</vt:lpstr>
      <vt:lpstr>Η Δεοντολογία στη Συμβουλευτική Ψυχολογία</vt:lpstr>
      <vt:lpstr>Debate</vt:lpstr>
      <vt:lpstr>Παρουσίαση του PowerPoint</vt:lpstr>
      <vt:lpstr>Συζήτηση </vt:lpstr>
      <vt:lpstr>1. Οριοθέτηση από την αρχή </vt:lpstr>
      <vt:lpstr>2. Χρήση επαγγελματικής κρίσης </vt:lpstr>
      <vt:lpstr>3. Αναζήτηση υποστήριξης (εποπτεία ή διεπιστημονική ομάδα) </vt:lpstr>
      <vt:lpstr>4. Συνεργασία με τον συμβουλευόμενο όπου είναι δυνατό </vt:lpstr>
      <vt:lpstr>Συμπέρασμα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Irene Karakasidou</dc:creator>
  <cp:lastModifiedBy>Irene Karakasidou</cp:lastModifiedBy>
  <cp:revision>1</cp:revision>
  <dcterms:created xsi:type="dcterms:W3CDTF">2025-06-05T06:43:04Z</dcterms:created>
  <dcterms:modified xsi:type="dcterms:W3CDTF">2025-06-05T09:52:31Z</dcterms:modified>
</cp:coreProperties>
</file>