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3"/>
  </p:notesMasterIdLst>
  <p:sldIdLst>
    <p:sldId id="257" r:id="rId2"/>
    <p:sldId id="258" r:id="rId3"/>
    <p:sldId id="259" r:id="rId4"/>
    <p:sldId id="282" r:id="rId5"/>
    <p:sldId id="399" r:id="rId6"/>
    <p:sldId id="400" r:id="rId7"/>
    <p:sldId id="260" r:id="rId8"/>
    <p:sldId id="261" r:id="rId9"/>
    <p:sldId id="262" r:id="rId10"/>
    <p:sldId id="283" r:id="rId11"/>
    <p:sldId id="322" r:id="rId12"/>
    <p:sldId id="292" r:id="rId13"/>
    <p:sldId id="293" r:id="rId14"/>
    <p:sldId id="358" r:id="rId15"/>
    <p:sldId id="359" r:id="rId16"/>
    <p:sldId id="360" r:id="rId17"/>
    <p:sldId id="361" r:id="rId18"/>
    <p:sldId id="371" r:id="rId19"/>
    <p:sldId id="372" r:id="rId20"/>
    <p:sldId id="373" r:id="rId21"/>
    <p:sldId id="397"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DED15-BB91-4F79-B85B-33B3714B6C98}" v="126" dt="2024-03-31T20:25:07.989"/>
    <p1510:client id="{BA953E27-DB66-4E00-A619-C40D9AA50131}" v="39" dt="2024-03-31T20:17:05.353"/>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Karakasidou" userId="1116e982ad00f378" providerId="Windows Live" clId="Web-{67CDED15-BB91-4F79-B85B-33B3714B6C98}"/>
    <pc:docChg chg="modSld">
      <pc:chgData name="Irene Karakasidou" userId="1116e982ad00f378" providerId="Windows Live" clId="Web-{67CDED15-BB91-4F79-B85B-33B3714B6C98}" dt="2024-03-31T20:25:07.989" v="126" actId="1076"/>
      <pc:docMkLst>
        <pc:docMk/>
      </pc:docMkLst>
      <pc:sldChg chg="modSp">
        <pc:chgData name="Irene Karakasidou" userId="1116e982ad00f378" providerId="Windows Live" clId="Web-{67CDED15-BB91-4F79-B85B-33B3714B6C98}" dt="2024-03-31T20:21:40.716" v="56" actId="20577"/>
        <pc:sldMkLst>
          <pc:docMk/>
          <pc:sldMk cId="0" sldId="260"/>
        </pc:sldMkLst>
        <pc:spChg chg="mod">
          <ac:chgData name="Irene Karakasidou" userId="1116e982ad00f378" providerId="Windows Live" clId="Web-{67CDED15-BB91-4F79-B85B-33B3714B6C98}" dt="2024-03-31T20:21:40.716" v="56" actId="20577"/>
          <ac:spMkLst>
            <pc:docMk/>
            <pc:sldMk cId="0" sldId="260"/>
            <ac:spMk id="17411" creationId="{BCEE43BB-F083-8204-AA77-0AA1FED8D26C}"/>
          </ac:spMkLst>
        </pc:spChg>
      </pc:sldChg>
      <pc:sldChg chg="modSp">
        <pc:chgData name="Irene Karakasidou" userId="1116e982ad00f378" providerId="Windows Live" clId="Web-{67CDED15-BB91-4F79-B85B-33B3714B6C98}" dt="2024-03-31T20:24:19.190" v="119" actId="20577"/>
        <pc:sldMkLst>
          <pc:docMk/>
          <pc:sldMk cId="0" sldId="262"/>
        </pc:sldMkLst>
        <pc:spChg chg="mod">
          <ac:chgData name="Irene Karakasidou" userId="1116e982ad00f378" providerId="Windows Live" clId="Web-{67CDED15-BB91-4F79-B85B-33B3714B6C98}" dt="2024-03-31T20:24:19.190" v="119" actId="20577"/>
          <ac:spMkLst>
            <pc:docMk/>
            <pc:sldMk cId="0" sldId="262"/>
            <ac:spMk id="3" creationId="{A04305C4-5298-E789-7CEA-69D6DFD77057}"/>
          </ac:spMkLst>
        </pc:spChg>
      </pc:sldChg>
      <pc:sldChg chg="modSp">
        <pc:chgData name="Irene Karakasidou" userId="1116e982ad00f378" providerId="Windows Live" clId="Web-{67CDED15-BB91-4F79-B85B-33B3714B6C98}" dt="2024-03-31T20:24:40.941" v="122" actId="20577"/>
        <pc:sldMkLst>
          <pc:docMk/>
          <pc:sldMk cId="0" sldId="360"/>
        </pc:sldMkLst>
        <pc:spChg chg="mod">
          <ac:chgData name="Irene Karakasidou" userId="1116e982ad00f378" providerId="Windows Live" clId="Web-{67CDED15-BB91-4F79-B85B-33B3714B6C98}" dt="2024-03-31T20:24:40.941" v="122" actId="20577"/>
          <ac:spMkLst>
            <pc:docMk/>
            <pc:sldMk cId="0" sldId="360"/>
            <ac:spMk id="28675" creationId="{4BABF02F-6315-D6B6-A036-C366CF5A030D}"/>
          </ac:spMkLst>
        </pc:spChg>
      </pc:sldChg>
      <pc:sldChg chg="modSp">
        <pc:chgData name="Irene Karakasidou" userId="1116e982ad00f378" providerId="Windows Live" clId="Web-{67CDED15-BB91-4F79-B85B-33B3714B6C98}" dt="2024-03-31T20:25:07.989" v="126" actId="1076"/>
        <pc:sldMkLst>
          <pc:docMk/>
          <pc:sldMk cId="0" sldId="397"/>
        </pc:sldMkLst>
        <pc:picChg chg="mod">
          <ac:chgData name="Irene Karakasidou" userId="1116e982ad00f378" providerId="Windows Live" clId="Web-{67CDED15-BB91-4F79-B85B-33B3714B6C98}" dt="2024-03-31T20:25:07.989" v="126" actId="1076"/>
          <ac:picMkLst>
            <pc:docMk/>
            <pc:sldMk cId="0" sldId="397"/>
            <ac:picMk id="33794" creationId="{76F0A22A-118B-A9FF-AEDC-BB93741A81C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2700CF-E98D-69ED-A635-3B1CA30F2F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40B1A73-F781-5CF4-EFB7-23C56166181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25D4BA4-27A5-41F1-9A75-48371CE1BACF}" type="datetimeFigureOut">
              <a:rPr lang="en-US"/>
              <a:pPr>
                <a:defRPr/>
              </a:pPr>
              <a:t>3/31/2024</a:t>
            </a:fld>
            <a:endParaRPr lang="en-US"/>
          </a:p>
        </p:txBody>
      </p:sp>
      <p:sp>
        <p:nvSpPr>
          <p:cNvPr id="4" name="Slide Image Placeholder 3">
            <a:extLst>
              <a:ext uri="{FF2B5EF4-FFF2-40B4-BE49-F238E27FC236}">
                <a16:creationId xmlns:a16="http://schemas.microsoft.com/office/drawing/2014/main" id="{D5D6FFB9-B397-FE75-C0DA-8B0E588D39AF}"/>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41CD9CA-91E9-FFBF-E9E7-C9D6AFD443E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CEE340A-2774-5918-D475-753E15E6F0B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25F45ACD-C16C-2904-204B-C92C93ADF3D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DD4A030-C31C-4824-B782-63DB1E49B05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C172CE7-C877-F063-506E-5DFF32BB2E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80EEB3EC-EF0F-9FA9-3CB3-4C95465673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l-GR" altLang="en-US" sz="1800">
                <a:ea typeface="Times New Roman" panose="02020603050405020304" pitchFamily="18" charset="0"/>
                <a:cs typeface="Arial" panose="020B0604020202020204" pitchFamily="34" charset="0"/>
              </a:rPr>
              <a:t>Σκοπός του μαθήματος αυτού είναι να εισαγάγει τους φοιτητές στις βασικές αρχές της συμβουλευτικής ψυχολογίας και σε συγκεκριμένες πρακτικές, έτσι όπως εφαρμόζονται σε ειδικούς πληθυσμούς. Πιο συγκεκριμένα στο παρόν μάθημα μελετώνται οι βασικές θεωρίες που υποστηρίζουν την πρακτική συμβουλευτικής σε πληθυσμούς που θεωρούνται ευάλωτοι, όπως είναι μέλη διαφόρων μειονοτικών ομάδων, συμπεριλαμβανομένης της εθνοτικής καταγωγής, της ηλικίας, του φύλου, του σεξουαλικού προσανατολισμού και των ατόμων με αναπηρία. Ακόμα στα πλαίσια του μαθήματος αυτού περιγράφονται οι νεότερες και μεταμοντέρνες θεωρίες αναφορικά με την ευάλωτη φύση του ανθρώπου την κατανόηση της διαφορετικότητας όπως και του διαφορετικού κοινωνικού-πολιτισμικού πλαισίου. </a:t>
            </a:r>
            <a:endParaRPr lang="en-US" altLang="en-US" sz="1800">
              <a:latin typeface="Times New Roman" panose="02020603050405020304" pitchFamily="18" charset="0"/>
              <a:ea typeface="Times New Roman" panose="02020603050405020304" pitchFamily="18" charset="0"/>
              <a:cs typeface="Arial" panose="020B0604020202020204" pitchFamily="34" charset="0"/>
            </a:endParaRPr>
          </a:p>
        </p:txBody>
      </p:sp>
      <p:sp>
        <p:nvSpPr>
          <p:cNvPr id="13316" name="Slide Number Placeholder 3">
            <a:extLst>
              <a:ext uri="{FF2B5EF4-FFF2-40B4-BE49-F238E27FC236}">
                <a16:creationId xmlns:a16="http://schemas.microsoft.com/office/drawing/2014/main" id="{72044365-1CA3-6FF7-0A4A-7B370415D3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AE3F34C3-30FE-4EEB-97E8-789CCAB4D2D9}" type="slidenum">
              <a:rPr lang="en-US" altLang="en-US" smtClean="0">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22BB028-09E8-3EF5-131E-3DC4B517E7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7F9D144-E69C-D7A8-AF82-314CC91881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23556" name="Slide Number Placeholder 3">
            <a:extLst>
              <a:ext uri="{FF2B5EF4-FFF2-40B4-BE49-F238E27FC236}">
                <a16:creationId xmlns:a16="http://schemas.microsoft.com/office/drawing/2014/main" id="{BB5F0769-6064-72F9-324E-DE409B9480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4C2DFADC-7C20-4637-80A5-1C3A097183B3}" type="slidenum">
              <a:rPr lang="el-GR" altLang="en-US" smtClean="0">
                <a:latin typeface="Calibri" panose="020F0502020204030204" pitchFamily="34" charset="0"/>
              </a:rPr>
              <a:pPr fontAlgn="base">
                <a:spcBef>
                  <a:spcPct val="0"/>
                </a:spcBef>
                <a:spcAft>
                  <a:spcPct val="0"/>
                </a:spcAft>
              </a:pPr>
              <a:t>12</a:t>
            </a:fld>
            <a:endParaRPr lang="el-GR"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DCB90BE-7C22-D0E1-A542-C2AF20F334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15E8F2C-8728-2B93-903D-C1C916D709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25604" name="Slide Number Placeholder 3">
            <a:extLst>
              <a:ext uri="{FF2B5EF4-FFF2-40B4-BE49-F238E27FC236}">
                <a16:creationId xmlns:a16="http://schemas.microsoft.com/office/drawing/2014/main" id="{829F2F69-D654-1614-F240-9EA9C7CE7F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0D38C16F-D44D-4A74-B4A4-E4C55533BCF8}" type="slidenum">
              <a:rPr lang="el-GR" altLang="en-US" smtClean="0">
                <a:latin typeface="Calibri" panose="020F0502020204030204" pitchFamily="34" charset="0"/>
              </a:rPr>
              <a:pPr fontAlgn="base">
                <a:spcBef>
                  <a:spcPct val="0"/>
                </a:spcBef>
                <a:spcAft>
                  <a:spcPct val="0"/>
                </a:spcAft>
              </a:pPr>
              <a:t>13</a:t>
            </a:fld>
            <a:endParaRPr lang="el-GR"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781B3667-27A0-50F8-850D-81FD7FC8655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8">
            <a:extLst>
              <a:ext uri="{FF2B5EF4-FFF2-40B4-BE49-F238E27FC236}">
                <a16:creationId xmlns:a16="http://schemas.microsoft.com/office/drawing/2014/main" id="{D363FEEB-1E50-4B86-E169-20FC152E1FF0}"/>
              </a:ext>
            </a:extLst>
          </p:cNvPr>
          <p:cNvCxnSpPr/>
          <p:nvPr/>
        </p:nvCxnSpPr>
        <p:spPr>
          <a:xfrm>
            <a:off x="1208088" y="4475163"/>
            <a:ext cx="987583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F856EC01-0469-08A4-E47B-A0FF95CE8384}"/>
              </a:ext>
            </a:extLst>
          </p:cNvPr>
          <p:cNvSpPr>
            <a:spLocks noGrp="1"/>
          </p:cNvSpPr>
          <p:nvPr>
            <p:ph type="dt" sz="half" idx="10"/>
          </p:nvPr>
        </p:nvSpPr>
        <p:spPr/>
        <p:txBody>
          <a:bodyPr/>
          <a:lstStyle>
            <a:lvl1pPr>
              <a:defRPr/>
            </a:lvl1pPr>
          </a:lstStyle>
          <a:p>
            <a:pPr>
              <a:defRPr/>
            </a:pPr>
            <a:fld id="{A18E7950-2532-4A37-98BB-0110BCF71222}" type="datetime1">
              <a:rPr lang="en-US"/>
              <a:pPr>
                <a:defRPr/>
              </a:pPr>
              <a:t>3/31/2024</a:t>
            </a:fld>
            <a:endParaRPr lang="en-US" dirty="0"/>
          </a:p>
        </p:txBody>
      </p:sp>
      <p:sp>
        <p:nvSpPr>
          <p:cNvPr id="7" name="Footer Placeholder 4">
            <a:extLst>
              <a:ext uri="{FF2B5EF4-FFF2-40B4-BE49-F238E27FC236}">
                <a16:creationId xmlns:a16="http://schemas.microsoft.com/office/drawing/2014/main" id="{97881F9B-4507-DBFE-F030-5F1F6EF43FD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B9D2C3B7-B017-F215-A3D8-A2EAB3C55466}"/>
              </a:ext>
            </a:extLst>
          </p:cNvPr>
          <p:cNvSpPr>
            <a:spLocks noGrp="1"/>
          </p:cNvSpPr>
          <p:nvPr>
            <p:ph type="sldNum" sz="quarter" idx="12"/>
          </p:nvPr>
        </p:nvSpPr>
        <p:spPr/>
        <p:txBody>
          <a:bodyPr/>
          <a:lstStyle>
            <a:lvl1pPr>
              <a:defRPr/>
            </a:lvl1pPr>
          </a:lstStyle>
          <a:p>
            <a:pPr>
              <a:defRPr/>
            </a:pPr>
            <a:fld id="{51E8471C-5DEB-444B-A41D-A6D168F365F4}" type="slidenum">
              <a:rPr lang="en-US"/>
              <a:pPr>
                <a:defRPr/>
              </a:pPr>
              <a:t>‹#›</a:t>
            </a:fld>
            <a:endParaRPr lang="en-US" dirty="0"/>
          </a:p>
        </p:txBody>
      </p:sp>
    </p:spTree>
    <p:extLst>
      <p:ext uri="{BB962C8B-B14F-4D97-AF65-F5344CB8AC3E}">
        <p14:creationId xmlns:p14="http://schemas.microsoft.com/office/powerpoint/2010/main" val="81628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C3D627-9C40-C8E9-501A-49863779A05E}"/>
              </a:ext>
            </a:extLst>
          </p:cNvPr>
          <p:cNvSpPr>
            <a:spLocks noGrp="1"/>
          </p:cNvSpPr>
          <p:nvPr>
            <p:ph type="dt" sz="half" idx="10"/>
          </p:nvPr>
        </p:nvSpPr>
        <p:spPr/>
        <p:txBody>
          <a:bodyPr/>
          <a:lstStyle>
            <a:lvl1pPr>
              <a:defRPr/>
            </a:lvl1pPr>
          </a:lstStyle>
          <a:p>
            <a:pPr>
              <a:defRPr/>
            </a:pPr>
            <a:fld id="{D388DC3D-6427-431B-9A79-47AA38D37C73}" type="datetime1">
              <a:rPr lang="en-US"/>
              <a:pPr>
                <a:defRPr/>
              </a:pPr>
              <a:t>3/31/2024</a:t>
            </a:fld>
            <a:endParaRPr lang="en-US" dirty="0"/>
          </a:p>
        </p:txBody>
      </p:sp>
      <p:sp>
        <p:nvSpPr>
          <p:cNvPr id="5" name="Footer Placeholder 4">
            <a:extLst>
              <a:ext uri="{FF2B5EF4-FFF2-40B4-BE49-F238E27FC236}">
                <a16:creationId xmlns:a16="http://schemas.microsoft.com/office/drawing/2014/main" id="{957C6B95-BE13-AD9E-9C4F-7DE2B83403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8A2AC0-2A19-77E7-F9BD-9DC325B5F7D5}"/>
              </a:ext>
            </a:extLst>
          </p:cNvPr>
          <p:cNvSpPr>
            <a:spLocks noGrp="1"/>
          </p:cNvSpPr>
          <p:nvPr>
            <p:ph type="sldNum" sz="quarter" idx="12"/>
          </p:nvPr>
        </p:nvSpPr>
        <p:spPr/>
        <p:txBody>
          <a:bodyPr/>
          <a:lstStyle>
            <a:lvl1pPr>
              <a:defRPr/>
            </a:lvl1pPr>
          </a:lstStyle>
          <a:p>
            <a:pPr>
              <a:defRPr/>
            </a:pPr>
            <a:fld id="{1F39F8C5-EF6A-4132-8F3C-D513930FA781}" type="slidenum">
              <a:rPr lang="en-US"/>
              <a:pPr>
                <a:defRPr/>
              </a:pPr>
              <a:t>‹#›</a:t>
            </a:fld>
            <a:endParaRPr lang="en-US" dirty="0"/>
          </a:p>
        </p:txBody>
      </p:sp>
    </p:spTree>
    <p:extLst>
      <p:ext uri="{BB962C8B-B14F-4D97-AF65-F5344CB8AC3E}">
        <p14:creationId xmlns:p14="http://schemas.microsoft.com/office/powerpoint/2010/main" val="42632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881042B0-9252-AF41-A88B-6B3BBA8AD9C5}"/>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6">
            <a:extLst>
              <a:ext uri="{FF2B5EF4-FFF2-40B4-BE49-F238E27FC236}">
                <a16:creationId xmlns:a16="http://schemas.microsoft.com/office/drawing/2014/main" id="{DD4588BB-08CD-6896-D918-F638AE99485A}"/>
              </a:ext>
            </a:extLst>
          </p:cNvPr>
          <p:cNvSpPr>
            <a:spLocks noGrp="1"/>
          </p:cNvSpPr>
          <p:nvPr>
            <p:ph type="dt" sz="half" idx="10"/>
          </p:nvPr>
        </p:nvSpPr>
        <p:spPr/>
        <p:txBody>
          <a:bodyPr/>
          <a:lstStyle>
            <a:lvl1pPr>
              <a:defRPr/>
            </a:lvl1pPr>
          </a:lstStyle>
          <a:p>
            <a:pPr>
              <a:defRPr/>
            </a:pPr>
            <a:fld id="{1B4D6CA8-BD56-4A70-8358-1E1DB8FA8279}" type="datetime1">
              <a:rPr lang="en-US"/>
              <a:pPr>
                <a:defRPr/>
              </a:pPr>
              <a:t>3/31/2024</a:t>
            </a:fld>
            <a:endParaRPr lang="en-US" dirty="0"/>
          </a:p>
        </p:txBody>
      </p:sp>
      <p:sp>
        <p:nvSpPr>
          <p:cNvPr id="6" name="Footer Placeholder 7">
            <a:extLst>
              <a:ext uri="{FF2B5EF4-FFF2-40B4-BE49-F238E27FC236}">
                <a16:creationId xmlns:a16="http://schemas.microsoft.com/office/drawing/2014/main" id="{2D90F943-15C8-E20D-C5A3-2E505BA87F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9">
            <a:extLst>
              <a:ext uri="{FF2B5EF4-FFF2-40B4-BE49-F238E27FC236}">
                <a16:creationId xmlns:a16="http://schemas.microsoft.com/office/drawing/2014/main" id="{4C91A61F-4538-E8B0-0862-CBB1DF5DC32B}"/>
              </a:ext>
            </a:extLst>
          </p:cNvPr>
          <p:cNvSpPr>
            <a:spLocks noGrp="1"/>
          </p:cNvSpPr>
          <p:nvPr>
            <p:ph type="sldNum" sz="quarter" idx="12"/>
          </p:nvPr>
        </p:nvSpPr>
        <p:spPr/>
        <p:txBody>
          <a:bodyPr/>
          <a:lstStyle>
            <a:lvl1pPr>
              <a:defRPr/>
            </a:lvl1pPr>
          </a:lstStyle>
          <a:p>
            <a:pPr>
              <a:defRPr/>
            </a:pPr>
            <a:fld id="{E80FE6D3-4684-4095-9E7D-0E1EED6B21F2}" type="slidenum">
              <a:rPr lang="en-US"/>
              <a:pPr>
                <a:defRPr/>
              </a:pPr>
              <a:t>‹#›</a:t>
            </a:fld>
            <a:endParaRPr lang="en-US" dirty="0"/>
          </a:p>
        </p:txBody>
      </p:sp>
    </p:spTree>
    <p:extLst>
      <p:ext uri="{BB962C8B-B14F-4D97-AF65-F5344CB8AC3E}">
        <p14:creationId xmlns:p14="http://schemas.microsoft.com/office/powerpoint/2010/main" val="3591558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032000" y="190500"/>
            <a:ext cx="9347200" cy="582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DB3EC9B2-AC35-59FC-B765-F867A34C11C6}"/>
              </a:ext>
            </a:extLst>
          </p:cNvPr>
          <p:cNvSpPr>
            <a:spLocks noGrp="1" noChangeArrowheads="1"/>
          </p:cNvSpPr>
          <p:nvPr>
            <p:ph type="dt" sz="half" idx="10"/>
          </p:nvPr>
        </p:nvSpPr>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89BA581-6FD6-E7C4-2176-C382A3769E35}"/>
              </a:ext>
            </a:extLst>
          </p:cNvPr>
          <p:cNvSpPr>
            <a:spLocks noGrp="1" noChangeArrowheads="1"/>
          </p:cNvSpPr>
          <p:nvPr>
            <p:ph type="ftr" sz="quarter" idx="11"/>
          </p:nvPr>
        </p:nvSpPr>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897F6DFA-DE16-74F7-A175-C5DD92C4C367}"/>
              </a:ext>
            </a:extLst>
          </p:cNvPr>
          <p:cNvSpPr>
            <a:spLocks noGrp="1" noChangeArrowheads="1"/>
          </p:cNvSpPr>
          <p:nvPr>
            <p:ph type="sldNum" sz="quarter" idx="12"/>
          </p:nvPr>
        </p:nvSpPr>
        <p:spPr/>
        <p:txBody>
          <a:bodyPr/>
          <a:lstStyle>
            <a:lvl1pPr>
              <a:defRPr/>
            </a:lvl1pPr>
          </a:lstStyle>
          <a:p>
            <a:pPr>
              <a:defRPr/>
            </a:pPr>
            <a:fld id="{4C49C140-CF74-47D0-8CC2-3F3FA9A9BE2A}" type="slidenum">
              <a:rPr lang="en-GB" altLang="en-US"/>
              <a:pPr>
                <a:defRPr/>
              </a:pPr>
              <a:t>‹#›</a:t>
            </a:fld>
            <a:endParaRPr lang="en-GB" altLang="en-US"/>
          </a:p>
        </p:txBody>
      </p:sp>
    </p:spTree>
    <p:extLst>
      <p:ext uri="{BB962C8B-B14F-4D97-AF65-F5344CB8AC3E}">
        <p14:creationId xmlns:p14="http://schemas.microsoft.com/office/powerpoint/2010/main" val="121900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D82FC0F-7C29-5122-CEE3-5323B5CF638C}"/>
              </a:ext>
            </a:extLst>
          </p:cNvPr>
          <p:cNvSpPr>
            <a:spLocks noGrp="1"/>
          </p:cNvSpPr>
          <p:nvPr>
            <p:ph type="dt" sz="half" idx="10"/>
          </p:nvPr>
        </p:nvSpPr>
        <p:spPr/>
        <p:txBody>
          <a:bodyPr/>
          <a:lstStyle>
            <a:lvl1pPr>
              <a:defRPr/>
            </a:lvl1pPr>
          </a:lstStyle>
          <a:p>
            <a:pPr>
              <a:defRPr/>
            </a:pPr>
            <a:fld id="{D9B78A5E-238B-470F-9A17-05780677465E}" type="datetime1">
              <a:rPr lang="en-US"/>
              <a:pPr>
                <a:defRPr/>
              </a:pPr>
              <a:t>3/31/2024</a:t>
            </a:fld>
            <a:endParaRPr lang="en-US" dirty="0"/>
          </a:p>
        </p:txBody>
      </p:sp>
      <p:sp>
        <p:nvSpPr>
          <p:cNvPr id="5" name="Footer Placeholder 4">
            <a:extLst>
              <a:ext uri="{FF2B5EF4-FFF2-40B4-BE49-F238E27FC236}">
                <a16:creationId xmlns:a16="http://schemas.microsoft.com/office/drawing/2014/main" id="{2A59FD54-FD2F-7C8C-4B30-316EABAB57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1876DB-9F29-EB52-2179-C486371E91D5}"/>
              </a:ext>
            </a:extLst>
          </p:cNvPr>
          <p:cNvSpPr>
            <a:spLocks noGrp="1"/>
          </p:cNvSpPr>
          <p:nvPr>
            <p:ph type="sldNum" sz="quarter" idx="12"/>
          </p:nvPr>
        </p:nvSpPr>
        <p:spPr/>
        <p:txBody>
          <a:bodyPr/>
          <a:lstStyle>
            <a:lvl1pPr>
              <a:defRPr/>
            </a:lvl1pPr>
          </a:lstStyle>
          <a:p>
            <a:pPr>
              <a:defRPr/>
            </a:pPr>
            <a:fld id="{6EE46ABC-5895-4B31-ACD1-4603661567DC}" type="slidenum">
              <a:rPr lang="en-US"/>
              <a:pPr>
                <a:defRPr/>
              </a:pPr>
              <a:t>‹#›</a:t>
            </a:fld>
            <a:endParaRPr lang="en-US" dirty="0"/>
          </a:p>
        </p:txBody>
      </p:sp>
    </p:spTree>
    <p:extLst>
      <p:ext uri="{BB962C8B-B14F-4D97-AF65-F5344CB8AC3E}">
        <p14:creationId xmlns:p14="http://schemas.microsoft.com/office/powerpoint/2010/main" val="3395895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89CAE5EE-0174-06FE-E7F6-2383A074C4BB}"/>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8">
            <a:extLst>
              <a:ext uri="{FF2B5EF4-FFF2-40B4-BE49-F238E27FC236}">
                <a16:creationId xmlns:a16="http://schemas.microsoft.com/office/drawing/2014/main" id="{01827C9F-0EA1-C5E5-B0AE-121D86A228FF}"/>
              </a:ext>
            </a:extLst>
          </p:cNvPr>
          <p:cNvCxnSpPr/>
          <p:nvPr/>
        </p:nvCxnSpPr>
        <p:spPr>
          <a:xfrm>
            <a:off x="1208088" y="4484688"/>
            <a:ext cx="987583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6">
            <a:extLst>
              <a:ext uri="{FF2B5EF4-FFF2-40B4-BE49-F238E27FC236}">
                <a16:creationId xmlns:a16="http://schemas.microsoft.com/office/drawing/2014/main" id="{02708385-0E87-7D56-AEB6-FCC552A4A919}"/>
              </a:ext>
            </a:extLst>
          </p:cNvPr>
          <p:cNvSpPr>
            <a:spLocks noGrp="1"/>
          </p:cNvSpPr>
          <p:nvPr>
            <p:ph type="dt" sz="half" idx="10"/>
          </p:nvPr>
        </p:nvSpPr>
        <p:spPr/>
        <p:txBody>
          <a:bodyPr/>
          <a:lstStyle>
            <a:lvl1pPr>
              <a:defRPr/>
            </a:lvl1pPr>
          </a:lstStyle>
          <a:p>
            <a:pPr>
              <a:defRPr/>
            </a:pPr>
            <a:fld id="{0DC6264F-FABB-4369-9FBE-4747ED0DA914}" type="datetime1">
              <a:rPr lang="en-US"/>
              <a:pPr>
                <a:defRPr/>
              </a:pPr>
              <a:t>3/31/2024</a:t>
            </a:fld>
            <a:endParaRPr lang="en-US" dirty="0"/>
          </a:p>
        </p:txBody>
      </p:sp>
      <p:sp>
        <p:nvSpPr>
          <p:cNvPr id="7" name="Footer Placeholder 7">
            <a:extLst>
              <a:ext uri="{FF2B5EF4-FFF2-40B4-BE49-F238E27FC236}">
                <a16:creationId xmlns:a16="http://schemas.microsoft.com/office/drawing/2014/main" id="{24B93F49-1137-2A2E-6F82-7BFC5CE8C47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10">
            <a:extLst>
              <a:ext uri="{FF2B5EF4-FFF2-40B4-BE49-F238E27FC236}">
                <a16:creationId xmlns:a16="http://schemas.microsoft.com/office/drawing/2014/main" id="{A1DC344F-7BC8-FE30-740D-65178A8318E8}"/>
              </a:ext>
            </a:extLst>
          </p:cNvPr>
          <p:cNvSpPr>
            <a:spLocks noGrp="1"/>
          </p:cNvSpPr>
          <p:nvPr>
            <p:ph type="sldNum" sz="quarter" idx="12"/>
          </p:nvPr>
        </p:nvSpPr>
        <p:spPr/>
        <p:txBody>
          <a:bodyPr/>
          <a:lstStyle>
            <a:lvl1pPr>
              <a:defRPr/>
            </a:lvl1pPr>
          </a:lstStyle>
          <a:p>
            <a:pPr>
              <a:defRPr/>
            </a:pPr>
            <a:fld id="{3D336085-0088-49DC-B7DF-02C00A5977EE}" type="slidenum">
              <a:rPr lang="en-US"/>
              <a:pPr>
                <a:defRPr/>
              </a:pPr>
              <a:t>‹#›</a:t>
            </a:fld>
            <a:endParaRPr lang="en-US" dirty="0"/>
          </a:p>
        </p:txBody>
      </p:sp>
    </p:spTree>
    <p:extLst>
      <p:ext uri="{BB962C8B-B14F-4D97-AF65-F5344CB8AC3E}">
        <p14:creationId xmlns:p14="http://schemas.microsoft.com/office/powerpoint/2010/main" val="333647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C88DA266-3017-108F-925B-E5707AF88D99}"/>
              </a:ext>
            </a:extLst>
          </p:cNvPr>
          <p:cNvSpPr>
            <a:spLocks noGrp="1"/>
          </p:cNvSpPr>
          <p:nvPr>
            <p:ph type="dt" sz="half" idx="10"/>
          </p:nvPr>
        </p:nvSpPr>
        <p:spPr/>
        <p:txBody>
          <a:bodyPr/>
          <a:lstStyle>
            <a:lvl1pPr>
              <a:defRPr/>
            </a:lvl1pPr>
          </a:lstStyle>
          <a:p>
            <a:pPr>
              <a:defRPr/>
            </a:pPr>
            <a:fld id="{53D11010-F6B6-4750-84DF-A97794186A0D}" type="datetime1">
              <a:rPr lang="en-US"/>
              <a:pPr>
                <a:defRPr/>
              </a:pPr>
              <a:t>3/31/2024</a:t>
            </a:fld>
            <a:endParaRPr lang="en-US" dirty="0"/>
          </a:p>
        </p:txBody>
      </p:sp>
      <p:sp>
        <p:nvSpPr>
          <p:cNvPr id="5" name="Footer Placeholder 4">
            <a:extLst>
              <a:ext uri="{FF2B5EF4-FFF2-40B4-BE49-F238E27FC236}">
                <a16:creationId xmlns:a16="http://schemas.microsoft.com/office/drawing/2014/main" id="{5D3214B2-455E-96DF-9D08-0FE56AC42B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C7D31C-9EEA-AD88-7D9F-2793660C8B97}"/>
              </a:ext>
            </a:extLst>
          </p:cNvPr>
          <p:cNvSpPr>
            <a:spLocks noGrp="1"/>
          </p:cNvSpPr>
          <p:nvPr>
            <p:ph type="sldNum" sz="quarter" idx="12"/>
          </p:nvPr>
        </p:nvSpPr>
        <p:spPr/>
        <p:txBody>
          <a:bodyPr/>
          <a:lstStyle>
            <a:lvl1pPr>
              <a:defRPr/>
            </a:lvl1pPr>
          </a:lstStyle>
          <a:p>
            <a:pPr>
              <a:defRPr/>
            </a:pPr>
            <a:fld id="{9270A5A7-4347-4801-80B6-6615E98F9857}" type="slidenum">
              <a:rPr lang="en-US"/>
              <a:pPr>
                <a:defRPr/>
              </a:pPr>
              <a:t>‹#›</a:t>
            </a:fld>
            <a:endParaRPr lang="en-US" dirty="0"/>
          </a:p>
        </p:txBody>
      </p:sp>
    </p:spTree>
    <p:extLst>
      <p:ext uri="{BB962C8B-B14F-4D97-AF65-F5344CB8AC3E}">
        <p14:creationId xmlns:p14="http://schemas.microsoft.com/office/powerpoint/2010/main" val="280696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C85BC61-1F1A-FBC1-7037-9407AA2C443A}"/>
              </a:ext>
            </a:extLst>
          </p:cNvPr>
          <p:cNvSpPr>
            <a:spLocks noGrp="1"/>
          </p:cNvSpPr>
          <p:nvPr>
            <p:ph type="dt" sz="half" idx="10"/>
          </p:nvPr>
        </p:nvSpPr>
        <p:spPr/>
        <p:txBody>
          <a:bodyPr/>
          <a:lstStyle>
            <a:lvl1pPr>
              <a:defRPr/>
            </a:lvl1pPr>
          </a:lstStyle>
          <a:p>
            <a:pPr>
              <a:defRPr/>
            </a:pPr>
            <a:fld id="{9208E070-0430-4D16-9185-0A4623427764}" type="datetime1">
              <a:rPr lang="en-US"/>
              <a:pPr>
                <a:defRPr/>
              </a:pPr>
              <a:t>3/31/2024</a:t>
            </a:fld>
            <a:endParaRPr lang="en-US" dirty="0"/>
          </a:p>
        </p:txBody>
      </p:sp>
      <p:sp>
        <p:nvSpPr>
          <p:cNvPr id="7" name="Footer Placeholder 4">
            <a:extLst>
              <a:ext uri="{FF2B5EF4-FFF2-40B4-BE49-F238E27FC236}">
                <a16:creationId xmlns:a16="http://schemas.microsoft.com/office/drawing/2014/main" id="{CE66B56F-3D1E-1E2B-F26F-E9BFDA1F0CE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FE793EBB-8D39-9711-52F4-0FB26B6DFC0F}"/>
              </a:ext>
            </a:extLst>
          </p:cNvPr>
          <p:cNvSpPr>
            <a:spLocks noGrp="1"/>
          </p:cNvSpPr>
          <p:nvPr>
            <p:ph type="sldNum" sz="quarter" idx="12"/>
          </p:nvPr>
        </p:nvSpPr>
        <p:spPr/>
        <p:txBody>
          <a:bodyPr/>
          <a:lstStyle>
            <a:lvl1pPr>
              <a:defRPr/>
            </a:lvl1pPr>
          </a:lstStyle>
          <a:p>
            <a:pPr>
              <a:defRPr/>
            </a:pPr>
            <a:fld id="{57BEB554-F413-4CB5-B37D-238058726F69}" type="slidenum">
              <a:rPr lang="en-US"/>
              <a:pPr>
                <a:defRPr/>
              </a:pPr>
              <a:t>‹#›</a:t>
            </a:fld>
            <a:endParaRPr lang="en-US" dirty="0"/>
          </a:p>
        </p:txBody>
      </p:sp>
    </p:spTree>
    <p:extLst>
      <p:ext uri="{BB962C8B-B14F-4D97-AF65-F5344CB8AC3E}">
        <p14:creationId xmlns:p14="http://schemas.microsoft.com/office/powerpoint/2010/main" val="376809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9E7981F-DF26-B4AC-AF01-ADDDAADEADC8}"/>
              </a:ext>
            </a:extLst>
          </p:cNvPr>
          <p:cNvSpPr>
            <a:spLocks noGrp="1"/>
          </p:cNvSpPr>
          <p:nvPr>
            <p:ph type="dt" sz="half" idx="10"/>
          </p:nvPr>
        </p:nvSpPr>
        <p:spPr/>
        <p:txBody>
          <a:bodyPr/>
          <a:lstStyle>
            <a:lvl1pPr>
              <a:defRPr/>
            </a:lvl1pPr>
          </a:lstStyle>
          <a:p>
            <a:pPr>
              <a:defRPr/>
            </a:pPr>
            <a:fld id="{FE5A4DEF-1CEF-43C6-AF18-6F8BE8C0AEBE}" type="datetime1">
              <a:rPr lang="en-US"/>
              <a:pPr>
                <a:defRPr/>
              </a:pPr>
              <a:t>3/31/2024</a:t>
            </a:fld>
            <a:endParaRPr lang="en-US" dirty="0"/>
          </a:p>
        </p:txBody>
      </p:sp>
      <p:sp>
        <p:nvSpPr>
          <p:cNvPr id="4" name="Footer Placeholder 4">
            <a:extLst>
              <a:ext uri="{FF2B5EF4-FFF2-40B4-BE49-F238E27FC236}">
                <a16:creationId xmlns:a16="http://schemas.microsoft.com/office/drawing/2014/main" id="{594D7F54-2210-1DBD-BD4F-58EB789B62D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B6029E-76BF-3D7E-FADC-AE0E01FFBF52}"/>
              </a:ext>
            </a:extLst>
          </p:cNvPr>
          <p:cNvSpPr>
            <a:spLocks noGrp="1"/>
          </p:cNvSpPr>
          <p:nvPr>
            <p:ph type="sldNum" sz="quarter" idx="12"/>
          </p:nvPr>
        </p:nvSpPr>
        <p:spPr/>
        <p:txBody>
          <a:bodyPr/>
          <a:lstStyle>
            <a:lvl1pPr>
              <a:defRPr/>
            </a:lvl1pPr>
          </a:lstStyle>
          <a:p>
            <a:pPr>
              <a:defRPr/>
            </a:pPr>
            <a:fld id="{CB241BF9-7F01-45DA-81B9-A4FCF1228B4B}" type="slidenum">
              <a:rPr lang="en-US"/>
              <a:pPr>
                <a:defRPr/>
              </a:pPr>
              <a:t>‹#›</a:t>
            </a:fld>
            <a:endParaRPr lang="en-US" dirty="0"/>
          </a:p>
        </p:txBody>
      </p:sp>
    </p:spTree>
    <p:extLst>
      <p:ext uri="{BB962C8B-B14F-4D97-AF65-F5344CB8AC3E}">
        <p14:creationId xmlns:p14="http://schemas.microsoft.com/office/powerpoint/2010/main" val="361646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6CABDE78-CB23-035A-7C9C-C5BE88EF2D8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Date Placeholder 1">
            <a:extLst>
              <a:ext uri="{FF2B5EF4-FFF2-40B4-BE49-F238E27FC236}">
                <a16:creationId xmlns:a16="http://schemas.microsoft.com/office/drawing/2014/main" id="{1FAF33D4-8B43-9D54-427D-D364BE1E012A}"/>
              </a:ext>
            </a:extLst>
          </p:cNvPr>
          <p:cNvSpPr>
            <a:spLocks noGrp="1"/>
          </p:cNvSpPr>
          <p:nvPr>
            <p:ph type="dt" sz="half" idx="10"/>
          </p:nvPr>
        </p:nvSpPr>
        <p:spPr/>
        <p:txBody>
          <a:bodyPr/>
          <a:lstStyle>
            <a:lvl1pPr>
              <a:defRPr/>
            </a:lvl1pPr>
          </a:lstStyle>
          <a:p>
            <a:pPr>
              <a:defRPr/>
            </a:pPr>
            <a:fld id="{FD1A48E4-DEBE-433A-BDFE-5BA781800BF3}" type="datetime1">
              <a:rPr lang="en-US"/>
              <a:pPr>
                <a:defRPr/>
              </a:pPr>
              <a:t>3/31/2024</a:t>
            </a:fld>
            <a:endParaRPr lang="en-US" dirty="0"/>
          </a:p>
        </p:txBody>
      </p:sp>
      <p:sp>
        <p:nvSpPr>
          <p:cNvPr id="4" name="Footer Placeholder 2">
            <a:extLst>
              <a:ext uri="{FF2B5EF4-FFF2-40B4-BE49-F238E27FC236}">
                <a16:creationId xmlns:a16="http://schemas.microsoft.com/office/drawing/2014/main" id="{BED22C27-CE1F-1735-BC10-852FC12480E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3426CB42-3888-90C4-BF75-A8E97C2C3C08}"/>
              </a:ext>
            </a:extLst>
          </p:cNvPr>
          <p:cNvSpPr>
            <a:spLocks noGrp="1"/>
          </p:cNvSpPr>
          <p:nvPr>
            <p:ph type="sldNum" sz="quarter" idx="12"/>
          </p:nvPr>
        </p:nvSpPr>
        <p:spPr/>
        <p:txBody>
          <a:bodyPr/>
          <a:lstStyle>
            <a:lvl1pPr>
              <a:defRPr/>
            </a:lvl1pPr>
          </a:lstStyle>
          <a:p>
            <a:pPr>
              <a:defRPr/>
            </a:pPr>
            <a:fld id="{D021C0DC-4998-4648-A4BF-58E6C41FBD95}" type="slidenum">
              <a:rPr lang="en-US"/>
              <a:pPr>
                <a:defRPr/>
              </a:pPr>
              <a:t>‹#›</a:t>
            </a:fld>
            <a:endParaRPr lang="en-US" dirty="0"/>
          </a:p>
        </p:txBody>
      </p:sp>
    </p:spTree>
    <p:extLst>
      <p:ext uri="{BB962C8B-B14F-4D97-AF65-F5344CB8AC3E}">
        <p14:creationId xmlns:p14="http://schemas.microsoft.com/office/powerpoint/2010/main" val="342895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069CC99-1426-F7B1-BA0B-2A868CC8213E}"/>
              </a:ext>
            </a:extLst>
          </p:cNvPr>
          <p:cNvSpPr/>
          <p:nvPr/>
        </p:nvSpPr>
        <p:spPr>
          <a:xfrm>
            <a:off x="0" y="0"/>
            <a:ext cx="465455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AEE0E0F7-A89A-CEFE-48F0-4F27E40CA242}"/>
              </a:ext>
            </a:extLst>
          </p:cNvPr>
          <p:cNvSpPr>
            <a:spLocks noGrp="1"/>
          </p:cNvSpPr>
          <p:nvPr>
            <p:ph type="dt" sz="half" idx="10"/>
          </p:nvPr>
        </p:nvSpPr>
        <p:spPr>
          <a:xfrm>
            <a:off x="642938" y="6446838"/>
            <a:ext cx="3517900" cy="365125"/>
          </a:xfrm>
        </p:spPr>
        <p:txBody>
          <a:bodyPr/>
          <a:lstStyle>
            <a:lvl1pPr algn="l">
              <a:defRPr/>
            </a:lvl1pPr>
          </a:lstStyle>
          <a:p>
            <a:pPr>
              <a:defRPr/>
            </a:pPr>
            <a:fld id="{827A500B-6184-49EC-B448-C06E9911A3AA}" type="datetime1">
              <a:rPr lang="en-US"/>
              <a:pPr>
                <a:defRPr/>
              </a:pPr>
              <a:t>3/31/2024</a:t>
            </a:fld>
            <a:endParaRPr lang="en-US" dirty="0"/>
          </a:p>
        </p:txBody>
      </p:sp>
      <p:sp>
        <p:nvSpPr>
          <p:cNvPr id="7" name="Footer Placeholder 5">
            <a:extLst>
              <a:ext uri="{FF2B5EF4-FFF2-40B4-BE49-F238E27FC236}">
                <a16:creationId xmlns:a16="http://schemas.microsoft.com/office/drawing/2014/main" id="{10D81F59-7A82-5097-9154-881631FF4460}"/>
              </a:ext>
            </a:extLst>
          </p:cNvPr>
          <p:cNvSpPr>
            <a:spLocks noGrp="1"/>
          </p:cNvSpPr>
          <p:nvPr>
            <p:ph type="ftr" sz="quarter" idx="11"/>
          </p:nvPr>
        </p:nvSpPr>
        <p:spPr>
          <a:xfrm>
            <a:off x="5459413" y="6446838"/>
            <a:ext cx="5334000" cy="365125"/>
          </a:xfrm>
        </p:spPr>
        <p:txBody>
          <a:bodyPr/>
          <a:lstStyle>
            <a:lvl1pPr algn="l">
              <a:defRPr>
                <a:solidFill>
                  <a:schemeClr val="tx2"/>
                </a:solidFill>
              </a:defRPr>
            </a:lvl1pPr>
          </a:lstStyle>
          <a:p>
            <a:pPr>
              <a:defRPr/>
            </a:pPr>
            <a:endParaRPr lang="en-US"/>
          </a:p>
        </p:txBody>
      </p:sp>
      <p:sp>
        <p:nvSpPr>
          <p:cNvPr id="8" name="Slide Number Placeholder 6">
            <a:extLst>
              <a:ext uri="{FF2B5EF4-FFF2-40B4-BE49-F238E27FC236}">
                <a16:creationId xmlns:a16="http://schemas.microsoft.com/office/drawing/2014/main" id="{EA85C00B-C90A-8FAD-C30D-629F9BCE0466}"/>
              </a:ext>
            </a:extLst>
          </p:cNvPr>
          <p:cNvSpPr>
            <a:spLocks noGrp="1"/>
          </p:cNvSpPr>
          <p:nvPr>
            <p:ph type="sldNum" sz="quarter" idx="12"/>
          </p:nvPr>
        </p:nvSpPr>
        <p:spPr/>
        <p:txBody>
          <a:bodyPr/>
          <a:lstStyle>
            <a:lvl1pPr>
              <a:defRPr>
                <a:solidFill>
                  <a:schemeClr val="tx2"/>
                </a:solidFill>
              </a:defRPr>
            </a:lvl1pPr>
          </a:lstStyle>
          <a:p>
            <a:pPr>
              <a:defRPr/>
            </a:pPr>
            <a:fld id="{E97BC840-A2A9-4546-8549-F070702BB755}" type="slidenum">
              <a:rPr lang="en-US"/>
              <a:pPr>
                <a:defRPr/>
              </a:pPr>
              <a:t>‹#›</a:t>
            </a:fld>
            <a:endParaRPr lang="en-US" dirty="0"/>
          </a:p>
        </p:txBody>
      </p:sp>
    </p:spTree>
    <p:extLst>
      <p:ext uri="{BB962C8B-B14F-4D97-AF65-F5344CB8AC3E}">
        <p14:creationId xmlns:p14="http://schemas.microsoft.com/office/powerpoint/2010/main" val="103963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8B5CA86-5EDF-E632-009B-E53CFC1AACAC}"/>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 name="Title 1"/>
          <p:cNvSpPr>
            <a:spLocks noGrp="1"/>
          </p:cNvSpPr>
          <p:nvPr>
            <p:ph type="title"/>
          </p:nvPr>
        </p:nvSpPr>
        <p:spPr>
          <a:xfrm>
            <a:off x="1097279" y="4799362"/>
            <a:ext cx="10113645" cy="743682"/>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92A54CD5-326D-6488-787F-888174387171}"/>
              </a:ext>
            </a:extLst>
          </p:cNvPr>
          <p:cNvSpPr>
            <a:spLocks noGrp="1"/>
          </p:cNvSpPr>
          <p:nvPr>
            <p:ph type="dt" sz="half" idx="10"/>
          </p:nvPr>
        </p:nvSpPr>
        <p:spPr/>
        <p:txBody>
          <a:bodyPr/>
          <a:lstStyle>
            <a:lvl1pPr>
              <a:defRPr/>
            </a:lvl1pPr>
          </a:lstStyle>
          <a:p>
            <a:pPr>
              <a:defRPr/>
            </a:pPr>
            <a:fld id="{09164CE4-729C-4F77-9BE8-2B2557D98C07}" type="datetime1">
              <a:rPr lang="en-US"/>
              <a:pPr>
                <a:defRPr/>
              </a:pPr>
              <a:t>3/31/2024</a:t>
            </a:fld>
            <a:endParaRPr lang="en-US" dirty="0"/>
          </a:p>
        </p:txBody>
      </p:sp>
      <p:sp>
        <p:nvSpPr>
          <p:cNvPr id="7" name="Footer Placeholder 5">
            <a:extLst>
              <a:ext uri="{FF2B5EF4-FFF2-40B4-BE49-F238E27FC236}">
                <a16:creationId xmlns:a16="http://schemas.microsoft.com/office/drawing/2014/main" id="{7621AFC1-C636-3026-26ED-6E29B94344B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90765127-BDA7-A1F0-21D7-F09A08BE8536}"/>
              </a:ext>
            </a:extLst>
          </p:cNvPr>
          <p:cNvSpPr>
            <a:spLocks noGrp="1"/>
          </p:cNvSpPr>
          <p:nvPr>
            <p:ph type="sldNum" sz="quarter" idx="12"/>
          </p:nvPr>
        </p:nvSpPr>
        <p:spPr/>
        <p:txBody>
          <a:bodyPr/>
          <a:lstStyle>
            <a:lvl1pPr>
              <a:defRPr/>
            </a:lvl1pPr>
          </a:lstStyle>
          <a:p>
            <a:pPr>
              <a:defRPr/>
            </a:pPr>
            <a:fld id="{4284B039-EC28-47B8-BC7F-A70EF36D380D}" type="slidenum">
              <a:rPr lang="en-US"/>
              <a:pPr>
                <a:defRPr/>
              </a:pPr>
              <a:t>‹#›</a:t>
            </a:fld>
            <a:endParaRPr lang="en-US" dirty="0"/>
          </a:p>
        </p:txBody>
      </p:sp>
    </p:spTree>
    <p:extLst>
      <p:ext uri="{BB962C8B-B14F-4D97-AF65-F5344CB8AC3E}">
        <p14:creationId xmlns:p14="http://schemas.microsoft.com/office/powerpoint/2010/main" val="2834567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B4E824-4A16-3FDC-3C88-70049314551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BEEDF654-C833-941D-D724-F5413D775D9B}"/>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F38AE6CE-CF02-AA7D-C8FE-976AA1F5D0EC}"/>
              </a:ext>
            </a:extLst>
          </p:cNvPr>
          <p:cNvSpPr>
            <a:spLocks noGrp="1" noChangeArrowheads="1"/>
          </p:cNvSpPr>
          <p:nvPr>
            <p:ph type="body" idx="1"/>
          </p:nvPr>
        </p:nvSpPr>
        <p:spPr bwMode="auto">
          <a:xfrm>
            <a:off x="1096963" y="2108200"/>
            <a:ext cx="10058400"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9B23666-0AF5-B5A9-F82E-AB2CEC86C37C}"/>
              </a:ext>
            </a:extLst>
          </p:cNvPr>
          <p:cNvSpPr>
            <a:spLocks noGrp="1"/>
          </p:cNvSpPr>
          <p:nvPr>
            <p:ph type="dt" sz="half" idx="2"/>
          </p:nvPr>
        </p:nvSpPr>
        <p:spPr>
          <a:xfrm>
            <a:off x="8218488" y="6446838"/>
            <a:ext cx="2584450" cy="365125"/>
          </a:xfrm>
          <a:prstGeom prst="rect">
            <a:avLst/>
          </a:prstGeom>
        </p:spPr>
        <p:txBody>
          <a:bodyPr vert="horz" lIns="91440" tIns="45720" rIns="91440" bIns="45720" rtlCol="0" anchor="ctr"/>
          <a:lstStyle>
            <a:lvl1pPr algn="r" eaLnBrk="1" fontAlgn="auto" hangingPunct="1">
              <a:spcBef>
                <a:spcPts val="0"/>
              </a:spcBef>
              <a:spcAft>
                <a:spcPts val="0"/>
              </a:spcAft>
              <a:defRPr sz="800">
                <a:solidFill>
                  <a:srgbClr val="FFFFFF"/>
                </a:solidFill>
                <a:latin typeface="+mn-lt"/>
              </a:defRPr>
            </a:lvl1pPr>
          </a:lstStyle>
          <a:p>
            <a:pPr>
              <a:defRPr/>
            </a:pPr>
            <a:fld id="{1505CC84-1DDF-49AB-A458-397E7630BBD7}" type="datetime1">
              <a:rPr lang="en-US"/>
              <a:pPr>
                <a:defRPr/>
              </a:pPr>
              <a:t>3/31/2024</a:t>
            </a:fld>
            <a:endParaRPr lang="en-US" dirty="0"/>
          </a:p>
        </p:txBody>
      </p:sp>
      <p:sp>
        <p:nvSpPr>
          <p:cNvPr id="5" name="Footer Placeholder 4">
            <a:extLst>
              <a:ext uri="{FF2B5EF4-FFF2-40B4-BE49-F238E27FC236}">
                <a16:creationId xmlns:a16="http://schemas.microsoft.com/office/drawing/2014/main" id="{12B1DBAB-DFF1-20C7-5A2C-73EC5D9B1F7B}"/>
              </a:ext>
            </a:extLst>
          </p:cNvPr>
          <p:cNvSpPr>
            <a:spLocks noGrp="1"/>
          </p:cNvSpPr>
          <p:nvPr>
            <p:ph type="ftr" sz="quarter" idx="3"/>
          </p:nvPr>
        </p:nvSpPr>
        <p:spPr>
          <a:xfrm>
            <a:off x="1096963" y="6446838"/>
            <a:ext cx="6818312" cy="365125"/>
          </a:xfrm>
          <a:prstGeom prst="rect">
            <a:avLst/>
          </a:prstGeom>
        </p:spPr>
        <p:txBody>
          <a:bodyPr vert="horz" lIns="91440" tIns="45720" rIns="91440" bIns="45720" rtlCol="0" anchor="ctr"/>
          <a:lstStyle>
            <a:lvl1pPr algn="l" eaLnBrk="1" fontAlgn="auto" hangingPunct="1">
              <a:spcBef>
                <a:spcPts val="0"/>
              </a:spcBef>
              <a:spcAft>
                <a:spcPts val="0"/>
              </a:spcAft>
              <a:defRPr sz="8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93D59E4-995D-62BA-C4A7-D76FD42166AE}"/>
              </a:ext>
            </a:extLst>
          </p:cNvPr>
          <p:cNvSpPr>
            <a:spLocks noGrp="1"/>
          </p:cNvSpPr>
          <p:nvPr>
            <p:ph type="sldNum" sz="quarter" idx="4"/>
          </p:nvPr>
        </p:nvSpPr>
        <p:spPr>
          <a:xfrm>
            <a:off x="10993438" y="6446838"/>
            <a:ext cx="779462" cy="365125"/>
          </a:xfrm>
          <a:prstGeom prst="rect">
            <a:avLst/>
          </a:prstGeom>
        </p:spPr>
        <p:txBody>
          <a:bodyPr vert="horz" lIns="91440" tIns="45720" rIns="91440" bIns="45720" rtlCol="0" anchor="ctr"/>
          <a:lstStyle>
            <a:lvl1pPr algn="l" eaLnBrk="1" fontAlgn="auto" hangingPunct="1">
              <a:spcBef>
                <a:spcPts val="0"/>
              </a:spcBef>
              <a:spcAft>
                <a:spcPts val="0"/>
              </a:spcAft>
              <a:defRPr sz="800">
                <a:solidFill>
                  <a:srgbClr val="FFFFFF"/>
                </a:solidFill>
                <a:latin typeface="+mn-lt"/>
              </a:defRPr>
            </a:lvl1pPr>
          </a:lstStyle>
          <a:p>
            <a:pPr>
              <a:defRPr/>
            </a:pPr>
            <a:fld id="{06FC6433-0FE7-4874-B950-CB5E66D2F23F}" type="slidenum">
              <a:rPr lang="en-US"/>
              <a:pPr>
                <a:defRPr/>
              </a:pPr>
              <a:t>‹#›</a:t>
            </a:fld>
            <a:endParaRPr lang="en-US" dirty="0"/>
          </a:p>
        </p:txBody>
      </p:sp>
      <p:cxnSp>
        <p:nvCxnSpPr>
          <p:cNvPr id="10" name="Straight Connector 9">
            <a:extLst>
              <a:ext uri="{FF2B5EF4-FFF2-40B4-BE49-F238E27FC236}">
                <a16:creationId xmlns:a16="http://schemas.microsoft.com/office/drawing/2014/main" id="{56F4566C-470B-469C-F431-85AF7CF7127A}"/>
              </a:ext>
            </a:extLst>
          </p:cNvPr>
          <p:cNvCxnSpPr/>
          <p:nvPr/>
        </p:nvCxnSpPr>
        <p:spPr>
          <a:xfrm>
            <a:off x="1193800" y="1897063"/>
            <a:ext cx="99663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58" r:id="rId1"/>
    <p:sldLayoutId id="2147483853" r:id="rId2"/>
    <p:sldLayoutId id="2147483859" r:id="rId3"/>
    <p:sldLayoutId id="2147483854" r:id="rId4"/>
    <p:sldLayoutId id="2147483855" r:id="rId5"/>
    <p:sldLayoutId id="2147483856" r:id="rId6"/>
    <p:sldLayoutId id="2147483860" r:id="rId7"/>
    <p:sldLayoutId id="2147483861" r:id="rId8"/>
    <p:sldLayoutId id="2147483862" r:id="rId9"/>
    <p:sldLayoutId id="2147483857" r:id="rId10"/>
    <p:sldLayoutId id="2147483863" r:id="rId11"/>
    <p:sldLayoutId id="2147483864" r:id="rId12"/>
  </p:sldLayoutIdLst>
  <p:hf sldNum="0" hdr="0" ftr="0" dt="0"/>
  <p:txStyles>
    <p:titleStyle>
      <a:lvl1pPr algn="l" rtl="0" eaLnBrk="0" fontAlgn="base" hangingPunct="0">
        <a:lnSpc>
          <a:spcPct val="90000"/>
        </a:lnSpc>
        <a:spcBef>
          <a:spcPct val="0"/>
        </a:spcBef>
        <a:spcAft>
          <a:spcPct val="0"/>
        </a:spcAft>
        <a:defRPr sz="4700" kern="1200" spc="-50">
          <a:solidFill>
            <a:srgbClr val="404040"/>
          </a:solidFill>
          <a:latin typeface="+mj-lt"/>
          <a:ea typeface="+mj-ea"/>
          <a:cs typeface="+mj-cs"/>
        </a:defRPr>
      </a:lvl1pPr>
      <a:lvl2pPr algn="l" rtl="0" eaLnBrk="0" fontAlgn="base" hangingPunct="0">
        <a:lnSpc>
          <a:spcPct val="90000"/>
        </a:lnSpc>
        <a:spcBef>
          <a:spcPct val="0"/>
        </a:spcBef>
        <a:spcAft>
          <a:spcPct val="0"/>
        </a:spcAft>
        <a:defRPr sz="4700">
          <a:solidFill>
            <a:srgbClr val="404040"/>
          </a:solidFill>
          <a:latin typeface="Bookman Old Style" panose="02050604050505020204" pitchFamily="18" charset="0"/>
        </a:defRPr>
      </a:lvl2pPr>
      <a:lvl3pPr algn="l" rtl="0" eaLnBrk="0" fontAlgn="base" hangingPunct="0">
        <a:lnSpc>
          <a:spcPct val="90000"/>
        </a:lnSpc>
        <a:spcBef>
          <a:spcPct val="0"/>
        </a:spcBef>
        <a:spcAft>
          <a:spcPct val="0"/>
        </a:spcAft>
        <a:defRPr sz="4700">
          <a:solidFill>
            <a:srgbClr val="404040"/>
          </a:solidFill>
          <a:latin typeface="Bookman Old Style" panose="02050604050505020204" pitchFamily="18" charset="0"/>
        </a:defRPr>
      </a:lvl3pPr>
      <a:lvl4pPr algn="l" rtl="0" eaLnBrk="0" fontAlgn="base" hangingPunct="0">
        <a:lnSpc>
          <a:spcPct val="90000"/>
        </a:lnSpc>
        <a:spcBef>
          <a:spcPct val="0"/>
        </a:spcBef>
        <a:spcAft>
          <a:spcPct val="0"/>
        </a:spcAft>
        <a:defRPr sz="4700">
          <a:solidFill>
            <a:srgbClr val="404040"/>
          </a:solidFill>
          <a:latin typeface="Bookman Old Style" panose="02050604050505020204" pitchFamily="18" charset="0"/>
        </a:defRPr>
      </a:lvl4pPr>
      <a:lvl5pPr algn="l" rtl="0" eaLnBrk="0" fontAlgn="base" hangingPunct="0">
        <a:lnSpc>
          <a:spcPct val="90000"/>
        </a:lnSpc>
        <a:spcBef>
          <a:spcPct val="0"/>
        </a:spcBef>
        <a:spcAft>
          <a:spcPct val="0"/>
        </a:spcAft>
        <a:defRPr sz="4700">
          <a:solidFill>
            <a:srgbClr val="404040"/>
          </a:solidFill>
          <a:latin typeface="Bookman Old Style" panose="02050604050505020204" pitchFamily="18" charset="0"/>
        </a:defRPr>
      </a:lvl5pPr>
      <a:lvl6pPr marL="457200" algn="l" rtl="0" fontAlgn="base">
        <a:lnSpc>
          <a:spcPct val="90000"/>
        </a:lnSpc>
        <a:spcBef>
          <a:spcPct val="0"/>
        </a:spcBef>
        <a:spcAft>
          <a:spcPct val="0"/>
        </a:spcAft>
        <a:defRPr sz="4700">
          <a:solidFill>
            <a:srgbClr val="404040"/>
          </a:solidFill>
          <a:latin typeface="Bookman Old Style" panose="02050604050505020204" pitchFamily="18" charset="0"/>
        </a:defRPr>
      </a:lvl6pPr>
      <a:lvl7pPr marL="914400" algn="l" rtl="0" fontAlgn="base">
        <a:lnSpc>
          <a:spcPct val="90000"/>
        </a:lnSpc>
        <a:spcBef>
          <a:spcPct val="0"/>
        </a:spcBef>
        <a:spcAft>
          <a:spcPct val="0"/>
        </a:spcAft>
        <a:defRPr sz="4700">
          <a:solidFill>
            <a:srgbClr val="404040"/>
          </a:solidFill>
          <a:latin typeface="Bookman Old Style" panose="02050604050505020204" pitchFamily="18" charset="0"/>
        </a:defRPr>
      </a:lvl7pPr>
      <a:lvl8pPr marL="1371600" algn="l" rtl="0" fontAlgn="base">
        <a:lnSpc>
          <a:spcPct val="90000"/>
        </a:lnSpc>
        <a:spcBef>
          <a:spcPct val="0"/>
        </a:spcBef>
        <a:spcAft>
          <a:spcPct val="0"/>
        </a:spcAft>
        <a:defRPr sz="4700">
          <a:solidFill>
            <a:srgbClr val="404040"/>
          </a:solidFill>
          <a:latin typeface="Bookman Old Style" panose="02050604050505020204" pitchFamily="18" charset="0"/>
        </a:defRPr>
      </a:lvl8pPr>
      <a:lvl9pPr marL="1828800" algn="l" rtl="0" fontAlgn="base">
        <a:lnSpc>
          <a:spcPct val="90000"/>
        </a:lnSpc>
        <a:spcBef>
          <a:spcPct val="0"/>
        </a:spcBef>
        <a:spcAft>
          <a:spcPct val="0"/>
        </a:spcAft>
        <a:defRPr sz="4700">
          <a:solidFill>
            <a:srgbClr val="404040"/>
          </a:solidFill>
          <a:latin typeface="Bookman Old Style" panose="02050604050505020204" pitchFamily="18" charset="0"/>
        </a:defRPr>
      </a:lvl9pPr>
    </p:titleStyle>
    <p:bodyStyle>
      <a:lvl1pPr marL="90488" indent="-90488" algn="l" rtl="0" eaLnBrk="0" fontAlgn="base" hangingPunct="0">
        <a:lnSpc>
          <a:spcPct val="110000"/>
        </a:lnSpc>
        <a:spcBef>
          <a:spcPts val="1200"/>
        </a:spcBef>
        <a:spcAft>
          <a:spcPts val="200"/>
        </a:spcAft>
        <a:buClr>
          <a:schemeClr val="accent1"/>
        </a:buClr>
        <a:buSzPct val="100000"/>
        <a:buFont typeface="Calibri" panose="020F0502020204030204" pitchFamily="34" charset="0"/>
        <a:buChar char=" "/>
        <a:defRPr sz="1900" kern="1200">
          <a:solidFill>
            <a:srgbClr val="404040"/>
          </a:solidFill>
          <a:latin typeface="+mn-lt"/>
          <a:ea typeface="+mn-ea"/>
          <a:cs typeface="+mn-cs"/>
        </a:defRPr>
      </a:lvl1pPr>
      <a:lvl2pPr marL="382588" indent="-182563" algn="l" rtl="0" eaLnBrk="0" fontAlgn="base" hangingPunct="0">
        <a:spcBef>
          <a:spcPts val="200"/>
        </a:spcBef>
        <a:spcAft>
          <a:spcPts val="400"/>
        </a:spcAft>
        <a:buFont typeface="Calibri" panose="020F0502020204030204" pitchFamily="34" charset="0"/>
        <a:buChar char="◦"/>
        <a:defRPr sz="1700" kern="1200">
          <a:solidFill>
            <a:srgbClr val="404040"/>
          </a:solidFill>
          <a:latin typeface="+mn-lt"/>
          <a:ea typeface="+mn-ea"/>
          <a:cs typeface="+mn-cs"/>
        </a:defRPr>
      </a:lvl2pPr>
      <a:lvl3pPr marL="566738" indent="-182563" algn="l" rtl="0" eaLnBrk="0" fontAlgn="base" hangingPunct="0">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3pPr>
      <a:lvl4pPr marL="749300" indent="-182563" algn="l" rtl="0" eaLnBrk="0" fontAlgn="base" hangingPunct="0">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4pPr>
      <a:lvl5pPr marL="931863" indent="-182563" algn="l" rtl="0" eaLnBrk="0" fontAlgn="base" hangingPunct="0">
        <a:spcBef>
          <a:spcPts val="200"/>
        </a:spcBef>
        <a:spcAft>
          <a:spcPts val="400"/>
        </a:spcAft>
        <a:buFont typeface="Calibri" panose="020F0502020204030204" pitchFamily="34" charset="0"/>
        <a:buChar char="◦"/>
        <a:defRPr sz="13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descr="&quot;&quot;">
            <a:extLst>
              <a:ext uri="{FF2B5EF4-FFF2-40B4-BE49-F238E27FC236}">
                <a16:creationId xmlns:a16="http://schemas.microsoft.com/office/drawing/2014/main" id="{93DCCB24-B8CB-E2F0-9E81-75C9DBD4726B}"/>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a:extLst>
              <a:ext uri="{FF2B5EF4-FFF2-40B4-BE49-F238E27FC236}">
                <a16:creationId xmlns:a16="http://schemas.microsoft.com/office/drawing/2014/main" id="{C0191C5F-0C1A-8CB6-3B5B-5B13BDEABEA5}"/>
              </a:ext>
            </a:extLst>
          </p:cNvPr>
          <p:cNvSpPr>
            <a:spLocks noGrp="1"/>
          </p:cNvSpPr>
          <p:nvPr>
            <p:ph type="ctrTitle"/>
          </p:nvPr>
        </p:nvSpPr>
        <p:spPr>
          <a:xfrm>
            <a:off x="5289550" y="639763"/>
            <a:ext cx="6253163" cy="3684587"/>
          </a:xfrm>
        </p:spPr>
        <p:txBody>
          <a:bodyPr/>
          <a:lstStyle/>
          <a:p>
            <a:pPr algn="ctr" eaLnBrk="1" fontAlgn="auto" hangingPunct="1">
              <a:lnSpc>
                <a:spcPct val="115000"/>
              </a:lnSpc>
              <a:spcBef>
                <a:spcPts val="0"/>
              </a:spcBef>
              <a:spcAft>
                <a:spcPts val="600"/>
              </a:spcAft>
              <a:defRPr/>
            </a:pPr>
            <a:r>
              <a:rPr lang="el-GR" sz="2400" b="1" dirty="0">
                <a:latin typeface="Times New Roman"/>
                <a:ea typeface="Calibri" panose="020F0502020204030204" pitchFamily="34" charset="0"/>
                <a:cs typeface="Times New Roman"/>
              </a:rPr>
              <a:t>«ΣΥΜΒΟΥΛΕΥΤΙΚΗ ΨΥΧΟΛΟΓΙΑ ΣΕ ΕΙΔΙΚΟΥΣ ΠΛΗΘΥΣΜΟΥΣ» </a:t>
            </a:r>
            <a:br>
              <a:rPr lang="el-GR" sz="2400" b="1" dirty="0">
                <a:latin typeface="Times New Roman"/>
                <a:ea typeface="Calibri" panose="020F0502020204030204" pitchFamily="34" charset="0"/>
                <a:cs typeface="Times New Roman"/>
              </a:rPr>
            </a:br>
            <a:r>
              <a:rPr lang="el-GR" sz="2400" b="1" dirty="0">
                <a:latin typeface="Times New Roman"/>
                <a:ea typeface="Calibri" panose="020F0502020204030204" pitchFamily="34" charset="0"/>
                <a:cs typeface="Times New Roman"/>
              </a:rPr>
              <a:t>Τρίτη 12:00-15:00</a:t>
            </a:r>
            <a:br>
              <a:rPr lang="el-GR" sz="2400" b="1" dirty="0">
                <a:latin typeface="Times New Roman"/>
                <a:ea typeface="Calibri" panose="020F0502020204030204" pitchFamily="34" charset="0"/>
                <a:cs typeface="Times New Roman"/>
              </a:rPr>
            </a:br>
            <a:r>
              <a:rPr lang="el-GR" sz="2400" b="1" dirty="0">
                <a:latin typeface="Times New Roman"/>
                <a:ea typeface="Calibri" panose="020F0502020204030204" pitchFamily="34" charset="0"/>
                <a:cs typeface="Times New Roman"/>
              </a:rPr>
              <a:t>Αίθουσα Β3</a:t>
            </a:r>
            <a:endParaRPr lang="en-US" sz="2400" dirty="0">
              <a:latin typeface="Calibri"/>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D097557D-4E58-8221-A997-CC6909C915BB}"/>
              </a:ext>
            </a:extLst>
          </p:cNvPr>
          <p:cNvSpPr>
            <a:spLocks noGrp="1"/>
          </p:cNvSpPr>
          <p:nvPr>
            <p:ph type="subTitle" idx="1"/>
          </p:nvPr>
        </p:nvSpPr>
        <p:spPr>
          <a:xfrm>
            <a:off x="5289550" y="4672013"/>
            <a:ext cx="6269038" cy="1022350"/>
          </a:xfrm>
        </p:spPr>
        <p:txBody>
          <a:bodyPr rtlCol="0">
            <a:normAutofit fontScale="70000" lnSpcReduction="20000"/>
          </a:bodyPr>
          <a:lstStyle/>
          <a:p>
            <a:pPr algn="r" eaLnBrk="1" fontAlgn="auto" hangingPunct="1">
              <a:defRPr/>
            </a:pPr>
            <a:r>
              <a:rPr lang="el-GR" dirty="0">
                <a:solidFill>
                  <a:schemeClr val="tx1">
                    <a:lumMod val="85000"/>
                    <a:lumOff val="15000"/>
                  </a:schemeClr>
                </a:solidFill>
              </a:rPr>
              <a:t>Δρ. Καρακαςιδου ειρηνη</a:t>
            </a:r>
          </a:p>
          <a:p>
            <a:pPr algn="r">
              <a:defRPr/>
            </a:pPr>
            <a:r>
              <a:rPr lang="el-GR" dirty="0">
                <a:solidFill>
                  <a:schemeClr val="tx1">
                    <a:lumMod val="85000"/>
                    <a:lumOff val="15000"/>
                  </a:schemeClr>
                </a:solidFill>
              </a:rPr>
              <a:t>Επίκουρη </a:t>
            </a:r>
            <a:r>
              <a:rPr lang="el-GR" dirty="0" err="1">
                <a:solidFill>
                  <a:schemeClr val="tx1">
                    <a:lumMod val="85000"/>
                    <a:lumOff val="15000"/>
                  </a:schemeClr>
                </a:solidFill>
              </a:rPr>
              <a:t>καθηγητρια</a:t>
            </a:r>
            <a:r>
              <a:rPr lang="el-GR" dirty="0">
                <a:solidFill>
                  <a:schemeClr val="tx1">
                    <a:lumMod val="85000"/>
                    <a:lumOff val="15000"/>
                  </a:schemeClr>
                </a:solidFill>
              </a:rPr>
              <a:t> </a:t>
            </a:r>
            <a:r>
              <a:rPr lang="el-GR" dirty="0" err="1">
                <a:solidFill>
                  <a:schemeClr val="tx1">
                    <a:lumMod val="85000"/>
                    <a:lumOff val="15000"/>
                  </a:schemeClr>
                </a:solidFill>
              </a:rPr>
              <a:t>συμβουλευτικης</a:t>
            </a:r>
            <a:r>
              <a:rPr lang="el-GR" dirty="0">
                <a:solidFill>
                  <a:schemeClr val="tx1">
                    <a:lumMod val="85000"/>
                    <a:lumOff val="15000"/>
                  </a:schemeClr>
                </a:solidFill>
              </a:rPr>
              <a:t> </a:t>
            </a:r>
            <a:r>
              <a:rPr lang="el-GR" dirty="0" err="1">
                <a:solidFill>
                  <a:schemeClr val="tx1">
                    <a:lumMod val="85000"/>
                    <a:lumOff val="15000"/>
                  </a:schemeClr>
                </a:solidFill>
              </a:rPr>
              <a:t>ψυχολογιας</a:t>
            </a:r>
          </a:p>
        </p:txBody>
      </p:sp>
      <p:pic>
        <p:nvPicPr>
          <p:cNvPr id="10245" name="Picture 4" descr="A picture containing building, sitting, bench, side&#10;&#10;Description automatically generated">
            <a:extLst>
              <a:ext uri="{FF2B5EF4-FFF2-40B4-BE49-F238E27FC236}">
                <a16:creationId xmlns:a16="http://schemas.microsoft.com/office/drawing/2014/main" id="{45A53631-9BA2-4EDA-E98D-D52C54889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35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descr="&quot;&quot;">
            <a:extLst>
              <a:ext uri="{FF2B5EF4-FFF2-40B4-BE49-F238E27FC236}">
                <a16:creationId xmlns:a16="http://schemas.microsoft.com/office/drawing/2014/main" id="{8ECC6DFD-4129-8FEA-54F9-19E324EFD6CC}"/>
              </a:ext>
            </a:extLst>
          </p:cNvPr>
          <p:cNvCxnSpPr>
            <a:cxnSpLocks noGrp="1" noRot="1" noChangeAspect="1" noMove="1" noResize="1" noEditPoints="1" noAdjustHandles="1" noChangeArrowheads="1" noChangeShapeType="1"/>
          </p:cNvCxnSpPr>
          <p:nvPr/>
        </p:nvCxnSpPr>
        <p:spPr>
          <a:xfrm>
            <a:off x="5427663" y="4498975"/>
            <a:ext cx="5635625"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E2A349-8915-CEA9-8A5D-F24379161EAE}"/>
              </a:ext>
            </a:extLst>
          </p:cNvPr>
          <p:cNvSpPr>
            <a:spLocks noGrp="1"/>
          </p:cNvSpPr>
          <p:nvPr>
            <p:ph type="title"/>
          </p:nvPr>
        </p:nvSpPr>
        <p:spPr>
          <a:xfrm>
            <a:off x="642938" y="785813"/>
            <a:ext cx="3517900" cy="2093912"/>
          </a:xfrm>
        </p:spPr>
        <p:txBody>
          <a:bodyPr/>
          <a:lstStyle/>
          <a:p>
            <a:pPr eaLnBrk="1" fontAlgn="auto" hangingPunct="1">
              <a:spcAft>
                <a:spcPts val="0"/>
              </a:spcAft>
              <a:defRPr/>
            </a:pPr>
            <a:r>
              <a:rPr lang="el-GR" dirty="0"/>
              <a:t>ΚΑΛΗ μας ΑΡΧΗ!</a:t>
            </a:r>
            <a:endParaRPr lang="en-US" dirty="0"/>
          </a:p>
        </p:txBody>
      </p:sp>
      <p:pic>
        <p:nvPicPr>
          <p:cNvPr id="20483" name="Picture Placeholder 8">
            <a:extLst>
              <a:ext uri="{FF2B5EF4-FFF2-40B4-BE49-F238E27FC236}">
                <a16:creationId xmlns:a16="http://schemas.microsoft.com/office/drawing/2014/main" id="{0E5A6EF6-8543-776D-B8DB-949D92727D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339" r="14339" b="2"/>
          <a:stretch>
            <a:fillRect/>
          </a:stretch>
        </p:blipFill>
        <p:spPr>
          <a:xfrm>
            <a:off x="5459413" y="812800"/>
            <a:ext cx="5927725" cy="5294313"/>
          </a:xfrm>
        </p:spPr>
      </p:pic>
      <p:sp>
        <p:nvSpPr>
          <p:cNvPr id="20484" name="Text Placeholder 5">
            <a:extLst>
              <a:ext uri="{FF2B5EF4-FFF2-40B4-BE49-F238E27FC236}">
                <a16:creationId xmlns:a16="http://schemas.microsoft.com/office/drawing/2014/main" id="{9DDA3F49-C711-ECE4-0A30-145A318B3792}"/>
              </a:ext>
            </a:extLst>
          </p:cNvPr>
          <p:cNvSpPr>
            <a:spLocks noGrp="1" noChangeArrowheads="1"/>
          </p:cNvSpPr>
          <p:nvPr>
            <p:ph type="body" sz="half" idx="2"/>
          </p:nvPr>
        </p:nvSpPr>
        <p:spPr>
          <a:xfrm>
            <a:off x="642938" y="3043238"/>
            <a:ext cx="3517900" cy="3063875"/>
          </a:xfrm>
        </p:spPr>
        <p:txBody>
          <a:bodyPr/>
          <a:lstStyle/>
          <a:p>
            <a:pPr eaLnBrk="1" hangingPunct="1"/>
            <a:r>
              <a:rPr lang="en-US" altLang="en-US"/>
              <a:t>irene_karakasidou@panteion.gr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BF7541D5-F822-3CDE-7C33-45C3E4434316}"/>
              </a:ext>
            </a:extLst>
          </p:cNvPr>
          <p:cNvSpPr>
            <a:spLocks noGrp="1"/>
          </p:cNvSpPr>
          <p:nvPr>
            <p:ph type="title"/>
          </p:nvPr>
        </p:nvSpPr>
        <p:spPr>
          <a:xfrm>
            <a:off x="642938" y="785813"/>
            <a:ext cx="3517900" cy="2093912"/>
          </a:xfrm>
        </p:spPr>
        <p:txBody>
          <a:bodyPr/>
          <a:lstStyle/>
          <a:p>
            <a:pPr eaLnBrk="1" fontAlgn="auto" hangingPunct="1">
              <a:spcAft>
                <a:spcPts val="0"/>
              </a:spcAft>
              <a:defRPr/>
            </a:pPr>
            <a:r>
              <a:rPr lang="en-US" dirty="0"/>
              <a:t>Let’s break the ice</a:t>
            </a:r>
            <a:endParaRPr lang="el-GR" dirty="0"/>
          </a:p>
        </p:txBody>
      </p:sp>
      <p:pic>
        <p:nvPicPr>
          <p:cNvPr id="21507" name="Picture 2" descr="Top 10 Ice Breaker Activities for Meetings, Training, and Team Building  Sessions | Cleverism">
            <a:extLst>
              <a:ext uri="{FF2B5EF4-FFF2-40B4-BE49-F238E27FC236}">
                <a16:creationId xmlns:a16="http://schemas.microsoft.com/office/drawing/2014/main" id="{4142819F-5CB8-3E5D-D5B0-523F617B2C5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5102225" y="1547813"/>
            <a:ext cx="6096000" cy="4048125"/>
          </a:xfrm>
          <a:noFill/>
        </p:spPr>
      </p:pic>
    </p:spTree>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6DDAD-0580-E71C-5972-DFCF9347693B}"/>
              </a:ext>
            </a:extLst>
          </p:cNvPr>
          <p:cNvSpPr>
            <a:spLocks noGrp="1"/>
          </p:cNvSpPr>
          <p:nvPr>
            <p:ph type="title"/>
          </p:nvPr>
        </p:nvSpPr>
        <p:spPr/>
        <p:txBody>
          <a:bodyPr/>
          <a:lstStyle/>
          <a:p>
            <a:pPr eaLnBrk="1" fontAlgn="auto" hangingPunct="1">
              <a:spcAft>
                <a:spcPts val="0"/>
              </a:spcAft>
              <a:defRPr/>
            </a:pPr>
            <a:r>
              <a:rPr lang="el-GR" dirty="0">
                <a:solidFill>
                  <a:schemeClr val="tx1">
                    <a:lumMod val="75000"/>
                    <a:lumOff val="25000"/>
                  </a:schemeClr>
                </a:solidFill>
              </a:rPr>
              <a:t>Τι είναι η συμβουλευτική: Ορισμοί</a:t>
            </a:r>
          </a:p>
        </p:txBody>
      </p:sp>
      <p:sp>
        <p:nvSpPr>
          <p:cNvPr id="22531" name="Content Placeholder 2">
            <a:extLst>
              <a:ext uri="{FF2B5EF4-FFF2-40B4-BE49-F238E27FC236}">
                <a16:creationId xmlns:a16="http://schemas.microsoft.com/office/drawing/2014/main" id="{ABCD30F5-F60B-00CB-A694-0A4C5DFE8C37}"/>
              </a:ext>
            </a:extLst>
          </p:cNvPr>
          <p:cNvSpPr>
            <a:spLocks noGrp="1" noChangeArrowheads="1"/>
          </p:cNvSpPr>
          <p:nvPr>
            <p:ph sz="quarter" idx="1"/>
          </p:nvPr>
        </p:nvSpPr>
        <p:spPr/>
        <p:txBody>
          <a:bodyPr/>
          <a:lstStyle/>
          <a:p>
            <a:pPr marL="0" indent="0" algn="ctr" eaLnBrk="1" hangingPunct="1">
              <a:buFont typeface="Calibri" panose="020F0502020204030204" pitchFamily="34" charset="0"/>
              <a:buNone/>
            </a:pPr>
            <a:endParaRPr lang="el-GR" altLang="en-US"/>
          </a:p>
          <a:p>
            <a:pPr marL="0" indent="0" algn="ctr" eaLnBrk="1" hangingPunct="1">
              <a:buFont typeface="Calibri" panose="020F0502020204030204" pitchFamily="34" charset="0"/>
              <a:buNone/>
            </a:pPr>
            <a:r>
              <a:rPr lang="el-GR" altLang="en-US" sz="2800"/>
              <a:t>Η συμβουλευτική είναι μια σκόπιμη, ιδιωτική συνομιλία η οποία προκύπτει από την πρόθεση ενός προσώπου </a:t>
            </a:r>
            <a:r>
              <a:rPr lang="el-GR" altLang="en-US" sz="2800" i="1"/>
              <a:t>(ζευγαριού ή οικογένειας) </a:t>
            </a:r>
            <a:r>
              <a:rPr lang="el-GR" altLang="en-US" sz="2800"/>
              <a:t>να στοχαστεί και να επιλύσει ένα πρόβλημα και η προθυμία ενός άλλου προσώπου να βοηθήσει σε αυτή την προσπάθεια</a:t>
            </a:r>
            <a:r>
              <a:rPr lang="en-US" altLang="en-US" sz="2800"/>
              <a:t>.</a:t>
            </a:r>
          </a:p>
          <a:p>
            <a:pPr marL="0" indent="0" algn="r" eaLnBrk="1" hangingPunct="1">
              <a:buFont typeface="Calibri" panose="020F0502020204030204" pitchFamily="34" charset="0"/>
              <a:buNone/>
            </a:pPr>
            <a:r>
              <a:rPr lang="en-US" altLang="en-US" sz="2000"/>
              <a:t>(McLeod, 2013)</a:t>
            </a:r>
            <a:endParaRPr lang="el-GR" altLang="en-US" sz="2000"/>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F3B5-1C8F-FA80-8184-00DC73D5E10B}"/>
              </a:ext>
            </a:extLst>
          </p:cNvPr>
          <p:cNvSpPr>
            <a:spLocks noGrp="1"/>
          </p:cNvSpPr>
          <p:nvPr>
            <p:ph type="title"/>
          </p:nvPr>
        </p:nvSpPr>
        <p:spPr/>
        <p:txBody>
          <a:bodyPr/>
          <a:lstStyle/>
          <a:p>
            <a:pPr eaLnBrk="1" fontAlgn="auto" hangingPunct="1">
              <a:spcAft>
                <a:spcPts val="0"/>
              </a:spcAft>
              <a:defRPr/>
            </a:pPr>
            <a:r>
              <a:rPr lang="el-GR" dirty="0">
                <a:solidFill>
                  <a:schemeClr val="tx1">
                    <a:lumMod val="75000"/>
                    <a:lumOff val="25000"/>
                  </a:schemeClr>
                </a:solidFill>
              </a:rPr>
              <a:t>Τι είναι η συμβουλευτική: Ορισμοί</a:t>
            </a:r>
          </a:p>
        </p:txBody>
      </p:sp>
      <p:sp>
        <p:nvSpPr>
          <p:cNvPr id="24579" name="Content Placeholder 2">
            <a:extLst>
              <a:ext uri="{FF2B5EF4-FFF2-40B4-BE49-F238E27FC236}">
                <a16:creationId xmlns:a16="http://schemas.microsoft.com/office/drawing/2014/main" id="{03329921-2DF0-20F7-B07C-ADE608576760}"/>
              </a:ext>
            </a:extLst>
          </p:cNvPr>
          <p:cNvSpPr>
            <a:spLocks noGrp="1" noChangeArrowheads="1"/>
          </p:cNvSpPr>
          <p:nvPr>
            <p:ph sz="quarter" idx="1"/>
          </p:nvPr>
        </p:nvSpPr>
        <p:spPr/>
        <p:txBody>
          <a:bodyPr/>
          <a:lstStyle/>
          <a:p>
            <a:pPr eaLnBrk="1" hangingPunct="1">
              <a:spcBef>
                <a:spcPts val="600"/>
              </a:spcBef>
              <a:spcAft>
                <a:spcPts val="1200"/>
              </a:spcAft>
            </a:pPr>
            <a:r>
              <a:rPr lang="el-GR" altLang="en-US" sz="2400"/>
              <a:t>Η Συμβουλευτική είναι μια διαδικασία αλληλεπίδρασης μεταξύ του Ειδικού και του ατόμου ή των ατόμων που απευθύνονται σ’ αυτόν, η οποία προσεγγίζει </a:t>
            </a:r>
            <a:r>
              <a:rPr lang="el-GR" altLang="en-US" sz="2400">
                <a:solidFill>
                  <a:srgbClr val="FF0000"/>
                </a:solidFill>
              </a:rPr>
              <a:t>κοινωνικά, συναισθηματικά, πολιτισμικά και κοινωνικοοικονομικά θέματα</a:t>
            </a:r>
            <a:r>
              <a:rPr lang="el-GR" altLang="en-US" sz="2400"/>
              <a:t>. </a:t>
            </a:r>
          </a:p>
          <a:p>
            <a:pPr eaLnBrk="1" hangingPunct="1">
              <a:spcBef>
                <a:spcPts val="600"/>
              </a:spcBef>
              <a:spcAft>
                <a:spcPts val="1200"/>
              </a:spcAft>
            </a:pPr>
            <a:r>
              <a:rPr lang="el-GR" altLang="en-US" sz="2400"/>
              <a:t>Ο γενικός στόχος της Συμβουλευτικής είναι να δώσει στα άτομα ευκαιρίες να επεξεργαστούν θέματα που τα απασχολούν με σκοπό να ζήσουν μια, κατά την κρίση τους, περισσότερο ικανοποιητική και ολοκληρωμένη ζωή, τόσο σε προσωπικό επίπεδο αλλά και ως μέλη μιας ευρύτερης κοινωνίας. </a:t>
            </a:r>
          </a:p>
        </p:txBody>
      </p:sp>
      <p:pic>
        <p:nvPicPr>
          <p:cNvPr id="24580" name="Picture 2">
            <a:extLst>
              <a:ext uri="{FF2B5EF4-FFF2-40B4-BE49-F238E27FC236}">
                <a16:creationId xmlns:a16="http://schemas.microsoft.com/office/drawing/2014/main" id="{5FDE441D-E703-82EC-8029-0A7FC86BC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5626100"/>
            <a:ext cx="47910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Γνωρίστε το ΠΜΣ &quot;Συμβουλευτική Ψυχολογία &amp; Συμβουλευτική στην Ειδική Αγωγή,  την Εκπαίδευση &amp; την Υγεία&quot; στην έκθεση του eduguide! | eduguide">
            <a:extLst>
              <a:ext uri="{FF2B5EF4-FFF2-40B4-BE49-F238E27FC236}">
                <a16:creationId xmlns:a16="http://schemas.microsoft.com/office/drawing/2014/main" id="{CBF77BFC-B9B2-51C9-D70C-32F00C780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963" y="2759075"/>
            <a:ext cx="4640262" cy="2471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627" name="Content Placeholder 2">
            <a:extLst>
              <a:ext uri="{FF2B5EF4-FFF2-40B4-BE49-F238E27FC236}">
                <a16:creationId xmlns:a16="http://schemas.microsoft.com/office/drawing/2014/main" id="{0A76D031-F120-0D44-019D-026FAF8F8EB0}"/>
              </a:ext>
            </a:extLst>
          </p:cNvPr>
          <p:cNvSpPr>
            <a:spLocks noGrp="1" noChangeArrowheads="1"/>
          </p:cNvSpPr>
          <p:nvPr>
            <p:ph sz="half" idx="2"/>
          </p:nvPr>
        </p:nvSpPr>
        <p:spPr>
          <a:xfrm>
            <a:off x="6516688" y="2120900"/>
            <a:ext cx="4638675" cy="3748088"/>
          </a:xfrm>
        </p:spPr>
        <p:txBody>
          <a:bodyPr/>
          <a:lstStyle/>
          <a:p>
            <a:pPr algn="ctr" eaLnBrk="1" hangingPunct="1"/>
            <a:r>
              <a:rPr lang="el-GR" altLang="en-US" sz="2000"/>
              <a:t>Η «Συμβουλευτική Ψυχολογία» είναι η ειδίκευση της Ψυχολογίας, η οποία διευκολύνει την </a:t>
            </a:r>
            <a:r>
              <a:rPr lang="el-GR" altLang="en-US" sz="2000">
                <a:solidFill>
                  <a:srgbClr val="FF0000"/>
                </a:solidFill>
              </a:rPr>
              <a:t>δια βίου προσωπική και διαπροσωπική λειτουργικότητα, εστιάζοντας σε συναισθηματικές, κοινωνικές,  επαγγελματικές, εκπαιδευτικές, αναπτυξιακές, καθώς και ανησυχίες που συνδέονται με την υγεία και την οργανωτική συμπεριφορά</a:t>
            </a:r>
            <a:r>
              <a:rPr lang="el-GR" altLang="en-US" sz="2000"/>
              <a:t>. </a:t>
            </a:r>
            <a:endParaRPr lang="en-US" altLang="en-US"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D67D-624C-04C9-E746-D3D0CF4C5C93}"/>
              </a:ext>
            </a:extLst>
          </p:cNvPr>
          <p:cNvSpPr>
            <a:spLocks noGrp="1"/>
          </p:cNvSpPr>
          <p:nvPr>
            <p:ph type="title"/>
          </p:nvPr>
        </p:nvSpPr>
        <p:spPr/>
        <p:txBody>
          <a:bodyPr/>
          <a:lstStyle/>
          <a:p>
            <a:pPr eaLnBrk="1" fontAlgn="auto" hangingPunct="1">
              <a:spcAft>
                <a:spcPts val="0"/>
              </a:spcAft>
              <a:defRPr/>
            </a:pPr>
            <a:r>
              <a:rPr lang="el-GR" sz="4000" dirty="0">
                <a:solidFill>
                  <a:schemeClr val="tx1">
                    <a:lumMod val="75000"/>
                    <a:lumOff val="25000"/>
                  </a:schemeClr>
                </a:solidFill>
              </a:rPr>
              <a:t>Εστίαση συμβουλευτικής ψυχολογίας</a:t>
            </a:r>
            <a:endParaRPr lang="en-US" dirty="0">
              <a:solidFill>
                <a:schemeClr val="tx1">
                  <a:lumMod val="75000"/>
                  <a:lumOff val="25000"/>
                </a:schemeClr>
              </a:solidFill>
            </a:endParaRPr>
          </a:p>
        </p:txBody>
      </p:sp>
      <p:sp>
        <p:nvSpPr>
          <p:cNvPr id="27651" name="Content Placeholder 2">
            <a:extLst>
              <a:ext uri="{FF2B5EF4-FFF2-40B4-BE49-F238E27FC236}">
                <a16:creationId xmlns:a16="http://schemas.microsoft.com/office/drawing/2014/main" id="{87EE12B7-B23D-C4A2-E42A-D7813C911492}"/>
              </a:ext>
            </a:extLst>
          </p:cNvPr>
          <p:cNvSpPr>
            <a:spLocks noGrp="1" noChangeArrowheads="1"/>
          </p:cNvSpPr>
          <p:nvPr>
            <p:ph idx="1"/>
          </p:nvPr>
        </p:nvSpPr>
        <p:spPr/>
        <p:txBody>
          <a:bodyPr/>
          <a:lstStyle/>
          <a:p>
            <a:pPr eaLnBrk="1" hangingPunct="1"/>
            <a:r>
              <a:rPr lang="el-GR" altLang="en-US"/>
              <a:t>•</a:t>
            </a:r>
            <a:r>
              <a:rPr lang="el-GR" altLang="en-US" sz="2400"/>
              <a:t>Προώθηση και  θέσπιση προσωπικών στόχων  </a:t>
            </a:r>
          </a:p>
          <a:p>
            <a:pPr eaLnBrk="1" hangingPunct="1"/>
            <a:r>
              <a:rPr lang="el-GR" altLang="en-US" sz="2400"/>
              <a:t>•Προσφορά θετικών μοντέλων για ενδυνάμωση των προτερημάτων και δυνατότητα  βέλτιστης λειτουργικότητας και ποιότητας ζωής. </a:t>
            </a:r>
          </a:p>
          <a:p>
            <a:pPr eaLnBrk="1" hangingPunct="1"/>
            <a:r>
              <a:rPr lang="el-GR" altLang="en-US" sz="2400"/>
              <a:t>•Ενασχόληση  με ζητήματα που άπτονται των αλληλεπιδράσεων του ατόμου με το περιβάλλον: διευρύνει τα πλαίσια στα οποία μπορεί να εφαρμοσθεί. </a:t>
            </a:r>
            <a:endParaRPr lang="en-US" altLang="en-U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0DD52-2754-9482-153B-2D905C9C8E51}"/>
              </a:ext>
            </a:extLst>
          </p:cNvPr>
          <p:cNvSpPr>
            <a:spLocks noGrp="1"/>
          </p:cNvSpPr>
          <p:nvPr>
            <p:ph type="title"/>
          </p:nvPr>
        </p:nvSpPr>
        <p:spPr/>
        <p:txBody>
          <a:bodyPr/>
          <a:lstStyle/>
          <a:p>
            <a:pPr eaLnBrk="1" fontAlgn="auto" hangingPunct="1">
              <a:spcAft>
                <a:spcPts val="0"/>
              </a:spcAft>
              <a:defRPr/>
            </a:pPr>
            <a:r>
              <a:rPr lang="el-GR" sz="4000" dirty="0">
                <a:solidFill>
                  <a:schemeClr val="tx1">
                    <a:lumMod val="75000"/>
                    <a:lumOff val="25000"/>
                  </a:schemeClr>
                </a:solidFill>
              </a:rPr>
              <a:t>Εστίαση συμβουλευτικής ψυχολογίας</a:t>
            </a:r>
            <a:endParaRPr lang="en-US" dirty="0">
              <a:solidFill>
                <a:schemeClr val="tx1">
                  <a:lumMod val="75000"/>
                  <a:lumOff val="25000"/>
                </a:schemeClr>
              </a:solidFill>
            </a:endParaRPr>
          </a:p>
        </p:txBody>
      </p:sp>
      <p:sp>
        <p:nvSpPr>
          <p:cNvPr id="28675" name="Content Placeholder 2">
            <a:extLst>
              <a:ext uri="{FF2B5EF4-FFF2-40B4-BE49-F238E27FC236}">
                <a16:creationId xmlns:a16="http://schemas.microsoft.com/office/drawing/2014/main" id="{4BABF02F-6315-D6B6-A036-C366CF5A030D}"/>
              </a:ext>
            </a:extLst>
          </p:cNvPr>
          <p:cNvSpPr>
            <a:spLocks noGrp="1" noChangeArrowheads="1"/>
          </p:cNvSpPr>
          <p:nvPr>
            <p:ph idx="1"/>
          </p:nvPr>
        </p:nvSpPr>
        <p:spPr/>
        <p:txBody>
          <a:bodyPr/>
          <a:lstStyle/>
          <a:p>
            <a:pPr marL="90170" indent="-90170" eaLnBrk="1" hangingPunct="1"/>
            <a:r>
              <a:rPr lang="el-GR" altLang="en-US" sz="2000" dirty="0"/>
              <a:t>•Εστίαση σε υγιή κομμάτια της προσωπικότητας του ατόμου</a:t>
            </a:r>
          </a:p>
          <a:p>
            <a:pPr marL="90170" indent="-90170" eaLnBrk="1" hangingPunct="1"/>
            <a:r>
              <a:rPr lang="el-GR" altLang="en-US" sz="2000" dirty="0"/>
              <a:t>•Εστίαση σε ικανότητες</a:t>
            </a:r>
          </a:p>
          <a:p>
            <a:pPr marL="90170" indent="-90170" eaLnBrk="1" hangingPunct="1"/>
            <a:r>
              <a:rPr lang="el-GR" altLang="en-US" sz="2000" dirty="0"/>
              <a:t>•Έμφαση σε σχετικά βραχύχρονες παρεμβάσεις</a:t>
            </a:r>
          </a:p>
          <a:p>
            <a:pPr marL="90170" indent="-90170" eaLnBrk="1" hangingPunct="1"/>
            <a:r>
              <a:rPr lang="el-GR" altLang="en-US" sz="2000" dirty="0"/>
              <a:t>• Έμφαση στις αλληλεπιδράσεις ατόμου-περιβάλλοντος, προκειμένου να κατανοήσει την κάθε περίπτωση και να διαμορφώσει κατάλληλα και τις παρεμβάσεις της</a:t>
            </a:r>
          </a:p>
          <a:p>
            <a:pPr marL="90170" indent="-90170" eaLnBrk="1" hangingPunct="1"/>
            <a:r>
              <a:rPr lang="el-GR" altLang="en-US" sz="2000" dirty="0"/>
              <a:t>•Έμφαση στην εκπαιδευτική και επαγγελματική εξέλιξη και στο εκπαιδευτικό και επαγγελματικό περιβάλλον του ατόμου</a:t>
            </a:r>
            <a:endParaRPr lang="en-US" alt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69DD5-D7B4-EA34-25D4-5DF3165C0760}"/>
              </a:ext>
            </a:extLst>
          </p:cNvPr>
          <p:cNvSpPr>
            <a:spLocks noGrp="1"/>
          </p:cNvSpPr>
          <p:nvPr>
            <p:ph type="title"/>
          </p:nvPr>
        </p:nvSpPr>
        <p:spPr/>
        <p:txBody>
          <a:bodyPr/>
          <a:lstStyle/>
          <a:p>
            <a:pPr eaLnBrk="1" fontAlgn="auto" hangingPunct="1">
              <a:spcAft>
                <a:spcPts val="0"/>
              </a:spcAft>
              <a:defRPr/>
            </a:pPr>
            <a:r>
              <a:rPr lang="el-GR" sz="4000" dirty="0">
                <a:solidFill>
                  <a:schemeClr val="tx1">
                    <a:lumMod val="75000"/>
                    <a:lumOff val="25000"/>
                  </a:schemeClr>
                </a:solidFill>
              </a:rPr>
              <a:t>Η συμβουλευτική ψυχολογία ασχολείται:</a:t>
            </a:r>
            <a:endParaRPr lang="en-US" dirty="0">
              <a:solidFill>
                <a:schemeClr val="tx1">
                  <a:lumMod val="75000"/>
                  <a:lumOff val="25000"/>
                </a:schemeClr>
              </a:solidFill>
            </a:endParaRPr>
          </a:p>
        </p:txBody>
      </p:sp>
      <p:sp>
        <p:nvSpPr>
          <p:cNvPr id="29699" name="Content Placeholder 2">
            <a:extLst>
              <a:ext uri="{FF2B5EF4-FFF2-40B4-BE49-F238E27FC236}">
                <a16:creationId xmlns:a16="http://schemas.microsoft.com/office/drawing/2014/main" id="{8324C40C-C069-52CC-781E-212E157ED52D}"/>
              </a:ext>
            </a:extLst>
          </p:cNvPr>
          <p:cNvSpPr>
            <a:spLocks noGrp="1" noChangeArrowheads="1"/>
          </p:cNvSpPr>
          <p:nvPr>
            <p:ph idx="1"/>
          </p:nvPr>
        </p:nvSpPr>
        <p:spPr/>
        <p:txBody>
          <a:bodyPr/>
          <a:lstStyle/>
          <a:p>
            <a:pPr eaLnBrk="1" hangingPunct="1"/>
            <a:r>
              <a:rPr lang="el-GR" altLang="en-US"/>
              <a:t>•</a:t>
            </a:r>
            <a:r>
              <a:rPr lang="el-GR" altLang="en-US" sz="2000"/>
              <a:t>Βελτίωση ποιότητας ζωής ατόμων με σωματικές, συναισθηματικές και ψυχικές διαταραχές.</a:t>
            </a:r>
          </a:p>
          <a:p>
            <a:pPr eaLnBrk="1" hangingPunct="1"/>
            <a:r>
              <a:rPr lang="el-GR" altLang="en-US" sz="2000"/>
              <a:t>•Εστίαση στην ομαλή εξέλιξη, στην υγεία, τις ικανότητες και τα προσόντα. </a:t>
            </a:r>
          </a:p>
          <a:p>
            <a:pPr eaLnBrk="1" hangingPunct="1"/>
            <a:r>
              <a:rPr lang="el-GR" altLang="en-US" sz="2000"/>
              <a:t>•Ενδιαφέρον για την προσαρμογή και τους τρόπους καλύτερης αντιμετώπισης δύσκολων καταστάσεων. </a:t>
            </a:r>
          </a:p>
          <a:p>
            <a:pPr eaLnBrk="1" hangingPunct="1"/>
            <a:r>
              <a:rPr lang="el-GR" altLang="en-US" sz="2000"/>
              <a:t>•Οι βασικοί άξονες αντιμετώπισης των παραπάνω: </a:t>
            </a:r>
            <a:r>
              <a:rPr lang="el-GR" altLang="en-US" sz="2000" b="1"/>
              <a:t>πρόληψη,  εξέλιξη, εμψύχωση.</a:t>
            </a:r>
            <a:endParaRPr lang="en-US" altLang="en-US" sz="20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21CB-23AD-171E-9118-3B57AB06FD17}"/>
              </a:ext>
            </a:extLst>
          </p:cNvPr>
          <p:cNvSpPr>
            <a:spLocks noGrp="1"/>
          </p:cNvSpPr>
          <p:nvPr>
            <p:ph type="title"/>
          </p:nvPr>
        </p:nvSpPr>
        <p:spPr/>
        <p:txBody>
          <a:bodyPr/>
          <a:lstStyle/>
          <a:p>
            <a:pPr eaLnBrk="1" fontAlgn="auto" hangingPunct="1">
              <a:spcAft>
                <a:spcPts val="0"/>
              </a:spcAft>
              <a:defRPr/>
            </a:pPr>
            <a:r>
              <a:rPr lang="el-GR" sz="4000" dirty="0">
                <a:solidFill>
                  <a:schemeClr val="tx1">
                    <a:lumMod val="75000"/>
                    <a:lumOff val="25000"/>
                  </a:schemeClr>
                </a:solidFill>
              </a:rPr>
              <a:t>Σπουδαιότητα</a:t>
            </a:r>
            <a:endParaRPr lang="en-US" sz="4000"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626F4F7A-A7EA-E291-1F9C-95D88150F6BC}"/>
              </a:ext>
            </a:extLst>
          </p:cNvPr>
          <p:cNvSpPr>
            <a:spLocks noGrp="1"/>
          </p:cNvSpPr>
          <p:nvPr>
            <p:ph idx="1"/>
          </p:nvPr>
        </p:nvSpPr>
        <p:spPr/>
        <p:txBody>
          <a:bodyPr rtlCol="0">
            <a:normAutofit/>
          </a:bodyPr>
          <a:lstStyle/>
          <a:p>
            <a:pPr marL="91440" indent="-91440" eaLnBrk="1" fontAlgn="auto" hangingPunct="1">
              <a:defRPr/>
            </a:pPr>
            <a:r>
              <a:rPr lang="el-GR" dirty="0">
                <a:solidFill>
                  <a:schemeClr val="tx1">
                    <a:lumMod val="75000"/>
                    <a:lumOff val="25000"/>
                  </a:schemeClr>
                </a:solidFill>
              </a:rPr>
              <a:t>Θεσμοί όπως:</a:t>
            </a:r>
          </a:p>
          <a:p>
            <a:pPr marL="91440" indent="-91440" eaLnBrk="1" fontAlgn="auto" hangingPunct="1">
              <a:buFont typeface="Wingdings" panose="05000000000000000000" pitchFamily="2" charset="2"/>
              <a:buChar char="q"/>
              <a:defRPr/>
            </a:pPr>
            <a:r>
              <a:rPr lang="el-GR" dirty="0">
                <a:solidFill>
                  <a:schemeClr val="tx1">
                    <a:lumMod val="75000"/>
                    <a:lumOff val="25000"/>
                  </a:schemeClr>
                </a:solidFill>
              </a:rPr>
              <a:t>Η οικογένεια (μορφή, σύνθεση, τρόπος ζωής, κ.α.)</a:t>
            </a:r>
          </a:p>
          <a:p>
            <a:pPr marL="91440" indent="-91440" eaLnBrk="1" fontAlgn="auto" hangingPunct="1">
              <a:buFont typeface="Wingdings" panose="05000000000000000000" pitchFamily="2" charset="2"/>
              <a:buChar char="q"/>
              <a:defRPr/>
            </a:pPr>
            <a:r>
              <a:rPr lang="el-GR" dirty="0">
                <a:solidFill>
                  <a:schemeClr val="tx1">
                    <a:lumMod val="75000"/>
                    <a:lumOff val="25000"/>
                  </a:schemeClr>
                </a:solidFill>
              </a:rPr>
              <a:t>Το σχολείο (προβλήματα συμπεριφοράς, βία, εγγραμματισμός, κ.α.) </a:t>
            </a:r>
          </a:p>
          <a:p>
            <a:pPr marL="91440" indent="-91440" eaLnBrk="1" fontAlgn="auto" hangingPunct="1">
              <a:buFont typeface="Wingdings" panose="05000000000000000000" pitchFamily="2" charset="2"/>
              <a:buChar char="q"/>
              <a:defRPr/>
            </a:pPr>
            <a:r>
              <a:rPr lang="el-GR" dirty="0">
                <a:solidFill>
                  <a:schemeClr val="tx1">
                    <a:lumMod val="75000"/>
                    <a:lumOff val="25000"/>
                  </a:schemeClr>
                </a:solidFill>
              </a:rPr>
              <a:t>Η εργασία</a:t>
            </a:r>
          </a:p>
          <a:p>
            <a:pPr marL="91440" indent="-91440" eaLnBrk="1" fontAlgn="auto" hangingPunct="1">
              <a:buFont typeface="Wingdings" panose="05000000000000000000" pitchFamily="2" charset="2"/>
              <a:buChar char="q"/>
              <a:defRPr/>
            </a:pPr>
            <a:r>
              <a:rPr lang="el-GR" dirty="0">
                <a:solidFill>
                  <a:schemeClr val="tx1">
                    <a:lumMod val="75000"/>
                    <a:lumOff val="25000"/>
                  </a:schemeClr>
                </a:solidFill>
              </a:rPr>
              <a:t>Η κοινωνία (σύγκρουση αξιών, εγκληματικότητα, οικονομική κρίση, πολυπολιτισμικότητα κ.α.)</a:t>
            </a:r>
          </a:p>
          <a:p>
            <a:pPr marL="0" indent="0" eaLnBrk="1" fontAlgn="auto" hangingPunct="1">
              <a:buFont typeface="Calibri" panose="020F0502020204030204" pitchFamily="34" charset="0"/>
              <a:buNone/>
              <a:defRPr/>
            </a:pPr>
            <a:r>
              <a:rPr lang="el-GR" dirty="0">
                <a:solidFill>
                  <a:schemeClr val="tx1">
                    <a:lumMod val="75000"/>
                    <a:lumOff val="25000"/>
                  </a:schemeClr>
                </a:solidFill>
              </a:rPr>
              <a:t> υφίστανται ραγδαίες εξελίξεις και δημιουργούν ανάγκες βοήθειας διαφορετικές από παλαιότερα.</a:t>
            </a:r>
            <a:endParaRPr lang="en-US" dirty="0">
              <a:solidFill>
                <a:schemeClr val="tx1">
                  <a:lumMod val="75000"/>
                  <a:lumOff val="2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7F47-7B40-BE22-DDD9-75D7C623659A}"/>
              </a:ext>
            </a:extLst>
          </p:cNvPr>
          <p:cNvSpPr>
            <a:spLocks noGrp="1"/>
          </p:cNvSpPr>
          <p:nvPr>
            <p:ph type="title"/>
          </p:nvPr>
        </p:nvSpPr>
        <p:spPr/>
        <p:txBody>
          <a:bodyPr/>
          <a:lstStyle/>
          <a:p>
            <a:pPr eaLnBrk="1" fontAlgn="auto" hangingPunct="1">
              <a:spcAft>
                <a:spcPts val="0"/>
              </a:spcAft>
              <a:defRPr/>
            </a:pPr>
            <a:r>
              <a:rPr lang="el-GR" sz="4000" dirty="0">
                <a:solidFill>
                  <a:schemeClr val="tx1">
                    <a:lumMod val="75000"/>
                    <a:lumOff val="25000"/>
                  </a:schemeClr>
                </a:solidFill>
              </a:rPr>
              <a:t>Σπουδαιότητα</a:t>
            </a:r>
            <a:endParaRPr lang="en-US" dirty="0">
              <a:solidFill>
                <a:schemeClr val="tx1">
                  <a:lumMod val="75000"/>
                  <a:lumOff val="25000"/>
                </a:schemeClr>
              </a:solidFill>
            </a:endParaRPr>
          </a:p>
        </p:txBody>
      </p:sp>
      <p:sp>
        <p:nvSpPr>
          <p:cNvPr id="31747" name="Content Placeholder 2">
            <a:extLst>
              <a:ext uri="{FF2B5EF4-FFF2-40B4-BE49-F238E27FC236}">
                <a16:creationId xmlns:a16="http://schemas.microsoft.com/office/drawing/2014/main" id="{7E6B26B6-3D8A-3A53-74CF-856D1ED31038}"/>
              </a:ext>
            </a:extLst>
          </p:cNvPr>
          <p:cNvSpPr>
            <a:spLocks noGrp="1" noChangeArrowheads="1"/>
          </p:cNvSpPr>
          <p:nvPr>
            <p:ph idx="1"/>
          </p:nvPr>
        </p:nvSpPr>
        <p:spPr/>
        <p:txBody>
          <a:bodyPr/>
          <a:lstStyle/>
          <a:p>
            <a:pPr eaLnBrk="1" hangingPunct="1"/>
            <a:r>
              <a:rPr lang="el-GR" altLang="en-US"/>
              <a:t>•Ανάγκη για εκπαιδευτική, επαγγελματική, ατομική ή άλλη συμβουλευτική. </a:t>
            </a:r>
          </a:p>
          <a:p>
            <a:pPr eaLnBrk="1" hangingPunct="1"/>
            <a:r>
              <a:rPr lang="el-GR" altLang="en-US"/>
              <a:t>•Γονείς,  παιδαγωγοί, εργοδότες και  κοινωνικοί λειτουργοί αναζητούν συμβουλευτική στήριξη για να επιλύσουν τα προσωπικά, διαπροσωπικά, οικογενειακά και εργασιακά  προβλήματα που αντιμετωπίζουν. </a:t>
            </a:r>
          </a:p>
          <a:p>
            <a:pPr eaLnBrk="1" hangingPunct="1"/>
            <a:r>
              <a:rPr lang="el-GR" altLang="en-US">
                <a:solidFill>
                  <a:srgbClr val="FF0000"/>
                </a:solidFill>
              </a:rPr>
              <a:t>•Ομάδες όπως οι άνεργοι νέοι, οι μετανάστες, οι πρόσφυγες με προβλήματα επαναπατρισμού, οι ηλικιωμένοι, άλλες εκπαιδευτικά, κοινωνικά και επαγγελματικά μειονεκτούσες ομάδες, ή προβλήματα όπως  η εγκληματικότητα, τα ναρκωτικά και η οικονομική και συναισθηματική στέρηση, δημιουργούν έντονη την ανάγκη ανάπτυξης και εφαρμογής της συμβουλευτικής.</a:t>
            </a:r>
            <a:endParaRPr lang="en-US" altLang="en-US">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descr="&quot;&quot;">
            <a:extLst>
              <a:ext uri="{FF2B5EF4-FFF2-40B4-BE49-F238E27FC236}">
                <a16:creationId xmlns:a16="http://schemas.microsoft.com/office/drawing/2014/main" id="{108A1611-7C76-5627-404F-1D1EF6EACE4A}"/>
              </a:ext>
            </a:extLst>
          </p:cNvPr>
          <p:cNvSpPr>
            <a:spLocks noGrp="1" noRot="1" noChangeAspect="1" noMove="1" noResize="1" noEditPoints="1" noAdjustHandles="1" noChangeArrowheads="1" noChangeShapeType="1" noTextEdit="1"/>
          </p:cNvSpPr>
          <p:nvPr/>
        </p:nvSpPr>
        <p:spPr>
          <a:xfrm>
            <a:off x="1588"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a:extLst>
              <a:ext uri="{FF2B5EF4-FFF2-40B4-BE49-F238E27FC236}">
                <a16:creationId xmlns:a16="http://schemas.microsoft.com/office/drawing/2014/main" id="{7106E3E7-FAA1-8D1A-0CB3-1A2D6657A377}"/>
              </a:ext>
            </a:extLst>
          </p:cNvPr>
          <p:cNvSpPr>
            <a:spLocks noGrp="1"/>
          </p:cNvSpPr>
          <p:nvPr>
            <p:ph type="ctrTitle"/>
          </p:nvPr>
        </p:nvSpPr>
        <p:spPr>
          <a:xfrm>
            <a:off x="1096963" y="758825"/>
            <a:ext cx="10058400" cy="3892550"/>
          </a:xfrm>
        </p:spPr>
        <p:txBody>
          <a:bodyPr anchor="ctr"/>
          <a:lstStyle/>
          <a:p>
            <a:pPr eaLnBrk="1" fontAlgn="auto" hangingPunct="1">
              <a:lnSpc>
                <a:spcPct val="150000"/>
              </a:lnSpc>
              <a:spcBef>
                <a:spcPts val="0"/>
              </a:spcBef>
              <a:spcAft>
                <a:spcPts val="0"/>
              </a:spcAft>
              <a:defRPr/>
            </a:pPr>
            <a:r>
              <a:rPr lang="el-GR" sz="2000" b="1" dirty="0">
                <a:latin typeface="Times New Roman"/>
                <a:ea typeface="Calibri" panose="020F0502020204030204" pitchFamily="34" charset="0"/>
                <a:cs typeface="Times New Roman"/>
              </a:rPr>
              <a:t>Κωδικός μαθήματος στο Προπτυχιακό Πρόγραμμα Σπουδών: 6361 </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l-GR" sz="2000" b="1" dirty="0">
                <a:latin typeface="Times New Roman"/>
                <a:ea typeface="Calibri" panose="020F0502020204030204" pitchFamily="34" charset="0"/>
                <a:cs typeface="Times New Roman"/>
              </a:rPr>
              <a:t>Διδακτικές μονάδες:	 3</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l-GR" sz="2000" b="1" dirty="0">
                <a:latin typeface="Times New Roman"/>
                <a:ea typeface="Calibri" panose="020F0502020204030204" pitchFamily="34" charset="0"/>
                <a:cs typeface="Times New Roman"/>
              </a:rPr>
              <a:t>Πιστωτικές μονάδες (</a:t>
            </a:r>
            <a:r>
              <a:rPr lang="en-US" sz="2000" b="1" dirty="0">
                <a:latin typeface="Times New Roman"/>
                <a:ea typeface="Calibri" panose="020F0502020204030204" pitchFamily="34" charset="0"/>
                <a:cs typeface="Times New Roman"/>
              </a:rPr>
              <a:t>ECTS</a:t>
            </a:r>
            <a:r>
              <a:rPr lang="el-GR" sz="2000" b="1" dirty="0">
                <a:latin typeface="Times New Roman"/>
                <a:ea typeface="Calibri" panose="020F0502020204030204" pitchFamily="34" charset="0"/>
                <a:cs typeface="Times New Roman"/>
              </a:rPr>
              <a:t>): 4</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l-GR" sz="2000" b="1" dirty="0">
                <a:latin typeface="Times New Roman"/>
                <a:ea typeface="Calibri" panose="020F0502020204030204" pitchFamily="34" charset="0"/>
                <a:cs typeface="Times New Roman"/>
              </a:rPr>
              <a:t>Ώρες Διδασκαλίας / εβδομάδα: 3</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l-GR" sz="2000" b="1" dirty="0">
                <a:latin typeface="Times New Roman"/>
                <a:ea typeface="Calibri" panose="020F0502020204030204" pitchFamily="34" charset="0"/>
                <a:cs typeface="Times New Roman"/>
              </a:rPr>
              <a:t>Κατηγορία: Υποχρεωτικό-Επιλογής</a:t>
            </a:r>
            <a:endParaRPr lang="en-US" sz="2000" b="1" dirty="0">
              <a:latin typeface="Times New Roman"/>
              <a:ea typeface="Calibri" panose="020F0502020204030204" pitchFamily="34" charset="0"/>
              <a:cs typeface="Times New Roman"/>
            </a:endParaRPr>
          </a:p>
        </p:txBody>
      </p:sp>
      <p:sp>
        <p:nvSpPr>
          <p:cNvPr id="49" name="Rectangle 48" descr="&quot;&quot;">
            <a:extLst>
              <a:ext uri="{FF2B5EF4-FFF2-40B4-BE49-F238E27FC236}">
                <a16:creationId xmlns:a16="http://schemas.microsoft.com/office/drawing/2014/main" id="{A9BEFC62-EC64-3719-250B-D945A1C41BDF}"/>
              </a:ext>
            </a:extLst>
          </p:cNvPr>
          <p:cNvSpPr>
            <a:spLocks noGrp="1" noRot="1" noChangeAspect="1" noMove="1" noResize="1" noEditPoints="1" noAdjustHandles="1" noChangeArrowheads="1" noChangeShapeType="1" noTextEdit="1"/>
          </p:cNvSpPr>
          <p:nvPr/>
        </p:nvSpPr>
        <p:spPr bwMode="white">
          <a:xfrm>
            <a:off x="1588" y="4953000"/>
            <a:ext cx="12188825"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A583EA47-5F49-9EE1-3E58-DFB5E940E8C3}"/>
              </a:ext>
            </a:extLst>
          </p:cNvPr>
          <p:cNvSpPr>
            <a:spLocks noGrp="1"/>
          </p:cNvSpPr>
          <p:nvPr>
            <p:ph type="subTitle" idx="1"/>
          </p:nvPr>
        </p:nvSpPr>
        <p:spPr>
          <a:xfrm>
            <a:off x="1100138" y="5224463"/>
            <a:ext cx="10058400" cy="1143000"/>
          </a:xfrm>
        </p:spPr>
        <p:txBody>
          <a:bodyPr rtlCol="0"/>
          <a:lstStyle/>
          <a:p>
            <a:pPr eaLnBrk="1" fontAlgn="auto" hangingPunct="1">
              <a:defRPr/>
            </a:pPr>
            <a:r>
              <a:rPr lang="el-GR" dirty="0">
                <a:solidFill>
                  <a:srgbClr val="FFFFFF"/>
                </a:solidFill>
              </a:rPr>
              <a:t>Βαςικες πληροφοριες</a:t>
            </a:r>
            <a:endParaRPr lang="en-US"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EBD5-E8F1-5DEC-B95B-6634C252DBEE}"/>
              </a:ext>
            </a:extLst>
          </p:cNvPr>
          <p:cNvSpPr>
            <a:spLocks noGrp="1"/>
          </p:cNvSpPr>
          <p:nvPr>
            <p:ph type="title"/>
          </p:nvPr>
        </p:nvSpPr>
        <p:spPr/>
        <p:txBody>
          <a:bodyPr/>
          <a:lstStyle/>
          <a:p>
            <a:pPr eaLnBrk="1" fontAlgn="auto" hangingPunct="1">
              <a:spcAft>
                <a:spcPts val="0"/>
              </a:spcAft>
              <a:defRPr/>
            </a:pPr>
            <a:r>
              <a:rPr lang="el-GR" sz="4000" dirty="0">
                <a:solidFill>
                  <a:schemeClr val="tx1">
                    <a:lumMod val="75000"/>
                    <a:lumOff val="25000"/>
                  </a:schemeClr>
                </a:solidFill>
              </a:rPr>
              <a:t>Κοινωνική σημασία της συμβουλευτικής ψυχολογίας</a:t>
            </a:r>
            <a:endParaRPr lang="en-US" sz="4000" dirty="0">
              <a:solidFill>
                <a:schemeClr val="tx1">
                  <a:lumMod val="75000"/>
                  <a:lumOff val="25000"/>
                </a:schemeClr>
              </a:solidFill>
            </a:endParaRPr>
          </a:p>
        </p:txBody>
      </p:sp>
      <p:sp>
        <p:nvSpPr>
          <p:cNvPr id="32771" name="Content Placeholder 2">
            <a:extLst>
              <a:ext uri="{FF2B5EF4-FFF2-40B4-BE49-F238E27FC236}">
                <a16:creationId xmlns:a16="http://schemas.microsoft.com/office/drawing/2014/main" id="{D47EAEF9-3161-74B6-4080-E654FA2A3593}"/>
              </a:ext>
            </a:extLst>
          </p:cNvPr>
          <p:cNvSpPr>
            <a:spLocks noGrp="1" noChangeArrowheads="1"/>
          </p:cNvSpPr>
          <p:nvPr>
            <p:ph idx="1"/>
          </p:nvPr>
        </p:nvSpPr>
        <p:spPr/>
        <p:txBody>
          <a:bodyPr/>
          <a:lstStyle/>
          <a:p>
            <a:pPr eaLnBrk="1" hangingPunct="1"/>
            <a:r>
              <a:rPr lang="el-GR" altLang="en-US"/>
              <a:t>Θέματα που απασχολούν τη συμβουλευτική ψυχολογία:</a:t>
            </a:r>
          </a:p>
          <a:p>
            <a:pPr eaLnBrk="1" hangingPunct="1"/>
            <a:r>
              <a:rPr lang="el-GR" altLang="en-US"/>
              <a:t>•Το αίτημα των μειονοτήτων και των γυναικών για ίση πρόσβαση στον χώρο της εργασίας και ισότητα ευκαιριών, </a:t>
            </a:r>
          </a:p>
          <a:p>
            <a:pPr eaLnBrk="1" hangingPunct="1"/>
            <a:r>
              <a:rPr lang="el-GR" altLang="en-US"/>
              <a:t>•Ο διάχυτος ρατσισμός, σεξισμός και καταπίεση</a:t>
            </a:r>
          </a:p>
          <a:p>
            <a:pPr eaLnBrk="1" hangingPunct="1"/>
            <a:r>
              <a:rPr lang="el-GR" altLang="en-US"/>
              <a:t>•Οι κοινωνικές αναταραχές </a:t>
            </a:r>
          </a:p>
          <a:p>
            <a:pPr eaLnBrk="1" hangingPunct="1"/>
            <a:r>
              <a:rPr lang="el-GR" altLang="en-US"/>
              <a:t>•Ενδιαφέρον της για την επιτυχή αντιμετώπιση μεγάλων κοινωνικών αναγκών </a:t>
            </a: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hank you very much to all my wonderful contributors, for the inspiration,  creativity and incre… | Thank you for birthday wishes, Thank you wishes, Thank  you images">
            <a:extLst>
              <a:ext uri="{FF2B5EF4-FFF2-40B4-BE49-F238E27FC236}">
                <a16:creationId xmlns:a16="http://schemas.microsoft.com/office/drawing/2014/main" id="{76F0A22A-118B-A9FF-AEDC-BB93741A8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20000">
            <a:off x="4762874" y="2167871"/>
            <a:ext cx="2364815" cy="315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423B3-C2AE-73E1-0277-0CD2294FECFB}"/>
              </a:ext>
            </a:extLst>
          </p:cNvPr>
          <p:cNvSpPr>
            <a:spLocks noGrp="1"/>
          </p:cNvSpPr>
          <p:nvPr>
            <p:ph type="title"/>
          </p:nvPr>
        </p:nvSpPr>
        <p:spPr/>
        <p:txBody>
          <a:bodyPr wrap="square" numCol="1" anchorCtr="0" compatLnSpc="1">
            <a:prstTxWarp prst="textNoShape">
              <a:avLst/>
            </a:prstTxWarp>
          </a:bodyPr>
          <a:lstStyle/>
          <a:p>
            <a:pPr eaLnBrk="1" hangingPunct="1">
              <a:defRPr/>
            </a:pPr>
            <a:r>
              <a:rPr lang="el-GR" altLang="en-US" sz="4800">
                <a:solidFill>
                  <a:srgbClr val="000000"/>
                </a:solidFill>
                <a:latin typeface="Times New Roman" panose="02020603050405020304" pitchFamily="18" charset="0"/>
                <a:cs typeface="Calibri" panose="020F0502020204030204" pitchFamily="34" charset="0"/>
              </a:rPr>
              <a:t>Σκοπός</a:t>
            </a:r>
            <a:endParaRPr lang="en-US" altLang="en-US"/>
          </a:p>
        </p:txBody>
      </p:sp>
      <p:pic>
        <p:nvPicPr>
          <p:cNvPr id="12291" name="Picture 2" descr="Τι είναι η Συμβουλευτική Ψυχολογία και πώς λειτουργεί;">
            <a:extLst>
              <a:ext uri="{FF2B5EF4-FFF2-40B4-BE49-F238E27FC236}">
                <a16:creationId xmlns:a16="http://schemas.microsoft.com/office/drawing/2014/main" id="{099680FF-B7E6-03C4-7C6F-67DE517C5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0" y="2562225"/>
            <a:ext cx="8967788"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5266-71AC-56F6-C626-67AAD1A72AF5}"/>
              </a:ext>
            </a:extLst>
          </p:cNvPr>
          <p:cNvSpPr>
            <a:spLocks noGrp="1"/>
          </p:cNvSpPr>
          <p:nvPr>
            <p:ph type="title"/>
          </p:nvPr>
        </p:nvSpPr>
        <p:spPr/>
        <p:txBody>
          <a:bodyPr/>
          <a:lstStyle/>
          <a:p>
            <a:pPr eaLnBrk="1" fontAlgn="auto" hangingPunct="1">
              <a:spcAft>
                <a:spcPts val="0"/>
              </a:spcAft>
              <a:defRPr/>
            </a:pPr>
            <a:r>
              <a:rPr lang="el-GR" dirty="0">
                <a:solidFill>
                  <a:schemeClr val="tx1">
                    <a:lumMod val="75000"/>
                    <a:lumOff val="25000"/>
                  </a:schemeClr>
                </a:solidFill>
              </a:rPr>
              <a:t>Περιεχόμενο</a:t>
            </a:r>
            <a:endParaRPr lang="en-US" dirty="0">
              <a:solidFill>
                <a:schemeClr val="tx1">
                  <a:lumMod val="75000"/>
                  <a:lumOff val="25000"/>
                </a:schemeClr>
              </a:solidFill>
            </a:endParaRPr>
          </a:p>
        </p:txBody>
      </p:sp>
      <p:sp>
        <p:nvSpPr>
          <p:cNvPr id="14339" name="Content Placeholder 2">
            <a:extLst>
              <a:ext uri="{FF2B5EF4-FFF2-40B4-BE49-F238E27FC236}">
                <a16:creationId xmlns:a16="http://schemas.microsoft.com/office/drawing/2014/main" id="{DA8F973F-4BF5-2935-39AB-7C2314F8129F}"/>
              </a:ext>
            </a:extLst>
          </p:cNvPr>
          <p:cNvSpPr>
            <a:spLocks noGrp="1" noChangeArrowheads="1"/>
          </p:cNvSpPr>
          <p:nvPr>
            <p:ph idx="1"/>
          </p:nvPr>
        </p:nvSpPr>
        <p:spPr>
          <a:xfrm>
            <a:off x="365125" y="2108200"/>
            <a:ext cx="11582400" cy="3760788"/>
          </a:xfrm>
        </p:spPr>
        <p:txBody>
          <a:bodyPr/>
          <a:lstStyle/>
          <a:p>
            <a:pPr algn="just" eaLnBrk="1" hangingPunct="1"/>
            <a:r>
              <a:rPr lang="el-GR" altLang="en-US" sz="2400"/>
              <a:t>Το μάθημα αυτό αποτελείται από διαλέξεις αφιερωμένες σε ειδικούς πληθυσμούς και πιο συγκεκριμένα στο πως οι βασικές αρχές της συμβουλευτικής ψυχολογίας εφαρμόζονται σε αυτούς. Στο εύρος της θεματικής του παρόντος μαθήματος περιλαμβάνονται άτομα που ανήκουν σε εθνοτικές και φυλετικές μειονότητες, άτομα διαφορετικής ηλικίας, ΑΜΕΑ, η διαφορετικότητα βάσει σεξουαλικού προσανατολισμού καθώς και άτομα με χρόνιες και καταλυτικές ασθενείς, όπως και οι φροντιστές τους. Το μάθημα αυτό δεν θα μπορούσε παρά να περιλαμβάνει </a:t>
            </a:r>
            <a:r>
              <a:rPr lang="el-GR" altLang="en-US" sz="2400">
                <a:solidFill>
                  <a:srgbClr val="FF0000"/>
                </a:solidFill>
              </a:rPr>
              <a:t>ηθικά και δεοντολογικά </a:t>
            </a:r>
            <a:r>
              <a:rPr lang="el-GR" altLang="en-US" sz="2400"/>
              <a:t>ζητήματα καθώς και την σύνδεση των συμβουλευτικών ψυχολόγων με την διεπιστημονική κοινότητα.</a:t>
            </a:r>
            <a:endParaRPr lang="en-US"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112F2D-7A57-98AA-8023-D8E71CAD7C0D}"/>
              </a:ext>
            </a:extLst>
          </p:cNvPr>
          <p:cNvSpPr>
            <a:spLocks noGrp="1"/>
          </p:cNvSpPr>
          <p:nvPr>
            <p:ph type="title"/>
          </p:nvPr>
        </p:nvSpPr>
        <p:spPr>
          <a:xfrm>
            <a:off x="1096963" y="287338"/>
            <a:ext cx="10058400" cy="1449387"/>
          </a:xfrm>
        </p:spPr>
        <p:txBody>
          <a:bodyPr/>
          <a:lstStyle/>
          <a:p>
            <a:pPr eaLnBrk="1" fontAlgn="auto" hangingPunct="1">
              <a:spcAft>
                <a:spcPts val="0"/>
              </a:spcAft>
              <a:defRPr/>
            </a:pPr>
            <a:r>
              <a:rPr lang="el-GR" dirty="0">
                <a:solidFill>
                  <a:schemeClr val="tx1">
                    <a:lumMod val="75000"/>
                    <a:lumOff val="25000"/>
                  </a:schemeClr>
                </a:solidFill>
              </a:rPr>
              <a:t>Διαλέξεις</a:t>
            </a:r>
            <a:br>
              <a:rPr lang="el-GR" dirty="0">
                <a:solidFill>
                  <a:schemeClr val="tx1">
                    <a:lumMod val="75000"/>
                    <a:lumOff val="25000"/>
                  </a:schemeClr>
                </a:solidFill>
              </a:rPr>
            </a:br>
            <a:endParaRPr lang="en-US" dirty="0">
              <a:solidFill>
                <a:schemeClr val="tx1">
                  <a:lumMod val="75000"/>
                  <a:lumOff val="25000"/>
                </a:schemeClr>
              </a:solidFill>
            </a:endParaRPr>
          </a:p>
        </p:txBody>
      </p:sp>
      <p:sp>
        <p:nvSpPr>
          <p:cNvPr id="3" name="Θέση περιεχομένου 2">
            <a:extLst>
              <a:ext uri="{FF2B5EF4-FFF2-40B4-BE49-F238E27FC236}">
                <a16:creationId xmlns:a16="http://schemas.microsoft.com/office/drawing/2014/main" id="{03B63193-B9E8-61C8-7617-E2E94A7893E6}"/>
              </a:ext>
            </a:extLst>
          </p:cNvPr>
          <p:cNvSpPr>
            <a:spLocks noGrp="1"/>
          </p:cNvSpPr>
          <p:nvPr>
            <p:ph sz="half" idx="1"/>
          </p:nvPr>
        </p:nvSpPr>
        <p:spPr>
          <a:xfrm>
            <a:off x="1096963" y="2120900"/>
            <a:ext cx="4640262" cy="3748088"/>
          </a:xfrm>
        </p:spPr>
        <p:txBody>
          <a:bodyPr rtlCol="0">
            <a:normAutofit fontScale="40000" lnSpcReduction="20000"/>
          </a:bodyPr>
          <a:lstStyle/>
          <a:p>
            <a:pPr marL="91440" indent="-91440" eaLnBrk="1" fontAlgn="auto" hangingPunct="1">
              <a:buFont typeface="Arial" panose="020B0604020202020204" pitchFamily="34" charset="0"/>
              <a:buChar char="•"/>
              <a:defRPr/>
            </a:pPr>
            <a:r>
              <a:rPr lang="el-GR" sz="4000" dirty="0">
                <a:solidFill>
                  <a:schemeClr val="tx1">
                    <a:lumMod val="75000"/>
                    <a:lumOff val="25000"/>
                  </a:schemeClr>
                </a:solidFill>
              </a:rPr>
              <a:t>Εισαγωγή. Συμβουλευτική Ψυχολογία: ορισμοί και τομείς εφαρμογής. Κοινωνική σημασία της συμβουλευτικής ψυχολογίας  </a:t>
            </a:r>
          </a:p>
          <a:p>
            <a:pPr marL="91440" indent="-91440" eaLnBrk="1" fontAlgn="auto" hangingPunct="1">
              <a:buFont typeface="Arial" panose="020B0604020202020204" pitchFamily="34" charset="0"/>
              <a:buChar char="•"/>
              <a:defRPr/>
            </a:pPr>
            <a:r>
              <a:rPr lang="el-GR" sz="4000" dirty="0">
                <a:solidFill>
                  <a:schemeClr val="tx1">
                    <a:lumMod val="75000"/>
                    <a:lumOff val="25000"/>
                  </a:schemeClr>
                </a:solidFill>
              </a:rPr>
              <a:t>Θέματα που απασχολούν τη συμβουλευτική ψυχολογία σε σχέση με ευαίσθητες ομάδες</a:t>
            </a:r>
          </a:p>
          <a:p>
            <a:pPr marL="91440" indent="-91440" eaLnBrk="1" fontAlgn="auto" hangingPunct="1">
              <a:buFont typeface="Arial" panose="020B0604020202020204" pitchFamily="34" charset="0"/>
              <a:buChar char="•"/>
              <a:defRPr/>
            </a:pPr>
            <a:r>
              <a:rPr lang="el-GR" sz="4000" dirty="0">
                <a:solidFill>
                  <a:schemeClr val="tx1">
                    <a:lumMod val="75000"/>
                    <a:lumOff val="25000"/>
                  </a:schemeClr>
                </a:solidFill>
              </a:rPr>
              <a:t>Προκαταλήψεις και στερεότυπα: ο ρόλος της συμβουλευτικής, οι πεποιθήσεις και οι προσδοκίες του συμβούλου.</a:t>
            </a:r>
          </a:p>
          <a:p>
            <a:pPr marL="91440" indent="-91440" eaLnBrk="1" fontAlgn="auto" hangingPunct="1">
              <a:buFont typeface="Arial" panose="020B0604020202020204" pitchFamily="34" charset="0"/>
              <a:buChar char="•"/>
              <a:defRPr/>
            </a:pPr>
            <a:r>
              <a:rPr lang="el-GR" sz="4000" dirty="0">
                <a:solidFill>
                  <a:schemeClr val="tx1">
                    <a:lumMod val="75000"/>
                    <a:lumOff val="25000"/>
                  </a:schemeClr>
                </a:solidFill>
              </a:rPr>
              <a:t>Η </a:t>
            </a:r>
            <a:r>
              <a:rPr lang="el-GR" sz="4000" dirty="0" err="1">
                <a:solidFill>
                  <a:schemeClr val="tx1">
                    <a:lumMod val="75000"/>
                    <a:lumOff val="25000"/>
                  </a:schemeClr>
                </a:solidFill>
              </a:rPr>
              <a:t>πολυπολιτισμικότητα</a:t>
            </a:r>
            <a:r>
              <a:rPr lang="el-GR" sz="4000" dirty="0">
                <a:solidFill>
                  <a:schemeClr val="tx1">
                    <a:lumMod val="75000"/>
                    <a:lumOff val="25000"/>
                  </a:schemeClr>
                </a:solidFill>
              </a:rPr>
              <a:t> στη συμβουλευτική</a:t>
            </a:r>
          </a:p>
          <a:p>
            <a:pPr marL="91440" indent="-91440" eaLnBrk="1" fontAlgn="auto" hangingPunct="1">
              <a:buFont typeface="Arial" panose="020B0604020202020204" pitchFamily="34" charset="0"/>
              <a:buChar char="•"/>
              <a:defRPr/>
            </a:pPr>
            <a:r>
              <a:rPr lang="el-GR" sz="4000" dirty="0">
                <a:solidFill>
                  <a:schemeClr val="tx1">
                    <a:lumMod val="75000"/>
                    <a:lumOff val="25000"/>
                  </a:schemeClr>
                </a:solidFill>
              </a:rPr>
              <a:t>Συμβουλευτική παιδιών και εφήβων (ανηλίκων)</a:t>
            </a:r>
          </a:p>
          <a:p>
            <a:pPr marL="91440" indent="-91440" eaLnBrk="1" fontAlgn="auto" hangingPunct="1">
              <a:buFont typeface="Arial" panose="020B0604020202020204" pitchFamily="34" charset="0"/>
              <a:buChar char="•"/>
              <a:defRPr/>
            </a:pPr>
            <a:r>
              <a:rPr lang="el-GR" sz="4000" dirty="0">
                <a:solidFill>
                  <a:schemeClr val="tx1">
                    <a:lumMod val="75000"/>
                    <a:lumOff val="25000"/>
                  </a:schemeClr>
                </a:solidFill>
              </a:rPr>
              <a:t>Συμβουλευτική στην Τρίτη ηλικία</a:t>
            </a:r>
          </a:p>
          <a:p>
            <a:pPr marL="91440" indent="-91440" eaLnBrk="1" fontAlgn="auto" hangingPunct="1">
              <a:defRPr/>
            </a:pPr>
            <a:endParaRPr lang="en-US" dirty="0">
              <a:solidFill>
                <a:schemeClr val="tx1">
                  <a:lumMod val="75000"/>
                  <a:lumOff val="25000"/>
                </a:schemeClr>
              </a:solidFill>
            </a:endParaRPr>
          </a:p>
        </p:txBody>
      </p:sp>
      <p:sp>
        <p:nvSpPr>
          <p:cNvPr id="4" name="Θέση περιεχομένου 3">
            <a:extLst>
              <a:ext uri="{FF2B5EF4-FFF2-40B4-BE49-F238E27FC236}">
                <a16:creationId xmlns:a16="http://schemas.microsoft.com/office/drawing/2014/main" id="{44C23590-E870-884E-B59D-0ED19F1AC1E5}"/>
              </a:ext>
            </a:extLst>
          </p:cNvPr>
          <p:cNvSpPr>
            <a:spLocks noGrp="1"/>
          </p:cNvSpPr>
          <p:nvPr>
            <p:ph sz="half" idx="2"/>
          </p:nvPr>
        </p:nvSpPr>
        <p:spPr>
          <a:xfrm>
            <a:off x="6516688" y="2120900"/>
            <a:ext cx="4638675" cy="3748088"/>
          </a:xfrm>
        </p:spPr>
        <p:txBody>
          <a:bodyPr rtlCol="0">
            <a:normAutofit fontScale="40000" lnSpcReduction="20000"/>
          </a:bodyPr>
          <a:lstStyle/>
          <a:p>
            <a:pPr marL="91440" indent="-91440" eaLnBrk="1" fontAlgn="auto" hangingPunct="1">
              <a:buFont typeface="Arial" panose="020B0604020202020204" pitchFamily="34" charset="0"/>
              <a:buChar char="•"/>
              <a:defRPr/>
            </a:pPr>
            <a:r>
              <a:rPr lang="el-GR" sz="4000" dirty="0">
                <a:solidFill>
                  <a:schemeClr val="tx1">
                    <a:lumMod val="75000"/>
                    <a:lumOff val="25000"/>
                  </a:schemeClr>
                </a:solidFill>
              </a:rPr>
              <a:t>Συμβουλευτική ψυχολογία και ειδική αγωγή</a:t>
            </a:r>
          </a:p>
          <a:p>
            <a:pPr marL="91440" indent="-91440" eaLnBrk="1" fontAlgn="auto" hangingPunct="1">
              <a:buFont typeface="Arial" panose="020B0604020202020204" pitchFamily="34" charset="0"/>
              <a:buChar char="•"/>
              <a:defRPr/>
            </a:pPr>
            <a:r>
              <a:rPr lang="el-GR" sz="4000" dirty="0">
                <a:solidFill>
                  <a:schemeClr val="tx1">
                    <a:lumMod val="75000"/>
                    <a:lumOff val="25000"/>
                  </a:schemeClr>
                </a:solidFill>
              </a:rPr>
              <a:t>Συμβουλευτική και Σεξουαλικός προσανατολισμός/Ταυτότητα Φύλου</a:t>
            </a:r>
          </a:p>
          <a:p>
            <a:pPr marL="91440" indent="-91440" eaLnBrk="1" fontAlgn="auto" hangingPunct="1">
              <a:buFont typeface="Arial" panose="020B0604020202020204" pitchFamily="34" charset="0"/>
              <a:buChar char="•"/>
              <a:defRPr/>
            </a:pPr>
            <a:r>
              <a:rPr lang="el-GR" sz="4000" dirty="0">
                <a:solidFill>
                  <a:schemeClr val="tx1">
                    <a:lumMod val="75000"/>
                    <a:lumOff val="25000"/>
                  </a:schemeClr>
                </a:solidFill>
              </a:rPr>
              <a:t>Συμβουλευτική γυναικών (με την οπτική του φύλου)</a:t>
            </a:r>
          </a:p>
          <a:p>
            <a:pPr marL="91440" indent="-91440" eaLnBrk="1" fontAlgn="auto" hangingPunct="1">
              <a:buFont typeface="Arial" panose="020B0604020202020204" pitchFamily="34" charset="0"/>
              <a:buChar char="•"/>
              <a:defRPr/>
            </a:pPr>
            <a:r>
              <a:rPr lang="el-GR" sz="4000" dirty="0">
                <a:solidFill>
                  <a:schemeClr val="tx1">
                    <a:lumMod val="75000"/>
                    <a:lumOff val="25000"/>
                  </a:schemeClr>
                </a:solidFill>
              </a:rPr>
              <a:t>Η συμβουλευτική σε ασθενείς  και φροντιστές</a:t>
            </a:r>
          </a:p>
          <a:p>
            <a:pPr marL="91440" indent="-91440" eaLnBrk="1" fontAlgn="auto" hangingPunct="1">
              <a:buFont typeface="Arial" panose="020B0604020202020204" pitchFamily="34" charset="0"/>
              <a:buChar char="•"/>
              <a:defRPr/>
            </a:pPr>
            <a:r>
              <a:rPr lang="el-GR" sz="4000" dirty="0">
                <a:solidFill>
                  <a:schemeClr val="tx1">
                    <a:lumMod val="75000"/>
                    <a:lumOff val="25000"/>
                  </a:schemeClr>
                </a:solidFill>
              </a:rPr>
              <a:t>Δεοντολογία και θέματα διεπιστημονικότητας</a:t>
            </a:r>
          </a:p>
          <a:p>
            <a:pPr marL="91440" indent="-91440" eaLnBrk="1" fontAlgn="auto" hangingPunct="1">
              <a:buFont typeface="Arial" panose="020B0604020202020204" pitchFamily="34" charset="0"/>
              <a:buChar char="•"/>
              <a:defRPr/>
            </a:pPr>
            <a:r>
              <a:rPr lang="el-GR" sz="4000" dirty="0">
                <a:solidFill>
                  <a:schemeClr val="tx1">
                    <a:lumMod val="75000"/>
                    <a:lumOff val="25000"/>
                  </a:schemeClr>
                </a:solidFill>
              </a:rPr>
              <a:t>Προγράμματα Συμβουλευτικής Ψυχολογίας σε ειδικούς πληθυσμούς</a:t>
            </a:r>
          </a:p>
          <a:p>
            <a:pPr marL="91440" indent="-91440" eaLnBrk="1" fontAlgn="auto" hangingPunct="1">
              <a:defRPr/>
            </a:pPr>
            <a:endParaRPr lang="en-US" dirty="0">
              <a:solidFill>
                <a:schemeClr val="tx1">
                  <a:lumMod val="75000"/>
                  <a:lumOff val="2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E41BB3-66D2-42FA-0025-4F852149F973}"/>
              </a:ext>
            </a:extLst>
          </p:cNvPr>
          <p:cNvSpPr>
            <a:spLocks noGrp="1"/>
          </p:cNvSpPr>
          <p:nvPr>
            <p:ph type="title"/>
          </p:nvPr>
        </p:nvSpPr>
        <p:spPr>
          <a:xfrm>
            <a:off x="1096963" y="287338"/>
            <a:ext cx="10058400" cy="1449387"/>
          </a:xfrm>
        </p:spPr>
        <p:txBody>
          <a:bodyPr/>
          <a:lstStyle/>
          <a:p>
            <a:pPr>
              <a:defRPr/>
            </a:pPr>
            <a:r>
              <a:rPr lang="el-GR" dirty="0"/>
              <a:t>Τι άλλο θα θέλατε να μάθετε?</a:t>
            </a:r>
            <a:endParaRPr lang="en-US" dirty="0"/>
          </a:p>
        </p:txBody>
      </p:sp>
      <p:pic>
        <p:nvPicPr>
          <p:cNvPr id="16387" name="Εικόνα 4">
            <a:extLst>
              <a:ext uri="{FF2B5EF4-FFF2-40B4-BE49-F238E27FC236}">
                <a16:creationId xmlns:a16="http://schemas.microsoft.com/office/drawing/2014/main" id="{73D837E8-8E2E-4ADF-35E6-326E8C9F5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513" y="3101975"/>
            <a:ext cx="4687887"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7E2D7-A0CD-75EA-4D35-1B1FFB74F37C}"/>
              </a:ext>
            </a:extLst>
          </p:cNvPr>
          <p:cNvSpPr>
            <a:spLocks noGrp="1"/>
          </p:cNvSpPr>
          <p:nvPr>
            <p:ph type="title"/>
          </p:nvPr>
        </p:nvSpPr>
        <p:spPr/>
        <p:txBody>
          <a:bodyPr/>
          <a:lstStyle/>
          <a:p>
            <a:pPr eaLnBrk="1" fontAlgn="auto" hangingPunct="1">
              <a:spcAft>
                <a:spcPts val="0"/>
              </a:spcAft>
              <a:defRPr/>
            </a:pPr>
            <a:r>
              <a:rPr lang="el-GR" dirty="0">
                <a:solidFill>
                  <a:schemeClr val="tx1">
                    <a:lumMod val="75000"/>
                    <a:lumOff val="25000"/>
                  </a:schemeClr>
                </a:solidFill>
              </a:rPr>
              <a:t>Προτεινόμενα συγγράμματα</a:t>
            </a:r>
            <a:endParaRPr lang="en-US" dirty="0">
              <a:solidFill>
                <a:schemeClr val="tx1">
                  <a:lumMod val="75000"/>
                  <a:lumOff val="25000"/>
                </a:schemeClr>
              </a:solidFill>
            </a:endParaRPr>
          </a:p>
        </p:txBody>
      </p:sp>
      <p:sp>
        <p:nvSpPr>
          <p:cNvPr id="17411" name="Content Placeholder 2">
            <a:extLst>
              <a:ext uri="{FF2B5EF4-FFF2-40B4-BE49-F238E27FC236}">
                <a16:creationId xmlns:a16="http://schemas.microsoft.com/office/drawing/2014/main" id="{BCEE43BB-F083-8204-AA77-0AA1FED8D26C}"/>
              </a:ext>
            </a:extLst>
          </p:cNvPr>
          <p:cNvSpPr>
            <a:spLocks noGrp="1" noChangeArrowheads="1"/>
          </p:cNvSpPr>
          <p:nvPr>
            <p:ph idx="1"/>
          </p:nvPr>
        </p:nvSpPr>
        <p:spPr/>
        <p:txBody>
          <a:bodyPr/>
          <a:lstStyle/>
          <a:p>
            <a:pPr marL="90170" indent="-90170" eaLnBrk="1" hangingPunct="1">
              <a:lnSpc>
                <a:spcPct val="150000"/>
              </a:lnSpc>
              <a:spcAft>
                <a:spcPts val="600"/>
              </a:spcAft>
              <a:defRPr/>
            </a:pPr>
            <a:r>
              <a:rPr lang="el-GR" altLang="en-US" sz="1800" dirty="0">
                <a:solidFill>
                  <a:srgbClr val="FF0000"/>
                </a:solidFill>
                <a:latin typeface="Times New Roman" panose="02020603050405020304" pitchFamily="18" charset="0"/>
                <a:cs typeface="Times New Roman" panose="02020603050405020304" pitchFamily="18" charset="0"/>
              </a:rPr>
              <a:t>Αθανασιάδου Χριστίνα (2020). Συμβουλευτική ψυχολογία. Εκδόσεις: </a:t>
            </a:r>
            <a:r>
              <a:rPr lang="en-US" altLang="en-US" sz="1800" dirty="0">
                <a:solidFill>
                  <a:srgbClr val="FF0000"/>
                </a:solidFill>
                <a:latin typeface="Times New Roman" panose="02020603050405020304" pitchFamily="18" charset="0"/>
                <a:cs typeface="Times New Roman" panose="02020603050405020304" pitchFamily="18" charset="0"/>
              </a:rPr>
              <a:t>Gutenberg </a:t>
            </a:r>
            <a:r>
              <a:rPr lang="el-GR" altLang="en-US" sz="1800" dirty="0">
                <a:solidFill>
                  <a:srgbClr val="FF0000"/>
                </a:solidFill>
                <a:latin typeface="Times New Roman" panose="02020603050405020304" pitchFamily="18" charset="0"/>
                <a:cs typeface="Times New Roman" panose="02020603050405020304" pitchFamily="18" charset="0"/>
              </a:rPr>
              <a:t>(Συλλογικός τόμος) Κωδικός Βιβλίου στον </a:t>
            </a:r>
            <a:r>
              <a:rPr lang="el-GR" altLang="en-US" sz="1800" dirty="0" err="1">
                <a:solidFill>
                  <a:srgbClr val="FF0000"/>
                </a:solidFill>
                <a:latin typeface="Times New Roman" panose="02020603050405020304" pitchFamily="18" charset="0"/>
                <a:cs typeface="Times New Roman" panose="02020603050405020304" pitchFamily="18" charset="0"/>
              </a:rPr>
              <a:t>Εύδοξο</a:t>
            </a:r>
            <a:r>
              <a:rPr lang="el-GR" altLang="en-US" sz="1800" dirty="0">
                <a:solidFill>
                  <a:srgbClr val="FF0000"/>
                </a:solidFill>
                <a:latin typeface="Times New Roman" panose="02020603050405020304" pitchFamily="18" charset="0"/>
                <a:cs typeface="Times New Roman" panose="02020603050405020304" pitchFamily="18" charset="0"/>
              </a:rPr>
              <a:t>: 94689204 (1</a:t>
            </a:r>
            <a:r>
              <a:rPr lang="el-GR" altLang="en-US" sz="1800" baseline="30000" dirty="0">
                <a:solidFill>
                  <a:srgbClr val="FF0000"/>
                </a:solidFill>
                <a:latin typeface="Times New Roman" panose="02020603050405020304" pitchFamily="18" charset="0"/>
                <a:cs typeface="Times New Roman" panose="02020603050405020304" pitchFamily="18" charset="0"/>
              </a:rPr>
              <a:t>η </a:t>
            </a:r>
            <a:r>
              <a:rPr lang="el-GR" altLang="en-US" sz="1800" dirty="0">
                <a:solidFill>
                  <a:srgbClr val="FF0000"/>
                </a:solidFill>
                <a:latin typeface="Times New Roman" panose="02020603050405020304" pitchFamily="18" charset="0"/>
                <a:cs typeface="Times New Roman" panose="02020603050405020304" pitchFamily="18" charset="0"/>
              </a:rPr>
              <a:t>επιλογή)</a:t>
            </a:r>
            <a:endParaRPr lang="en-US" altLang="en-US" sz="1800" dirty="0">
              <a:solidFill>
                <a:srgbClr val="FF0000"/>
              </a:solidFill>
              <a:latin typeface="Times New Roman" panose="02020603050405020304" pitchFamily="18" charset="0"/>
              <a:cs typeface="Times New Roman" panose="02020603050405020304" pitchFamily="18" charset="0"/>
            </a:endParaRPr>
          </a:p>
          <a:p>
            <a:pPr marL="90170" indent="-90170" eaLnBrk="1" hangingPunct="1">
              <a:lnSpc>
                <a:spcPct val="150000"/>
              </a:lnSpc>
              <a:spcAft>
                <a:spcPts val="600"/>
              </a:spcAft>
              <a:defRPr/>
            </a:pPr>
            <a:r>
              <a:rPr lang="en-US" altLang="en-US" sz="1800" dirty="0">
                <a:solidFill>
                  <a:srgbClr val="000000"/>
                </a:solidFill>
                <a:latin typeface="Times New Roman"/>
                <a:cs typeface="Times New Roman"/>
              </a:rPr>
              <a:t>Μα</a:t>
            </a:r>
            <a:r>
              <a:rPr lang="en-US" altLang="en-US" sz="1800" dirty="0" err="1">
                <a:solidFill>
                  <a:srgbClr val="000000"/>
                </a:solidFill>
                <a:latin typeface="Times New Roman"/>
                <a:cs typeface="Times New Roman"/>
              </a:rPr>
              <a:t>λικιώση-Λοίζου</a:t>
            </a:r>
            <a:r>
              <a:rPr lang="en-US" altLang="en-US" sz="1800" dirty="0">
                <a:solidFill>
                  <a:srgbClr val="000000"/>
                </a:solidFill>
                <a:latin typeface="Times New Roman"/>
                <a:cs typeface="Times New Roman"/>
              </a:rPr>
              <a:t> Μα</a:t>
            </a:r>
            <a:r>
              <a:rPr lang="en-US" altLang="en-US" sz="1800" dirty="0" err="1">
                <a:solidFill>
                  <a:srgbClr val="000000"/>
                </a:solidFill>
                <a:latin typeface="Times New Roman"/>
                <a:cs typeface="Times New Roman"/>
              </a:rPr>
              <a:t>ρί</a:t>
            </a:r>
            <a:r>
              <a:rPr lang="en-US" altLang="en-US" sz="1800" dirty="0">
                <a:solidFill>
                  <a:srgbClr val="000000"/>
                </a:solidFill>
                <a:latin typeface="Times New Roman"/>
                <a:cs typeface="Times New Roman"/>
              </a:rPr>
              <a:t>α &amp; </a:t>
            </a:r>
            <a:r>
              <a:rPr lang="en-US" altLang="en-US" sz="1800" dirty="0" err="1">
                <a:solidFill>
                  <a:srgbClr val="000000"/>
                </a:solidFill>
                <a:latin typeface="Times New Roman"/>
                <a:cs typeface="Times New Roman"/>
              </a:rPr>
              <a:t>Άκης</a:t>
            </a:r>
            <a:r>
              <a:rPr lang="en-US" altLang="en-US" sz="1800" dirty="0">
                <a:solidFill>
                  <a:srgbClr val="000000"/>
                </a:solidFill>
                <a:latin typeface="Times New Roman"/>
                <a:cs typeface="Times New Roman"/>
              </a:rPr>
              <a:t> </a:t>
            </a:r>
            <a:r>
              <a:rPr lang="en-US" altLang="en-US" sz="1800" dirty="0" err="1">
                <a:solidFill>
                  <a:srgbClr val="000000"/>
                </a:solidFill>
                <a:latin typeface="Times New Roman"/>
                <a:cs typeface="Times New Roman"/>
              </a:rPr>
              <a:t>Γι</a:t>
            </a:r>
            <a:r>
              <a:rPr lang="en-US" altLang="en-US" sz="1800" dirty="0">
                <a:solidFill>
                  <a:srgbClr val="000000"/>
                </a:solidFill>
                <a:latin typeface="Times New Roman"/>
                <a:cs typeface="Times New Roman"/>
              </a:rPr>
              <a:t>αβα</a:t>
            </a:r>
            <a:r>
              <a:rPr lang="en-US" altLang="en-US" sz="1800" dirty="0" err="1">
                <a:solidFill>
                  <a:srgbClr val="000000"/>
                </a:solidFill>
                <a:latin typeface="Times New Roman"/>
                <a:cs typeface="Times New Roman"/>
              </a:rPr>
              <a:t>ζολιάς</a:t>
            </a:r>
            <a:r>
              <a:rPr lang="el-GR" altLang="en-US" sz="1800" dirty="0">
                <a:solidFill>
                  <a:srgbClr val="000000"/>
                </a:solidFill>
                <a:latin typeface="Times New Roman"/>
                <a:cs typeface="Times New Roman"/>
              </a:rPr>
              <a:t> (2020). </a:t>
            </a:r>
            <a:r>
              <a:rPr lang="el-GR" sz="1800" dirty="0">
                <a:solidFill>
                  <a:srgbClr val="000000"/>
                </a:solidFill>
                <a:latin typeface="Times New Roman"/>
                <a:cs typeface="Times New Roman"/>
              </a:rPr>
              <a:t>Συμβουλευτική ψυχολογία: Σύγχρονα Ζητήματα Έρευνας και Πρακτικής.</a:t>
            </a:r>
            <a:r>
              <a:rPr lang="el-GR" altLang="en-US" sz="1800" dirty="0">
                <a:solidFill>
                  <a:srgbClr val="000000"/>
                </a:solidFill>
                <a:latin typeface="Times New Roman"/>
                <a:cs typeface="Times New Roman"/>
              </a:rPr>
              <a:t> Εκδόσεις: Πεδίο Κωδικός Βιβλίου στον </a:t>
            </a:r>
            <a:r>
              <a:rPr lang="el-GR" altLang="en-US" sz="1800" dirty="0" err="1">
                <a:solidFill>
                  <a:srgbClr val="000000"/>
                </a:solidFill>
                <a:latin typeface="Times New Roman"/>
                <a:cs typeface="Times New Roman"/>
              </a:rPr>
              <a:t>Εύδοξο</a:t>
            </a:r>
            <a:r>
              <a:rPr lang="el-GR" altLang="en-US" sz="1800" dirty="0">
                <a:solidFill>
                  <a:srgbClr val="000000"/>
                </a:solidFill>
                <a:latin typeface="Times New Roman"/>
                <a:cs typeface="Times New Roman"/>
              </a:rPr>
              <a:t>: 33114072</a:t>
            </a:r>
            <a:endParaRPr lang="el-GR" sz="1800" dirty="0">
              <a:solidFill>
                <a:srgbClr val="000000"/>
              </a:solidFill>
              <a:latin typeface="Times New Roman"/>
              <a:cs typeface="Times New Roman"/>
            </a:endParaRPr>
          </a:p>
          <a:p>
            <a:pPr marL="90170" indent="-90170">
              <a:defRPr/>
            </a:pPr>
            <a:r>
              <a:rPr lang="el-GR" altLang="en-US" sz="1800" dirty="0">
                <a:solidFill>
                  <a:srgbClr val="000000"/>
                </a:solidFill>
                <a:latin typeface="Times New Roman"/>
                <a:ea typeface="+mn-lt"/>
                <a:cs typeface="Times New Roman"/>
              </a:rPr>
              <a:t>Η</a:t>
            </a:r>
            <a:r>
              <a:rPr lang="el-GR" altLang="en-US" sz="1800" dirty="0">
                <a:solidFill>
                  <a:srgbClr val="000000"/>
                </a:solidFill>
                <a:latin typeface="Times New Roman"/>
                <a:cs typeface="Times New Roman"/>
              </a:rPr>
              <a:t> ύλη του μαθήματος θα περιλαμβάνει </a:t>
            </a:r>
            <a:r>
              <a:rPr lang="el-GR" altLang="en-US" sz="1800" b="1" dirty="0">
                <a:solidFill>
                  <a:srgbClr val="FF0000"/>
                </a:solidFill>
                <a:latin typeface="Times New Roman"/>
                <a:cs typeface="Times New Roman"/>
              </a:rPr>
              <a:t>ΟΛΕΣ ΤΙΣ ΔΙΑΛΕΞΕΙΣ</a:t>
            </a:r>
            <a:r>
              <a:rPr lang="el-GR" altLang="en-US" sz="1800" dirty="0">
                <a:solidFill>
                  <a:srgbClr val="000000"/>
                </a:solidFill>
                <a:latin typeface="Times New Roman"/>
                <a:cs typeface="Times New Roman"/>
              </a:rPr>
              <a:t>!</a:t>
            </a:r>
            <a:endParaRPr lang="en-US" altLang="en-US" sz="1800">
              <a:latin typeface="Times New Roman"/>
              <a:cs typeface="Times New Roman"/>
            </a:endParaRPr>
          </a:p>
          <a:p>
            <a:pPr marL="90170" indent="-90170" eaLnBrk="1" hangingPunct="1">
              <a:defRPr/>
            </a:pPr>
            <a:endParaRPr lang="en-US" altLang="en-US" dirty="0"/>
          </a:p>
        </p:txBody>
      </p:sp>
      <p:pic>
        <p:nvPicPr>
          <p:cNvPr id="17412" name="Εικόνα 2">
            <a:extLst>
              <a:ext uri="{FF2B5EF4-FFF2-40B4-BE49-F238E27FC236}">
                <a16:creationId xmlns:a16="http://schemas.microsoft.com/office/drawing/2014/main" id="{E26F4E8B-E93C-90C0-FA3F-DBDFA1A68D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0" y="307975"/>
            <a:ext cx="32004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E7FD4-74FB-131B-8DCF-E391944F8C3B}"/>
              </a:ext>
            </a:extLst>
          </p:cNvPr>
          <p:cNvSpPr>
            <a:spLocks noGrp="1"/>
          </p:cNvSpPr>
          <p:nvPr>
            <p:ph type="title"/>
          </p:nvPr>
        </p:nvSpPr>
        <p:spPr/>
        <p:txBody>
          <a:bodyPr/>
          <a:lstStyle/>
          <a:p>
            <a:pPr eaLnBrk="1" fontAlgn="auto" hangingPunct="1">
              <a:spcAft>
                <a:spcPts val="0"/>
              </a:spcAft>
              <a:defRPr/>
            </a:pPr>
            <a:r>
              <a:rPr lang="el-GR" dirty="0">
                <a:solidFill>
                  <a:schemeClr val="tx1">
                    <a:lumMod val="75000"/>
                    <a:lumOff val="25000"/>
                  </a:schemeClr>
                </a:solidFill>
              </a:rPr>
              <a:t>Τι θα μάθω?</a:t>
            </a:r>
            <a:endParaRPr lang="en-US" dirty="0">
              <a:solidFill>
                <a:schemeClr val="tx1">
                  <a:lumMod val="75000"/>
                  <a:lumOff val="25000"/>
                </a:schemeClr>
              </a:solidFill>
            </a:endParaRPr>
          </a:p>
        </p:txBody>
      </p:sp>
      <p:sp>
        <p:nvSpPr>
          <p:cNvPr id="18435" name="Content Placeholder 2">
            <a:extLst>
              <a:ext uri="{FF2B5EF4-FFF2-40B4-BE49-F238E27FC236}">
                <a16:creationId xmlns:a16="http://schemas.microsoft.com/office/drawing/2014/main" id="{A0EB415F-4399-B798-D76B-BB5F5688E951}"/>
              </a:ext>
            </a:extLst>
          </p:cNvPr>
          <p:cNvSpPr>
            <a:spLocks noGrp="1" noChangeArrowheads="1"/>
          </p:cNvSpPr>
          <p:nvPr>
            <p:ph idx="1"/>
          </p:nvPr>
        </p:nvSpPr>
        <p:spPr/>
        <p:txBody>
          <a:bodyPr/>
          <a:lstStyle/>
          <a:p>
            <a:pPr eaLnBrk="1" hangingPunct="1"/>
            <a:r>
              <a:rPr lang="en-US" altLang="en-US" sz="2000"/>
              <a:t>A</a:t>
            </a:r>
            <a:r>
              <a:rPr lang="el-GR" altLang="en-US" sz="2000"/>
              <a:t>καδημαϊκές γνώσεις</a:t>
            </a:r>
          </a:p>
          <a:p>
            <a:pPr eaLnBrk="1" hangingPunct="1"/>
            <a:r>
              <a:rPr lang="el-GR" altLang="en-US" sz="2000"/>
              <a:t>Δεξιότητες</a:t>
            </a:r>
          </a:p>
          <a:p>
            <a:pPr eaLnBrk="1" hangingPunct="1"/>
            <a:r>
              <a:rPr lang="el-GR" altLang="en-US" sz="2000"/>
              <a:t>Προσωπικές στάσεις</a:t>
            </a:r>
          </a:p>
          <a:p>
            <a:pPr eaLnBrk="1" hangingPunct="1"/>
            <a:endParaRPr lang="en-US" altLang="en-US"/>
          </a:p>
        </p:txBody>
      </p:sp>
      <p:pic>
        <p:nvPicPr>
          <p:cNvPr id="18436" name="Picture 3">
            <a:extLst>
              <a:ext uri="{FF2B5EF4-FFF2-40B4-BE49-F238E27FC236}">
                <a16:creationId xmlns:a16="http://schemas.microsoft.com/office/drawing/2014/main" id="{2679A14A-2135-9E52-583B-666DE1D06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0113" y="1736725"/>
            <a:ext cx="23526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a:extLst>
              <a:ext uri="{FF2B5EF4-FFF2-40B4-BE49-F238E27FC236}">
                <a16:creationId xmlns:a16="http://schemas.microsoft.com/office/drawing/2014/main" id="{C045E1B4-4742-B7F5-4D43-BF377F072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863" y="25574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a:extLst>
              <a:ext uri="{FF2B5EF4-FFF2-40B4-BE49-F238E27FC236}">
                <a16:creationId xmlns:a16="http://schemas.microsoft.com/office/drawing/2014/main" id="{A5561C81-82EF-D880-1FB4-4D8827BB3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150" y="4367213"/>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B8D27-468C-9A69-2469-65CFF29715D4}"/>
              </a:ext>
            </a:extLst>
          </p:cNvPr>
          <p:cNvSpPr>
            <a:spLocks noGrp="1"/>
          </p:cNvSpPr>
          <p:nvPr>
            <p:ph type="title"/>
          </p:nvPr>
        </p:nvSpPr>
        <p:spPr/>
        <p:txBody>
          <a:bodyPr/>
          <a:lstStyle/>
          <a:p>
            <a:pPr eaLnBrk="1" fontAlgn="auto" hangingPunct="1">
              <a:spcAft>
                <a:spcPts val="0"/>
              </a:spcAft>
              <a:defRPr/>
            </a:pPr>
            <a:r>
              <a:rPr lang="el-GR" dirty="0">
                <a:solidFill>
                  <a:schemeClr val="tx1">
                    <a:lumMod val="75000"/>
                    <a:lumOff val="25000"/>
                  </a:schemeClr>
                </a:solidFill>
              </a:rPr>
              <a:t>Μέθοδοι αξιολόγησης</a:t>
            </a:r>
            <a:endParaRPr lang="en-US" dirty="0">
              <a:solidFill>
                <a:schemeClr val="tx1">
                  <a:lumMod val="75000"/>
                  <a:lumOff val="25000"/>
                </a:schemeClr>
              </a:solidFill>
            </a:endParaRPr>
          </a:p>
        </p:txBody>
      </p:sp>
      <p:sp>
        <p:nvSpPr>
          <p:cNvPr id="3" name="Content Placeholder 2">
            <a:extLst>
              <a:ext uri="{FF2B5EF4-FFF2-40B4-BE49-F238E27FC236}">
                <a16:creationId xmlns:a16="http://schemas.microsoft.com/office/drawing/2014/main" id="{A04305C4-5298-E789-7CEA-69D6DFD77057}"/>
              </a:ext>
            </a:extLst>
          </p:cNvPr>
          <p:cNvSpPr>
            <a:spLocks noGrp="1"/>
          </p:cNvSpPr>
          <p:nvPr>
            <p:ph idx="1"/>
          </p:nvPr>
        </p:nvSpPr>
        <p:spPr/>
        <p:txBody>
          <a:bodyPr rtlCol="0">
            <a:normAutofit lnSpcReduction="10000"/>
          </a:bodyPr>
          <a:lstStyle/>
          <a:p>
            <a:pPr marL="0" indent="0" eaLnBrk="1" fontAlgn="auto" hangingPunct="1">
              <a:buFont typeface="Calibri" panose="020F0502020204030204" pitchFamily="34" charset="0"/>
              <a:buNone/>
              <a:defRPr/>
            </a:pPr>
            <a:r>
              <a:rPr lang="el-GR" dirty="0">
                <a:solidFill>
                  <a:schemeClr val="tx1">
                    <a:lumMod val="75000"/>
                    <a:lumOff val="25000"/>
                  </a:schemeClr>
                </a:solidFill>
                <a:latin typeface="Times New Roman"/>
                <a:cs typeface="Times New Roman"/>
              </a:rPr>
              <a:t>1. Γραπτές Εξετάσεις: 100% (10 βαθμοί)</a:t>
            </a:r>
          </a:p>
          <a:p>
            <a:pPr marL="91440" indent="-91440" eaLnBrk="1" fontAlgn="auto" hangingPunct="1">
              <a:defRPr/>
            </a:pPr>
            <a:r>
              <a:rPr lang="el-GR" dirty="0">
                <a:solidFill>
                  <a:schemeClr val="tx1">
                    <a:lumMod val="75000"/>
                    <a:lumOff val="25000"/>
                  </a:schemeClr>
                </a:solidFill>
                <a:latin typeface="Times New Roman" panose="02020603050405020304" pitchFamily="18" charset="0"/>
                <a:cs typeface="Times New Roman" panose="02020603050405020304" pitchFamily="18" charset="0"/>
              </a:rPr>
              <a:t>Η αξιολόγηση θα γίνει με βάση την συμμετοχή των φοιτητών σε γραπτές εξετάσεις, οι οποίες καλύπτουν την ύλη διδασκαλίας του μαθήματος και αφορούν σε ερωτήσεις πολλαπλής επιλογής, σύντομης απάντησης και περιεκτική ανάπτυξη ενός θέματος κρίσης.</a:t>
            </a:r>
          </a:p>
          <a:p>
            <a:pPr marL="91440" indent="-91440" algn="ctr">
              <a:defRPr/>
            </a:pPr>
            <a:r>
              <a:rPr lang="el-GR" b="1" dirty="0">
                <a:solidFill>
                  <a:srgbClr val="FF0000"/>
                </a:solidFill>
                <a:latin typeface="Times New Roman"/>
                <a:cs typeface="Times New Roman"/>
              </a:rPr>
              <a:t>Ή</a:t>
            </a:r>
          </a:p>
          <a:p>
            <a:pPr marL="90170" indent="-90170" algn="just" eaLnBrk="1" hangingPunct="1">
              <a:spcAft>
                <a:spcPts val="600"/>
              </a:spcAft>
              <a:defRPr/>
            </a:pPr>
            <a:r>
              <a:rPr lang="el-GR" dirty="0">
                <a:solidFill>
                  <a:schemeClr val="tx1">
                    <a:lumMod val="75000"/>
                    <a:lumOff val="25000"/>
                  </a:schemeClr>
                </a:solidFill>
                <a:latin typeface="Times New Roman"/>
                <a:cs typeface="Times New Roman"/>
              </a:rPr>
              <a:t>2. Γραπτή εργασία: 100% (10 βαθμοί) </a:t>
            </a:r>
          </a:p>
          <a:p>
            <a:pPr marL="90170" indent="-90170" algn="just" eaLnBrk="1" hangingPunct="1">
              <a:spcAft>
                <a:spcPts val="600"/>
              </a:spcAft>
              <a:defRPr/>
            </a:pPr>
            <a:r>
              <a:rPr lang="el-GR" dirty="0">
                <a:solidFill>
                  <a:schemeClr val="tx1">
                    <a:lumMod val="75000"/>
                    <a:lumOff val="25000"/>
                  </a:schemeClr>
                </a:solidFill>
                <a:latin typeface="Times New Roman"/>
                <a:cs typeface="Times New Roman"/>
              </a:rPr>
              <a:t>Οι φοιτητές καλούνται να δουλέψουν σε ένα σενάριο που θα τους δοθεί από την διδάσκουσα και θα αφορά στην άσκηση συμβουλευτικής σε έναν ειδικό πληθυσμό (σύντομα θα δοθούν περισσότερες πληροφορίες)</a:t>
            </a:r>
            <a:endParaRPr lang="el-GR" dirty="0">
              <a:solidFill>
                <a:schemeClr val="tx1">
                  <a:lumMod val="75000"/>
                  <a:lumOff val="25000"/>
                </a:schemeClr>
              </a:solidFill>
              <a:latin typeface="Times New Roman" panose="02020603050405020304" pitchFamily="18" charset="0"/>
              <a:cs typeface="Times New Roman" panose="02020603050405020304" pitchFamily="18" charset="0"/>
            </a:endParaRPr>
          </a:p>
          <a:p>
            <a:pPr marL="91440" indent="-91440" eaLnBrk="1" fontAlgn="auto" hangingPunct="1">
              <a:defRPr/>
            </a:pPr>
            <a:endParaRPr lang="el-GR" dirty="0">
              <a:solidFill>
                <a:schemeClr val="tx1">
                  <a:lumMod val="75000"/>
                  <a:lumOff val="25000"/>
                </a:schemeClr>
              </a:solidFill>
              <a:latin typeface="Times New Roman" panose="02020603050405020304" pitchFamily="18" charset="0"/>
              <a:cs typeface="Times New Roman" panose="02020603050405020304" pitchFamily="18" charset="0"/>
            </a:endParaRPr>
          </a:p>
          <a:p>
            <a:pPr marL="91440" indent="-91440" algn="just" eaLnBrk="1" fontAlgn="auto" hangingPunct="1">
              <a:spcAft>
                <a:spcPts val="600"/>
              </a:spcAft>
              <a:defRPr/>
            </a:pPr>
            <a:endParaRPr lang="en-US" dirty="0">
              <a:solidFill>
                <a:schemeClr val="tx1">
                  <a:lumMod val="75000"/>
                  <a:lumOff val="25000"/>
                </a:schemeClr>
              </a:solidFill>
            </a:endParaRPr>
          </a:p>
        </p:txBody>
      </p:sp>
    </p:spTree>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1106</Words>
  <Application>Microsoft Office PowerPoint</Application>
  <PresentationFormat>Widescreen</PresentationFormat>
  <Paragraphs>82</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1_RetrospectVTI</vt:lpstr>
      <vt:lpstr>«ΣΥΜΒΟΥΛΕΥΤΙΚΗ ΨΥΧΟΛΟΓΙΑ ΣΕ ΕΙΔΙΚΟΥΣ ΠΛΗΘΥΣΜΟΥΣ»  Τρίτη 12:00-15:00 Αίθουσα Β3</vt:lpstr>
      <vt:lpstr>Κωδικός μαθήματος στο Προπτυχιακό Πρόγραμμα Σπουδών: 6361  Διδακτικές μονάδες:  3 Πιστωτικές μονάδες (ECTS): 4 Ώρες Διδασκαλίας / εβδομάδα: 3 Κατηγορία: Υποχρεωτικό-Επιλογής</vt:lpstr>
      <vt:lpstr>Σκοπός</vt:lpstr>
      <vt:lpstr>Περιεχόμενο</vt:lpstr>
      <vt:lpstr>Διαλέξεις </vt:lpstr>
      <vt:lpstr>Τι άλλο θα θέλατε να μάθετε?</vt:lpstr>
      <vt:lpstr>Προτεινόμενα συγγράμματα</vt:lpstr>
      <vt:lpstr>Τι θα μάθω?</vt:lpstr>
      <vt:lpstr>Μέθοδοι αξιολόγησης</vt:lpstr>
      <vt:lpstr>ΚΑΛΗ μας ΑΡΧΗ!</vt:lpstr>
      <vt:lpstr>Let’s break the ice</vt:lpstr>
      <vt:lpstr>Τι είναι η συμβουλευτική: Ορισμοί</vt:lpstr>
      <vt:lpstr>Τι είναι η συμβουλευτική: Ορισμοί</vt:lpstr>
      <vt:lpstr>PowerPoint Presentation</vt:lpstr>
      <vt:lpstr>Εστίαση συμβουλευτικής ψυχολογίας</vt:lpstr>
      <vt:lpstr>Εστίαση συμβουλευτικής ψυχολογίας</vt:lpstr>
      <vt:lpstr>Η συμβουλευτική ψυχολογία ασχολείται:</vt:lpstr>
      <vt:lpstr>Σπουδαιότητα</vt:lpstr>
      <vt:lpstr>Σπουδαιότητα</vt:lpstr>
      <vt:lpstr>Κοινωνική σημασία της συμβουλευτικής ψυχολογίας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«ΒΑΣΙΚΕΣ ΑΡΧΕΣ ΤΗΣ ΣΥΜΒΟΥΛΕΥΤΙΚΗΣ ΨΥΧΟΛΟΓΙΑΣ»</dc:title>
  <dc:creator>Irene</dc:creator>
  <cp:lastModifiedBy>Irene</cp:lastModifiedBy>
  <cp:revision>80</cp:revision>
  <dcterms:created xsi:type="dcterms:W3CDTF">2020-10-25T19:25:19Z</dcterms:created>
  <dcterms:modified xsi:type="dcterms:W3CDTF">2024-03-31T20:25:09Z</dcterms:modified>
</cp:coreProperties>
</file>