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41" r:id="rId1"/>
  </p:sldMasterIdLst>
  <p:notesMasterIdLst>
    <p:notesMasterId r:id="rId18"/>
  </p:notesMasterIdLst>
  <p:sldIdLst>
    <p:sldId id="464" r:id="rId2"/>
    <p:sldId id="487" r:id="rId3"/>
    <p:sldId id="488" r:id="rId4"/>
    <p:sldId id="485" r:id="rId5"/>
    <p:sldId id="486" r:id="rId6"/>
    <p:sldId id="489" r:id="rId7"/>
    <p:sldId id="490" r:id="rId8"/>
    <p:sldId id="491" r:id="rId9"/>
    <p:sldId id="492" r:id="rId10"/>
    <p:sldId id="493" r:id="rId11"/>
    <p:sldId id="495" r:id="rId12"/>
    <p:sldId id="496" r:id="rId13"/>
    <p:sldId id="500" r:id="rId14"/>
    <p:sldId id="501" r:id="rId15"/>
    <p:sldId id="503" r:id="rId16"/>
    <p:sldId id="504" r:id="rId1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5F64"/>
    <a:srgbClr val="B7657D"/>
    <a:srgbClr val="FBFAF8"/>
    <a:srgbClr val="CFC6C2"/>
    <a:srgbClr val="F6F4F1"/>
    <a:srgbClr val="C58D9B"/>
    <a:srgbClr val="2D6F68"/>
    <a:srgbClr val="FAF8F7"/>
    <a:srgbClr val="123E46"/>
    <a:srgbClr val="A06D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Φωτεινό στυλ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Φωτεινό στυλ 1 - Έμφαση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Φωτεινό στυλ 1 - Έμφαση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Φωτεινό στυλ 1 - Έμφαση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Στυλ με θέμα 1 - Έμφαση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Στυλ με θέμα 1 - Έμφαση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Στυλ με θέμα 1 - Έμφαση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Στυλ με θέμα 1 - Έμφαση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8"/>
    <p:restoredTop sz="88355"/>
  </p:normalViewPr>
  <p:slideViewPr>
    <p:cSldViewPr snapToGrid="0">
      <p:cViewPr varScale="1">
        <p:scale>
          <a:sx n="105" d="100"/>
          <a:sy n="105" d="100"/>
        </p:scale>
        <p:origin x="1032" y="176"/>
      </p:cViewPr>
      <p:guideLst/>
    </p:cSldViewPr>
  </p:slideViewPr>
  <p:outlineViewPr>
    <p:cViewPr>
      <p:scale>
        <a:sx n="35" d="100"/>
        <a:sy n="35" d="100"/>
      </p:scale>
      <p:origin x="0" y="-10768"/>
    </p:cViewPr>
  </p:outlin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DA3A8-7CD6-2F42-8C28-3B92F823D14F}" type="datetimeFigureOut">
              <a:rPr lang="el-GR" smtClean="0"/>
              <a:t>20/10/26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C88CF-3B6C-CE4A-9A3A-87C88AD72A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7356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1B62153F-87C1-7ECD-150F-EB4092FA2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B4378394-7260-97A9-673E-805F44F528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62388340-D9C0-1292-8784-F58963D949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55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FBB56A19-D2DE-02AC-B603-339C14BA4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BF956408-25E3-41E8-37F0-B3C1593E9F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9314F1E2-0C27-9F05-F32B-4D6345FD5B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4239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C5626049-9454-9E65-6C7D-D5A033055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4943CCA5-66F2-4F0C-A907-DF5C5ABF98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EB033834-2C69-3676-4EEA-459B49C28E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9858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F841DE34-2A8D-3E41-43E4-14CCCB170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075D1E74-E321-DCEA-5A38-33646D888B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F60E2255-EA6F-E42E-E955-2761AB4859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2331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568C1DA7-463E-0A3B-BB45-E9486E5B9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AA65D2F8-7A83-6C01-D1D8-2FF455E752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2924DBC3-7326-A26F-05F9-17252C2B6B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5642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D1451AF4-B404-FB4D-3F5B-E963C18FF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03D55C5C-131D-3714-004F-3B6BFF3924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B4386F56-7756-264A-FD06-C9B05C1680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6628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A2762969-AA42-706B-4057-5E23B5B3D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C5A50DFF-FC0A-4EF3-D152-31CE361224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D73F756A-22B8-EF58-6E0C-DE4ADFBFBC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2053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6BB20AA8-F896-20BE-7090-4FF3E0EE9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A99767FB-E2FD-5FD9-DFA8-0A20FA81F0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8287D8EE-4B28-838E-DBA0-7DEE843BE7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4977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F4C4294E-BFB3-06E3-3D98-E636F9649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05E94BC4-2445-D9F5-7760-12C451AC65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7CC8C640-4CEE-D88C-72D1-7CA113D2C9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9245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149598AD-CD6E-7AD0-7B9F-583D5B16B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29FA769D-4E0D-5BB8-FC70-9E8095B760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30EC1AA3-B46C-7890-66D8-5C2C9CD521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3043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761045C5-2541-4299-91A8-60F3D45C2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DDD5ABEB-4F40-305D-FA90-D8E9E2D0EC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DDE4E68F-56A2-EB22-71E4-CD2CC57E43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9182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05FD8A73-8B39-F5AF-5208-A34B71119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021AC17C-8810-7448-A345-267DADCFDF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3F24B4E7-A039-A7D3-C26F-F95F1EBB7B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8130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A61C1CED-7C26-2FAF-7A7C-5A5E20FF1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B7D7ACF7-8546-E5E2-2055-82920D1974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98AFD6AB-7E5B-44B8-5C16-B153F61472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1103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16D402C1-E8B0-7E3F-76E0-452806376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157D32C1-ED3C-CE1A-91A7-F1B08550C2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BC3762DD-6EF2-4F74-BCF7-2465F9E70B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5059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40F0DD4A-BF41-7D9E-5C97-42E4A0712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4B57DF37-1B91-E6D4-DA84-AF5B820B16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12F0AD3A-D830-71A0-36B3-23CE9D0EC8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4744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01DD60D1-4D0F-1DFA-EA3E-00C2E5924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>
            <a:extLst>
              <a:ext uri="{FF2B5EF4-FFF2-40B4-BE49-F238E27FC236}">
                <a16:creationId xmlns:a16="http://schemas.microsoft.com/office/drawing/2014/main" id="{8EDB72F0-BC57-EA19-AAEE-1A818C2523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l-G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8" name="Google Shape;118;p3:notes">
            <a:extLst>
              <a:ext uri="{FF2B5EF4-FFF2-40B4-BE49-F238E27FC236}">
                <a16:creationId xmlns:a16="http://schemas.microsoft.com/office/drawing/2014/main" id="{C949D837-EA6E-B198-CB95-DC5C51C44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3761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F1AAAF-5533-5468-A8DE-47960724C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2CDCDC8-7B10-E2FA-8724-D4431BD4A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622175B-E228-459E-7978-C6FF8A64C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1C89F1E-967A-527F-0D3A-AF76C48E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0C4DC28-73AD-2847-F45F-9B342885F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1656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786ADC-60F6-7B44-CB58-074C964E0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0E2FA9-E86A-E85E-5149-6CBEC79DF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A463666-1D3E-0A82-1B6E-34A0A6854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13D145B-A773-99B2-8C2B-52022EE79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0C35017-E923-090D-D8BE-7498A29AC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9078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BACCBF-EC16-46D3-9E60-6902BA9D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903A3F6-535E-DBE8-1431-DB5B0F37F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C2C21EE-6AA2-A2D2-EA52-2DB3AA1E3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4CAB14A-CFE0-33C3-8175-92994C1C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544DBB4-8796-9F65-C693-DCA5B345E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4555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2601E8-B44B-5255-F442-BBB499859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706F5C-0528-5801-3B48-CC4D1084C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5BCC042-6EE3-1995-69C4-2296ABD0A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BB1D30F-4BB8-F768-7A09-BD5B7B65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59A20A0-5F38-0799-37B5-D7C2E4680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EE67060-CFE8-CCD9-CBEA-FD1220376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02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41C1E4-649C-99B0-FCFC-4028B4EEA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48334D-0876-C770-C42A-F0B625F3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5EB20FE-19F2-136E-28CD-7104B2943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F786CA6-EFA7-A50C-F1C7-3D4A9163BD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D1DBE17-A8A8-6E6A-3165-31BF9AAAD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009E785-3A74-844C-CFA4-25CCEC1F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65ECF62-D366-CA3F-267E-3473CD5E8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DB7A6C8-0712-DC0D-6D5A-E498CDC50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6908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1BF8DC-1EE4-FCAF-C905-DCF14C293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3E3A36AC-2974-81E2-A7E7-BF9398A1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713BD55-EB82-7257-FFA2-F58BE8ADC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AE12210-4C14-F2FA-5B56-242BAB407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8565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6C55F7-27C4-42B5-3BC8-AC7048E70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3008EF9-CF52-6823-FD27-69443C5EF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4C8778A-D105-21F9-E7C6-ADFFBA398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0167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F9D5FE-A92E-3693-F5AE-D22908BDE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29220C-4244-ACBA-9A3A-FA6982A99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7656994-6298-CFCD-9A02-DF76F33CA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1D7B43F-F378-B925-7474-14A2E28C2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1CDAD14-FDA9-2C83-129A-3021B1AE2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D19A96E-0D72-D017-FB62-4719F6D5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4869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948390-76A8-1D99-2636-58EB262CB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D835060-7E67-7DB6-77B0-35B4831E7E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4BB15DD-0185-1EB7-B67B-75330715D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934D71F-0814-85B2-E022-27A9B1009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5E40E12-E766-705A-082A-7624CAA61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25BAD79-E2C9-D78D-4620-52731D6D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1969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16C221E-0FFE-28FB-63FD-EBD9C6F07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865AF7C-490F-00C8-D32C-985032AD0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50BE60A-981F-13B8-FDD6-5A0A388A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87FEF10-49B0-7036-D825-B13B431F7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B682F86-BB3D-F012-66A0-EFD9E0C34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1256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C9F6727A-9C7F-5AB1-4933-0989E653F6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B4E8085-9BC7-6DF8-C3E5-46A59814F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102201F-0922-EF56-B183-F0E64E1C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EA2FF3-BA06-6E14-746E-6A0C65378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F54CD2C-100D-5D7E-1768-C7E2CA75F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6598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F9B98DE-4303-062F-B7EB-B84EC87D7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99862ED-349F-1C6F-6262-298D31C44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23CCFFA-8FA2-8983-8D0E-DDA4F3298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960BD-7AC1-4217-9611-AAA56D3EE38F}" type="datetime4">
              <a:rPr lang="en-US" smtClean="0"/>
              <a:pPr/>
              <a:t>October 20, 2026</a:t>
            </a:fld>
            <a:endParaRPr lang="en-US" dirty="0">
              <a:latin typeface="+mn-lt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145E4DB-B8E0-F2F3-5896-54CC0126C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3C4A66-891C-93F6-2E77-422E38005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0164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AAE767A4-EA10-AC7D-A78D-2751D4051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6CA97AB-0C95-FA7E-D374-B5208AA28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9E6AEEBD-3B5D-C7F6-F894-A2ECBC1458A4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18B610-CD7E-577F-6FDA-C146C2010F9A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C4801168-4AA6-1C88-F9F7-CED87D218E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8A33947-4C49-F215-019F-47FF58FE461F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C540BF-48BA-D19E-2759-0A22486CAB54}"/>
              </a:ext>
            </a:extLst>
          </p:cNvPr>
          <p:cNvSpPr txBox="1"/>
          <p:nvPr/>
        </p:nvSpPr>
        <p:spPr>
          <a:xfrm>
            <a:off x="924301" y="908296"/>
            <a:ext cx="10343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3600" b="1" dirty="0">
                <a:solidFill>
                  <a:srgbClr val="115F64"/>
                </a:solidFill>
              </a:rPr>
              <a:t>ΕΞΗΓΗΤΙΚΑ ΜΟΝΤΕΛΑ ΚΟΙΝΩΝΙΚΗΣ ΕΠΙΡΡΟΗΣ </a:t>
            </a:r>
            <a:endParaRPr lang="el-GR" sz="32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BC7563-DEEE-201E-2852-C2584D080C71}"/>
              </a:ext>
            </a:extLst>
          </p:cNvPr>
          <p:cNvSpPr txBox="1"/>
          <p:nvPr/>
        </p:nvSpPr>
        <p:spPr>
          <a:xfrm>
            <a:off x="302902" y="1554627"/>
            <a:ext cx="11637817" cy="4648081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" sz="2800" b="1" dirty="0">
                <a:solidFill>
                  <a:srgbClr val="115F64"/>
                </a:solidFill>
              </a:rPr>
              <a:t>Butera &amp; Pérez (1995) – </a:t>
            </a:r>
            <a:r>
              <a:rPr lang="el-GR" sz="2800" b="1" dirty="0">
                <a:solidFill>
                  <a:srgbClr val="115F64"/>
                </a:solidFill>
              </a:rPr>
              <a:t>ΜΟΡΦΕΣ ΚΟΙΝΩΝΙΚΗΣ ΕΠΙΡΡΟΗΣ ΚΑΙ ΚΟΙΝΩΝΙΚΗΣ ΑΛΛΗΛΕΞΑΡΤΗΣΗΣ</a:t>
            </a:r>
            <a:endParaRPr lang="en-US" sz="2800" b="1" dirty="0">
              <a:solidFill>
                <a:srgbClr val="115F64"/>
              </a:solidFill>
            </a:endParaRPr>
          </a:p>
          <a:p>
            <a:pPr marL="285750" indent="-285750" algn="just">
              <a:spcBef>
                <a:spcPts val="600"/>
              </a:spcBef>
              <a:buFont typeface="Γραμματοσειρά συστήματος, κανονικά"/>
              <a:buChar char="➺"/>
            </a:pPr>
            <a:r>
              <a:rPr lang="el-GR" sz="2800" b="1" dirty="0">
                <a:solidFill>
                  <a:srgbClr val="115F64"/>
                </a:solidFill>
              </a:rPr>
              <a:t>Προϋπόθεση Διαδικασιών Επιρροής </a:t>
            </a:r>
            <a:r>
              <a:rPr lang="el-GR" sz="2800" b="1" dirty="0">
                <a:solidFill>
                  <a:srgbClr val="115F64"/>
                </a:solidFill>
                <a:sym typeface="Wingdings" pitchFamily="2" charset="2"/>
              </a:rPr>
              <a:t>–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συνύπαρξη δύο κοινωνικών υποκειμένων και ενός αντικειμένου του κοινού τους πεδίου συνύπαρξης </a:t>
            </a:r>
          </a:p>
          <a:p>
            <a:pPr marL="285750" indent="-285750">
              <a:spcBef>
                <a:spcPts val="600"/>
              </a:spcBef>
              <a:buFont typeface="Γραμματοσειρά συστήματος, κανονικά"/>
              <a:buChar char="➺"/>
            </a:pPr>
            <a:endParaRPr lang="el-GR" sz="2800" dirty="0">
              <a:solidFill>
                <a:srgbClr val="115F64"/>
              </a:solidFill>
              <a:sym typeface="Wingdings" pitchFamily="2" charset="2"/>
            </a:endParaRPr>
          </a:p>
          <a:p>
            <a:pPr algn="ctr">
              <a:spcBef>
                <a:spcPts val="600"/>
              </a:spcBef>
            </a:pPr>
            <a:r>
              <a:rPr lang="el-GR" sz="2800" i="1" dirty="0">
                <a:solidFill>
                  <a:srgbClr val="115F64"/>
                </a:solidFill>
                <a:sym typeface="Wingdings" pitchFamily="2" charset="2"/>
              </a:rPr>
              <a:t>Πώς αλλάζουν οι κοινωνικές κρίσεις, αξιολογήσεις, συμπεριφορές, αλλά και πώς  μετασχηματίζονται οι ίδιες οι σχέσεις εξαιτίας αυτών των αλλαγών; </a:t>
            </a:r>
          </a:p>
        </p:txBody>
      </p:sp>
    </p:spTree>
    <p:extLst>
      <p:ext uri="{BB962C8B-B14F-4D97-AF65-F5344CB8AC3E}">
        <p14:creationId xmlns:p14="http://schemas.microsoft.com/office/powerpoint/2010/main" val="3644963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9FFD8183-EF62-360B-FF5B-31DD672E8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113B251-54E9-CDAE-ED2A-E0465FC34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279907CA-B386-74A3-C579-CA69FCD05541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6B54AF-3833-456C-FAED-4B359D41C83D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8FA9BA22-14A2-CE80-0320-A48CAE356C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8915C290-DDF1-A2E1-D203-78BE02255C88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F2A840-5959-4A0D-73FB-2A8BC695E6E1}"/>
              </a:ext>
            </a:extLst>
          </p:cNvPr>
          <p:cNvSpPr txBox="1"/>
          <p:nvPr/>
        </p:nvSpPr>
        <p:spPr>
          <a:xfrm>
            <a:off x="924301" y="544926"/>
            <a:ext cx="10343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3600" b="1" dirty="0">
                <a:solidFill>
                  <a:srgbClr val="115F64"/>
                </a:solidFill>
              </a:rPr>
              <a:t>ΕΞΗΓΗΤΙΚΑ ΜΟΝΤΕΛΑ ΚΟΙΝΩΝΙΚΗΣ ΕΠΙΡΡΟΗΣ </a:t>
            </a:r>
            <a:endParaRPr lang="el-GR" sz="32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3AAFF3-FE5A-AA93-F34E-D0D40D583157}"/>
              </a:ext>
            </a:extLst>
          </p:cNvPr>
          <p:cNvSpPr txBox="1"/>
          <p:nvPr/>
        </p:nvSpPr>
        <p:spPr>
          <a:xfrm>
            <a:off x="302902" y="1274618"/>
            <a:ext cx="11653571" cy="5278041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3200" b="1" u="sng" dirty="0">
                <a:solidFill>
                  <a:srgbClr val="115F64"/>
                </a:solidFill>
                <a:sym typeface="Wingdings" pitchFamily="2" charset="2"/>
              </a:rPr>
              <a:t>Βασικές Αρχές 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el-GR" sz="2800" b="1" dirty="0">
                <a:solidFill>
                  <a:srgbClr val="115F64"/>
                </a:solidFill>
                <a:sym typeface="Wingdings" pitchFamily="2" charset="2"/>
              </a:rPr>
              <a:t>Συναίνεση -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αναζήτηση συμφωνίας και κοινών κριτηρίων αξιολόγησης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el-GR" sz="2800" b="1" dirty="0">
                <a:solidFill>
                  <a:srgbClr val="115F64"/>
                </a:solidFill>
                <a:sym typeface="Wingdings" pitchFamily="2" charset="2"/>
              </a:rPr>
              <a:t>Εξάρτηση -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επίδραση της σχέσης μεταξύ πηγής και στόχου επιρροής, ιδιαίτερα όταν εμπλέκονται ανάγκες αποδοχής, επιβράβευσης ή αποφυγής κυρώσεων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el-GR" sz="2800" b="1" dirty="0">
                <a:solidFill>
                  <a:srgbClr val="115F64"/>
                </a:solidFill>
                <a:sym typeface="Wingdings" pitchFamily="2" charset="2"/>
              </a:rPr>
              <a:t>Κοινωνική Κατηγοριοποίηση –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διαμόρφωση της επιρροής με βάση την ομαδική ένταξη και την κοινωνική ταυτότητα</a:t>
            </a:r>
          </a:p>
          <a:p>
            <a:pPr marL="45720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el-GR" sz="2800" b="1" dirty="0">
                <a:solidFill>
                  <a:srgbClr val="115F64"/>
                </a:solidFill>
                <a:sym typeface="Wingdings" pitchFamily="2" charset="2"/>
              </a:rPr>
              <a:t>Κοινωνιογνωστική Σύγκρουση –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διαφωνία ως αφετηρία γνωστικής επεξεργασίας, αμφισβήτησης και ενδεχόμενης αλλαγής</a:t>
            </a:r>
          </a:p>
        </p:txBody>
      </p:sp>
    </p:spTree>
    <p:extLst>
      <p:ext uri="{BB962C8B-B14F-4D97-AF65-F5344CB8AC3E}">
        <p14:creationId xmlns:p14="http://schemas.microsoft.com/office/powerpoint/2010/main" val="2269451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46A56CC9-AAA8-B8C9-52E8-0A4EFB725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7123CD1-FBD5-DE07-1E27-20100E635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7B96A5EC-EDB6-E38F-24D1-3251EAB3DBD7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C473AA-780E-9EE8-A62F-78C708A09B32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0486641A-11C5-84B4-008A-B0E4E611A1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2EBED227-4009-8BFB-1867-7407A557C320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FC7BA-474E-D570-C1B8-FD0A5B1AA2D2}"/>
              </a:ext>
            </a:extLst>
          </p:cNvPr>
          <p:cNvSpPr txBox="1"/>
          <p:nvPr/>
        </p:nvSpPr>
        <p:spPr>
          <a:xfrm>
            <a:off x="1031325" y="622305"/>
            <a:ext cx="10343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3600" b="1" dirty="0">
                <a:solidFill>
                  <a:srgbClr val="115F64"/>
                </a:solidFill>
              </a:rPr>
              <a:t>ΕΞΗΓΗΤΙΚΑ ΜΟΝΤΕΛΑ ΚΟΙΝΩΝΙΚΗΣ ΕΠΙΡΡΟΗΣ </a:t>
            </a:r>
            <a:endParaRPr lang="el-GR" sz="32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DD8307-6660-EF90-FDDD-0707B65F429E}"/>
              </a:ext>
            </a:extLst>
          </p:cNvPr>
          <p:cNvSpPr txBox="1"/>
          <p:nvPr/>
        </p:nvSpPr>
        <p:spPr>
          <a:xfrm>
            <a:off x="376237" y="2218268"/>
            <a:ext cx="11653571" cy="2741176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2800" b="1" dirty="0">
                <a:solidFill>
                  <a:srgbClr val="115F64"/>
                </a:solidFill>
                <a:sym typeface="Wingdings" pitchFamily="2" charset="2"/>
              </a:rPr>
              <a:t>Η επιρροή μπορεί να διαφοροποιείται ως προς: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Τον χαρακτήρα της αλλαγής: δημόσια ή ιδιωτική αποδοχή.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Τον χρόνο εκδήλωσης: άμεση ή χρονικά καθυστερημένη αλλαγή.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Το περιεχόμενο: άμεση αποδοχή των θέσεων της πηγής ή έμμεση αλλαγή σε συναφείς θεματικές</a:t>
            </a:r>
          </a:p>
        </p:txBody>
      </p:sp>
    </p:spTree>
    <p:extLst>
      <p:ext uri="{BB962C8B-B14F-4D97-AF65-F5344CB8AC3E}">
        <p14:creationId xmlns:p14="http://schemas.microsoft.com/office/powerpoint/2010/main" val="2879583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13635097-0559-B60F-F726-23F64081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5632E88-B129-3722-99FD-CBB3C52E0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27713D6A-B1CB-771A-E96C-D81D98B12054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E285C4-F1BB-68D2-CAD5-0D3A41656428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B28CAC52-5863-2279-7F59-407B0B45A1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C50B680-A818-CF2F-37D5-56A92AE99F5A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7EE923-0F4C-B17A-4437-EE5C61B752A8}"/>
              </a:ext>
            </a:extLst>
          </p:cNvPr>
          <p:cNvSpPr txBox="1"/>
          <p:nvPr/>
        </p:nvSpPr>
        <p:spPr>
          <a:xfrm>
            <a:off x="4432505" y="1260363"/>
            <a:ext cx="336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ΣΥΝΑΙΝΕΣΗ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009A61-992D-D96D-CF6B-9B04F688C86D}"/>
              </a:ext>
            </a:extLst>
          </p:cNvPr>
          <p:cNvSpPr txBox="1"/>
          <p:nvPr/>
        </p:nvSpPr>
        <p:spPr>
          <a:xfrm>
            <a:off x="1031325" y="2250567"/>
            <a:ext cx="9959961" cy="3694628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2800" b="1" dirty="0">
                <a:solidFill>
                  <a:srgbClr val="115F64"/>
                </a:solidFill>
              </a:rPr>
              <a:t>FESTINGER (1950/54)</a:t>
            </a:r>
            <a:endParaRPr lang="el-GR" sz="2800" b="1" dirty="0">
              <a:solidFill>
                <a:srgbClr val="115F64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el-GR" sz="2800" b="1" dirty="0">
                <a:solidFill>
                  <a:srgbClr val="115F64"/>
                </a:solidFill>
              </a:rPr>
              <a:t>Κοινωνική Σύγκριση </a:t>
            </a:r>
            <a:r>
              <a:rPr lang="el-GR" sz="2800" dirty="0">
                <a:solidFill>
                  <a:srgbClr val="115F64"/>
                </a:solidFill>
              </a:rPr>
              <a:t>– αναφορά σε τρίτους = απολύτως απαραίτητη </a:t>
            </a:r>
            <a:r>
              <a:rPr lang="el-GR" sz="2800" b="1" dirty="0">
                <a:solidFill>
                  <a:srgbClr val="115F64"/>
                </a:solidFill>
              </a:rPr>
              <a:t>οπότε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πλειοψηφία = κοινό σημείο αναφοράς </a:t>
            </a:r>
            <a:endParaRPr lang="el-GR" sz="2800" dirty="0">
              <a:solidFill>
                <a:srgbClr val="115F64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Στόχος και προϋπόθεση άσκησης επιρροής </a:t>
            </a:r>
          </a:p>
          <a:p>
            <a:pPr marL="457200" indent="-4572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Η συναίνεση λειτουργεί ως μέσο επιβεβαίωσης της κοινωνικής πραγματικότητας, ενώ η απόκλιση γίνεται αντιληπτή ως κατάσταση που χρειάζεται διευθέτηση</a:t>
            </a:r>
          </a:p>
        </p:txBody>
      </p:sp>
    </p:spTree>
    <p:extLst>
      <p:ext uri="{BB962C8B-B14F-4D97-AF65-F5344CB8AC3E}">
        <p14:creationId xmlns:p14="http://schemas.microsoft.com/office/powerpoint/2010/main" val="1887212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8BC280A2-92F5-EDA6-6B2A-306B441B0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F1FD883-7207-4BF5-A5FD-577600DF6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21A0107E-CAD6-F580-031B-E7B68D5A05F5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6C2336-600C-19CD-1C24-AB7FAC4BBBDB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2736DDE8-526E-238B-BF1D-3772AEB5D1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30C23B9-19C8-ADF9-866F-927EC7FBD54C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725B0-8418-621A-5D84-527B1AA650A3}"/>
              </a:ext>
            </a:extLst>
          </p:cNvPr>
          <p:cNvSpPr txBox="1"/>
          <p:nvPr/>
        </p:nvSpPr>
        <p:spPr>
          <a:xfrm>
            <a:off x="4440509" y="764158"/>
            <a:ext cx="3362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ΕΞΑΡΤΗΣΗ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DF3960-72F6-BFEA-D5CE-4EA6EFBB8313}"/>
              </a:ext>
            </a:extLst>
          </p:cNvPr>
          <p:cNvSpPr txBox="1"/>
          <p:nvPr/>
        </p:nvSpPr>
        <p:spPr>
          <a:xfrm>
            <a:off x="723478" y="1639193"/>
            <a:ext cx="11143425" cy="4562951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2400" b="1" dirty="0">
                <a:solidFill>
                  <a:srgbClr val="115F64"/>
                </a:solidFill>
              </a:rPr>
              <a:t>Κοινωνική επιρροή στηρίζεται στην εξάρτηση του στόχου από την πηγή επιρροής</a:t>
            </a:r>
            <a:endParaRPr lang="el-GR" sz="3600" b="1" dirty="0">
              <a:solidFill>
                <a:srgbClr val="115F64"/>
              </a:solidFill>
            </a:endParaRPr>
          </a:p>
          <a:p>
            <a:pPr>
              <a:spcBef>
                <a:spcPts val="600"/>
              </a:spcBef>
            </a:pPr>
            <a:r>
              <a:rPr lang="en" sz="2800" b="1" dirty="0">
                <a:solidFill>
                  <a:srgbClr val="115F64"/>
                </a:solidFill>
              </a:rPr>
              <a:t>Deutsch &amp; Gerard (1955) </a:t>
            </a:r>
            <a:endParaRPr lang="el-GR" sz="2800" b="1" dirty="0">
              <a:solidFill>
                <a:srgbClr val="115F64"/>
              </a:solidFill>
            </a:endParaRP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dirty="0">
                <a:solidFill>
                  <a:srgbClr val="115F64"/>
                </a:solidFill>
              </a:rPr>
              <a:t>Κανονιστική και Πληροφοριακή Επιρροή </a:t>
            </a:r>
          </a:p>
          <a:p>
            <a:pPr>
              <a:spcBef>
                <a:spcPts val="600"/>
              </a:spcBef>
            </a:pPr>
            <a:r>
              <a:rPr lang="en" sz="2800" b="1" dirty="0">
                <a:solidFill>
                  <a:srgbClr val="115F64"/>
                </a:solidFill>
              </a:rPr>
              <a:t>French &amp; Raven (1959) </a:t>
            </a:r>
            <a:endParaRPr lang="el-GR" sz="2800" b="1" dirty="0">
              <a:solidFill>
                <a:srgbClr val="115F64"/>
              </a:solidFill>
            </a:endParaRP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dirty="0">
                <a:solidFill>
                  <a:srgbClr val="115F64"/>
                </a:solidFill>
              </a:rPr>
              <a:t>Καταναγκασμός, Απόδοση Ανταμοιβών, Σημείο Αναφοράς, Νόμιμη Εξουσία &amp; Πραγματογνωμοσύνη </a:t>
            </a:r>
          </a:p>
          <a:p>
            <a:pPr>
              <a:spcBef>
                <a:spcPts val="600"/>
              </a:spcBef>
            </a:pPr>
            <a:r>
              <a:rPr lang="en" sz="2800" b="1" dirty="0">
                <a:solidFill>
                  <a:srgbClr val="115F64"/>
                </a:solidFill>
              </a:rPr>
              <a:t>Kelman (1958)</a:t>
            </a:r>
            <a:endParaRPr lang="el-GR" sz="2800" b="1" dirty="0">
              <a:solidFill>
                <a:srgbClr val="115F64"/>
              </a:solidFill>
            </a:endParaRP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dirty="0">
                <a:solidFill>
                  <a:srgbClr val="115F64"/>
                </a:solidFill>
              </a:rPr>
              <a:t>Ενδοτικότητα, Ταύτιση &amp; Εσωτερίκευση</a:t>
            </a:r>
          </a:p>
        </p:txBody>
      </p:sp>
    </p:spTree>
    <p:extLst>
      <p:ext uri="{BB962C8B-B14F-4D97-AF65-F5344CB8AC3E}">
        <p14:creationId xmlns:p14="http://schemas.microsoft.com/office/powerpoint/2010/main" val="4138519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0E0587F2-6803-2228-937B-2545BA6B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025C963-69F3-197E-B77D-84DC087A8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F6E0DBA7-9C63-4090-BBFE-AD531CD38243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1B831B-7B52-5A9F-2726-AD7376A75F14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FB49693D-6B97-6359-ED9C-F25B1739BD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AF17841-C751-F745-0609-FD7BAD6443D6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528A47-825C-0071-678D-2A03B5DD53C9}"/>
              </a:ext>
            </a:extLst>
          </p:cNvPr>
          <p:cNvSpPr txBox="1"/>
          <p:nvPr/>
        </p:nvSpPr>
        <p:spPr>
          <a:xfrm>
            <a:off x="2017180" y="935268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ΚΟΙΝΩΝΙΚΗ ΚΑΤΗΓΟΡΙΟΠΟΙΗΣΗ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94FC35-BA30-CD5F-B061-FF5CE8B3513A}"/>
              </a:ext>
            </a:extLst>
          </p:cNvPr>
          <p:cNvSpPr txBox="1"/>
          <p:nvPr/>
        </p:nvSpPr>
        <p:spPr>
          <a:xfrm>
            <a:off x="723478" y="1925472"/>
            <a:ext cx="11143425" cy="3609499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2800" b="1" dirty="0">
                <a:solidFill>
                  <a:srgbClr val="115F64"/>
                </a:solidFill>
              </a:rPr>
              <a:t>Tajfel (1972) – Κοινωνική Κατηγοριοποίηση </a:t>
            </a:r>
          </a:p>
          <a:p>
            <a:pPr>
              <a:spcBef>
                <a:spcPts val="600"/>
              </a:spcBef>
            </a:pPr>
            <a:r>
              <a:rPr lang="el-GR" sz="2800" b="1" dirty="0">
                <a:solidFill>
                  <a:srgbClr val="115F64"/>
                </a:solidFill>
              </a:rPr>
              <a:t>Θεμελιώδης γνωστικής διαδικασία </a:t>
            </a:r>
            <a:r>
              <a:rPr lang="el-GR" sz="2800" dirty="0">
                <a:solidFill>
                  <a:srgbClr val="115F64"/>
                </a:solidFill>
              </a:rPr>
              <a:t>συστηματοποίησης, ταξινόμησης ανθρώπων σε κοινωνικές κατηγορίες – αναγνώριση ομοιοτήτων και διαφορών μεταξύ ομάδων 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Ένταξη σε ομάδα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 </a:t>
            </a:r>
            <a:r>
              <a:rPr lang="el-GR" sz="2800" dirty="0">
                <a:solidFill>
                  <a:srgbClr val="115F64"/>
                </a:solidFill>
              </a:rPr>
              <a:t>αναγνώριση κοινών χαρακτηριστικών, αξιών και κανόνων, που αποκτούν σημασία για τον τρόπο με τον οποίο αντιλαμβανόμαστε και αξιολογούμε την πραγματικότητα</a:t>
            </a:r>
          </a:p>
        </p:txBody>
      </p:sp>
    </p:spTree>
    <p:extLst>
      <p:ext uri="{BB962C8B-B14F-4D97-AF65-F5344CB8AC3E}">
        <p14:creationId xmlns:p14="http://schemas.microsoft.com/office/powerpoint/2010/main" val="2547463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09E911AD-2005-459B-30FB-B172BC60A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F7F1035-74F7-6A4F-033A-1722C0D06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B873EE2D-56C3-85A4-40F0-3F2505A6F0A2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4139B-783B-32AA-05D8-28156590D79F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3C07913A-10C3-6998-4CA6-2A11FE4BA6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C02E794-B5EA-4F17-9DB4-89743BB15A82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215437-1BCB-4CA8-D575-77EED08A01D6}"/>
              </a:ext>
            </a:extLst>
          </p:cNvPr>
          <p:cNvSpPr txBox="1"/>
          <p:nvPr/>
        </p:nvSpPr>
        <p:spPr>
          <a:xfrm>
            <a:off x="2058743" y="424704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ΚΟΙΝΩΝΙΚΗ ΚΑΤΗΓΟΡΙΟΠΟΙΗΣΗ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DA61E0-4C74-88BC-F962-E8039DA19934}"/>
              </a:ext>
            </a:extLst>
          </p:cNvPr>
          <p:cNvSpPr txBox="1"/>
          <p:nvPr/>
        </p:nvSpPr>
        <p:spPr>
          <a:xfrm>
            <a:off x="425407" y="1161251"/>
            <a:ext cx="11624652" cy="5482352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800" b="1" dirty="0">
                <a:solidFill>
                  <a:srgbClr val="115F64"/>
                </a:solidFill>
              </a:rPr>
              <a:t>Turner (1987)</a:t>
            </a:r>
            <a:endParaRPr lang="el-GR" sz="2800" b="1" dirty="0">
              <a:solidFill>
                <a:srgbClr val="115F64"/>
              </a:solidFill>
            </a:endParaRPr>
          </a:p>
          <a:p>
            <a:pPr algn="just"/>
            <a:r>
              <a:rPr lang="el-GR" sz="2400" b="1" dirty="0">
                <a:solidFill>
                  <a:srgbClr val="115F64"/>
                </a:solidFill>
              </a:rPr>
              <a:t>Επιρροή Αναφορικής Πληροφορίας – </a:t>
            </a:r>
            <a:r>
              <a:rPr lang="el-GR" sz="2400" dirty="0">
                <a:solidFill>
                  <a:srgbClr val="115F64"/>
                </a:solidFill>
              </a:rPr>
              <a:t>κοινωνική επιρροή προκύπτει όταν το άτομο αυτοκατηγοριοποιείται ως μέλος μιας ομάδας και αναγνωρίζει τους κανόνες και τις αντιλήψεις της ως σημεία αναφοράς</a:t>
            </a:r>
          </a:p>
          <a:p>
            <a:endParaRPr lang="el-GR" sz="2400" dirty="0">
              <a:solidFill>
                <a:srgbClr val="115F64"/>
              </a:solidFill>
            </a:endParaRPr>
          </a:p>
          <a:p>
            <a:r>
              <a:rPr lang="el-GR" sz="2400" dirty="0">
                <a:solidFill>
                  <a:srgbClr val="115F64"/>
                </a:solidFill>
              </a:rPr>
              <a:t>Διαδικασία </a:t>
            </a:r>
            <a:r>
              <a:rPr lang="el-GR" sz="2400" b="1" dirty="0">
                <a:solidFill>
                  <a:srgbClr val="115F64"/>
                </a:solidFill>
              </a:rPr>
              <a:t>«αυτοκατηγοριοποίησης»</a:t>
            </a:r>
            <a:r>
              <a:rPr lang="el-GR" sz="2400" dirty="0">
                <a:solidFill>
                  <a:srgbClr val="115F64"/>
                </a:solidFill>
              </a:rPr>
              <a:t> περιλαμβάνει: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400" dirty="0">
                <a:solidFill>
                  <a:srgbClr val="115F64"/>
                </a:solidFill>
              </a:rPr>
              <a:t>αναγνώριση των χαρακτηριστικών της ομάδας,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400" dirty="0">
                <a:solidFill>
                  <a:srgbClr val="115F64"/>
                </a:solidFill>
              </a:rPr>
              <a:t>απόδοσή τους στον εαυτό,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400" dirty="0">
                <a:solidFill>
                  <a:srgbClr val="115F64"/>
                </a:solidFill>
              </a:rPr>
              <a:t>ευθυγράμμιση των στάσεων και συμπεριφορών με τις ομαδικές νόρμες </a:t>
            </a:r>
          </a:p>
          <a:p>
            <a:pPr marL="342900" indent="-342900" algn="just">
              <a:buFont typeface="+mj-lt"/>
              <a:buAutoNum type="arabicPeriod"/>
            </a:pPr>
            <a:endParaRPr lang="el-GR" sz="2400" dirty="0">
              <a:solidFill>
                <a:srgbClr val="115F64"/>
              </a:solidFill>
            </a:endParaRPr>
          </a:p>
          <a:p>
            <a:pPr algn="just"/>
            <a:r>
              <a:rPr lang="el-GR" sz="2400" i="1" dirty="0">
                <a:solidFill>
                  <a:srgbClr val="115F64"/>
                </a:solidFill>
              </a:rPr>
              <a:t>Παράδειγμα: </a:t>
            </a:r>
            <a:r>
              <a:rPr lang="el-GR" sz="2400" dirty="0">
                <a:solidFill>
                  <a:srgbClr val="115F64"/>
                </a:solidFill>
              </a:rPr>
              <a:t>Ένας φοιτητής μπορεί να υιοθετήσει τις θέσεις μιας φοιτητικής συλλογικότητας επειδή αυτοπροσδιορίζεται ως μέλος της και θεωρεί ότι οι συγκεκριμένες θέσεις εκφράζουν την κοινή ταυτότητα της ομάδας.</a:t>
            </a:r>
          </a:p>
        </p:txBody>
      </p:sp>
    </p:spTree>
    <p:extLst>
      <p:ext uri="{BB962C8B-B14F-4D97-AF65-F5344CB8AC3E}">
        <p14:creationId xmlns:p14="http://schemas.microsoft.com/office/powerpoint/2010/main" val="1934087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D9040282-14EE-D087-07FC-FCE23A856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F183838-4A77-2BF7-9AA0-5C81BE48D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AF795AE6-8B34-AE8F-C2A5-D9FEC3D28F0F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8A155-744E-5B58-A94D-D8A610B97327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F4E5B528-1D06-EF70-C4DD-76BD1BAC0B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5CFF2F8-D415-51FA-074E-3246AD390039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4AE8CF-220F-63BD-8D4B-DD465D43221E}"/>
              </a:ext>
            </a:extLst>
          </p:cNvPr>
          <p:cNvSpPr txBox="1"/>
          <p:nvPr/>
        </p:nvSpPr>
        <p:spPr>
          <a:xfrm>
            <a:off x="2058743" y="424704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ΚΟΙΝΩΝΙΚΗ ΚΑΤΗΓΟΡΙΟΠΟΙΗΣΗ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4C15B8-459E-DCF6-F1B9-C75F2F3D833A}"/>
              </a:ext>
            </a:extLst>
          </p:cNvPr>
          <p:cNvSpPr txBox="1"/>
          <p:nvPr/>
        </p:nvSpPr>
        <p:spPr>
          <a:xfrm>
            <a:off x="411552" y="1781759"/>
            <a:ext cx="11624652" cy="4477822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3200" b="1" dirty="0">
                <a:solidFill>
                  <a:srgbClr val="115F64"/>
                </a:solidFill>
              </a:rPr>
              <a:t>Ενδοομάδα – </a:t>
            </a:r>
            <a:r>
              <a:rPr lang="el-GR" sz="3200" dirty="0">
                <a:solidFill>
                  <a:srgbClr val="115F64"/>
                </a:solidFill>
              </a:rPr>
              <a:t>διευκόλυνση επιρροής </a:t>
            </a:r>
            <a:endParaRPr lang="el-GR" sz="3200" b="1" dirty="0">
              <a:solidFill>
                <a:srgbClr val="115F64"/>
              </a:solidFill>
            </a:endParaRP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3200" b="1" dirty="0">
                <a:solidFill>
                  <a:srgbClr val="115F64"/>
                </a:solidFill>
              </a:rPr>
              <a:t>Εξωομάδα – </a:t>
            </a:r>
            <a:r>
              <a:rPr lang="el-GR" sz="3200" dirty="0">
                <a:solidFill>
                  <a:srgbClr val="115F64"/>
                </a:solidFill>
              </a:rPr>
              <a:t>περιορισμός αποδοχής θέσεων </a:t>
            </a:r>
            <a:endParaRPr lang="el-GR" sz="2800" dirty="0">
              <a:solidFill>
                <a:srgbClr val="115F64"/>
              </a:solidFill>
            </a:endParaRP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Ομαδική υπαγωγή – ρευστή </a:t>
            </a: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Ανακατηγοριοποίηση πηγής ή ανάδειξη ευρύτερης κοινής ταυτότητας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 μεταβάλλει δυνατότητα επιρροής </a:t>
            </a: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ü"/>
            </a:pPr>
            <a:endParaRPr lang="el-GR" sz="2800" dirty="0">
              <a:solidFill>
                <a:srgbClr val="115F64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el-GR" sz="2800" dirty="0">
                <a:solidFill>
                  <a:srgbClr val="115F64"/>
                </a:solidFill>
              </a:rPr>
              <a:t>Το αν θα επηρεαστούμε από κάποιον εξαρτάται και από το αν τον αναγνωρίζουμε ως μέλος της ομάδας αναφοράς μας</a:t>
            </a:r>
          </a:p>
        </p:txBody>
      </p:sp>
    </p:spTree>
    <p:extLst>
      <p:ext uri="{BB962C8B-B14F-4D97-AF65-F5344CB8AC3E}">
        <p14:creationId xmlns:p14="http://schemas.microsoft.com/office/powerpoint/2010/main" val="4042537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A461967C-79E1-54F5-40B0-C9FE5B7B6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8B154EB-8FAA-C860-C3C6-656015A2A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A7A989DC-DB71-0501-5492-DCC85A8BB4C8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9B493-1948-6AC6-58F5-03F9212B98C0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2AA0DD47-A500-10DB-FA19-9AE58636EE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1D861704-1149-7303-3A20-F6B20CA418B7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BE7D1D-4CA2-4586-9B11-1C9C599F74A0}"/>
              </a:ext>
            </a:extLst>
          </p:cNvPr>
          <p:cNvSpPr txBox="1"/>
          <p:nvPr/>
        </p:nvSpPr>
        <p:spPr>
          <a:xfrm>
            <a:off x="1945868" y="791555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ΣΥΓΚΡΟΥΣΗ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3DC42-5A74-BEA0-7E2A-CA155A8FEA47}"/>
              </a:ext>
            </a:extLst>
          </p:cNvPr>
          <p:cNvSpPr txBox="1"/>
          <p:nvPr/>
        </p:nvSpPr>
        <p:spPr>
          <a:xfrm>
            <a:off x="411552" y="1781759"/>
            <a:ext cx="11624652" cy="4171355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800" b="1" dirty="0">
                <a:solidFill>
                  <a:srgbClr val="115F64"/>
                </a:solidFill>
              </a:rPr>
              <a:t>Moscovici (1976) – </a:t>
            </a:r>
            <a:r>
              <a:rPr lang="el-GR" sz="2800" b="1" dirty="0">
                <a:solidFill>
                  <a:srgbClr val="115F64"/>
                </a:solidFill>
              </a:rPr>
              <a:t>Γενετικό Μοντέλο Κοινωνικής Επιρροής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b="1" dirty="0">
                <a:solidFill>
                  <a:srgbClr val="115F64"/>
                </a:solidFill>
              </a:rPr>
              <a:t>Γενετικό Μοντέλο: </a:t>
            </a:r>
            <a:r>
              <a:rPr lang="el-GR" sz="2800" dirty="0">
                <a:solidFill>
                  <a:srgbClr val="115F64"/>
                </a:solidFill>
              </a:rPr>
              <a:t>συμμόρφωση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 δυνατότητα μειονότητας για κοινωνική αλλαγή </a:t>
            </a:r>
            <a:endParaRPr lang="el-GR" sz="2800" dirty="0">
              <a:solidFill>
                <a:srgbClr val="115F64"/>
              </a:solidFill>
            </a:endParaRPr>
          </a:p>
          <a:p>
            <a:pPr marL="457200" indent="-4572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Υποστηρίζει ότι η κοινωνική επιρροή δεν αποτελεί αποκλειστικό προνόμιο της πλειοψηφίας ή των φορέων εξουσίας</a:t>
            </a:r>
          </a:p>
          <a:p>
            <a:pPr marL="457200" indent="-4572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 Μειονότητα – αμφισβητεί τις κυρίαρχες αντιλήψεις, να προτείνει εναλλακτικές ερμηνείες της πραγματικότητας και να συμβάλει στην παραγωγή καινοτομίας</a:t>
            </a:r>
          </a:p>
        </p:txBody>
      </p:sp>
    </p:spTree>
    <p:extLst>
      <p:ext uri="{BB962C8B-B14F-4D97-AF65-F5344CB8AC3E}">
        <p14:creationId xmlns:p14="http://schemas.microsoft.com/office/powerpoint/2010/main" val="787598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09C05D91-7AFA-396A-E803-FFC0D946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A3B8389-8E7E-2A11-D91B-7A6265118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1A3B6C8C-2858-3AE1-0D21-B487E294BD5F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BD647B-D703-065A-BE3D-C5DA3C914660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6BB7906B-6E09-3848-D002-FEB9B7C911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84978FEE-0777-AE1C-2D91-2641A0D95CC7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CB601B-6888-3D6B-E9A9-EB32C496AE22}"/>
              </a:ext>
            </a:extLst>
          </p:cNvPr>
          <p:cNvSpPr txBox="1"/>
          <p:nvPr/>
        </p:nvSpPr>
        <p:spPr>
          <a:xfrm>
            <a:off x="1945868" y="296030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ΣΥΓΚΡΟΥΣΗ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43B902-FCFA-DDD1-A55F-6D9B479956FE}"/>
              </a:ext>
            </a:extLst>
          </p:cNvPr>
          <p:cNvSpPr txBox="1"/>
          <p:nvPr/>
        </p:nvSpPr>
        <p:spPr>
          <a:xfrm>
            <a:off x="411552" y="1065471"/>
            <a:ext cx="11624652" cy="4597003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400" b="1" dirty="0">
                <a:solidFill>
                  <a:srgbClr val="115F64"/>
                </a:solidFill>
              </a:rPr>
              <a:t>Moscovici (1976) – </a:t>
            </a:r>
            <a:r>
              <a:rPr lang="el-GR" sz="2400" b="1" dirty="0">
                <a:solidFill>
                  <a:srgbClr val="115F64"/>
                </a:solidFill>
              </a:rPr>
              <a:t>Γενετικό Μοντέλο Κοινωνικής Επιρροής</a:t>
            </a: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b="1" dirty="0">
                <a:solidFill>
                  <a:srgbClr val="115F64"/>
                </a:solidFill>
              </a:rPr>
              <a:t>Ενεργός Μειονότητα: </a:t>
            </a:r>
            <a:r>
              <a:rPr lang="el-GR" sz="2400" dirty="0">
                <a:solidFill>
                  <a:srgbClr val="115F64"/>
                </a:solidFill>
              </a:rPr>
              <a:t>μπορεί να προκαλέσει σύγκρουση όταν διατυπώνει θέσεις που αποκλίνουν από τις κυρίαρχες</a:t>
            </a: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b="1" dirty="0">
                <a:solidFill>
                  <a:srgbClr val="115F64"/>
                </a:solidFill>
              </a:rPr>
              <a:t>Απόκλιση </a:t>
            </a:r>
            <a:r>
              <a:rPr lang="el-GR" sz="2400" dirty="0">
                <a:solidFill>
                  <a:srgbClr val="115F64"/>
                </a:solidFill>
              </a:rPr>
              <a:t>= αμφισβητεί την υπάρχουσα συναίνεση και μπορεί να ενεργοποιήσει την επανεξέταση των αντιλήψεων της πλειοψηφίας</a:t>
            </a:r>
          </a:p>
          <a:p>
            <a:pPr>
              <a:spcBef>
                <a:spcPts val="600"/>
              </a:spcBef>
            </a:pPr>
            <a:r>
              <a:rPr lang="el-GR" b="1" dirty="0">
                <a:solidFill>
                  <a:srgbClr val="115F64"/>
                </a:solidFill>
              </a:rPr>
              <a:t>ΡΟΛΟΣ ΣΥΝΕΠΕΙΑΣ 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solidFill>
                  <a:srgbClr val="115F64"/>
                </a:solidFill>
              </a:rPr>
              <a:t>Η συνέπεια της μειονοτικής συμπεριφοράς αναδείχθηκε αρχικά ως σημαντική προϋπόθεση επιρροής.</a:t>
            </a: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b="1" dirty="0">
                <a:solidFill>
                  <a:srgbClr val="115F64"/>
                </a:solidFill>
              </a:rPr>
              <a:t>Συγχρονική συνέπεια</a:t>
            </a:r>
            <a:r>
              <a:rPr lang="el-GR" sz="2400" dirty="0">
                <a:solidFill>
                  <a:srgbClr val="115F64"/>
                </a:solidFill>
              </a:rPr>
              <a:t> </a:t>
            </a:r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b="1" dirty="0">
                <a:solidFill>
                  <a:srgbClr val="115F64"/>
                </a:solidFill>
              </a:rPr>
              <a:t>Διαχρονική συνέπεια</a:t>
            </a:r>
            <a:endParaRPr lang="el-GR" sz="2400" dirty="0">
              <a:solidFill>
                <a:srgbClr val="115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75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319CA350-7BDC-AC81-3842-A003D159D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98C6263-3959-E276-99AE-04BF20BDA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075B26FA-DC78-70A3-211A-31E0C840C687}"/>
              </a:ext>
            </a:extLst>
          </p:cNvPr>
          <p:cNvSpPr/>
          <p:nvPr/>
        </p:nvSpPr>
        <p:spPr>
          <a:xfrm>
            <a:off x="-93886" y="-26582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DF6DCF-8A6C-C623-5A8F-4E47ABB7581A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8C7E6465-9DF1-461E-A09F-85ED251373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F30458E3-F654-FBA3-5817-6C5C6465A384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24DFD3-C9F8-C555-D568-916B5F3573CC}"/>
              </a:ext>
            </a:extLst>
          </p:cNvPr>
          <p:cNvSpPr txBox="1"/>
          <p:nvPr/>
        </p:nvSpPr>
        <p:spPr>
          <a:xfrm>
            <a:off x="1945868" y="616941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ΣΥΓΚΡΟΥΣΗ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F67F4E-ED85-9B97-6CA8-F2400D688E68}"/>
              </a:ext>
            </a:extLst>
          </p:cNvPr>
          <p:cNvSpPr txBox="1"/>
          <p:nvPr/>
        </p:nvSpPr>
        <p:spPr>
          <a:xfrm>
            <a:off x="411552" y="1409007"/>
            <a:ext cx="11624652" cy="4205407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" sz="2400" b="1" dirty="0">
                <a:solidFill>
                  <a:srgbClr val="115F64"/>
                </a:solidFill>
              </a:rPr>
              <a:t>Mugny &amp; Papastamou – </a:t>
            </a:r>
            <a:r>
              <a:rPr lang="el-GR" sz="2400" b="1" dirty="0">
                <a:solidFill>
                  <a:srgbClr val="115F64"/>
                </a:solidFill>
              </a:rPr>
              <a:t>Πειραματικές προσεγγίσεις της μειονοτικής επιρροής</a:t>
            </a:r>
          </a:p>
          <a:p>
            <a:pPr algn="just">
              <a:spcBef>
                <a:spcPts val="600"/>
              </a:spcBef>
            </a:pPr>
            <a:r>
              <a:rPr lang="el-GR" sz="2400" dirty="0">
                <a:solidFill>
                  <a:srgbClr val="115F64"/>
                </a:solidFill>
              </a:rPr>
              <a:t>Διεύρυνση Γενετικού Μοντέλου </a:t>
            </a:r>
            <a:r>
              <a:rPr lang="el-GR" sz="2400" dirty="0">
                <a:solidFill>
                  <a:srgbClr val="115F64"/>
                </a:solidFill>
                <a:sym typeface="Wingdings" pitchFamily="2" charset="2"/>
              </a:rPr>
              <a:t></a:t>
            </a:r>
            <a:r>
              <a:rPr lang="el-GR" sz="2400" dirty="0">
                <a:solidFill>
                  <a:srgbClr val="115F64"/>
                </a:solidFill>
              </a:rPr>
              <a:t> αποτελεσματικότητα της μειονότητας δεν καθορίζεται αποκλειστικά από τη σταθερότητα των απόψεών της</a:t>
            </a:r>
          </a:p>
          <a:p>
            <a:pPr algn="just">
              <a:spcBef>
                <a:spcPts val="600"/>
              </a:spcBef>
            </a:pPr>
            <a:r>
              <a:rPr lang="el-GR" sz="2400" dirty="0">
                <a:solidFill>
                  <a:srgbClr val="115F64"/>
                </a:solidFill>
              </a:rPr>
              <a:t>Ιδιαίτερη σημασία αποκτά </a:t>
            </a:r>
            <a:r>
              <a:rPr lang="el-GR" sz="2400" b="1" dirty="0">
                <a:solidFill>
                  <a:srgbClr val="115F64"/>
                </a:solidFill>
              </a:rPr>
              <a:t>ο τρόπος </a:t>
            </a:r>
            <a:r>
              <a:rPr lang="el-GR" sz="2400" dirty="0">
                <a:solidFill>
                  <a:srgbClr val="115F64"/>
                </a:solidFill>
              </a:rPr>
              <a:t>με τον οποίο η μειονότητα τοποθετείται </a:t>
            </a:r>
            <a:r>
              <a:rPr lang="el-GR" sz="2400" b="1" dirty="0">
                <a:solidFill>
                  <a:srgbClr val="115F64"/>
                </a:solidFill>
              </a:rPr>
              <a:t>απέναντι στην εξουσία </a:t>
            </a:r>
            <a:r>
              <a:rPr lang="el-GR" sz="2400" dirty="0">
                <a:solidFill>
                  <a:srgbClr val="115F64"/>
                </a:solidFill>
              </a:rPr>
              <a:t>και </a:t>
            </a:r>
            <a:r>
              <a:rPr lang="el-GR" sz="2400" b="1" dirty="0">
                <a:solidFill>
                  <a:srgbClr val="115F64"/>
                </a:solidFill>
              </a:rPr>
              <a:t>διαχειρίζεται τη σύγκρουσή της με τον πληθυσμό</a:t>
            </a:r>
          </a:p>
          <a:p>
            <a:pPr algn="just">
              <a:spcBef>
                <a:spcPts val="600"/>
              </a:spcBef>
            </a:pPr>
            <a:r>
              <a:rPr lang="el-GR" sz="2400" dirty="0">
                <a:solidFill>
                  <a:srgbClr val="115F64"/>
                </a:solidFill>
              </a:rPr>
              <a:t>Διακρίνονται δύο βασικές παράμετροι:</a:t>
            </a:r>
          </a:p>
          <a:p>
            <a:pPr algn="just">
              <a:spcBef>
                <a:spcPts val="600"/>
              </a:spcBef>
            </a:pPr>
            <a:r>
              <a:rPr lang="el-GR" sz="2400" b="1" dirty="0">
                <a:solidFill>
                  <a:srgbClr val="115F64"/>
                </a:solidFill>
              </a:rPr>
              <a:t>Α. Είδος συμπεριφοράς – ως προς το θέμα/αντικείμενο </a:t>
            </a:r>
            <a:r>
              <a:rPr lang="el-GR" sz="2400" dirty="0">
                <a:solidFill>
                  <a:srgbClr val="115F64"/>
                </a:solidFill>
              </a:rPr>
              <a:t>(π.χ. «αντιεξουσιαστική» στάση) – σχέση με εξουσία </a:t>
            </a:r>
          </a:p>
          <a:p>
            <a:pPr algn="just">
              <a:spcBef>
                <a:spcPts val="600"/>
              </a:spcBef>
            </a:pPr>
            <a:r>
              <a:rPr lang="el-GR" sz="2400" b="1" dirty="0">
                <a:solidFill>
                  <a:srgbClr val="115F64"/>
                </a:solidFill>
              </a:rPr>
              <a:t>Β. Είδος διαπραγμάτευσης – ως προς το ύφος – </a:t>
            </a:r>
            <a:r>
              <a:rPr lang="el-GR" sz="2400" dirty="0">
                <a:solidFill>
                  <a:srgbClr val="115F64"/>
                </a:solidFill>
              </a:rPr>
              <a:t>σχέση με πληθυσμό </a:t>
            </a:r>
          </a:p>
        </p:txBody>
      </p:sp>
    </p:spTree>
    <p:extLst>
      <p:ext uri="{BB962C8B-B14F-4D97-AF65-F5344CB8AC3E}">
        <p14:creationId xmlns:p14="http://schemas.microsoft.com/office/powerpoint/2010/main" val="365573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1CCFFA17-5014-A1C6-AC2C-802D79FE6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58396C1-4437-EF8D-3D60-B4E054E60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1B8BCF5E-6E32-EAC7-8BCF-752D0CC6D66E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4A4718-3934-D299-3E10-8BB56653CE01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49F2C84E-BF2F-779A-0EAE-5A00CA4DD2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0709D68-DE97-EB43-C2D9-8EB6CADEAE2A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ADCF6A-84CE-CDD9-4968-C1C1A834FEB9}"/>
              </a:ext>
            </a:extLst>
          </p:cNvPr>
          <p:cNvSpPr txBox="1"/>
          <p:nvPr/>
        </p:nvSpPr>
        <p:spPr>
          <a:xfrm>
            <a:off x="1945868" y="815709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ΣΥΓΚΡΟΥΣΗ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5FBB4B-F85D-CCA1-FA43-C69D5DCC7975}"/>
              </a:ext>
            </a:extLst>
          </p:cNvPr>
          <p:cNvSpPr txBox="1"/>
          <p:nvPr/>
        </p:nvSpPr>
        <p:spPr>
          <a:xfrm>
            <a:off x="411552" y="1735498"/>
            <a:ext cx="11624652" cy="3132773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l-GR" sz="2800" dirty="0">
                <a:solidFill>
                  <a:srgbClr val="115F64"/>
                </a:solidFill>
              </a:rPr>
              <a:t>Οι </a:t>
            </a:r>
            <a:r>
              <a:rPr lang="en" sz="2800" dirty="0">
                <a:solidFill>
                  <a:srgbClr val="115F64"/>
                </a:solidFill>
              </a:rPr>
              <a:t>Mugny </a:t>
            </a:r>
            <a:r>
              <a:rPr lang="el-GR" sz="2800" dirty="0">
                <a:solidFill>
                  <a:srgbClr val="115F64"/>
                </a:solidFill>
              </a:rPr>
              <a:t>και </a:t>
            </a:r>
            <a:r>
              <a:rPr lang="en" sz="2800" dirty="0">
                <a:solidFill>
                  <a:srgbClr val="115F64"/>
                </a:solidFill>
              </a:rPr>
              <a:t>Papastamou </a:t>
            </a:r>
            <a:r>
              <a:rPr lang="el-GR" sz="2800" dirty="0">
                <a:solidFill>
                  <a:srgbClr val="115F64"/>
                </a:solidFill>
              </a:rPr>
              <a:t>μελέτησαν ιδιαίτερα </a:t>
            </a:r>
            <a:r>
              <a:rPr lang="el-GR" sz="2800" b="1" dirty="0">
                <a:solidFill>
                  <a:srgbClr val="115F64"/>
                </a:solidFill>
              </a:rPr>
              <a:t>δύο μορφές διαπραγμάτευσης</a:t>
            </a:r>
            <a:r>
              <a:rPr lang="el-GR" sz="2800" dirty="0">
                <a:solidFill>
                  <a:srgbClr val="115F64"/>
                </a:solidFill>
              </a:rPr>
              <a:t>:</a:t>
            </a:r>
          </a:p>
          <a:p>
            <a:pPr algn="just">
              <a:spcBef>
                <a:spcPts val="600"/>
              </a:spcBef>
            </a:pPr>
            <a:r>
              <a:rPr lang="el-GR" sz="2800" b="1" dirty="0">
                <a:solidFill>
                  <a:srgbClr val="115F64"/>
                </a:solidFill>
              </a:rPr>
              <a:t>ΕΥΛΥΓΙΣΙΑ: </a:t>
            </a:r>
            <a:r>
              <a:rPr lang="el-GR" sz="2800" dirty="0">
                <a:solidFill>
                  <a:srgbClr val="115F64"/>
                </a:solidFill>
              </a:rPr>
              <a:t>μετριοπαθής παρουσίαση θέσεων, αναγνώριση περιθωρίων διαλόγου – συμβιβασμού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 ίσως διευκολύνει την άμεση αποδοχή </a:t>
            </a:r>
          </a:p>
          <a:p>
            <a:pPr algn="just">
              <a:spcBef>
                <a:spcPts val="600"/>
              </a:spcBef>
            </a:pPr>
            <a:r>
              <a:rPr lang="el-GR" sz="2800" b="1" dirty="0">
                <a:solidFill>
                  <a:srgbClr val="115F64"/>
                </a:solidFill>
                <a:sym typeface="Wingdings" pitchFamily="2" charset="2"/>
              </a:rPr>
              <a:t>ΑΚΑΜΨΙΑ: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άκαμπτη υποστήριξη θέσεων, απουσία παραχωρήσεων  μπορεί να προκαλέσει αντίσταση ή απόρριψη </a:t>
            </a:r>
            <a:endParaRPr lang="el-GR" sz="2800" dirty="0">
              <a:solidFill>
                <a:srgbClr val="115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055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F99A01D6-4A1D-5FBF-56AF-E8E9E0E14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6C57D9C-4205-AC82-E7B0-1CAF4A91C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26C68D71-62C9-A181-BBE4-A20869EC549C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DF89E-477F-6662-3506-99E5D186ECB1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959BE744-943C-D25F-D04A-A92CB870BA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905D2CB-979D-8DDC-CAF1-FCC946C60AFD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B69C45-CEA9-E18E-5B7A-53EE6BD2FB30}"/>
              </a:ext>
            </a:extLst>
          </p:cNvPr>
          <p:cNvSpPr txBox="1"/>
          <p:nvPr/>
        </p:nvSpPr>
        <p:spPr>
          <a:xfrm>
            <a:off x="1945868" y="296030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ΣΥΓΚΡΟΥΣΗ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36BDDA-BDD7-14D1-90B1-75A3FDF8E3A9}"/>
              </a:ext>
            </a:extLst>
          </p:cNvPr>
          <p:cNvSpPr txBox="1"/>
          <p:nvPr/>
        </p:nvSpPr>
        <p:spPr>
          <a:xfrm>
            <a:off x="411552" y="1023599"/>
            <a:ext cx="11624652" cy="5107781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l-GR" sz="2400" b="1" dirty="0">
                <a:solidFill>
                  <a:srgbClr val="115F64"/>
                </a:solidFill>
              </a:rPr>
              <a:t>Pérez &amp; Mugny – Ενσωμάτωση διαδικασιών κατηγοριοποίησης στα φαινόμενα επιρροής – Αποσύνδεση </a:t>
            </a:r>
          </a:p>
          <a:p>
            <a:pPr algn="just">
              <a:spcBef>
                <a:spcPts val="600"/>
              </a:spcBef>
            </a:pPr>
            <a:r>
              <a:rPr lang="el-GR" sz="2400" b="1" dirty="0">
                <a:solidFill>
                  <a:srgbClr val="115F64"/>
                </a:solidFill>
              </a:rPr>
              <a:t>Κοινωνική Σύγκριση </a:t>
            </a:r>
          </a:p>
          <a:p>
            <a:pPr algn="just">
              <a:spcBef>
                <a:spcPts val="600"/>
              </a:spcBef>
            </a:pPr>
            <a:r>
              <a:rPr lang="el-GR" sz="2400" dirty="0">
                <a:solidFill>
                  <a:srgbClr val="115F64"/>
                </a:solidFill>
              </a:rPr>
              <a:t>Το άτομο εστιάζει στην κοινωνική ταυτότητα της πηγής και στις συνέπειες της συμφωνίας ή της ταύτισής του με αυτήν</a:t>
            </a:r>
            <a:endParaRPr lang="el-GR" sz="2400" b="1" dirty="0">
              <a:solidFill>
                <a:srgbClr val="115F64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el-GR" sz="2400" b="1" dirty="0">
                <a:solidFill>
                  <a:srgbClr val="115F64"/>
                </a:solidFill>
              </a:rPr>
              <a:t>Επικύρωση </a:t>
            </a:r>
          </a:p>
          <a:p>
            <a:pPr algn="just">
              <a:spcBef>
                <a:spcPts val="600"/>
              </a:spcBef>
            </a:pPr>
            <a:r>
              <a:rPr lang="el-GR" sz="2400" dirty="0">
                <a:solidFill>
                  <a:srgbClr val="115F64"/>
                </a:solidFill>
              </a:rPr>
              <a:t>Το άτομο επικεντρώνεται στο περιεχόμενο των μειονοτικών επιχειρημάτων και στην εξέταση της εγκυρότητάς τους</a:t>
            </a:r>
          </a:p>
          <a:p>
            <a:pPr algn="just">
              <a:spcBef>
                <a:spcPts val="600"/>
              </a:spcBef>
            </a:pPr>
            <a:endParaRPr lang="el-GR" sz="2400" b="1" dirty="0">
              <a:solidFill>
                <a:srgbClr val="115F64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el-GR" sz="2400" dirty="0">
                <a:solidFill>
                  <a:srgbClr val="115F64"/>
                </a:solidFill>
              </a:rPr>
              <a:t>Προϋπόθεση της μειονοτικής επιρροής αποτελεί η </a:t>
            </a:r>
            <a:r>
              <a:rPr lang="el-GR" sz="2400" b="1" dirty="0">
                <a:solidFill>
                  <a:srgbClr val="115F64"/>
                </a:solidFill>
              </a:rPr>
              <a:t>αποσύνδεση (</a:t>
            </a:r>
            <a:r>
              <a:rPr lang="en-US" sz="2400" b="1" dirty="0">
                <a:solidFill>
                  <a:srgbClr val="115F64"/>
                </a:solidFill>
              </a:rPr>
              <a:t>DISSOCIATION)</a:t>
            </a:r>
            <a:r>
              <a:rPr lang="el-GR" sz="2400" dirty="0">
                <a:solidFill>
                  <a:srgbClr val="115F64"/>
                </a:solidFill>
              </a:rPr>
              <a:t> της κοινωνικής σύγκρισης από την επικύρωση</a:t>
            </a:r>
          </a:p>
        </p:txBody>
      </p:sp>
    </p:spTree>
    <p:extLst>
      <p:ext uri="{BB962C8B-B14F-4D97-AF65-F5344CB8AC3E}">
        <p14:creationId xmlns:p14="http://schemas.microsoft.com/office/powerpoint/2010/main" val="1361650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A0B5CFFD-63A6-070F-09B9-C210AE9E2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2B2ADFB-916B-63D8-3B92-368909090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098499F3-E5EB-2EB6-B68C-E90A312E0A6A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2E5F6-4976-298D-139F-37D3EE044D90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44E32F8E-B5A9-FDD2-4E67-E75EC413D4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1BDFA41-2F28-878E-D26E-1E3C5F40B76B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10C943-558C-8159-1201-AFAF094F00CC}"/>
              </a:ext>
            </a:extLst>
          </p:cNvPr>
          <p:cNvSpPr txBox="1"/>
          <p:nvPr/>
        </p:nvSpPr>
        <p:spPr>
          <a:xfrm>
            <a:off x="1945868" y="635261"/>
            <a:ext cx="8556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4400" b="1" dirty="0">
                <a:solidFill>
                  <a:srgbClr val="115F64"/>
                </a:solidFill>
              </a:rPr>
              <a:t>ΨΥΧΟΛΟΓΙΟΠΟΙΗΣΗ </a:t>
            </a:r>
            <a:endParaRPr lang="el-GR" sz="40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5F4715-8EB7-9EC5-77AC-D3689C7CCDDC}"/>
              </a:ext>
            </a:extLst>
          </p:cNvPr>
          <p:cNvSpPr txBox="1"/>
          <p:nvPr/>
        </p:nvSpPr>
        <p:spPr>
          <a:xfrm>
            <a:off x="411552" y="1625465"/>
            <a:ext cx="11624652" cy="4443770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l-GR" sz="2400" b="1" dirty="0">
                <a:solidFill>
                  <a:srgbClr val="115F64"/>
                </a:solidFill>
              </a:rPr>
              <a:t>Papastamou (1986) – Έρευνες για την ιδεολογική αντίσταση στη μειονοτική επιρροή – Διασύνδεση (</a:t>
            </a:r>
            <a:r>
              <a:rPr lang="en-US" sz="2400" b="1" dirty="0">
                <a:solidFill>
                  <a:srgbClr val="115F64"/>
                </a:solidFill>
              </a:rPr>
              <a:t>ASSOCIATION)</a:t>
            </a:r>
            <a:endParaRPr lang="el-GR" sz="2400" b="1" dirty="0">
              <a:solidFill>
                <a:srgbClr val="115F64"/>
              </a:solidFill>
            </a:endParaRP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dirty="0">
                <a:solidFill>
                  <a:srgbClr val="115F64"/>
                </a:solidFill>
              </a:rPr>
              <a:t>Συνίσταται στην απόδοση της μειονοτικής συμπεριφοράς σε προσωπικά ή ψυχολογικά χαρακτηριστικά των μελών της μειονότητας, αντί στην ουσιαστική εξέταση των θέσεων και των επιχειρημάτων τους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dirty="0">
                <a:solidFill>
                  <a:srgbClr val="115F64"/>
                </a:solidFill>
              </a:rPr>
              <a:t>Με αυτόν τον τρόπο, η διαφωνία παύει να αντιμετωπίζεται ως εναλλακτική προσέγγιση της πραγματικότητας και </a:t>
            </a:r>
            <a:r>
              <a:rPr lang="el-GR" sz="2400" b="1" dirty="0">
                <a:solidFill>
                  <a:srgbClr val="115F64"/>
                </a:solidFill>
              </a:rPr>
              <a:t>ερμηνεύεται ως αποτέλεσμα των ιδιαίτερων χαρακτηριστικών της πηγής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l-GR" sz="2400" dirty="0">
                <a:solidFill>
                  <a:srgbClr val="115F64"/>
                </a:solidFill>
              </a:rPr>
              <a:t>Η έρευνα δείχνει ότι η </a:t>
            </a:r>
            <a:r>
              <a:rPr lang="el-GR" sz="2400" b="1" dirty="0">
                <a:solidFill>
                  <a:srgbClr val="115F64"/>
                </a:solidFill>
              </a:rPr>
              <a:t>ψυχολογιοποίηση </a:t>
            </a:r>
            <a:r>
              <a:rPr lang="el-GR" sz="2400" dirty="0">
                <a:solidFill>
                  <a:srgbClr val="115F64"/>
                </a:solidFill>
              </a:rPr>
              <a:t>μπορεί να </a:t>
            </a:r>
            <a:r>
              <a:rPr lang="el-GR" sz="2400" b="1" dirty="0">
                <a:solidFill>
                  <a:srgbClr val="115F64"/>
                </a:solidFill>
              </a:rPr>
              <a:t>αναστείλει επιλεκτικά </a:t>
            </a:r>
            <a:r>
              <a:rPr lang="el-GR" sz="2400" dirty="0">
                <a:solidFill>
                  <a:srgbClr val="115F64"/>
                </a:solidFill>
              </a:rPr>
              <a:t>τόσο την άμεση όσο και την έμμεση μειονοτική επιρροή</a:t>
            </a:r>
          </a:p>
        </p:txBody>
      </p:sp>
    </p:spTree>
    <p:extLst>
      <p:ext uri="{BB962C8B-B14F-4D97-AF65-F5344CB8AC3E}">
        <p14:creationId xmlns:p14="http://schemas.microsoft.com/office/powerpoint/2010/main" val="302707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7C42EB40-04B6-9F6C-944F-54303CB56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6D31933-5172-0CBA-6FAA-04C6EEB72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F9D24463-FEC5-1C99-A617-A5DE45567EE8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D177F5-C25D-B8FC-6D55-27981D106C8C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E317CCCF-A2DB-1E4A-833E-32760E84FB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B3206DC-1B75-D218-1791-93BDDE05990B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B62EA7-F923-1E8A-99B6-7E7520909FEC}"/>
              </a:ext>
            </a:extLst>
          </p:cNvPr>
          <p:cNvSpPr txBox="1"/>
          <p:nvPr/>
        </p:nvSpPr>
        <p:spPr>
          <a:xfrm>
            <a:off x="847243" y="729810"/>
            <a:ext cx="10409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4000" b="1" dirty="0">
                <a:solidFill>
                  <a:srgbClr val="115F64"/>
                </a:solidFill>
              </a:rPr>
              <a:t>ΘΕΩΡΙΑ ΕΠΕΞΕΡΓΑΣΙΑΣ ΣΥΓΚΡΟΥΣΗΣ</a:t>
            </a:r>
            <a:endParaRPr lang="el-GR" sz="36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69B816-C4FD-8109-9012-4AFF2006EDEF}"/>
              </a:ext>
            </a:extLst>
          </p:cNvPr>
          <p:cNvSpPr txBox="1"/>
          <p:nvPr/>
        </p:nvSpPr>
        <p:spPr>
          <a:xfrm>
            <a:off x="309485" y="1676371"/>
            <a:ext cx="11624652" cy="4392692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rgbClr val="115F64"/>
                </a:solidFill>
              </a:rPr>
              <a:t>Pérez &amp; Mugny (1993) </a:t>
            </a:r>
            <a:endParaRPr lang="el-GR" sz="2800" dirty="0">
              <a:solidFill>
                <a:srgbClr val="115F64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Προσπάθεια </a:t>
            </a:r>
            <a:r>
              <a:rPr lang="el-GR" sz="2800" b="1" dirty="0">
                <a:solidFill>
                  <a:srgbClr val="115F64"/>
                </a:solidFill>
              </a:rPr>
              <a:t>θεωρητικής ενοποίησης </a:t>
            </a:r>
            <a:r>
              <a:rPr lang="el-GR" sz="2800" dirty="0">
                <a:solidFill>
                  <a:srgbClr val="115F64"/>
                </a:solidFill>
              </a:rPr>
              <a:t>των διαφορετικών προσεγγίσεων της κοινωνικής επιρροής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Κάθε διαδικασία κοινωνικής επιρροής </a:t>
            </a:r>
            <a:r>
              <a:rPr lang="el-GR" sz="2800" b="1" dirty="0">
                <a:solidFill>
                  <a:srgbClr val="115F64"/>
                </a:solidFill>
              </a:rPr>
              <a:t>προϋποθέτει κάποια μορφή σύγκρουσης</a:t>
            </a:r>
            <a:r>
              <a:rPr lang="el-GR" sz="2800" dirty="0">
                <a:solidFill>
                  <a:srgbClr val="115F64"/>
                </a:solidFill>
              </a:rPr>
              <a:t> </a:t>
            </a:r>
            <a:r>
              <a:rPr lang="el-GR" sz="2800" dirty="0">
                <a:solidFill>
                  <a:srgbClr val="115F64"/>
                </a:solidFill>
                <a:sym typeface="Wingdings" pitchFamily="2" charset="2"/>
              </a:rPr>
              <a:t>= </a:t>
            </a:r>
            <a:r>
              <a:rPr lang="el-GR" sz="2800" dirty="0">
                <a:solidFill>
                  <a:srgbClr val="115F64"/>
                </a:solidFill>
              </a:rPr>
              <a:t>συνάντηση διαφορετικών εκτιμήσεων για ένα κοινό αντικείμενο – η ίδια διαφωνία </a:t>
            </a:r>
            <a:r>
              <a:rPr lang="el-GR" sz="2800" b="1" dirty="0">
                <a:solidFill>
                  <a:srgbClr val="115F64"/>
                </a:solidFill>
              </a:rPr>
              <a:t>δεν προκαλεί πάντοτε </a:t>
            </a:r>
            <a:r>
              <a:rPr lang="el-GR" sz="2800" dirty="0">
                <a:solidFill>
                  <a:srgbClr val="115F64"/>
                </a:solidFill>
              </a:rPr>
              <a:t>τις ίδιες διεργασίες ή τα ίδια αποτελέσματα επιρροής</a:t>
            </a:r>
            <a:endParaRPr lang="el-GR" sz="2800" b="1" dirty="0">
              <a:solidFill>
                <a:srgbClr val="115F64"/>
              </a:solidFill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Επιχειρεί να υπερβεί τον </a:t>
            </a:r>
            <a:r>
              <a:rPr lang="el-GR" sz="2800" b="1" dirty="0">
                <a:solidFill>
                  <a:srgbClr val="115F64"/>
                </a:solidFill>
              </a:rPr>
              <a:t>αυστηρό διαχωρισμό ανάμεσα σε πλειονοτική και μειονοτική επιρροή</a:t>
            </a:r>
          </a:p>
        </p:txBody>
      </p:sp>
    </p:spTree>
    <p:extLst>
      <p:ext uri="{BB962C8B-B14F-4D97-AF65-F5344CB8AC3E}">
        <p14:creationId xmlns:p14="http://schemas.microsoft.com/office/powerpoint/2010/main" val="3506562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93DEA2D5-BC95-94AF-CEA5-2773BB203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6C1C7A2-188F-C474-4857-42C1B13AD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09" y="-39834"/>
            <a:ext cx="12333632" cy="6937668"/>
          </a:xfrm>
          <a:prstGeom prst="rect">
            <a:avLst/>
          </a:prstGeom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DF614252-FCCF-26DE-79D7-6770E5AD5360}"/>
              </a:ext>
            </a:extLst>
          </p:cNvPr>
          <p:cNvSpPr/>
          <p:nvPr/>
        </p:nvSpPr>
        <p:spPr>
          <a:xfrm>
            <a:off x="-93886" y="-39834"/>
            <a:ext cx="12431394" cy="6716905"/>
          </a:xfrm>
          <a:prstGeom prst="rect">
            <a:avLst/>
          </a:prstGeom>
          <a:solidFill>
            <a:srgbClr val="F6F4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DB0AC1-09C8-6777-EF70-A490BCACC234}"/>
              </a:ext>
            </a:extLst>
          </p:cNvPr>
          <p:cNvSpPr txBox="1"/>
          <p:nvPr/>
        </p:nvSpPr>
        <p:spPr>
          <a:xfrm>
            <a:off x="1031325" y="6307739"/>
            <a:ext cx="11329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16" name="Γραφικό 3" descr="Χαρτάκια σημειώσεων 3 περίγραμμα">
            <a:extLst>
              <a:ext uri="{FF2B5EF4-FFF2-40B4-BE49-F238E27FC236}">
                <a16:creationId xmlns:a16="http://schemas.microsoft.com/office/drawing/2014/main" id="{A91D67A3-6894-5E29-2C3C-4A9F12B532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78" y="4237316"/>
            <a:ext cx="524888" cy="52488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86829DB-CBC5-AE37-56CE-E9A281C6C6CA}"/>
              </a:ext>
            </a:extLst>
          </p:cNvPr>
          <p:cNvSpPr/>
          <p:nvPr/>
        </p:nvSpPr>
        <p:spPr>
          <a:xfrm>
            <a:off x="-70816" y="173130"/>
            <a:ext cx="12245566" cy="122900"/>
          </a:xfrm>
          <a:prstGeom prst="rect">
            <a:avLst/>
          </a:prstGeom>
          <a:solidFill>
            <a:srgbClr val="C58D9B">
              <a:alpha val="14535"/>
            </a:srgbClr>
          </a:solidFill>
          <a:ln>
            <a:noFill/>
          </a:ln>
        </p:spPr>
        <p:txBody>
          <a:bodyPr rtlCol="0" anchor="ctr"/>
          <a:lstStyle/>
          <a:p>
            <a:pPr algn="l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7F5ADF-4499-63A1-61D5-48BDB08E1F03}"/>
              </a:ext>
            </a:extLst>
          </p:cNvPr>
          <p:cNvSpPr txBox="1"/>
          <p:nvPr/>
        </p:nvSpPr>
        <p:spPr>
          <a:xfrm>
            <a:off x="847243" y="729810"/>
            <a:ext cx="10409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l-GR" sz="4000" b="1" dirty="0">
                <a:solidFill>
                  <a:srgbClr val="115F64"/>
                </a:solidFill>
              </a:rPr>
              <a:t>ΘΕΩΡΙΑ ΕΠΕΞΕΡΓΑΣΙΑΣ ΣΥΓΚΡΟΥΣΗΣ</a:t>
            </a:r>
            <a:endParaRPr lang="el-GR" sz="3600" i="1" dirty="0">
              <a:solidFill>
                <a:srgbClr val="115F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393F0F-94BD-C48F-5A14-EC98A2423AEF}"/>
              </a:ext>
            </a:extLst>
          </p:cNvPr>
          <p:cNvSpPr txBox="1"/>
          <p:nvPr/>
        </p:nvSpPr>
        <p:spPr>
          <a:xfrm>
            <a:off x="309485" y="1676371"/>
            <a:ext cx="11624652" cy="1532334"/>
          </a:xfrm>
          <a:prstGeom prst="roundRect">
            <a:avLst/>
          </a:prstGeom>
          <a:solidFill>
            <a:srgbClr val="FBFAF8"/>
          </a:solidFill>
        </p:spPr>
        <p:txBody>
          <a:bodyPr wrap="square" rtlCol="0">
            <a:spAutoFit/>
          </a:bodyPr>
          <a:lstStyle/>
          <a:p>
            <a:r>
              <a:rPr lang="el-GR" sz="2800" b="1" dirty="0">
                <a:solidFill>
                  <a:srgbClr val="115F64"/>
                </a:solidFill>
              </a:rPr>
              <a:t>Pérez &amp; Mugny (1993) </a:t>
            </a:r>
            <a:endParaRPr lang="en-US" sz="2800" b="1" dirty="0">
              <a:solidFill>
                <a:srgbClr val="115F64"/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l-GR" sz="2800" dirty="0">
                <a:solidFill>
                  <a:srgbClr val="115F64"/>
                </a:solidFill>
              </a:rPr>
              <a:t>Δεν αναζητά ενιαίο μηχανισμό, αλλά τις προϋποθέσεις υπό τις οποίες ενεργοποιούνται οι διαφορετικές κοινωνιογνωστικές επεξεργασίες </a:t>
            </a:r>
          </a:p>
        </p:txBody>
      </p:sp>
    </p:spTree>
    <p:extLst>
      <p:ext uri="{BB962C8B-B14F-4D97-AF65-F5344CB8AC3E}">
        <p14:creationId xmlns:p14="http://schemas.microsoft.com/office/powerpoint/2010/main" val="2521822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>
            <a:alphaModFix/>
          </a:blip>
          <a:stretch>
            <a:fillRect b="-77853"/>
          </a:stretch>
        </a:blipFill>
        <a:ln>
          <a:noFill/>
        </a:ln>
      </a:spPr>
      <a:bodyPr/>
      <a:lstStyle>
        <a:defPPr algn="l">
          <a:defRPr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27467</TotalTime>
  <Words>932</Words>
  <Application>Microsoft Macintosh PowerPoint</Application>
  <PresentationFormat>Ευρεία οθόνη</PresentationFormat>
  <Paragraphs>95</Paragraphs>
  <Slides>16</Slides>
  <Notes>16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2" baseType="lpstr">
      <vt:lpstr>Γραμματοσειρά συστήματος, κανονικά</vt:lpstr>
      <vt:lpstr>Aptos</vt:lpstr>
      <vt:lpstr>Aptos Display</vt:lpstr>
      <vt:lpstr>Arial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Author</dc:creator>
  <cp:lastModifiedBy>Author</cp:lastModifiedBy>
  <cp:revision>479</cp:revision>
  <dcterms:created xsi:type="dcterms:W3CDTF">2026-04-21T12:12:41Z</dcterms:created>
  <dcterms:modified xsi:type="dcterms:W3CDTF">2026-10-20T15:08:44Z</dcterms:modified>
</cp:coreProperties>
</file>