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1"/>
  </p:sldMasterIdLst>
  <p:notesMasterIdLst>
    <p:notesMasterId r:id="rId18"/>
  </p:notesMasterIdLst>
  <p:sldIdLst>
    <p:sldId id="256" r:id="rId2"/>
    <p:sldId id="302" r:id="rId3"/>
    <p:sldId id="281" r:id="rId4"/>
    <p:sldId id="282" r:id="rId5"/>
    <p:sldId id="283" r:id="rId6"/>
    <p:sldId id="284" r:id="rId7"/>
    <p:sldId id="286" r:id="rId8"/>
    <p:sldId id="287" r:id="rId9"/>
    <p:sldId id="293" r:id="rId10"/>
    <p:sldId id="288" r:id="rId11"/>
    <p:sldId id="295" r:id="rId12"/>
    <p:sldId id="297" r:id="rId13"/>
    <p:sldId id="294" r:id="rId14"/>
    <p:sldId id="285" r:id="rId15"/>
    <p:sldId id="299" r:id="rId16"/>
    <p:sldId id="30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61"/>
    <p:restoredTop sz="96327"/>
  </p:normalViewPr>
  <p:slideViewPr>
    <p:cSldViewPr snapToGrid="0">
      <p:cViewPr>
        <p:scale>
          <a:sx n="74" d="100"/>
          <a:sy n="74" d="100"/>
        </p:scale>
        <p:origin x="200"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E15A3-290F-49FC-A258-35793860A306}"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0AB99E6-BB3E-483C-9CC1-9C6695AC6118}">
      <dgm:prSet/>
      <dgm:spPr/>
      <dgm:t>
        <a:bodyPr/>
        <a:lstStyle/>
        <a:p>
          <a:r>
            <a:rPr lang="el-GR" dirty="0"/>
            <a:t>Πόλεμος: δραστηριότητα με τουλάχιστον 1000 θανάτους στη μάχη</a:t>
          </a:r>
          <a:endParaRPr lang="en-US" dirty="0"/>
        </a:p>
      </dgm:t>
    </dgm:pt>
    <dgm:pt modelId="{2768C20D-C090-4B29-81CE-5D54DA7334A3}" type="parTrans" cxnId="{BF6E9F04-A39A-4BE3-B0E0-B77DAB2841CF}">
      <dgm:prSet/>
      <dgm:spPr/>
      <dgm:t>
        <a:bodyPr/>
        <a:lstStyle/>
        <a:p>
          <a:endParaRPr lang="en-US"/>
        </a:p>
      </dgm:t>
    </dgm:pt>
    <dgm:pt modelId="{034B5A55-5A0A-482B-99D3-7B49B2959742}" type="sibTrans" cxnId="{BF6E9F04-A39A-4BE3-B0E0-B77DAB2841CF}">
      <dgm:prSet/>
      <dgm:spPr/>
      <dgm:t>
        <a:bodyPr/>
        <a:lstStyle/>
        <a:p>
          <a:endParaRPr lang="en-US"/>
        </a:p>
      </dgm:t>
    </dgm:pt>
    <dgm:pt modelId="{690DFF58-CB4E-40BF-BC87-9DAA79B39C0D}">
      <dgm:prSet/>
      <dgm:spPr/>
      <dgm:t>
        <a:bodyPr/>
        <a:lstStyle/>
        <a:p>
          <a:r>
            <a:rPr lang="el-GR"/>
            <a:t>Ηγεμονικός (ή παγκόσμιος ή καθολικός): για τον έλεγχο ολόκληρης της παγκόσμιας τάξης των κανόνων του διεθνούς συστήματος στο σύνολό τους</a:t>
          </a:r>
          <a:endParaRPr lang="en-US"/>
        </a:p>
      </dgm:t>
    </dgm:pt>
    <dgm:pt modelId="{7C4DD1AD-3A64-4C60-95FE-F55743860845}" type="parTrans" cxnId="{0187FB64-2AD3-4E66-B0C3-DBC5CB011078}">
      <dgm:prSet/>
      <dgm:spPr/>
      <dgm:t>
        <a:bodyPr/>
        <a:lstStyle/>
        <a:p>
          <a:endParaRPr lang="en-US"/>
        </a:p>
      </dgm:t>
    </dgm:pt>
    <dgm:pt modelId="{CBB8A799-B92B-4A6A-8B5A-9E173D2A6E6E}" type="sibTrans" cxnId="{0187FB64-2AD3-4E66-B0C3-DBC5CB011078}">
      <dgm:prSet/>
      <dgm:spPr/>
      <dgm:t>
        <a:bodyPr/>
        <a:lstStyle/>
        <a:p>
          <a:endParaRPr lang="en-US"/>
        </a:p>
      </dgm:t>
    </dgm:pt>
    <dgm:pt modelId="{5F5CAE04-DE01-411F-AC07-883454DAC0C6}">
      <dgm:prSet/>
      <dgm:spPr/>
      <dgm:t>
        <a:bodyPr/>
        <a:lstStyle/>
        <a:p>
          <a:r>
            <a:rPr lang="el-GR" dirty="0"/>
            <a:t>Ολοκληρωτικός: για να καταληφθεί ένα κράτος και να παραδοθεί η κυβέρνησή του</a:t>
          </a:r>
          <a:endParaRPr lang="en-US" dirty="0"/>
        </a:p>
      </dgm:t>
    </dgm:pt>
    <dgm:pt modelId="{0F0D510A-5421-4FE9-B9BC-8D7C72ED8BFB}" type="parTrans" cxnId="{C036B673-021D-4ECE-B334-7EC6328B4CBE}">
      <dgm:prSet/>
      <dgm:spPr/>
      <dgm:t>
        <a:bodyPr/>
        <a:lstStyle/>
        <a:p>
          <a:endParaRPr lang="en-US"/>
        </a:p>
      </dgm:t>
    </dgm:pt>
    <dgm:pt modelId="{B278CEC2-4361-4A7D-A23C-2875CD15BCCC}" type="sibTrans" cxnId="{C036B673-021D-4ECE-B334-7EC6328B4CBE}">
      <dgm:prSet/>
      <dgm:spPr/>
      <dgm:t>
        <a:bodyPr/>
        <a:lstStyle/>
        <a:p>
          <a:endParaRPr lang="en-US"/>
        </a:p>
      </dgm:t>
    </dgm:pt>
    <dgm:pt modelId="{CD4168CC-F642-458D-A552-37A96C5D7AC0}">
      <dgm:prSet/>
      <dgm:spPr/>
      <dgm:t>
        <a:bodyPr/>
        <a:lstStyle/>
        <a:p>
          <a:r>
            <a:rPr lang="el-GR" dirty="0"/>
            <a:t>Περιορισμένος: στρατιωτικές ενέργειες που επιδιώκουν στόχους άλλους από την παράδοση και κατοχή του εχθρού</a:t>
          </a:r>
          <a:endParaRPr lang="en-US" dirty="0"/>
        </a:p>
      </dgm:t>
    </dgm:pt>
    <dgm:pt modelId="{A31C96DB-C997-4D55-BA29-089EACE3FE62}" type="parTrans" cxnId="{019A3844-856F-402F-8384-0BFBA9D5D2CA}">
      <dgm:prSet/>
      <dgm:spPr/>
      <dgm:t>
        <a:bodyPr/>
        <a:lstStyle/>
        <a:p>
          <a:endParaRPr lang="en-US"/>
        </a:p>
      </dgm:t>
    </dgm:pt>
    <dgm:pt modelId="{388CF847-2CFA-492C-A9FD-21A4125BA3A9}" type="sibTrans" cxnId="{019A3844-856F-402F-8384-0BFBA9D5D2CA}">
      <dgm:prSet/>
      <dgm:spPr/>
      <dgm:t>
        <a:bodyPr/>
        <a:lstStyle/>
        <a:p>
          <a:endParaRPr lang="en-US"/>
        </a:p>
      </dgm:t>
    </dgm:pt>
    <dgm:pt modelId="{99AD14BC-A7B7-C541-9AF9-FF3FE3A91FB6}" type="pres">
      <dgm:prSet presAssocID="{1F3E15A3-290F-49FC-A258-35793860A306}" presName="vert0" presStyleCnt="0">
        <dgm:presLayoutVars>
          <dgm:dir/>
          <dgm:animOne val="branch"/>
          <dgm:animLvl val="lvl"/>
        </dgm:presLayoutVars>
      </dgm:prSet>
      <dgm:spPr/>
    </dgm:pt>
    <dgm:pt modelId="{5B2DBB57-315A-EA45-938E-D9BB6E0EB9C4}" type="pres">
      <dgm:prSet presAssocID="{C0AB99E6-BB3E-483C-9CC1-9C6695AC6118}" presName="thickLine" presStyleLbl="alignNode1" presStyleIdx="0" presStyleCnt="4"/>
      <dgm:spPr/>
    </dgm:pt>
    <dgm:pt modelId="{107B523D-4D20-8044-BCF1-7046F620A0B1}" type="pres">
      <dgm:prSet presAssocID="{C0AB99E6-BB3E-483C-9CC1-9C6695AC6118}" presName="horz1" presStyleCnt="0"/>
      <dgm:spPr/>
    </dgm:pt>
    <dgm:pt modelId="{9E57C907-BE28-9442-B2F8-A581AA4E5A6B}" type="pres">
      <dgm:prSet presAssocID="{C0AB99E6-BB3E-483C-9CC1-9C6695AC6118}" presName="tx1" presStyleLbl="revTx" presStyleIdx="0" presStyleCnt="4"/>
      <dgm:spPr/>
    </dgm:pt>
    <dgm:pt modelId="{E5AB755C-460F-7545-B84D-96F840856583}" type="pres">
      <dgm:prSet presAssocID="{C0AB99E6-BB3E-483C-9CC1-9C6695AC6118}" presName="vert1" presStyleCnt="0"/>
      <dgm:spPr/>
    </dgm:pt>
    <dgm:pt modelId="{C88E6ABD-76EC-D040-8B32-FE427A8583F9}" type="pres">
      <dgm:prSet presAssocID="{690DFF58-CB4E-40BF-BC87-9DAA79B39C0D}" presName="thickLine" presStyleLbl="alignNode1" presStyleIdx="1" presStyleCnt="4"/>
      <dgm:spPr/>
    </dgm:pt>
    <dgm:pt modelId="{4F48A0CB-FFE4-3C41-8180-DA4B94A20D75}" type="pres">
      <dgm:prSet presAssocID="{690DFF58-CB4E-40BF-BC87-9DAA79B39C0D}" presName="horz1" presStyleCnt="0"/>
      <dgm:spPr/>
    </dgm:pt>
    <dgm:pt modelId="{DCF9D674-B411-3441-8380-3F5AEC55BE4C}" type="pres">
      <dgm:prSet presAssocID="{690DFF58-CB4E-40BF-BC87-9DAA79B39C0D}" presName="tx1" presStyleLbl="revTx" presStyleIdx="1" presStyleCnt="4"/>
      <dgm:spPr/>
    </dgm:pt>
    <dgm:pt modelId="{5E206AF8-E049-DF4D-BFFD-51AA6F05BEC4}" type="pres">
      <dgm:prSet presAssocID="{690DFF58-CB4E-40BF-BC87-9DAA79B39C0D}" presName="vert1" presStyleCnt="0"/>
      <dgm:spPr/>
    </dgm:pt>
    <dgm:pt modelId="{E4F98AA1-B6EE-CD40-A58B-B59057F16405}" type="pres">
      <dgm:prSet presAssocID="{5F5CAE04-DE01-411F-AC07-883454DAC0C6}" presName="thickLine" presStyleLbl="alignNode1" presStyleIdx="2" presStyleCnt="4"/>
      <dgm:spPr/>
    </dgm:pt>
    <dgm:pt modelId="{8585CBCC-4E64-A942-98AE-FB0A5DC6AA9C}" type="pres">
      <dgm:prSet presAssocID="{5F5CAE04-DE01-411F-AC07-883454DAC0C6}" presName="horz1" presStyleCnt="0"/>
      <dgm:spPr/>
    </dgm:pt>
    <dgm:pt modelId="{8A17EE02-6F17-4545-A975-9511BF63F6D1}" type="pres">
      <dgm:prSet presAssocID="{5F5CAE04-DE01-411F-AC07-883454DAC0C6}" presName="tx1" presStyleLbl="revTx" presStyleIdx="2" presStyleCnt="4"/>
      <dgm:spPr/>
    </dgm:pt>
    <dgm:pt modelId="{EB09B1A8-8AB8-6A4E-B6CB-610CD808B1EE}" type="pres">
      <dgm:prSet presAssocID="{5F5CAE04-DE01-411F-AC07-883454DAC0C6}" presName="vert1" presStyleCnt="0"/>
      <dgm:spPr/>
    </dgm:pt>
    <dgm:pt modelId="{4B4DA0D9-AB7D-8A4F-96D1-B7231434F549}" type="pres">
      <dgm:prSet presAssocID="{CD4168CC-F642-458D-A552-37A96C5D7AC0}" presName="thickLine" presStyleLbl="alignNode1" presStyleIdx="3" presStyleCnt="4"/>
      <dgm:spPr/>
    </dgm:pt>
    <dgm:pt modelId="{B9EB4231-D9B3-C84E-89C5-6C705A0BB7A1}" type="pres">
      <dgm:prSet presAssocID="{CD4168CC-F642-458D-A552-37A96C5D7AC0}" presName="horz1" presStyleCnt="0"/>
      <dgm:spPr/>
    </dgm:pt>
    <dgm:pt modelId="{CC7BBB26-5743-8D45-A275-6070B700B49B}" type="pres">
      <dgm:prSet presAssocID="{CD4168CC-F642-458D-A552-37A96C5D7AC0}" presName="tx1" presStyleLbl="revTx" presStyleIdx="3" presStyleCnt="4"/>
      <dgm:spPr/>
    </dgm:pt>
    <dgm:pt modelId="{7BFAADC7-7589-9544-8FE3-6C784B1FBF38}" type="pres">
      <dgm:prSet presAssocID="{CD4168CC-F642-458D-A552-37A96C5D7AC0}" presName="vert1" presStyleCnt="0"/>
      <dgm:spPr/>
    </dgm:pt>
  </dgm:ptLst>
  <dgm:cxnLst>
    <dgm:cxn modelId="{65E13302-78B8-4348-B02B-2BA37D429CA8}" type="presOf" srcId="{690DFF58-CB4E-40BF-BC87-9DAA79B39C0D}" destId="{DCF9D674-B411-3441-8380-3F5AEC55BE4C}" srcOrd="0" destOrd="0" presId="urn:microsoft.com/office/officeart/2008/layout/LinedList"/>
    <dgm:cxn modelId="{BF6E9F04-A39A-4BE3-B0E0-B77DAB2841CF}" srcId="{1F3E15A3-290F-49FC-A258-35793860A306}" destId="{C0AB99E6-BB3E-483C-9CC1-9C6695AC6118}" srcOrd="0" destOrd="0" parTransId="{2768C20D-C090-4B29-81CE-5D54DA7334A3}" sibTransId="{034B5A55-5A0A-482B-99D3-7B49B2959742}"/>
    <dgm:cxn modelId="{019A3844-856F-402F-8384-0BFBA9D5D2CA}" srcId="{1F3E15A3-290F-49FC-A258-35793860A306}" destId="{CD4168CC-F642-458D-A552-37A96C5D7AC0}" srcOrd="3" destOrd="0" parTransId="{A31C96DB-C997-4D55-BA29-089EACE3FE62}" sibTransId="{388CF847-2CFA-492C-A9FD-21A4125BA3A9}"/>
    <dgm:cxn modelId="{E9B13055-3B27-7B48-A83E-AC0A9783142C}" type="presOf" srcId="{1F3E15A3-290F-49FC-A258-35793860A306}" destId="{99AD14BC-A7B7-C541-9AF9-FF3FE3A91FB6}" srcOrd="0" destOrd="0" presId="urn:microsoft.com/office/officeart/2008/layout/LinedList"/>
    <dgm:cxn modelId="{0187FB64-2AD3-4E66-B0C3-DBC5CB011078}" srcId="{1F3E15A3-290F-49FC-A258-35793860A306}" destId="{690DFF58-CB4E-40BF-BC87-9DAA79B39C0D}" srcOrd="1" destOrd="0" parTransId="{7C4DD1AD-3A64-4C60-95FE-F55743860845}" sibTransId="{CBB8A799-B92B-4A6A-8B5A-9E173D2A6E6E}"/>
    <dgm:cxn modelId="{C036B673-021D-4ECE-B334-7EC6328B4CBE}" srcId="{1F3E15A3-290F-49FC-A258-35793860A306}" destId="{5F5CAE04-DE01-411F-AC07-883454DAC0C6}" srcOrd="2" destOrd="0" parTransId="{0F0D510A-5421-4FE9-B9BC-8D7C72ED8BFB}" sibTransId="{B278CEC2-4361-4A7D-A23C-2875CD15BCCC}"/>
    <dgm:cxn modelId="{47C69788-620D-004E-BCDD-2E598ED3C536}" type="presOf" srcId="{CD4168CC-F642-458D-A552-37A96C5D7AC0}" destId="{CC7BBB26-5743-8D45-A275-6070B700B49B}" srcOrd="0" destOrd="0" presId="urn:microsoft.com/office/officeart/2008/layout/LinedList"/>
    <dgm:cxn modelId="{8EF8D893-5A6A-6D49-8599-ADE3A464F4C2}" type="presOf" srcId="{5F5CAE04-DE01-411F-AC07-883454DAC0C6}" destId="{8A17EE02-6F17-4545-A975-9511BF63F6D1}" srcOrd="0" destOrd="0" presId="urn:microsoft.com/office/officeart/2008/layout/LinedList"/>
    <dgm:cxn modelId="{8727CFDF-24D3-4F47-8E9E-A96065B14CBD}" type="presOf" srcId="{C0AB99E6-BB3E-483C-9CC1-9C6695AC6118}" destId="{9E57C907-BE28-9442-B2F8-A581AA4E5A6B}" srcOrd="0" destOrd="0" presId="urn:microsoft.com/office/officeart/2008/layout/LinedList"/>
    <dgm:cxn modelId="{BEEF7267-F9D4-B34F-B1AF-D5F3B05D6ADF}" type="presParOf" srcId="{99AD14BC-A7B7-C541-9AF9-FF3FE3A91FB6}" destId="{5B2DBB57-315A-EA45-938E-D9BB6E0EB9C4}" srcOrd="0" destOrd="0" presId="urn:microsoft.com/office/officeart/2008/layout/LinedList"/>
    <dgm:cxn modelId="{298D24D3-668F-5B40-97E2-E27D1739AD34}" type="presParOf" srcId="{99AD14BC-A7B7-C541-9AF9-FF3FE3A91FB6}" destId="{107B523D-4D20-8044-BCF1-7046F620A0B1}" srcOrd="1" destOrd="0" presId="urn:microsoft.com/office/officeart/2008/layout/LinedList"/>
    <dgm:cxn modelId="{78024852-B50C-4D41-A65F-3822FE8C9020}" type="presParOf" srcId="{107B523D-4D20-8044-BCF1-7046F620A0B1}" destId="{9E57C907-BE28-9442-B2F8-A581AA4E5A6B}" srcOrd="0" destOrd="0" presId="urn:microsoft.com/office/officeart/2008/layout/LinedList"/>
    <dgm:cxn modelId="{F52EF673-C6DD-784E-89F6-55903AD8C5AB}" type="presParOf" srcId="{107B523D-4D20-8044-BCF1-7046F620A0B1}" destId="{E5AB755C-460F-7545-B84D-96F840856583}" srcOrd="1" destOrd="0" presId="urn:microsoft.com/office/officeart/2008/layout/LinedList"/>
    <dgm:cxn modelId="{6916471C-E055-8944-9CB1-18821A779D34}" type="presParOf" srcId="{99AD14BC-A7B7-C541-9AF9-FF3FE3A91FB6}" destId="{C88E6ABD-76EC-D040-8B32-FE427A8583F9}" srcOrd="2" destOrd="0" presId="urn:microsoft.com/office/officeart/2008/layout/LinedList"/>
    <dgm:cxn modelId="{42B197A6-EC14-5943-91D5-D838E318F67A}" type="presParOf" srcId="{99AD14BC-A7B7-C541-9AF9-FF3FE3A91FB6}" destId="{4F48A0CB-FFE4-3C41-8180-DA4B94A20D75}" srcOrd="3" destOrd="0" presId="urn:microsoft.com/office/officeart/2008/layout/LinedList"/>
    <dgm:cxn modelId="{4B58925F-D77E-574B-878E-9C1542C4E334}" type="presParOf" srcId="{4F48A0CB-FFE4-3C41-8180-DA4B94A20D75}" destId="{DCF9D674-B411-3441-8380-3F5AEC55BE4C}" srcOrd="0" destOrd="0" presId="urn:microsoft.com/office/officeart/2008/layout/LinedList"/>
    <dgm:cxn modelId="{85CB9817-CB04-D649-993C-D15B6A5B041B}" type="presParOf" srcId="{4F48A0CB-FFE4-3C41-8180-DA4B94A20D75}" destId="{5E206AF8-E049-DF4D-BFFD-51AA6F05BEC4}" srcOrd="1" destOrd="0" presId="urn:microsoft.com/office/officeart/2008/layout/LinedList"/>
    <dgm:cxn modelId="{6D7DEDE6-BD2E-124C-8465-CD9CA8498007}" type="presParOf" srcId="{99AD14BC-A7B7-C541-9AF9-FF3FE3A91FB6}" destId="{E4F98AA1-B6EE-CD40-A58B-B59057F16405}" srcOrd="4" destOrd="0" presId="urn:microsoft.com/office/officeart/2008/layout/LinedList"/>
    <dgm:cxn modelId="{9A096D07-4B0D-E048-8ACA-C454EC0AAA9D}" type="presParOf" srcId="{99AD14BC-A7B7-C541-9AF9-FF3FE3A91FB6}" destId="{8585CBCC-4E64-A942-98AE-FB0A5DC6AA9C}" srcOrd="5" destOrd="0" presId="urn:microsoft.com/office/officeart/2008/layout/LinedList"/>
    <dgm:cxn modelId="{3A4CFAD6-8E32-5D4E-97F4-C4CBF01334A7}" type="presParOf" srcId="{8585CBCC-4E64-A942-98AE-FB0A5DC6AA9C}" destId="{8A17EE02-6F17-4545-A975-9511BF63F6D1}" srcOrd="0" destOrd="0" presId="urn:microsoft.com/office/officeart/2008/layout/LinedList"/>
    <dgm:cxn modelId="{A2BF6CA0-589B-1B42-9BE6-6A1ABF6B13FC}" type="presParOf" srcId="{8585CBCC-4E64-A942-98AE-FB0A5DC6AA9C}" destId="{EB09B1A8-8AB8-6A4E-B6CB-610CD808B1EE}" srcOrd="1" destOrd="0" presId="urn:microsoft.com/office/officeart/2008/layout/LinedList"/>
    <dgm:cxn modelId="{544F99EC-82F0-D343-87F8-8F1C84AB06E3}" type="presParOf" srcId="{99AD14BC-A7B7-C541-9AF9-FF3FE3A91FB6}" destId="{4B4DA0D9-AB7D-8A4F-96D1-B7231434F549}" srcOrd="6" destOrd="0" presId="urn:microsoft.com/office/officeart/2008/layout/LinedList"/>
    <dgm:cxn modelId="{ABDDA065-BE73-CC4C-AD82-A29415A78FAC}" type="presParOf" srcId="{99AD14BC-A7B7-C541-9AF9-FF3FE3A91FB6}" destId="{B9EB4231-D9B3-C84E-89C5-6C705A0BB7A1}" srcOrd="7" destOrd="0" presId="urn:microsoft.com/office/officeart/2008/layout/LinedList"/>
    <dgm:cxn modelId="{35F31C6C-7247-FE45-98EC-55801FADC3E7}" type="presParOf" srcId="{B9EB4231-D9B3-C84E-89C5-6C705A0BB7A1}" destId="{CC7BBB26-5743-8D45-A275-6070B700B49B}" srcOrd="0" destOrd="0" presId="urn:microsoft.com/office/officeart/2008/layout/LinedList"/>
    <dgm:cxn modelId="{1AD126BF-3B37-564E-BD22-573037583543}" type="presParOf" srcId="{B9EB4231-D9B3-C84E-89C5-6C705A0BB7A1}" destId="{7BFAADC7-7589-9544-8FE3-6C784B1FBF3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373F9-A5C6-4D43-9C47-4EE01264F5F9}" type="doc">
      <dgm:prSet loTypeId="urn:microsoft.com/office/officeart/2008/layout/AlternatingHexagons" loCatId="list" qsTypeId="urn:microsoft.com/office/officeart/2005/8/quickstyle/simple4" qsCatId="simple" csTypeId="urn:microsoft.com/office/officeart/2005/8/colors/colorful5" csCatId="colorful"/>
      <dgm:spPr/>
      <dgm:t>
        <a:bodyPr/>
        <a:lstStyle/>
        <a:p>
          <a:endParaRPr lang="en-US"/>
        </a:p>
      </dgm:t>
    </dgm:pt>
    <dgm:pt modelId="{8D8CDC82-46EE-4373-AC8F-01428BA6A146}">
      <dgm:prSet/>
      <dgm:spPr/>
      <dgm:t>
        <a:bodyPr/>
        <a:lstStyle/>
        <a:p>
          <a:r>
            <a:rPr lang="el-GR"/>
            <a:t>Ατομικό επίπεδο</a:t>
          </a:r>
          <a:endParaRPr lang="en-US"/>
        </a:p>
      </dgm:t>
    </dgm:pt>
    <dgm:pt modelId="{464A1825-585C-4315-998A-032D19015259}" type="parTrans" cxnId="{C0FE65D6-BE6E-4BA5-89FB-E3B361309F82}">
      <dgm:prSet/>
      <dgm:spPr/>
      <dgm:t>
        <a:bodyPr/>
        <a:lstStyle/>
        <a:p>
          <a:endParaRPr lang="en-US"/>
        </a:p>
      </dgm:t>
    </dgm:pt>
    <dgm:pt modelId="{AC214C2C-290C-445C-812F-9B38520CEF5B}" type="sibTrans" cxnId="{C0FE65D6-BE6E-4BA5-89FB-E3B361309F82}">
      <dgm:prSet/>
      <dgm:spPr/>
      <dgm:t>
        <a:bodyPr/>
        <a:lstStyle/>
        <a:p>
          <a:endParaRPr lang="en-US"/>
        </a:p>
      </dgm:t>
    </dgm:pt>
    <dgm:pt modelId="{0AFCC4C5-8BF2-40B3-978A-B3AA41BD0D33}">
      <dgm:prSet/>
      <dgm:spPr/>
      <dgm:t>
        <a:bodyPr/>
        <a:lstStyle/>
        <a:p>
          <a:r>
            <a:rPr lang="el-GR"/>
            <a:t>Εσωτερικό επίπεδο</a:t>
          </a:r>
          <a:endParaRPr lang="en-US"/>
        </a:p>
      </dgm:t>
    </dgm:pt>
    <dgm:pt modelId="{F043493D-B52A-4962-B512-FF9C1FF8F5DC}" type="parTrans" cxnId="{1D6B6C50-3E47-4CD5-980D-C196CA2C961A}">
      <dgm:prSet/>
      <dgm:spPr/>
      <dgm:t>
        <a:bodyPr/>
        <a:lstStyle/>
        <a:p>
          <a:endParaRPr lang="en-US"/>
        </a:p>
      </dgm:t>
    </dgm:pt>
    <dgm:pt modelId="{BFB1791D-8994-48A9-9065-28825CFC5AB1}" type="sibTrans" cxnId="{1D6B6C50-3E47-4CD5-980D-C196CA2C961A}">
      <dgm:prSet/>
      <dgm:spPr/>
      <dgm:t>
        <a:bodyPr/>
        <a:lstStyle/>
        <a:p>
          <a:endParaRPr lang="en-US"/>
        </a:p>
      </dgm:t>
    </dgm:pt>
    <dgm:pt modelId="{10988179-CE39-4B6E-93C2-9F716C0745F0}">
      <dgm:prSet/>
      <dgm:spPr/>
      <dgm:t>
        <a:bodyPr/>
        <a:lstStyle/>
        <a:p>
          <a:r>
            <a:rPr lang="el-GR"/>
            <a:t>Συστημικό επίπεδο</a:t>
          </a:r>
          <a:endParaRPr lang="en-US"/>
        </a:p>
      </dgm:t>
    </dgm:pt>
    <dgm:pt modelId="{C6673D80-93FA-4AAD-8A9D-7E32F866C736}" type="parTrans" cxnId="{5D03E2C0-642C-4543-890D-0F30C7114532}">
      <dgm:prSet/>
      <dgm:spPr/>
      <dgm:t>
        <a:bodyPr/>
        <a:lstStyle/>
        <a:p>
          <a:endParaRPr lang="en-US"/>
        </a:p>
      </dgm:t>
    </dgm:pt>
    <dgm:pt modelId="{EA08D37D-B6F2-428A-AAEE-D425E6C3499F}" type="sibTrans" cxnId="{5D03E2C0-642C-4543-890D-0F30C7114532}">
      <dgm:prSet/>
      <dgm:spPr/>
      <dgm:t>
        <a:bodyPr/>
        <a:lstStyle/>
        <a:p>
          <a:endParaRPr lang="en-US"/>
        </a:p>
      </dgm:t>
    </dgm:pt>
    <dgm:pt modelId="{93D625CC-3365-394D-8568-333D53212AB8}" type="pres">
      <dgm:prSet presAssocID="{1E5373F9-A5C6-4D43-9C47-4EE01264F5F9}" presName="Name0" presStyleCnt="0">
        <dgm:presLayoutVars>
          <dgm:chMax/>
          <dgm:chPref/>
          <dgm:dir/>
          <dgm:animLvl val="lvl"/>
        </dgm:presLayoutVars>
      </dgm:prSet>
      <dgm:spPr/>
    </dgm:pt>
    <dgm:pt modelId="{5A9028F2-B769-E04F-80E5-51F3A1E288A5}" type="pres">
      <dgm:prSet presAssocID="{8D8CDC82-46EE-4373-AC8F-01428BA6A146}" presName="composite" presStyleCnt="0"/>
      <dgm:spPr/>
    </dgm:pt>
    <dgm:pt modelId="{7BB49419-2935-0744-8B8A-AD983323E9B7}" type="pres">
      <dgm:prSet presAssocID="{8D8CDC82-46EE-4373-AC8F-01428BA6A146}" presName="Parent1" presStyleLbl="node1" presStyleIdx="0" presStyleCnt="6">
        <dgm:presLayoutVars>
          <dgm:chMax val="1"/>
          <dgm:chPref val="1"/>
          <dgm:bulletEnabled val="1"/>
        </dgm:presLayoutVars>
      </dgm:prSet>
      <dgm:spPr/>
    </dgm:pt>
    <dgm:pt modelId="{7A51C164-026B-474C-B1FD-9F4D1F0F3C87}" type="pres">
      <dgm:prSet presAssocID="{8D8CDC82-46EE-4373-AC8F-01428BA6A146}" presName="Childtext1" presStyleLbl="revTx" presStyleIdx="0" presStyleCnt="3">
        <dgm:presLayoutVars>
          <dgm:chMax val="0"/>
          <dgm:chPref val="0"/>
          <dgm:bulletEnabled val="1"/>
        </dgm:presLayoutVars>
      </dgm:prSet>
      <dgm:spPr/>
    </dgm:pt>
    <dgm:pt modelId="{0C53EF02-77EB-3C48-B1B5-9668911DBF8C}" type="pres">
      <dgm:prSet presAssocID="{8D8CDC82-46EE-4373-AC8F-01428BA6A146}" presName="BalanceSpacing" presStyleCnt="0"/>
      <dgm:spPr/>
    </dgm:pt>
    <dgm:pt modelId="{2D2B8D0A-46E2-D443-B7EF-E6E92A245667}" type="pres">
      <dgm:prSet presAssocID="{8D8CDC82-46EE-4373-AC8F-01428BA6A146}" presName="BalanceSpacing1" presStyleCnt="0"/>
      <dgm:spPr/>
    </dgm:pt>
    <dgm:pt modelId="{29124F02-BC8D-D14E-95F6-541A3003B692}" type="pres">
      <dgm:prSet presAssocID="{AC214C2C-290C-445C-812F-9B38520CEF5B}" presName="Accent1Text" presStyleLbl="node1" presStyleIdx="1" presStyleCnt="6"/>
      <dgm:spPr/>
    </dgm:pt>
    <dgm:pt modelId="{2EEAA995-B7E7-E947-86B5-20FB7E38E759}" type="pres">
      <dgm:prSet presAssocID="{AC214C2C-290C-445C-812F-9B38520CEF5B}" presName="spaceBetweenRectangles" presStyleCnt="0"/>
      <dgm:spPr/>
    </dgm:pt>
    <dgm:pt modelId="{E2815597-67A5-EA4C-9C57-7F6856447C58}" type="pres">
      <dgm:prSet presAssocID="{0AFCC4C5-8BF2-40B3-978A-B3AA41BD0D33}" presName="composite" presStyleCnt="0"/>
      <dgm:spPr/>
    </dgm:pt>
    <dgm:pt modelId="{26F54953-7D8C-1640-A537-F0713477452C}" type="pres">
      <dgm:prSet presAssocID="{0AFCC4C5-8BF2-40B3-978A-B3AA41BD0D33}" presName="Parent1" presStyleLbl="node1" presStyleIdx="2" presStyleCnt="6">
        <dgm:presLayoutVars>
          <dgm:chMax val="1"/>
          <dgm:chPref val="1"/>
          <dgm:bulletEnabled val="1"/>
        </dgm:presLayoutVars>
      </dgm:prSet>
      <dgm:spPr/>
    </dgm:pt>
    <dgm:pt modelId="{94D73642-BE87-594A-AB5D-2001F72B4C69}" type="pres">
      <dgm:prSet presAssocID="{0AFCC4C5-8BF2-40B3-978A-B3AA41BD0D33}" presName="Childtext1" presStyleLbl="revTx" presStyleIdx="1" presStyleCnt="3">
        <dgm:presLayoutVars>
          <dgm:chMax val="0"/>
          <dgm:chPref val="0"/>
          <dgm:bulletEnabled val="1"/>
        </dgm:presLayoutVars>
      </dgm:prSet>
      <dgm:spPr/>
    </dgm:pt>
    <dgm:pt modelId="{8A49B1E3-81DA-9E4B-8DB6-5A963233DEC3}" type="pres">
      <dgm:prSet presAssocID="{0AFCC4C5-8BF2-40B3-978A-B3AA41BD0D33}" presName="BalanceSpacing" presStyleCnt="0"/>
      <dgm:spPr/>
    </dgm:pt>
    <dgm:pt modelId="{392371F0-5D28-BC4B-8614-709CAAA339AD}" type="pres">
      <dgm:prSet presAssocID="{0AFCC4C5-8BF2-40B3-978A-B3AA41BD0D33}" presName="BalanceSpacing1" presStyleCnt="0"/>
      <dgm:spPr/>
    </dgm:pt>
    <dgm:pt modelId="{89D24706-D8CF-7346-B829-C3412BADF32B}" type="pres">
      <dgm:prSet presAssocID="{BFB1791D-8994-48A9-9065-28825CFC5AB1}" presName="Accent1Text" presStyleLbl="node1" presStyleIdx="3" presStyleCnt="6"/>
      <dgm:spPr/>
    </dgm:pt>
    <dgm:pt modelId="{19308E6F-89FF-8348-A61B-23F8E9B1048A}" type="pres">
      <dgm:prSet presAssocID="{BFB1791D-8994-48A9-9065-28825CFC5AB1}" presName="spaceBetweenRectangles" presStyleCnt="0"/>
      <dgm:spPr/>
    </dgm:pt>
    <dgm:pt modelId="{59DC7F63-9792-9A4F-BD98-F4AD4C47F680}" type="pres">
      <dgm:prSet presAssocID="{10988179-CE39-4B6E-93C2-9F716C0745F0}" presName="composite" presStyleCnt="0"/>
      <dgm:spPr/>
    </dgm:pt>
    <dgm:pt modelId="{59E68C97-13E7-D74F-A370-11BE03607CD4}" type="pres">
      <dgm:prSet presAssocID="{10988179-CE39-4B6E-93C2-9F716C0745F0}" presName="Parent1" presStyleLbl="node1" presStyleIdx="4" presStyleCnt="6">
        <dgm:presLayoutVars>
          <dgm:chMax val="1"/>
          <dgm:chPref val="1"/>
          <dgm:bulletEnabled val="1"/>
        </dgm:presLayoutVars>
      </dgm:prSet>
      <dgm:spPr/>
    </dgm:pt>
    <dgm:pt modelId="{B2B010D9-E419-3945-973A-A1C098897E23}" type="pres">
      <dgm:prSet presAssocID="{10988179-CE39-4B6E-93C2-9F716C0745F0}" presName="Childtext1" presStyleLbl="revTx" presStyleIdx="2" presStyleCnt="3">
        <dgm:presLayoutVars>
          <dgm:chMax val="0"/>
          <dgm:chPref val="0"/>
          <dgm:bulletEnabled val="1"/>
        </dgm:presLayoutVars>
      </dgm:prSet>
      <dgm:spPr/>
    </dgm:pt>
    <dgm:pt modelId="{8C43CB2E-7CA3-0240-8065-774D91C1BF9A}" type="pres">
      <dgm:prSet presAssocID="{10988179-CE39-4B6E-93C2-9F716C0745F0}" presName="BalanceSpacing" presStyleCnt="0"/>
      <dgm:spPr/>
    </dgm:pt>
    <dgm:pt modelId="{B0C40703-B454-8543-843E-CA48519B7639}" type="pres">
      <dgm:prSet presAssocID="{10988179-CE39-4B6E-93C2-9F716C0745F0}" presName="BalanceSpacing1" presStyleCnt="0"/>
      <dgm:spPr/>
    </dgm:pt>
    <dgm:pt modelId="{32237E6A-EDC4-A04E-8BF5-CEE778FF0312}" type="pres">
      <dgm:prSet presAssocID="{EA08D37D-B6F2-428A-AAEE-D425E6C3499F}" presName="Accent1Text" presStyleLbl="node1" presStyleIdx="5" presStyleCnt="6"/>
      <dgm:spPr/>
    </dgm:pt>
  </dgm:ptLst>
  <dgm:cxnLst>
    <dgm:cxn modelId="{5E060201-5B54-B849-AAA0-4B6F5A9509F0}" type="presOf" srcId="{AC214C2C-290C-445C-812F-9B38520CEF5B}" destId="{29124F02-BC8D-D14E-95F6-541A3003B692}" srcOrd="0" destOrd="0" presId="urn:microsoft.com/office/officeart/2008/layout/AlternatingHexagons"/>
    <dgm:cxn modelId="{839C012A-6EE6-C548-9650-65CC8D1D280C}" type="presOf" srcId="{EA08D37D-B6F2-428A-AAEE-D425E6C3499F}" destId="{32237E6A-EDC4-A04E-8BF5-CEE778FF0312}" srcOrd="0" destOrd="0" presId="urn:microsoft.com/office/officeart/2008/layout/AlternatingHexagons"/>
    <dgm:cxn modelId="{1D6B6C50-3E47-4CD5-980D-C196CA2C961A}" srcId="{1E5373F9-A5C6-4D43-9C47-4EE01264F5F9}" destId="{0AFCC4C5-8BF2-40B3-978A-B3AA41BD0D33}" srcOrd="1" destOrd="0" parTransId="{F043493D-B52A-4962-B512-FF9C1FF8F5DC}" sibTransId="{BFB1791D-8994-48A9-9065-28825CFC5AB1}"/>
    <dgm:cxn modelId="{B46B1C52-F5AE-094F-B08C-408987E1806B}" type="presOf" srcId="{0AFCC4C5-8BF2-40B3-978A-B3AA41BD0D33}" destId="{26F54953-7D8C-1640-A537-F0713477452C}" srcOrd="0" destOrd="0" presId="urn:microsoft.com/office/officeart/2008/layout/AlternatingHexagons"/>
    <dgm:cxn modelId="{7AF88B8C-6590-4F43-8451-48F838558BD6}" type="presOf" srcId="{1E5373F9-A5C6-4D43-9C47-4EE01264F5F9}" destId="{93D625CC-3365-394D-8568-333D53212AB8}" srcOrd="0" destOrd="0" presId="urn:microsoft.com/office/officeart/2008/layout/AlternatingHexagons"/>
    <dgm:cxn modelId="{20B48C9F-6A49-7549-B360-474AE87ADFC5}" type="presOf" srcId="{10988179-CE39-4B6E-93C2-9F716C0745F0}" destId="{59E68C97-13E7-D74F-A370-11BE03607CD4}" srcOrd="0" destOrd="0" presId="urn:microsoft.com/office/officeart/2008/layout/AlternatingHexagons"/>
    <dgm:cxn modelId="{8E3D4DA0-529D-E441-8B88-B8E6365CB3CB}" type="presOf" srcId="{BFB1791D-8994-48A9-9065-28825CFC5AB1}" destId="{89D24706-D8CF-7346-B829-C3412BADF32B}" srcOrd="0" destOrd="0" presId="urn:microsoft.com/office/officeart/2008/layout/AlternatingHexagons"/>
    <dgm:cxn modelId="{C5D34EB6-76D6-334B-AC15-10CF9089BA25}" type="presOf" srcId="{8D8CDC82-46EE-4373-AC8F-01428BA6A146}" destId="{7BB49419-2935-0744-8B8A-AD983323E9B7}" srcOrd="0" destOrd="0" presId="urn:microsoft.com/office/officeart/2008/layout/AlternatingHexagons"/>
    <dgm:cxn modelId="{5D03E2C0-642C-4543-890D-0F30C7114532}" srcId="{1E5373F9-A5C6-4D43-9C47-4EE01264F5F9}" destId="{10988179-CE39-4B6E-93C2-9F716C0745F0}" srcOrd="2" destOrd="0" parTransId="{C6673D80-93FA-4AAD-8A9D-7E32F866C736}" sibTransId="{EA08D37D-B6F2-428A-AAEE-D425E6C3499F}"/>
    <dgm:cxn modelId="{C0FE65D6-BE6E-4BA5-89FB-E3B361309F82}" srcId="{1E5373F9-A5C6-4D43-9C47-4EE01264F5F9}" destId="{8D8CDC82-46EE-4373-AC8F-01428BA6A146}" srcOrd="0" destOrd="0" parTransId="{464A1825-585C-4315-998A-032D19015259}" sibTransId="{AC214C2C-290C-445C-812F-9B38520CEF5B}"/>
    <dgm:cxn modelId="{B2F2DCB7-1157-E548-A753-C51A3CE366AA}" type="presParOf" srcId="{93D625CC-3365-394D-8568-333D53212AB8}" destId="{5A9028F2-B769-E04F-80E5-51F3A1E288A5}" srcOrd="0" destOrd="0" presId="urn:microsoft.com/office/officeart/2008/layout/AlternatingHexagons"/>
    <dgm:cxn modelId="{66BCB638-7902-584A-BB19-D4A2C51589A0}" type="presParOf" srcId="{5A9028F2-B769-E04F-80E5-51F3A1E288A5}" destId="{7BB49419-2935-0744-8B8A-AD983323E9B7}" srcOrd="0" destOrd="0" presId="urn:microsoft.com/office/officeart/2008/layout/AlternatingHexagons"/>
    <dgm:cxn modelId="{A6FC70AA-28AF-8040-8E1E-03E13ADEEBC5}" type="presParOf" srcId="{5A9028F2-B769-E04F-80E5-51F3A1E288A5}" destId="{7A51C164-026B-474C-B1FD-9F4D1F0F3C87}" srcOrd="1" destOrd="0" presId="urn:microsoft.com/office/officeart/2008/layout/AlternatingHexagons"/>
    <dgm:cxn modelId="{0684D36A-01B8-7F4C-A937-C48A211E9559}" type="presParOf" srcId="{5A9028F2-B769-E04F-80E5-51F3A1E288A5}" destId="{0C53EF02-77EB-3C48-B1B5-9668911DBF8C}" srcOrd="2" destOrd="0" presId="urn:microsoft.com/office/officeart/2008/layout/AlternatingHexagons"/>
    <dgm:cxn modelId="{06EDF330-8E98-A64E-A170-F20261DBA461}" type="presParOf" srcId="{5A9028F2-B769-E04F-80E5-51F3A1E288A5}" destId="{2D2B8D0A-46E2-D443-B7EF-E6E92A245667}" srcOrd="3" destOrd="0" presId="urn:microsoft.com/office/officeart/2008/layout/AlternatingHexagons"/>
    <dgm:cxn modelId="{B95B21EF-798D-B047-AA6A-B149BA04AA77}" type="presParOf" srcId="{5A9028F2-B769-E04F-80E5-51F3A1E288A5}" destId="{29124F02-BC8D-D14E-95F6-541A3003B692}" srcOrd="4" destOrd="0" presId="urn:microsoft.com/office/officeart/2008/layout/AlternatingHexagons"/>
    <dgm:cxn modelId="{EF427645-E9CB-B94B-8652-02412E2F3E3B}" type="presParOf" srcId="{93D625CC-3365-394D-8568-333D53212AB8}" destId="{2EEAA995-B7E7-E947-86B5-20FB7E38E759}" srcOrd="1" destOrd="0" presId="urn:microsoft.com/office/officeart/2008/layout/AlternatingHexagons"/>
    <dgm:cxn modelId="{E3FE89E2-C1AE-0841-BC6C-7B9E9BC91298}" type="presParOf" srcId="{93D625CC-3365-394D-8568-333D53212AB8}" destId="{E2815597-67A5-EA4C-9C57-7F6856447C58}" srcOrd="2" destOrd="0" presId="urn:microsoft.com/office/officeart/2008/layout/AlternatingHexagons"/>
    <dgm:cxn modelId="{DF1326C1-54C1-6948-9461-26E3FA2B924B}" type="presParOf" srcId="{E2815597-67A5-EA4C-9C57-7F6856447C58}" destId="{26F54953-7D8C-1640-A537-F0713477452C}" srcOrd="0" destOrd="0" presId="urn:microsoft.com/office/officeart/2008/layout/AlternatingHexagons"/>
    <dgm:cxn modelId="{FCB102F1-1198-9245-95EE-1BD28A8CCF3F}" type="presParOf" srcId="{E2815597-67A5-EA4C-9C57-7F6856447C58}" destId="{94D73642-BE87-594A-AB5D-2001F72B4C69}" srcOrd="1" destOrd="0" presId="urn:microsoft.com/office/officeart/2008/layout/AlternatingHexagons"/>
    <dgm:cxn modelId="{4AF85BAB-58A5-1043-B28B-85E043E3592C}" type="presParOf" srcId="{E2815597-67A5-EA4C-9C57-7F6856447C58}" destId="{8A49B1E3-81DA-9E4B-8DB6-5A963233DEC3}" srcOrd="2" destOrd="0" presId="urn:microsoft.com/office/officeart/2008/layout/AlternatingHexagons"/>
    <dgm:cxn modelId="{83277D12-7605-E341-A947-A5C1006A9485}" type="presParOf" srcId="{E2815597-67A5-EA4C-9C57-7F6856447C58}" destId="{392371F0-5D28-BC4B-8614-709CAAA339AD}" srcOrd="3" destOrd="0" presId="urn:microsoft.com/office/officeart/2008/layout/AlternatingHexagons"/>
    <dgm:cxn modelId="{6BD30182-4B44-DA4C-B291-A950E6F044B1}" type="presParOf" srcId="{E2815597-67A5-EA4C-9C57-7F6856447C58}" destId="{89D24706-D8CF-7346-B829-C3412BADF32B}" srcOrd="4" destOrd="0" presId="urn:microsoft.com/office/officeart/2008/layout/AlternatingHexagons"/>
    <dgm:cxn modelId="{D53003A8-2B32-8A4E-B2D7-7B56F6105324}" type="presParOf" srcId="{93D625CC-3365-394D-8568-333D53212AB8}" destId="{19308E6F-89FF-8348-A61B-23F8E9B1048A}" srcOrd="3" destOrd="0" presId="urn:microsoft.com/office/officeart/2008/layout/AlternatingHexagons"/>
    <dgm:cxn modelId="{EB3DC0EB-571A-E645-99EF-28813F848C79}" type="presParOf" srcId="{93D625CC-3365-394D-8568-333D53212AB8}" destId="{59DC7F63-9792-9A4F-BD98-F4AD4C47F680}" srcOrd="4" destOrd="0" presId="urn:microsoft.com/office/officeart/2008/layout/AlternatingHexagons"/>
    <dgm:cxn modelId="{FFB5669B-2946-8F4B-8861-62F5DC2A4A81}" type="presParOf" srcId="{59DC7F63-9792-9A4F-BD98-F4AD4C47F680}" destId="{59E68C97-13E7-D74F-A370-11BE03607CD4}" srcOrd="0" destOrd="0" presId="urn:microsoft.com/office/officeart/2008/layout/AlternatingHexagons"/>
    <dgm:cxn modelId="{76B20BA9-3B79-1742-8C0E-AF39C20CEE7E}" type="presParOf" srcId="{59DC7F63-9792-9A4F-BD98-F4AD4C47F680}" destId="{B2B010D9-E419-3945-973A-A1C098897E23}" srcOrd="1" destOrd="0" presId="urn:microsoft.com/office/officeart/2008/layout/AlternatingHexagons"/>
    <dgm:cxn modelId="{4A469006-B7D1-4A40-9157-5C55A68BDB23}" type="presParOf" srcId="{59DC7F63-9792-9A4F-BD98-F4AD4C47F680}" destId="{8C43CB2E-7CA3-0240-8065-774D91C1BF9A}" srcOrd="2" destOrd="0" presId="urn:microsoft.com/office/officeart/2008/layout/AlternatingHexagons"/>
    <dgm:cxn modelId="{032B63F3-EF3B-EE44-B4BB-C3288F0F653A}" type="presParOf" srcId="{59DC7F63-9792-9A4F-BD98-F4AD4C47F680}" destId="{B0C40703-B454-8543-843E-CA48519B7639}" srcOrd="3" destOrd="0" presId="urn:microsoft.com/office/officeart/2008/layout/AlternatingHexagons"/>
    <dgm:cxn modelId="{21E8D8B0-D521-6241-974D-3E189F6F38E6}" type="presParOf" srcId="{59DC7F63-9792-9A4F-BD98-F4AD4C47F680}" destId="{32237E6A-EDC4-A04E-8BF5-CEE778FF031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4E351-32A2-40F7-8FED-CD7220EDB3C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98E0A9C-B7B0-44E7-8B28-BC80BA253FF2}">
      <dgm:prSet/>
      <dgm:spPr/>
      <dgm:t>
        <a:bodyPr/>
        <a:lstStyle/>
        <a:p>
          <a:r>
            <a:rPr lang="el-GR"/>
            <a:t>Εθνοτικές</a:t>
          </a:r>
          <a:endParaRPr lang="en-US"/>
        </a:p>
      </dgm:t>
    </dgm:pt>
    <dgm:pt modelId="{65F6BC7F-4E35-4F4A-8C28-076D0924DF82}" type="parTrans" cxnId="{47A872E5-64AC-4938-AED1-FF5AB9D309D1}">
      <dgm:prSet/>
      <dgm:spPr/>
      <dgm:t>
        <a:bodyPr/>
        <a:lstStyle/>
        <a:p>
          <a:endParaRPr lang="en-US"/>
        </a:p>
      </dgm:t>
    </dgm:pt>
    <dgm:pt modelId="{7CBABFBC-E1DD-45E9-9ED5-E50A5015E249}" type="sibTrans" cxnId="{47A872E5-64AC-4938-AED1-FF5AB9D309D1}">
      <dgm:prSet/>
      <dgm:spPr/>
      <dgm:t>
        <a:bodyPr/>
        <a:lstStyle/>
        <a:p>
          <a:endParaRPr lang="en-US"/>
        </a:p>
      </dgm:t>
    </dgm:pt>
    <dgm:pt modelId="{91EE5C3D-3FAE-4D67-A07F-ECEB8D0A50D7}">
      <dgm:prSet/>
      <dgm:spPr/>
      <dgm:t>
        <a:bodyPr/>
        <a:lstStyle/>
        <a:p>
          <a:r>
            <a:rPr lang="el-GR"/>
            <a:t>Θρησκευτικές</a:t>
          </a:r>
          <a:endParaRPr lang="en-US"/>
        </a:p>
      </dgm:t>
    </dgm:pt>
    <dgm:pt modelId="{A15B3273-1FFC-483B-91F3-3755D166CCAB}" type="parTrans" cxnId="{F9A92FDE-2DCF-40C7-A3C7-5034C88C12D7}">
      <dgm:prSet/>
      <dgm:spPr/>
      <dgm:t>
        <a:bodyPr/>
        <a:lstStyle/>
        <a:p>
          <a:endParaRPr lang="en-US"/>
        </a:p>
      </dgm:t>
    </dgm:pt>
    <dgm:pt modelId="{B855C7E4-CAC1-4366-83BE-D5161E7FB912}" type="sibTrans" cxnId="{F9A92FDE-2DCF-40C7-A3C7-5034C88C12D7}">
      <dgm:prSet/>
      <dgm:spPr/>
      <dgm:t>
        <a:bodyPr/>
        <a:lstStyle/>
        <a:p>
          <a:endParaRPr lang="en-US"/>
        </a:p>
      </dgm:t>
    </dgm:pt>
    <dgm:pt modelId="{30E6C42E-0521-4C85-A7F7-94026A753207}">
      <dgm:prSet/>
      <dgm:spPr/>
      <dgm:t>
        <a:bodyPr/>
        <a:lstStyle/>
        <a:p>
          <a:r>
            <a:rPr lang="el-GR"/>
            <a:t>Ιδεολογικές</a:t>
          </a:r>
          <a:endParaRPr lang="en-US"/>
        </a:p>
      </dgm:t>
    </dgm:pt>
    <dgm:pt modelId="{E3FF45B4-E19A-4AA1-860A-80ECDAE8643F}" type="parTrans" cxnId="{4F1EBFF6-8C3E-42D2-8310-21AD7BAC2506}">
      <dgm:prSet/>
      <dgm:spPr/>
      <dgm:t>
        <a:bodyPr/>
        <a:lstStyle/>
        <a:p>
          <a:endParaRPr lang="en-US"/>
        </a:p>
      </dgm:t>
    </dgm:pt>
    <dgm:pt modelId="{826CE073-59DD-4DE4-887E-C706E7ED1487}" type="sibTrans" cxnId="{4F1EBFF6-8C3E-42D2-8310-21AD7BAC2506}">
      <dgm:prSet/>
      <dgm:spPr/>
      <dgm:t>
        <a:bodyPr/>
        <a:lstStyle/>
        <a:p>
          <a:endParaRPr lang="en-US"/>
        </a:p>
      </dgm:t>
    </dgm:pt>
    <dgm:pt modelId="{F85A536F-6995-402A-BF49-1A56FA4AD474}">
      <dgm:prSet/>
      <dgm:spPr/>
      <dgm:t>
        <a:bodyPr/>
        <a:lstStyle/>
        <a:p>
          <a:r>
            <a:rPr lang="el-GR"/>
            <a:t>Εδαφικές</a:t>
          </a:r>
          <a:endParaRPr lang="en-US"/>
        </a:p>
      </dgm:t>
    </dgm:pt>
    <dgm:pt modelId="{40353689-00DB-4351-A52B-19E08FFE47F6}" type="parTrans" cxnId="{8E11A443-A119-47E5-A2EC-2363C2E549AD}">
      <dgm:prSet/>
      <dgm:spPr/>
      <dgm:t>
        <a:bodyPr/>
        <a:lstStyle/>
        <a:p>
          <a:endParaRPr lang="en-US"/>
        </a:p>
      </dgm:t>
    </dgm:pt>
    <dgm:pt modelId="{9EE40FAC-D254-4DBB-849D-81FB4D8C5A3B}" type="sibTrans" cxnId="{8E11A443-A119-47E5-A2EC-2363C2E549AD}">
      <dgm:prSet/>
      <dgm:spPr/>
      <dgm:t>
        <a:bodyPr/>
        <a:lstStyle/>
        <a:p>
          <a:endParaRPr lang="en-US"/>
        </a:p>
      </dgm:t>
    </dgm:pt>
    <dgm:pt modelId="{94914884-56E5-4975-B521-7B85E749158F}">
      <dgm:prSet/>
      <dgm:spPr/>
      <dgm:t>
        <a:bodyPr/>
        <a:lstStyle/>
        <a:p>
          <a:r>
            <a:rPr lang="el-GR"/>
            <a:t>Κυβερνητικές</a:t>
          </a:r>
          <a:endParaRPr lang="en-US"/>
        </a:p>
      </dgm:t>
    </dgm:pt>
    <dgm:pt modelId="{D88B8356-397F-474C-9113-46C3D4608C3D}" type="parTrans" cxnId="{8A6E99E6-6673-4ADF-AD40-0682784CE7ED}">
      <dgm:prSet/>
      <dgm:spPr/>
      <dgm:t>
        <a:bodyPr/>
        <a:lstStyle/>
        <a:p>
          <a:endParaRPr lang="en-US"/>
        </a:p>
      </dgm:t>
    </dgm:pt>
    <dgm:pt modelId="{A39003E0-9276-406A-A118-DD376387D89E}" type="sibTrans" cxnId="{8A6E99E6-6673-4ADF-AD40-0682784CE7ED}">
      <dgm:prSet/>
      <dgm:spPr/>
      <dgm:t>
        <a:bodyPr/>
        <a:lstStyle/>
        <a:p>
          <a:endParaRPr lang="en-US"/>
        </a:p>
      </dgm:t>
    </dgm:pt>
    <dgm:pt modelId="{86EB6E21-75FC-4B4D-96D9-D44953073D87}">
      <dgm:prSet/>
      <dgm:spPr/>
      <dgm:t>
        <a:bodyPr/>
        <a:lstStyle/>
        <a:p>
          <a:r>
            <a:rPr lang="el-GR"/>
            <a:t>Οικονομικες</a:t>
          </a:r>
          <a:endParaRPr lang="en-US"/>
        </a:p>
      </dgm:t>
    </dgm:pt>
    <dgm:pt modelId="{86E0DDE0-E08A-40A3-A72F-486AFC5F4AB4}" type="parTrans" cxnId="{C65BBC4D-DB1D-4598-AD3D-7E0DC27EF9F1}">
      <dgm:prSet/>
      <dgm:spPr/>
      <dgm:t>
        <a:bodyPr/>
        <a:lstStyle/>
        <a:p>
          <a:endParaRPr lang="en-US"/>
        </a:p>
      </dgm:t>
    </dgm:pt>
    <dgm:pt modelId="{8A093651-87C4-4301-A035-8A9152E639F5}" type="sibTrans" cxnId="{C65BBC4D-DB1D-4598-AD3D-7E0DC27EF9F1}">
      <dgm:prSet/>
      <dgm:spPr/>
      <dgm:t>
        <a:bodyPr/>
        <a:lstStyle/>
        <a:p>
          <a:endParaRPr lang="en-US"/>
        </a:p>
      </dgm:t>
    </dgm:pt>
    <dgm:pt modelId="{5B4EDF8F-3DA8-6B4C-AEEA-07C73A9FDEB1}" type="pres">
      <dgm:prSet presAssocID="{AF84E351-32A2-40F7-8FED-CD7220EDB3C1}" presName="diagram" presStyleCnt="0">
        <dgm:presLayoutVars>
          <dgm:dir/>
          <dgm:resizeHandles val="exact"/>
        </dgm:presLayoutVars>
      </dgm:prSet>
      <dgm:spPr/>
    </dgm:pt>
    <dgm:pt modelId="{36805AE8-3B9F-E543-BD40-F6CA85E177E6}" type="pres">
      <dgm:prSet presAssocID="{198E0A9C-B7B0-44E7-8B28-BC80BA253FF2}" presName="node" presStyleLbl="node1" presStyleIdx="0" presStyleCnt="6">
        <dgm:presLayoutVars>
          <dgm:bulletEnabled val="1"/>
        </dgm:presLayoutVars>
      </dgm:prSet>
      <dgm:spPr/>
    </dgm:pt>
    <dgm:pt modelId="{767E1EBB-4644-DE48-B1E9-236F93765009}" type="pres">
      <dgm:prSet presAssocID="{7CBABFBC-E1DD-45E9-9ED5-E50A5015E249}" presName="sibTrans" presStyleCnt="0"/>
      <dgm:spPr/>
    </dgm:pt>
    <dgm:pt modelId="{9D50EB4D-831D-464C-ADCA-FCE1144AACCE}" type="pres">
      <dgm:prSet presAssocID="{91EE5C3D-3FAE-4D67-A07F-ECEB8D0A50D7}" presName="node" presStyleLbl="node1" presStyleIdx="1" presStyleCnt="6">
        <dgm:presLayoutVars>
          <dgm:bulletEnabled val="1"/>
        </dgm:presLayoutVars>
      </dgm:prSet>
      <dgm:spPr/>
    </dgm:pt>
    <dgm:pt modelId="{4E9C6990-7FA1-6C4F-8330-EE49B5B8A301}" type="pres">
      <dgm:prSet presAssocID="{B855C7E4-CAC1-4366-83BE-D5161E7FB912}" presName="sibTrans" presStyleCnt="0"/>
      <dgm:spPr/>
    </dgm:pt>
    <dgm:pt modelId="{BC53145E-725B-4447-A8F7-B349085745C3}" type="pres">
      <dgm:prSet presAssocID="{30E6C42E-0521-4C85-A7F7-94026A753207}" presName="node" presStyleLbl="node1" presStyleIdx="2" presStyleCnt="6">
        <dgm:presLayoutVars>
          <dgm:bulletEnabled val="1"/>
        </dgm:presLayoutVars>
      </dgm:prSet>
      <dgm:spPr/>
    </dgm:pt>
    <dgm:pt modelId="{D428B9D8-CCCC-4540-9853-C587A6E3F01F}" type="pres">
      <dgm:prSet presAssocID="{826CE073-59DD-4DE4-887E-C706E7ED1487}" presName="sibTrans" presStyleCnt="0"/>
      <dgm:spPr/>
    </dgm:pt>
    <dgm:pt modelId="{935E40D0-6A65-524A-BAD5-360C9819AE34}" type="pres">
      <dgm:prSet presAssocID="{F85A536F-6995-402A-BF49-1A56FA4AD474}" presName="node" presStyleLbl="node1" presStyleIdx="3" presStyleCnt="6">
        <dgm:presLayoutVars>
          <dgm:bulletEnabled val="1"/>
        </dgm:presLayoutVars>
      </dgm:prSet>
      <dgm:spPr/>
    </dgm:pt>
    <dgm:pt modelId="{E5703644-D045-8A46-847E-96C6D52F4C8B}" type="pres">
      <dgm:prSet presAssocID="{9EE40FAC-D254-4DBB-849D-81FB4D8C5A3B}" presName="sibTrans" presStyleCnt="0"/>
      <dgm:spPr/>
    </dgm:pt>
    <dgm:pt modelId="{35B0563B-B727-844A-B6B8-63F22444A901}" type="pres">
      <dgm:prSet presAssocID="{94914884-56E5-4975-B521-7B85E749158F}" presName="node" presStyleLbl="node1" presStyleIdx="4" presStyleCnt="6">
        <dgm:presLayoutVars>
          <dgm:bulletEnabled val="1"/>
        </dgm:presLayoutVars>
      </dgm:prSet>
      <dgm:spPr/>
    </dgm:pt>
    <dgm:pt modelId="{3B00C137-4BC7-B340-B4B6-C42159607B3C}" type="pres">
      <dgm:prSet presAssocID="{A39003E0-9276-406A-A118-DD376387D89E}" presName="sibTrans" presStyleCnt="0"/>
      <dgm:spPr/>
    </dgm:pt>
    <dgm:pt modelId="{D3DC8D32-7277-EF4C-99F2-EC99AE04ED84}" type="pres">
      <dgm:prSet presAssocID="{86EB6E21-75FC-4B4D-96D9-D44953073D87}" presName="node" presStyleLbl="node1" presStyleIdx="5" presStyleCnt="6">
        <dgm:presLayoutVars>
          <dgm:bulletEnabled val="1"/>
        </dgm:presLayoutVars>
      </dgm:prSet>
      <dgm:spPr/>
    </dgm:pt>
  </dgm:ptLst>
  <dgm:cxnLst>
    <dgm:cxn modelId="{CB4D2115-DE6F-F94D-AD31-38B4BAE82DF3}" type="presOf" srcId="{198E0A9C-B7B0-44E7-8B28-BC80BA253FF2}" destId="{36805AE8-3B9F-E543-BD40-F6CA85E177E6}" srcOrd="0" destOrd="0" presId="urn:microsoft.com/office/officeart/2005/8/layout/default"/>
    <dgm:cxn modelId="{1C71B026-2761-404A-8AC2-2E61A226ADA1}" type="presOf" srcId="{86EB6E21-75FC-4B4D-96D9-D44953073D87}" destId="{D3DC8D32-7277-EF4C-99F2-EC99AE04ED84}" srcOrd="0" destOrd="0" presId="urn:microsoft.com/office/officeart/2005/8/layout/default"/>
    <dgm:cxn modelId="{8E11A443-A119-47E5-A2EC-2363C2E549AD}" srcId="{AF84E351-32A2-40F7-8FED-CD7220EDB3C1}" destId="{F85A536F-6995-402A-BF49-1A56FA4AD474}" srcOrd="3" destOrd="0" parTransId="{40353689-00DB-4351-A52B-19E08FFE47F6}" sibTransId="{9EE40FAC-D254-4DBB-849D-81FB4D8C5A3B}"/>
    <dgm:cxn modelId="{C65BBC4D-DB1D-4598-AD3D-7E0DC27EF9F1}" srcId="{AF84E351-32A2-40F7-8FED-CD7220EDB3C1}" destId="{86EB6E21-75FC-4B4D-96D9-D44953073D87}" srcOrd="5" destOrd="0" parTransId="{86E0DDE0-E08A-40A3-A72F-486AFC5F4AB4}" sibTransId="{8A093651-87C4-4301-A035-8A9152E639F5}"/>
    <dgm:cxn modelId="{9D8AB156-A9E3-344D-866D-9B0086BEF93A}" type="presOf" srcId="{30E6C42E-0521-4C85-A7F7-94026A753207}" destId="{BC53145E-725B-4447-A8F7-B349085745C3}" srcOrd="0" destOrd="0" presId="urn:microsoft.com/office/officeart/2005/8/layout/default"/>
    <dgm:cxn modelId="{20C5A25F-CA28-5B48-8A90-2DF72859AE65}" type="presOf" srcId="{F85A536F-6995-402A-BF49-1A56FA4AD474}" destId="{935E40D0-6A65-524A-BAD5-360C9819AE34}" srcOrd="0" destOrd="0" presId="urn:microsoft.com/office/officeart/2005/8/layout/default"/>
    <dgm:cxn modelId="{83541493-6B4D-824B-9FF2-334E617E472A}" type="presOf" srcId="{AF84E351-32A2-40F7-8FED-CD7220EDB3C1}" destId="{5B4EDF8F-3DA8-6B4C-AEEA-07C73A9FDEB1}" srcOrd="0" destOrd="0" presId="urn:microsoft.com/office/officeart/2005/8/layout/default"/>
    <dgm:cxn modelId="{F9A92FDE-2DCF-40C7-A3C7-5034C88C12D7}" srcId="{AF84E351-32A2-40F7-8FED-CD7220EDB3C1}" destId="{91EE5C3D-3FAE-4D67-A07F-ECEB8D0A50D7}" srcOrd="1" destOrd="0" parTransId="{A15B3273-1FFC-483B-91F3-3755D166CCAB}" sibTransId="{B855C7E4-CAC1-4366-83BE-D5161E7FB912}"/>
    <dgm:cxn modelId="{47A872E5-64AC-4938-AED1-FF5AB9D309D1}" srcId="{AF84E351-32A2-40F7-8FED-CD7220EDB3C1}" destId="{198E0A9C-B7B0-44E7-8B28-BC80BA253FF2}" srcOrd="0" destOrd="0" parTransId="{65F6BC7F-4E35-4F4A-8C28-076D0924DF82}" sibTransId="{7CBABFBC-E1DD-45E9-9ED5-E50A5015E249}"/>
    <dgm:cxn modelId="{8A6E99E6-6673-4ADF-AD40-0682784CE7ED}" srcId="{AF84E351-32A2-40F7-8FED-CD7220EDB3C1}" destId="{94914884-56E5-4975-B521-7B85E749158F}" srcOrd="4" destOrd="0" parTransId="{D88B8356-397F-474C-9113-46C3D4608C3D}" sibTransId="{A39003E0-9276-406A-A118-DD376387D89E}"/>
    <dgm:cxn modelId="{0A3518E9-4E77-F842-A1E2-BEC70A17F565}" type="presOf" srcId="{94914884-56E5-4975-B521-7B85E749158F}" destId="{35B0563B-B727-844A-B6B8-63F22444A901}" srcOrd="0" destOrd="0" presId="urn:microsoft.com/office/officeart/2005/8/layout/default"/>
    <dgm:cxn modelId="{D8D3ABEE-A3EA-3743-9BE6-05AE26837CBC}" type="presOf" srcId="{91EE5C3D-3FAE-4D67-A07F-ECEB8D0A50D7}" destId="{9D50EB4D-831D-464C-ADCA-FCE1144AACCE}" srcOrd="0" destOrd="0" presId="urn:microsoft.com/office/officeart/2005/8/layout/default"/>
    <dgm:cxn modelId="{4F1EBFF6-8C3E-42D2-8310-21AD7BAC2506}" srcId="{AF84E351-32A2-40F7-8FED-CD7220EDB3C1}" destId="{30E6C42E-0521-4C85-A7F7-94026A753207}" srcOrd="2" destOrd="0" parTransId="{E3FF45B4-E19A-4AA1-860A-80ECDAE8643F}" sibTransId="{826CE073-59DD-4DE4-887E-C706E7ED1487}"/>
    <dgm:cxn modelId="{C90237B2-9859-814C-9CB8-C0DE980D6B67}" type="presParOf" srcId="{5B4EDF8F-3DA8-6B4C-AEEA-07C73A9FDEB1}" destId="{36805AE8-3B9F-E543-BD40-F6CA85E177E6}" srcOrd="0" destOrd="0" presId="urn:microsoft.com/office/officeart/2005/8/layout/default"/>
    <dgm:cxn modelId="{C84A01AD-08F1-B34A-BE36-89CEBEFD1D29}" type="presParOf" srcId="{5B4EDF8F-3DA8-6B4C-AEEA-07C73A9FDEB1}" destId="{767E1EBB-4644-DE48-B1E9-236F93765009}" srcOrd="1" destOrd="0" presId="urn:microsoft.com/office/officeart/2005/8/layout/default"/>
    <dgm:cxn modelId="{95F07B34-070F-A945-B6AA-F0467B7A6CD2}" type="presParOf" srcId="{5B4EDF8F-3DA8-6B4C-AEEA-07C73A9FDEB1}" destId="{9D50EB4D-831D-464C-ADCA-FCE1144AACCE}" srcOrd="2" destOrd="0" presId="urn:microsoft.com/office/officeart/2005/8/layout/default"/>
    <dgm:cxn modelId="{03D2163C-2093-9944-9B53-9E8CF0AC4CCA}" type="presParOf" srcId="{5B4EDF8F-3DA8-6B4C-AEEA-07C73A9FDEB1}" destId="{4E9C6990-7FA1-6C4F-8330-EE49B5B8A301}" srcOrd="3" destOrd="0" presId="urn:microsoft.com/office/officeart/2005/8/layout/default"/>
    <dgm:cxn modelId="{E8847388-63DE-424E-AA46-CE02210AAE14}" type="presParOf" srcId="{5B4EDF8F-3DA8-6B4C-AEEA-07C73A9FDEB1}" destId="{BC53145E-725B-4447-A8F7-B349085745C3}" srcOrd="4" destOrd="0" presId="urn:microsoft.com/office/officeart/2005/8/layout/default"/>
    <dgm:cxn modelId="{F619F163-0865-B74C-9D69-15A6C877960E}" type="presParOf" srcId="{5B4EDF8F-3DA8-6B4C-AEEA-07C73A9FDEB1}" destId="{D428B9D8-CCCC-4540-9853-C587A6E3F01F}" srcOrd="5" destOrd="0" presId="urn:microsoft.com/office/officeart/2005/8/layout/default"/>
    <dgm:cxn modelId="{03625A36-976A-CF4C-9143-01F6AD5A7D6C}" type="presParOf" srcId="{5B4EDF8F-3DA8-6B4C-AEEA-07C73A9FDEB1}" destId="{935E40D0-6A65-524A-BAD5-360C9819AE34}" srcOrd="6" destOrd="0" presId="urn:microsoft.com/office/officeart/2005/8/layout/default"/>
    <dgm:cxn modelId="{B0DB77EC-C731-534D-817F-18FB586FBFFB}" type="presParOf" srcId="{5B4EDF8F-3DA8-6B4C-AEEA-07C73A9FDEB1}" destId="{E5703644-D045-8A46-847E-96C6D52F4C8B}" srcOrd="7" destOrd="0" presId="urn:microsoft.com/office/officeart/2005/8/layout/default"/>
    <dgm:cxn modelId="{684728D2-4599-D041-B5C7-D630EB4D0801}" type="presParOf" srcId="{5B4EDF8F-3DA8-6B4C-AEEA-07C73A9FDEB1}" destId="{35B0563B-B727-844A-B6B8-63F22444A901}" srcOrd="8" destOrd="0" presId="urn:microsoft.com/office/officeart/2005/8/layout/default"/>
    <dgm:cxn modelId="{A79FCD1F-C625-6F46-BA96-257652D4507A}" type="presParOf" srcId="{5B4EDF8F-3DA8-6B4C-AEEA-07C73A9FDEB1}" destId="{3B00C137-4BC7-B340-B4B6-C42159607B3C}" srcOrd="9" destOrd="0" presId="urn:microsoft.com/office/officeart/2005/8/layout/default"/>
    <dgm:cxn modelId="{C1CADEF3-BBA2-9647-91F2-148837341710}" type="presParOf" srcId="{5B4EDF8F-3DA8-6B4C-AEEA-07C73A9FDEB1}" destId="{D3DC8D32-7277-EF4C-99F2-EC99AE04ED8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DBB57-315A-EA45-938E-D9BB6E0EB9C4}">
      <dsp:nvSpPr>
        <dsp:cNvPr id="0" name=""/>
        <dsp:cNvSpPr/>
      </dsp:nvSpPr>
      <dsp:spPr>
        <a:xfrm>
          <a:off x="0" y="0"/>
          <a:ext cx="95927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7C907-BE28-9442-B2F8-A581AA4E5A6B}">
      <dsp:nvSpPr>
        <dsp:cNvPr id="0" name=""/>
        <dsp:cNvSpPr/>
      </dsp:nvSpPr>
      <dsp:spPr>
        <a:xfrm>
          <a:off x="0" y="0"/>
          <a:ext cx="9592732" cy="100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Πόλεμος: δραστηριότητα με τουλάχιστον 1000 θανάτους στη μάχη</a:t>
          </a:r>
          <a:endParaRPr lang="en-US" sz="2400" kern="1200" dirty="0"/>
        </a:p>
      </dsp:txBody>
      <dsp:txXfrm>
        <a:off x="0" y="0"/>
        <a:ext cx="9592732" cy="1003299"/>
      </dsp:txXfrm>
    </dsp:sp>
    <dsp:sp modelId="{C88E6ABD-76EC-D040-8B32-FE427A8583F9}">
      <dsp:nvSpPr>
        <dsp:cNvPr id="0" name=""/>
        <dsp:cNvSpPr/>
      </dsp:nvSpPr>
      <dsp:spPr>
        <a:xfrm>
          <a:off x="0" y="1003299"/>
          <a:ext cx="95927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9D674-B411-3441-8380-3F5AEC55BE4C}">
      <dsp:nvSpPr>
        <dsp:cNvPr id="0" name=""/>
        <dsp:cNvSpPr/>
      </dsp:nvSpPr>
      <dsp:spPr>
        <a:xfrm>
          <a:off x="0" y="1003299"/>
          <a:ext cx="9592732" cy="100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Ηγεμονικός (ή παγκόσμιος ή καθολικός): για τον έλεγχο ολόκληρης της παγκόσμιας τάξης των κανόνων του διεθνούς συστήματος στο σύνολό τους</a:t>
          </a:r>
          <a:endParaRPr lang="en-US" sz="2400" kern="1200"/>
        </a:p>
      </dsp:txBody>
      <dsp:txXfrm>
        <a:off x="0" y="1003299"/>
        <a:ext cx="9592732" cy="1003299"/>
      </dsp:txXfrm>
    </dsp:sp>
    <dsp:sp modelId="{E4F98AA1-B6EE-CD40-A58B-B59057F16405}">
      <dsp:nvSpPr>
        <dsp:cNvPr id="0" name=""/>
        <dsp:cNvSpPr/>
      </dsp:nvSpPr>
      <dsp:spPr>
        <a:xfrm>
          <a:off x="0" y="2006599"/>
          <a:ext cx="95927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7EE02-6F17-4545-A975-9511BF63F6D1}">
      <dsp:nvSpPr>
        <dsp:cNvPr id="0" name=""/>
        <dsp:cNvSpPr/>
      </dsp:nvSpPr>
      <dsp:spPr>
        <a:xfrm>
          <a:off x="0" y="2006599"/>
          <a:ext cx="9592732" cy="100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Ολοκληρωτικός: για να καταληφθεί ένα κράτος και να παραδοθεί η κυβέρνησή του</a:t>
          </a:r>
          <a:endParaRPr lang="en-US" sz="2400" kern="1200" dirty="0"/>
        </a:p>
      </dsp:txBody>
      <dsp:txXfrm>
        <a:off x="0" y="2006599"/>
        <a:ext cx="9592732" cy="1003299"/>
      </dsp:txXfrm>
    </dsp:sp>
    <dsp:sp modelId="{4B4DA0D9-AB7D-8A4F-96D1-B7231434F549}">
      <dsp:nvSpPr>
        <dsp:cNvPr id="0" name=""/>
        <dsp:cNvSpPr/>
      </dsp:nvSpPr>
      <dsp:spPr>
        <a:xfrm>
          <a:off x="0" y="3009899"/>
          <a:ext cx="95927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BBB26-5743-8D45-A275-6070B700B49B}">
      <dsp:nvSpPr>
        <dsp:cNvPr id="0" name=""/>
        <dsp:cNvSpPr/>
      </dsp:nvSpPr>
      <dsp:spPr>
        <a:xfrm>
          <a:off x="0" y="3009899"/>
          <a:ext cx="9592732" cy="1003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Περιορισμένος: στρατιωτικές ενέργειες που επιδιώκουν στόχους άλλους από την παράδοση και κατοχή του εχθρού</a:t>
          </a:r>
          <a:endParaRPr lang="en-US" sz="2400" kern="1200" dirty="0"/>
        </a:p>
      </dsp:txBody>
      <dsp:txXfrm>
        <a:off x="0" y="3009899"/>
        <a:ext cx="9592732" cy="1003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49419-2935-0744-8B8A-AD983323E9B7}">
      <dsp:nvSpPr>
        <dsp:cNvPr id="0" name=""/>
        <dsp:cNvSpPr/>
      </dsp:nvSpPr>
      <dsp:spPr>
        <a:xfrm rot="5400000">
          <a:off x="2777120" y="117029"/>
          <a:ext cx="1786151" cy="1553952"/>
        </a:xfrm>
        <a:prstGeom prst="hexagon">
          <a:avLst>
            <a:gd name="adj" fmla="val 2500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Ατομικό επίπεδο</a:t>
          </a:r>
          <a:endParaRPr lang="en-US" sz="1700" kern="1200"/>
        </a:p>
      </dsp:txBody>
      <dsp:txXfrm rot="-5400000">
        <a:off x="3135377" y="279272"/>
        <a:ext cx="1069636" cy="1229467"/>
      </dsp:txXfrm>
    </dsp:sp>
    <dsp:sp modelId="{7A51C164-026B-474C-B1FD-9F4D1F0F3C87}">
      <dsp:nvSpPr>
        <dsp:cNvPr id="0" name=""/>
        <dsp:cNvSpPr/>
      </dsp:nvSpPr>
      <dsp:spPr>
        <a:xfrm>
          <a:off x="4494327" y="358159"/>
          <a:ext cx="1993345" cy="1071691"/>
        </a:xfrm>
        <a:prstGeom prst="rect">
          <a:avLst/>
        </a:prstGeom>
        <a:noFill/>
        <a:ln>
          <a:noFill/>
        </a:ln>
        <a:effectLst/>
      </dsp:spPr>
      <dsp:style>
        <a:lnRef idx="0">
          <a:scrgbClr r="0" g="0" b="0"/>
        </a:lnRef>
        <a:fillRef idx="0">
          <a:scrgbClr r="0" g="0" b="0"/>
        </a:fillRef>
        <a:effectRef idx="0">
          <a:scrgbClr r="0" g="0" b="0"/>
        </a:effectRef>
        <a:fontRef idx="minor"/>
      </dsp:style>
    </dsp:sp>
    <dsp:sp modelId="{29124F02-BC8D-D14E-95F6-541A3003B692}">
      <dsp:nvSpPr>
        <dsp:cNvPr id="0" name=""/>
        <dsp:cNvSpPr/>
      </dsp:nvSpPr>
      <dsp:spPr>
        <a:xfrm rot="5400000">
          <a:off x="1098852" y="117029"/>
          <a:ext cx="1786151" cy="1553952"/>
        </a:xfrm>
        <a:prstGeom prst="hexagon">
          <a:avLst>
            <a:gd name="adj" fmla="val 25000"/>
            <a:gd name="vf" fmla="val 115470"/>
          </a:avLst>
        </a:prstGeom>
        <a:gradFill rotWithShape="0">
          <a:gsLst>
            <a:gs pos="0">
              <a:schemeClr val="accent5">
                <a:hueOff val="-400987"/>
                <a:satOff val="220"/>
                <a:lumOff val="1059"/>
                <a:alphaOff val="0"/>
                <a:tint val="98000"/>
                <a:lumMod val="100000"/>
              </a:schemeClr>
            </a:gs>
            <a:gs pos="100000">
              <a:schemeClr val="accent5">
                <a:hueOff val="-400987"/>
                <a:satOff val="220"/>
                <a:lumOff val="1059"/>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457109" y="279272"/>
        <a:ext cx="1069636" cy="1229467"/>
      </dsp:txXfrm>
    </dsp:sp>
    <dsp:sp modelId="{26F54953-7D8C-1640-A537-F0713477452C}">
      <dsp:nvSpPr>
        <dsp:cNvPr id="0" name=""/>
        <dsp:cNvSpPr/>
      </dsp:nvSpPr>
      <dsp:spPr>
        <a:xfrm rot="5400000">
          <a:off x="1934771" y="1633114"/>
          <a:ext cx="1786151" cy="1553952"/>
        </a:xfrm>
        <a:prstGeom prst="hexagon">
          <a:avLst>
            <a:gd name="adj" fmla="val 25000"/>
            <a:gd name="vf" fmla="val 115470"/>
          </a:avLst>
        </a:prstGeom>
        <a:gradFill rotWithShape="0">
          <a:gsLst>
            <a:gs pos="0">
              <a:schemeClr val="accent5">
                <a:hueOff val="-801975"/>
                <a:satOff val="441"/>
                <a:lumOff val="2118"/>
                <a:alphaOff val="0"/>
                <a:tint val="98000"/>
                <a:lumMod val="100000"/>
              </a:schemeClr>
            </a:gs>
            <a:gs pos="100000">
              <a:schemeClr val="accent5">
                <a:hueOff val="-801975"/>
                <a:satOff val="441"/>
                <a:lumOff val="211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Εσωτερικό επίπεδο</a:t>
          </a:r>
          <a:endParaRPr lang="en-US" sz="1700" kern="1200"/>
        </a:p>
      </dsp:txBody>
      <dsp:txXfrm rot="-5400000">
        <a:off x="2293028" y="1795357"/>
        <a:ext cx="1069636" cy="1229467"/>
      </dsp:txXfrm>
    </dsp:sp>
    <dsp:sp modelId="{94D73642-BE87-594A-AB5D-2001F72B4C69}">
      <dsp:nvSpPr>
        <dsp:cNvPr id="0" name=""/>
        <dsp:cNvSpPr/>
      </dsp:nvSpPr>
      <dsp:spPr>
        <a:xfrm>
          <a:off x="57526" y="1874245"/>
          <a:ext cx="1929044" cy="1071691"/>
        </a:xfrm>
        <a:prstGeom prst="rect">
          <a:avLst/>
        </a:prstGeom>
        <a:noFill/>
        <a:ln>
          <a:noFill/>
        </a:ln>
        <a:effectLst/>
      </dsp:spPr>
      <dsp:style>
        <a:lnRef idx="0">
          <a:scrgbClr r="0" g="0" b="0"/>
        </a:lnRef>
        <a:fillRef idx="0">
          <a:scrgbClr r="0" g="0" b="0"/>
        </a:fillRef>
        <a:effectRef idx="0">
          <a:scrgbClr r="0" g="0" b="0"/>
        </a:effectRef>
        <a:fontRef idx="minor"/>
      </dsp:style>
    </dsp:sp>
    <dsp:sp modelId="{89D24706-D8CF-7346-B829-C3412BADF32B}">
      <dsp:nvSpPr>
        <dsp:cNvPr id="0" name=""/>
        <dsp:cNvSpPr/>
      </dsp:nvSpPr>
      <dsp:spPr>
        <a:xfrm rot="5400000">
          <a:off x="3613040" y="1633114"/>
          <a:ext cx="1786151" cy="1553952"/>
        </a:xfrm>
        <a:prstGeom prst="hexagon">
          <a:avLst>
            <a:gd name="adj" fmla="val 25000"/>
            <a:gd name="vf" fmla="val 115470"/>
          </a:avLst>
        </a:prstGeom>
        <a:gradFill rotWithShape="0">
          <a:gsLst>
            <a:gs pos="0">
              <a:schemeClr val="accent5">
                <a:hueOff val="-1202962"/>
                <a:satOff val="661"/>
                <a:lumOff val="3176"/>
                <a:alphaOff val="0"/>
                <a:tint val="98000"/>
                <a:lumMod val="100000"/>
              </a:schemeClr>
            </a:gs>
            <a:gs pos="100000">
              <a:schemeClr val="accent5">
                <a:hueOff val="-1202962"/>
                <a:satOff val="661"/>
                <a:lumOff val="3176"/>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71297" y="1795357"/>
        <a:ext cx="1069636" cy="1229467"/>
      </dsp:txXfrm>
    </dsp:sp>
    <dsp:sp modelId="{59E68C97-13E7-D74F-A370-11BE03607CD4}">
      <dsp:nvSpPr>
        <dsp:cNvPr id="0" name=""/>
        <dsp:cNvSpPr/>
      </dsp:nvSpPr>
      <dsp:spPr>
        <a:xfrm rot="5400000">
          <a:off x="2777120" y="3149200"/>
          <a:ext cx="1786151" cy="1553952"/>
        </a:xfrm>
        <a:prstGeom prst="hexagon">
          <a:avLst>
            <a:gd name="adj" fmla="val 25000"/>
            <a:gd name="vf" fmla="val 115470"/>
          </a:avLst>
        </a:prstGeom>
        <a:gradFill rotWithShape="0">
          <a:gsLst>
            <a:gs pos="0">
              <a:schemeClr val="accent5">
                <a:hueOff val="-1603950"/>
                <a:satOff val="882"/>
                <a:lumOff val="4235"/>
                <a:alphaOff val="0"/>
                <a:tint val="98000"/>
                <a:lumMod val="100000"/>
              </a:schemeClr>
            </a:gs>
            <a:gs pos="100000">
              <a:schemeClr val="accent5">
                <a:hueOff val="-1603950"/>
                <a:satOff val="882"/>
                <a:lumOff val="423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Συστημικό επίπεδο</a:t>
          </a:r>
          <a:endParaRPr lang="en-US" sz="1700" kern="1200"/>
        </a:p>
      </dsp:txBody>
      <dsp:txXfrm rot="-5400000">
        <a:off x="3135377" y="3311443"/>
        <a:ext cx="1069636" cy="1229467"/>
      </dsp:txXfrm>
    </dsp:sp>
    <dsp:sp modelId="{B2B010D9-E419-3945-973A-A1C098897E23}">
      <dsp:nvSpPr>
        <dsp:cNvPr id="0" name=""/>
        <dsp:cNvSpPr/>
      </dsp:nvSpPr>
      <dsp:spPr>
        <a:xfrm>
          <a:off x="4494327" y="3390331"/>
          <a:ext cx="1993345" cy="1071691"/>
        </a:xfrm>
        <a:prstGeom prst="rect">
          <a:avLst/>
        </a:prstGeom>
        <a:noFill/>
        <a:ln>
          <a:noFill/>
        </a:ln>
        <a:effectLst/>
      </dsp:spPr>
      <dsp:style>
        <a:lnRef idx="0">
          <a:scrgbClr r="0" g="0" b="0"/>
        </a:lnRef>
        <a:fillRef idx="0">
          <a:scrgbClr r="0" g="0" b="0"/>
        </a:fillRef>
        <a:effectRef idx="0">
          <a:scrgbClr r="0" g="0" b="0"/>
        </a:effectRef>
        <a:fontRef idx="minor"/>
      </dsp:style>
    </dsp:sp>
    <dsp:sp modelId="{32237E6A-EDC4-A04E-8BF5-CEE778FF0312}">
      <dsp:nvSpPr>
        <dsp:cNvPr id="0" name=""/>
        <dsp:cNvSpPr/>
      </dsp:nvSpPr>
      <dsp:spPr>
        <a:xfrm rot="5400000">
          <a:off x="1098852" y="3149200"/>
          <a:ext cx="1786151" cy="1553952"/>
        </a:xfrm>
        <a:prstGeom prst="hexagon">
          <a:avLst>
            <a:gd name="adj" fmla="val 25000"/>
            <a:gd name="vf" fmla="val 115470"/>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457109" y="3311443"/>
        <a:ext cx="1069636" cy="1229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5AE8-3B9F-E543-BD40-F6CA85E177E6}">
      <dsp:nvSpPr>
        <dsp:cNvPr id="0" name=""/>
        <dsp:cNvSpPr/>
      </dsp:nvSpPr>
      <dsp:spPr>
        <a:xfrm>
          <a:off x="902330" y="1025"/>
          <a:ext cx="2602114" cy="156126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Εθνοτικές</a:t>
          </a:r>
          <a:endParaRPr lang="en-US" sz="3200" kern="1200"/>
        </a:p>
      </dsp:txBody>
      <dsp:txXfrm>
        <a:off x="902330" y="1025"/>
        <a:ext cx="2602114" cy="1561268"/>
      </dsp:txXfrm>
    </dsp:sp>
    <dsp:sp modelId="{9D50EB4D-831D-464C-ADCA-FCE1144AACCE}">
      <dsp:nvSpPr>
        <dsp:cNvPr id="0" name=""/>
        <dsp:cNvSpPr/>
      </dsp:nvSpPr>
      <dsp:spPr>
        <a:xfrm>
          <a:off x="3764655" y="1025"/>
          <a:ext cx="2602114" cy="1561268"/>
        </a:xfrm>
        <a:prstGeom prst="rect">
          <a:avLst/>
        </a:prstGeom>
        <a:solidFill>
          <a:schemeClr val="accent5">
            <a:hueOff val="-400987"/>
            <a:satOff val="220"/>
            <a:lumOff val="1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Θρησκευτικές</a:t>
          </a:r>
          <a:endParaRPr lang="en-US" sz="3200" kern="1200"/>
        </a:p>
      </dsp:txBody>
      <dsp:txXfrm>
        <a:off x="3764655" y="1025"/>
        <a:ext cx="2602114" cy="1561268"/>
      </dsp:txXfrm>
    </dsp:sp>
    <dsp:sp modelId="{BC53145E-725B-4447-A8F7-B349085745C3}">
      <dsp:nvSpPr>
        <dsp:cNvPr id="0" name=""/>
        <dsp:cNvSpPr/>
      </dsp:nvSpPr>
      <dsp:spPr>
        <a:xfrm>
          <a:off x="6626980" y="1025"/>
          <a:ext cx="2602114" cy="1561268"/>
        </a:xfrm>
        <a:prstGeom prst="rect">
          <a:avLst/>
        </a:prstGeom>
        <a:solidFill>
          <a:schemeClr val="accent5">
            <a:hueOff val="-801975"/>
            <a:satOff val="441"/>
            <a:lumOff val="2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Ιδεολογικές</a:t>
          </a:r>
          <a:endParaRPr lang="en-US" sz="3200" kern="1200"/>
        </a:p>
      </dsp:txBody>
      <dsp:txXfrm>
        <a:off x="6626980" y="1025"/>
        <a:ext cx="2602114" cy="1561268"/>
      </dsp:txXfrm>
    </dsp:sp>
    <dsp:sp modelId="{935E40D0-6A65-524A-BAD5-360C9819AE34}">
      <dsp:nvSpPr>
        <dsp:cNvPr id="0" name=""/>
        <dsp:cNvSpPr/>
      </dsp:nvSpPr>
      <dsp:spPr>
        <a:xfrm>
          <a:off x="902330" y="1822505"/>
          <a:ext cx="2602114" cy="1561268"/>
        </a:xfrm>
        <a:prstGeom prst="rect">
          <a:avLst/>
        </a:prstGeom>
        <a:solidFill>
          <a:schemeClr val="accent5">
            <a:hueOff val="-1202962"/>
            <a:satOff val="661"/>
            <a:lumOff val="3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Εδαφικές</a:t>
          </a:r>
          <a:endParaRPr lang="en-US" sz="3200" kern="1200"/>
        </a:p>
      </dsp:txBody>
      <dsp:txXfrm>
        <a:off x="902330" y="1822505"/>
        <a:ext cx="2602114" cy="1561268"/>
      </dsp:txXfrm>
    </dsp:sp>
    <dsp:sp modelId="{35B0563B-B727-844A-B6B8-63F22444A901}">
      <dsp:nvSpPr>
        <dsp:cNvPr id="0" name=""/>
        <dsp:cNvSpPr/>
      </dsp:nvSpPr>
      <dsp:spPr>
        <a:xfrm>
          <a:off x="3764655" y="1822505"/>
          <a:ext cx="2602114" cy="1561268"/>
        </a:xfrm>
        <a:prstGeom prst="rect">
          <a:avLst/>
        </a:prstGeom>
        <a:solidFill>
          <a:schemeClr val="accent5">
            <a:hueOff val="-1603950"/>
            <a:satOff val="882"/>
            <a:lumOff val="4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Κυβερνητικές</a:t>
          </a:r>
          <a:endParaRPr lang="en-US" sz="3200" kern="1200"/>
        </a:p>
      </dsp:txBody>
      <dsp:txXfrm>
        <a:off x="3764655" y="1822505"/>
        <a:ext cx="2602114" cy="1561268"/>
      </dsp:txXfrm>
    </dsp:sp>
    <dsp:sp modelId="{D3DC8D32-7277-EF4C-99F2-EC99AE04ED84}">
      <dsp:nvSpPr>
        <dsp:cNvPr id="0" name=""/>
        <dsp:cNvSpPr/>
      </dsp:nvSpPr>
      <dsp:spPr>
        <a:xfrm>
          <a:off x="6626980" y="1822505"/>
          <a:ext cx="2602114" cy="1561268"/>
        </a:xfrm>
        <a:prstGeom prst="rect">
          <a:avLst/>
        </a:prstGeom>
        <a:solidFill>
          <a:schemeClr val="accent5">
            <a:hueOff val="-2004937"/>
            <a:satOff val="1102"/>
            <a:lumOff val="5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Οικονομικες</a:t>
          </a:r>
          <a:endParaRPr lang="en-US" sz="3200" kern="1200"/>
        </a:p>
      </dsp:txBody>
      <dsp:txXfrm>
        <a:off x="6626980" y="1822505"/>
        <a:ext cx="2602114" cy="15612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BC74-0063-DF41-BC7E-6825409E9A83}" type="datetimeFigureOut">
              <a:rPr lang="en-GR" smtClean="0"/>
              <a:t>6/5/26</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84257-ED5E-E54B-86F2-7F93883EF0BE}" type="slidenum">
              <a:rPr lang="en-GR" smtClean="0"/>
              <a:t>‹#›</a:t>
            </a:fld>
            <a:endParaRPr lang="en-GR"/>
          </a:p>
        </p:txBody>
      </p:sp>
    </p:spTree>
    <p:extLst>
      <p:ext uri="{BB962C8B-B14F-4D97-AF65-F5344CB8AC3E}">
        <p14:creationId xmlns:p14="http://schemas.microsoft.com/office/powerpoint/2010/main" val="120167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2</a:t>
            </a:fld>
            <a:endParaRPr lang="en-GR"/>
          </a:p>
        </p:txBody>
      </p:sp>
    </p:spTree>
    <p:extLst>
      <p:ext uri="{BB962C8B-B14F-4D97-AF65-F5344CB8AC3E}">
        <p14:creationId xmlns:p14="http://schemas.microsoft.com/office/powerpoint/2010/main" val="20029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0">
            <a:extLst>
              <a:ext uri="{FF2B5EF4-FFF2-40B4-BE49-F238E27FC236}">
                <a16:creationId xmlns:a16="http://schemas.microsoft.com/office/drawing/2014/main" id="{26622CF9-7156-EDF6-5D16-913841C955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D72C7C76-CFA4-CE42-AFDF-9059C6D7CD80}" type="slidenum">
              <a:rPr lang="el-GR" altLang="en-US">
                <a:solidFill>
                  <a:srgbClr val="000000"/>
                </a:solidFill>
                <a:latin typeface="Times New Roman" panose="02020603050405020304" pitchFamily="18" charset="0"/>
              </a:rPr>
              <a:pPr>
                <a:lnSpc>
                  <a:spcPct val="95000"/>
                </a:lnSpc>
                <a:buClrTx/>
                <a:buFontTx/>
                <a:buNone/>
              </a:pPr>
              <a:t>9</a:t>
            </a:fld>
            <a:endParaRPr lang="el-GR" altLang="en-US">
              <a:solidFill>
                <a:srgbClr val="000000"/>
              </a:solidFill>
              <a:latin typeface="Times New Roman" panose="02020603050405020304" pitchFamily="18" charset="0"/>
            </a:endParaRPr>
          </a:p>
        </p:txBody>
      </p:sp>
      <p:sp>
        <p:nvSpPr>
          <p:cNvPr id="83971" name="Rectangle 1">
            <a:extLst>
              <a:ext uri="{FF2B5EF4-FFF2-40B4-BE49-F238E27FC236}">
                <a16:creationId xmlns:a16="http://schemas.microsoft.com/office/drawing/2014/main" id="{304D6DDE-A427-7516-7250-1AF2F9D19771}"/>
              </a:ext>
            </a:extLst>
          </p:cNvPr>
          <p:cNvSpPr txBox="1">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D7D28670-7147-698E-EC70-6536226F0C36}"/>
              </a:ext>
            </a:extLst>
          </p:cNvPr>
          <p:cNvSpPr txBox="1">
            <a:spLocks noGrp="1" noChangeArrowheads="1"/>
          </p:cNvSpPr>
          <p:nvPr>
            <p:ph type="body" idx="1"/>
          </p:nvPr>
        </p:nvSpPr>
        <p:spPr>
          <a:xfrm>
            <a:off x="685800" y="4343400"/>
            <a:ext cx="5486400" cy="4114800"/>
          </a:xfrm>
          <a:ln/>
        </p:spPr>
        <p:txBody>
          <a:bodyPr/>
          <a:lstStyle/>
          <a:p>
            <a:pPr marL="285750" indent="-277813" eaLnBrk="1">
              <a:spcBef>
                <a:spcPct val="0"/>
              </a:spcBef>
              <a:buClrTx/>
              <a:buFontTx/>
              <a:buNone/>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b="1">
                <a:latin typeface="Arial" panose="020B0604020202020204" pitchFamily="34" charset="0"/>
                <a:ea typeface="Microsoft YaHei" panose="020B0503020204020204" pitchFamily="34" charset="-122"/>
              </a:rPr>
              <a:t>Long description for Figure 5.3</a:t>
            </a:r>
            <a:r>
              <a:rPr lang="el-GR" altLang="en-US" sz="2000">
                <a:latin typeface="Arial" panose="020B0604020202020204" pitchFamily="34" charset="0"/>
                <a:ea typeface="Microsoft YaHei" panose="020B0503020204020204" pitchFamily="34" charset="-122"/>
              </a:rPr>
              <a:t>:</a:t>
            </a:r>
          </a:p>
          <a:p>
            <a:pPr marL="285750" indent="-277813" eaLnBrk="1">
              <a:spcBef>
                <a:spcPct val="0"/>
              </a:spcBef>
              <a:buClrTx/>
              <a:buFontTx/>
              <a:buNone/>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l-GR" altLang="en-US" sz="2000">
              <a:latin typeface="Arial" panose="020B0604020202020204" pitchFamily="34" charset="0"/>
              <a:ea typeface="Microsoft YaHei" panose="020B0503020204020204" pitchFamily="34" charset="-122"/>
            </a:endParaRPr>
          </a:p>
          <a:p>
            <a:pPr marL="285750" indent="-277813" eaLnBrk="1">
              <a:spcBef>
                <a:spcPct val="0"/>
              </a:spcBef>
              <a:buClrTx/>
              <a:buFontTx/>
              <a:buNone/>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The screenshot shows the following:</a:t>
            </a:r>
          </a:p>
          <a:p>
            <a:pPr marL="285750" indent="-277813" eaLnBrk="1">
              <a:spcBef>
                <a:spcPct val="0"/>
              </a:spcBef>
              <a:buClrTx/>
              <a:buFontTx/>
              <a:buNone/>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l-GR" altLang="en-US" sz="2000">
              <a:latin typeface="Arial" panose="020B0604020202020204" pitchFamily="34" charset="0"/>
              <a:ea typeface="Microsoft YaHei" panose="020B0503020204020204" pitchFamily="34" charset="-122"/>
            </a:endParaRPr>
          </a:p>
          <a:p>
            <a:pPr marL="279400" indent="-271463" eaLnBrk="1">
              <a:spcBef>
                <a:spcPct val="0"/>
              </a:spcBef>
              <a:buSzPct val="45000"/>
              <a:buFont typeface="Arial" panose="020B0604020202020204" pitchFamily="34" charset="0"/>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Shaded countries to specify the members of the Islamic Conference </a:t>
            </a:r>
          </a:p>
          <a:p>
            <a:pPr marL="279400" indent="-271463" eaLnBrk="1">
              <a:spcBef>
                <a:spcPct val="0"/>
              </a:spcBef>
              <a:buSzPct val="45000"/>
              <a:buFont typeface="Arial" panose="020B0604020202020204" pitchFamily="34" charset="0"/>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Numbered regions labeled 1 to 21 to specify areas of conflict</a:t>
            </a:r>
          </a:p>
          <a:p>
            <a:pPr marL="279400" indent="-271463" eaLnBrk="1">
              <a:spcBef>
                <a:spcPct val="0"/>
              </a:spcBef>
              <a:buSzPct val="45000"/>
              <a:buFont typeface="Arial" panose="020B0604020202020204" pitchFamily="34" charset="0"/>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Below the screenshot, there is another screenshot specifying the names of the areas according to the numbers, with a label "Shaded countries are members of the conference; numbered regions are areas of conflict between Muslims and non-Muslims or secular authorities." The areas are numbered as follows: </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Germany, France, Spain</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Bosnia-Herzegovina</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Serbia/Kosovo</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sz="2000">
                <a:latin typeface="Arial" panose="020B0604020202020204" pitchFamily="34" charset="0"/>
                <a:ea typeface="Microsoft YaHei" panose="020B0503020204020204" pitchFamily="34" charset="-122"/>
              </a:rPr>
              <a:t>Turkey</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Cyprus</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Georgia</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Southern Russia/Chechnya</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Armenia/Azerbaijan</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Afghanistan</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Tajikistan</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Western China</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Philippines</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East Timor/Indonesia</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India</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Pakistan</a:t>
            </a:r>
          </a:p>
          <a:p>
            <a:pPr marL="766763" indent="-336550" eaLnBrk="1">
              <a:spcBef>
                <a:spcPct val="0"/>
              </a:spcBef>
              <a:buSzPct val="45000"/>
              <a:buFont typeface="Symbol" panose="05050102010706020507" pitchFamily="18" charset="2"/>
              <a:buChar cha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Lebanon</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Israel/Palestine</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Egypt</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Algeria</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Sudan</a:t>
            </a:r>
          </a:p>
          <a:p>
            <a:pPr marL="766763" indent="-336550" eaLnBrk="1">
              <a:spcBef>
                <a:spcPct val="0"/>
              </a:spcBef>
              <a:buSzPct val="45000"/>
              <a:buFont typeface="Arial" panose="020B0604020202020204" pitchFamily="34" charset="0"/>
              <a:buAutoNum type="arabicPeriod"/>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l-GR" altLang="en-US">
                <a:latin typeface="Arial" panose="020B0604020202020204" pitchFamily="34" charset="0"/>
                <a:cs typeface="Arial" panose="020B0604020202020204" pitchFamily="34" charset="0"/>
              </a:rPr>
              <a:t>Nigeria</a:t>
            </a:r>
          </a:p>
        </p:txBody>
      </p:sp>
      <p:sp>
        <p:nvSpPr>
          <p:cNvPr id="83973" name="Text Box 3">
            <a:extLst>
              <a:ext uri="{FF2B5EF4-FFF2-40B4-BE49-F238E27FC236}">
                <a16:creationId xmlns:a16="http://schemas.microsoft.com/office/drawing/2014/main" id="{709D4299-9560-AF71-757C-C381C71C0C2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A2007B96-21A7-894B-A661-3F3412062633}" type="slidenum">
              <a:rPr lang="el-GR" altLang="en-US" sz="1200">
                <a:solidFill>
                  <a:srgbClr val="000000"/>
                </a:solidFill>
              </a:rPr>
              <a:pPr algn="r" eaLnBrk="1" hangingPunct="1">
                <a:lnSpc>
                  <a:spcPct val="100000"/>
                </a:lnSpc>
                <a:buClrTx/>
                <a:buFontTx/>
                <a:buNone/>
              </a:pPr>
              <a:t>9</a:t>
            </a:fld>
            <a:endParaRPr lang="el-GR"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017BA82-1C70-2A46-0D43-9269E49C07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0075C5E-C249-6C4E-9317-72D68F58E131}" type="slidenum">
              <a:rPr lang="el-GR" altLang="en-US">
                <a:solidFill>
                  <a:srgbClr val="000000"/>
                </a:solidFill>
                <a:latin typeface="Times New Roman" panose="02020603050405020304" pitchFamily="18" charset="0"/>
              </a:rPr>
              <a:pPr>
                <a:lnSpc>
                  <a:spcPct val="95000"/>
                </a:lnSpc>
                <a:buClrTx/>
                <a:buFontTx/>
                <a:buNone/>
              </a:pPr>
              <a:t>12</a:t>
            </a:fld>
            <a:endParaRPr lang="el-GR" altLang="en-US">
              <a:solidFill>
                <a:srgbClr val="000000"/>
              </a:solidFill>
              <a:latin typeface="Times New Roman" panose="02020603050405020304" pitchFamily="18" charset="0"/>
            </a:endParaRPr>
          </a:p>
        </p:txBody>
      </p:sp>
      <p:sp>
        <p:nvSpPr>
          <p:cNvPr id="92163" name="Rectangle 1">
            <a:extLst>
              <a:ext uri="{FF2B5EF4-FFF2-40B4-BE49-F238E27FC236}">
                <a16:creationId xmlns:a16="http://schemas.microsoft.com/office/drawing/2014/main" id="{F0235502-FE99-115B-E581-0F6542BC81C7}"/>
              </a:ext>
            </a:extLst>
          </p:cNvPr>
          <p:cNvSpPr txBox="1">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a:extLst>
              <a:ext uri="{FF2B5EF4-FFF2-40B4-BE49-F238E27FC236}">
                <a16:creationId xmlns:a16="http://schemas.microsoft.com/office/drawing/2014/main" id="{E4F40420-C9EE-E09D-260C-2D34E8353540}"/>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2165" name="Text Box 3">
            <a:extLst>
              <a:ext uri="{FF2B5EF4-FFF2-40B4-BE49-F238E27FC236}">
                <a16:creationId xmlns:a16="http://schemas.microsoft.com/office/drawing/2014/main" id="{47AC6674-EF3C-8C9C-52BD-CFFC6AD8C00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13FE6B6E-F65D-BD4C-AA17-B07CED50D390}" type="slidenum">
              <a:rPr lang="el-GR" altLang="en-US" sz="1200">
                <a:solidFill>
                  <a:srgbClr val="000000"/>
                </a:solidFill>
              </a:rPr>
              <a:pPr algn="r" eaLnBrk="1" hangingPunct="1">
                <a:lnSpc>
                  <a:spcPct val="100000"/>
                </a:lnSpc>
                <a:buClrTx/>
                <a:buFontTx/>
                <a:buNone/>
              </a:pPr>
              <a:t>12</a:t>
            </a:fld>
            <a:endParaRPr lang="el-GR"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DBDDF98-C922-483F-97E9-3E76B0201B42}" type="datetimeFigureOut">
              <a:rPr lang="en-US" smtClean="0"/>
              <a:t>5/6/26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0990141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pPr/>
              <a:t>5/6/26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2007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pPr/>
              <a:t>5/6/26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415805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pPr/>
              <a:t>5/6/26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32758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pPr/>
              <a:t>5/6/26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81639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pPr/>
              <a:t>5/6/26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280402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pPr/>
              <a:t>5/6/26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35239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BDDF98-C922-483F-97E9-3E76B0201B42}" type="datetimeFigureOut">
              <a:rPr lang="en-US" smtClean="0"/>
              <a:t>5/6/26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165898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BDDF98-C922-483F-97E9-3E76B0201B42}" type="datetimeFigureOut">
              <a:rPr lang="en-US" smtClean="0"/>
              <a:t>5/6/26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2942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BDDF98-C922-483F-97E9-3E76B0201B42}" type="datetimeFigureOut">
              <a:rPr lang="en-US" smtClean="0"/>
              <a:t>5/6/26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33641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BDDF98-C922-483F-97E9-3E76B0201B42}" type="datetimeFigureOut">
              <a:rPr lang="en-US" smtClean="0"/>
              <a:t>5/6/26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8382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BDDF98-C922-483F-97E9-3E76B0201B42}" type="datetimeFigureOut">
              <a:rPr lang="en-US" smtClean="0"/>
              <a:t>5/6/26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6518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BDDF98-C922-483F-97E9-3E76B0201B42}" type="datetimeFigureOut">
              <a:rPr lang="en-US" smtClean="0"/>
              <a:pPr/>
              <a:t>5/6/26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155317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BDDF98-C922-483F-97E9-3E76B0201B42}" type="datetimeFigureOut">
              <a:rPr lang="en-US" smtClean="0"/>
              <a:t>5/6/26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126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DBDDF98-C922-483F-97E9-3E76B0201B42}" type="datetimeFigureOut">
              <a:rPr lang="en-US" smtClean="0"/>
              <a:t>5/6/26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91810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t>5/6/26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84429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BDDF98-C922-483F-97E9-3E76B0201B42}" type="datetimeFigureOut">
              <a:rPr lang="en-US" smtClean="0"/>
              <a:pPr/>
              <a:t>5/6/26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8B3671-A306-4A69-8480-FA9BE839245D}" type="slidenum">
              <a:rPr lang="en-US" smtClean="0"/>
              <a:pPr/>
              <a:t>‹#›</a:t>
            </a:fld>
            <a:endParaRPr lang="en-US"/>
          </a:p>
        </p:txBody>
      </p:sp>
    </p:spTree>
    <p:extLst>
      <p:ext uri="{BB962C8B-B14F-4D97-AF65-F5344CB8AC3E}">
        <p14:creationId xmlns:p14="http://schemas.microsoft.com/office/powerpoint/2010/main" val="399084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BDDF98-C922-483F-97E9-3E76B0201B42}" type="datetimeFigureOut">
              <a:rPr lang="en-US" smtClean="0"/>
              <a:pPr/>
              <a:t>5/6/26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1625250001"/>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bstract design of flower petals in pastel">
            <a:extLst>
              <a:ext uri="{FF2B5EF4-FFF2-40B4-BE49-F238E27FC236}">
                <a16:creationId xmlns:a16="http://schemas.microsoft.com/office/drawing/2014/main" id="{1BCF3A01-4BE7-ACBC-BE21-157F97BE750E}"/>
              </a:ext>
            </a:extLst>
          </p:cNvPr>
          <p:cNvPicPr>
            <a:picLocks noChangeAspect="1"/>
          </p:cNvPicPr>
          <p:nvPr/>
        </p:nvPicPr>
        <p:blipFill rotWithShape="1">
          <a:blip r:embed="rId2">
            <a:alphaModFix amt="60000"/>
          </a:blip>
          <a:srcRect t="14122"/>
          <a:stretch/>
        </p:blipFill>
        <p:spPr>
          <a:xfrm>
            <a:off x="22" y="0"/>
            <a:ext cx="12191978" cy="6857990"/>
          </a:xfrm>
          <a:prstGeom prst="rect">
            <a:avLst/>
          </a:prstGeom>
        </p:spPr>
      </p:pic>
      <p:sp>
        <p:nvSpPr>
          <p:cNvPr id="2" name="Title 1">
            <a:extLst>
              <a:ext uri="{FF2B5EF4-FFF2-40B4-BE49-F238E27FC236}">
                <a16:creationId xmlns:a16="http://schemas.microsoft.com/office/drawing/2014/main" id="{0D75CEED-9F50-2C3F-8D4F-855AA12C1C3C}"/>
              </a:ext>
            </a:extLst>
          </p:cNvPr>
          <p:cNvSpPr>
            <a:spLocks noGrp="1"/>
          </p:cNvSpPr>
          <p:nvPr>
            <p:ph type="ctrTitle"/>
          </p:nvPr>
        </p:nvSpPr>
        <p:spPr>
          <a:xfrm>
            <a:off x="7375712" y="2033018"/>
            <a:ext cx="4115702" cy="2116348"/>
          </a:xfrm>
          <a:noFill/>
        </p:spPr>
        <p:txBody>
          <a:bodyPr anchor="ctr">
            <a:normAutofit/>
          </a:bodyPr>
          <a:lstStyle/>
          <a:p>
            <a:pPr algn="r"/>
            <a:r>
              <a:rPr lang="el-GR" dirty="0">
                <a:solidFill>
                  <a:srgbClr val="FFFFFF"/>
                </a:solidFill>
              </a:rPr>
              <a:t>ΔΙΕΘΝΕΙΣ ΣΥΓΚΡΟΥΣΕΙΣ</a:t>
            </a:r>
            <a:endParaRPr lang="en-GR" dirty="0">
              <a:solidFill>
                <a:srgbClr val="FFFFFF"/>
              </a:solidFill>
            </a:endParaRPr>
          </a:p>
        </p:txBody>
      </p:sp>
      <p:sp>
        <p:nvSpPr>
          <p:cNvPr id="3" name="Subtitle 2">
            <a:extLst>
              <a:ext uri="{FF2B5EF4-FFF2-40B4-BE49-F238E27FC236}">
                <a16:creationId xmlns:a16="http://schemas.microsoft.com/office/drawing/2014/main" id="{99AAF72D-17D4-0AAA-C735-D0035A5731D1}"/>
              </a:ext>
            </a:extLst>
          </p:cNvPr>
          <p:cNvSpPr>
            <a:spLocks noGrp="1"/>
          </p:cNvSpPr>
          <p:nvPr>
            <p:ph type="subTitle" idx="1"/>
          </p:nvPr>
        </p:nvSpPr>
        <p:spPr>
          <a:xfrm>
            <a:off x="7070844" y="4661511"/>
            <a:ext cx="4168656" cy="1414704"/>
          </a:xfrm>
          <a:noFill/>
        </p:spPr>
        <p:txBody>
          <a:bodyPr anchor="b">
            <a:normAutofit/>
          </a:bodyPr>
          <a:lstStyle/>
          <a:p>
            <a:pPr>
              <a:lnSpc>
                <a:spcPct val="90000"/>
              </a:lnSpc>
            </a:pPr>
            <a:r>
              <a:rPr lang="el-GR" sz="1800" b="1" dirty="0"/>
              <a:t>Δρ. Σοφία Τυπάλδου</a:t>
            </a:r>
            <a:r>
              <a:rPr lang="en-US" sz="1800" b="1" dirty="0"/>
              <a:t>, </a:t>
            </a:r>
            <a:endParaRPr lang="el-GR" sz="1800" b="1" dirty="0"/>
          </a:p>
          <a:p>
            <a:pPr>
              <a:lnSpc>
                <a:spcPct val="90000"/>
              </a:lnSpc>
            </a:pPr>
            <a:r>
              <a:rPr lang="en-US" sz="1800" b="1" dirty="0">
                <a:solidFill>
                  <a:schemeClr val="tx1"/>
                </a:solidFill>
                <a:hlinkClick r:id="rId3">
                  <a:extLst>
                    <a:ext uri="{A12FA001-AC4F-418D-AE19-62706E023703}">
                      <ahyp:hlinkClr xmlns:ahyp="http://schemas.microsoft.com/office/drawing/2018/hyperlinkcolor" val="tx"/>
                    </a:ext>
                  </a:extLst>
                </a:hlinkClick>
              </a:rPr>
              <a:t>sofia.tipaldou@panteion.gr</a:t>
            </a:r>
            <a:endParaRPr lang="en-US" sz="1800" b="1" dirty="0">
              <a:solidFill>
                <a:schemeClr val="tx1"/>
              </a:solidFill>
            </a:endParaRPr>
          </a:p>
          <a:p>
            <a:pPr>
              <a:lnSpc>
                <a:spcPct val="90000"/>
              </a:lnSpc>
            </a:pPr>
            <a:r>
              <a:rPr lang="el-GR" sz="1800" b="1" dirty="0"/>
              <a:t>Νέο Κτίριο, ΣΤ-1</a:t>
            </a:r>
            <a:r>
              <a:rPr lang="en-US" sz="1800" b="1" dirty="0"/>
              <a:t>9. </a:t>
            </a:r>
            <a:endParaRPr lang="el-GR" sz="1800" b="1" dirty="0"/>
          </a:p>
        </p:txBody>
      </p:sp>
    </p:spTree>
    <p:extLst>
      <p:ext uri="{BB962C8B-B14F-4D97-AF65-F5344CB8AC3E}">
        <p14:creationId xmlns:p14="http://schemas.microsoft.com/office/powerpoint/2010/main" val="308156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45F7-76CA-620B-F77B-C9359FDF0D40}"/>
              </a:ext>
            </a:extLst>
          </p:cNvPr>
          <p:cNvSpPr>
            <a:spLocks noGrp="1"/>
          </p:cNvSpPr>
          <p:nvPr>
            <p:ph type="title"/>
          </p:nvPr>
        </p:nvSpPr>
        <p:spPr>
          <a:xfrm>
            <a:off x="965200" y="79513"/>
            <a:ext cx="7808140" cy="1099457"/>
          </a:xfrm>
        </p:spPr>
        <p:txBody>
          <a:bodyPr anchor="b">
            <a:normAutofit/>
          </a:bodyPr>
          <a:lstStyle/>
          <a:p>
            <a:r>
              <a:rPr lang="el-GR" sz="4000" dirty="0"/>
              <a:t>2. </a:t>
            </a:r>
            <a:r>
              <a:rPr lang="el-GR" sz="4000" dirty="0" err="1"/>
              <a:t>Θρησκευτικες</a:t>
            </a:r>
            <a:r>
              <a:rPr lang="el-GR" sz="4000" dirty="0"/>
              <a:t> </a:t>
            </a:r>
            <a:r>
              <a:rPr lang="el-GR" sz="4000" dirty="0" err="1"/>
              <a:t>συγκρουσεις</a:t>
            </a:r>
            <a:endParaRPr lang="en-GR" sz="4000" dirty="0"/>
          </a:p>
        </p:txBody>
      </p:sp>
      <p:sp>
        <p:nvSpPr>
          <p:cNvPr id="3" name="Content Placeholder 2">
            <a:extLst>
              <a:ext uri="{FF2B5EF4-FFF2-40B4-BE49-F238E27FC236}">
                <a16:creationId xmlns:a16="http://schemas.microsoft.com/office/drawing/2014/main" id="{540BA518-D978-C4AD-16EB-7C93CBFB7A62}"/>
              </a:ext>
            </a:extLst>
          </p:cNvPr>
          <p:cNvSpPr>
            <a:spLocks noGrp="1"/>
          </p:cNvSpPr>
          <p:nvPr>
            <p:ph idx="1"/>
          </p:nvPr>
        </p:nvSpPr>
        <p:spPr>
          <a:xfrm>
            <a:off x="965200" y="1375833"/>
            <a:ext cx="10703339" cy="4865941"/>
          </a:xfrm>
        </p:spPr>
        <p:txBody>
          <a:bodyPr anchor="t">
            <a:noAutofit/>
          </a:bodyPr>
          <a:lstStyle/>
          <a:p>
            <a:pPr marL="342900" lvl="0" indent="-342900">
              <a:buFont typeface="Calibri" panose="020F0502020204030204" pitchFamily="34" charset="0"/>
              <a:buChar char="-"/>
            </a:pPr>
            <a:r>
              <a:rPr lang="el-GR" sz="2400" b="1" kern="100" dirty="0" err="1">
                <a:effectLst/>
                <a:latin typeface="Calibri" panose="020F0502020204030204" pitchFamily="34" charset="0"/>
                <a:ea typeface="Calibri" panose="020F0502020204030204" pitchFamily="34" charset="0"/>
                <a:cs typeface="Times New Roman" panose="02020603050405020304" pitchFamily="18" charset="0"/>
              </a:rPr>
              <a:t>Ισλαμιστικά</a:t>
            </a:r>
            <a:r>
              <a:rPr lang="el-GR" sz="2400" b="1" kern="100" dirty="0">
                <a:effectLst/>
                <a:latin typeface="Calibri" panose="020F0502020204030204" pitchFamily="34" charset="0"/>
                <a:ea typeface="Calibri" panose="020F0502020204030204" pitchFamily="34" charset="0"/>
                <a:cs typeface="Times New Roman" panose="02020603050405020304" pitchFamily="18" charset="0"/>
              </a:rPr>
              <a:t> κινήματα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a:latin typeface="Calibri" panose="020F0502020204030204" pitchFamily="34" charset="0"/>
                <a:ea typeface="Calibri" panose="020F0502020204030204" pitchFamily="34" charset="0"/>
                <a:cs typeface="Times New Roman" panose="02020603050405020304" pitchFamily="18" charset="0"/>
              </a:rPr>
              <a:t> </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Μια ευρεία και ετερογενής παγκόσμια θρησκεία που περιλαμβάνει διαφορετικούς πληθυσμούς, όπως Σουνίτες Μουσουλμάνους,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Σιίτες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Μουσουλμάνους και πολλά μικρότερα παρακλάδια και αιρέσεις από την Νιγηρία έως την Ινδονησία, με επίκεντρο τη Μέση Ανατολή και Νότια Ασία</a:t>
            </a:r>
          </a:p>
          <a:p>
            <a:pPr marL="342900" indent="-342900">
              <a:buFont typeface="Calibri" panose="020F0502020204030204" pitchFamily="34" charset="0"/>
              <a:buChar char="-"/>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Οι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ισλαμιστικές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ομάδες υποστηρίζουν ότι κυβέρνηση και κοινωνία θα πρέπει να λειτουργούν με βάση το ισλαμικό δίκαιο. </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Είναι σημαντικά για διεθνείς σχέσεις, επειδή: </a:t>
            </a:r>
          </a:p>
          <a:p>
            <a:pPr marL="0" lvl="0" indent="0">
              <a:buNone/>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1. η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ισλαμιστική</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πολιτική μπορεί να οδηγήσει σε διαφορετικές εξωτερικές πολιτικές</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2. αποτελούν πλέον μία διακρατική δύναμη που διαμορφώνει την παγκόσμια τάξη και τις σχέσεις ανάμεσα στον παγκόσμιο Βορρά και τον παγκόσμιο Νότο</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2400" dirty="0"/>
          </a:p>
        </p:txBody>
      </p:sp>
    </p:spTree>
    <p:extLst>
      <p:ext uri="{BB962C8B-B14F-4D97-AF65-F5344CB8AC3E}">
        <p14:creationId xmlns:p14="http://schemas.microsoft.com/office/powerpoint/2010/main" val="98342646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45F7-76CA-620B-F77B-C9359FDF0D40}"/>
              </a:ext>
            </a:extLst>
          </p:cNvPr>
          <p:cNvSpPr>
            <a:spLocks noGrp="1"/>
          </p:cNvSpPr>
          <p:nvPr>
            <p:ph type="title"/>
          </p:nvPr>
        </p:nvSpPr>
        <p:spPr>
          <a:xfrm>
            <a:off x="965200" y="276376"/>
            <a:ext cx="10261600" cy="1099457"/>
          </a:xfrm>
        </p:spPr>
        <p:txBody>
          <a:bodyPr anchor="b">
            <a:normAutofit fontScale="90000"/>
          </a:bodyPr>
          <a:lstStyle/>
          <a:p>
            <a:r>
              <a:rPr lang="el-GR" sz="4000" dirty="0"/>
              <a:t>2. </a:t>
            </a:r>
            <a:r>
              <a:rPr lang="el-GR" sz="4000" dirty="0" err="1"/>
              <a:t>Θρησκευτικες</a:t>
            </a:r>
            <a:r>
              <a:rPr lang="el-GR" sz="4000" dirty="0"/>
              <a:t> </a:t>
            </a:r>
            <a:r>
              <a:rPr lang="el-GR" sz="4000" dirty="0" err="1"/>
              <a:t>συγκρουσεις</a:t>
            </a:r>
            <a:r>
              <a:rPr lang="el-GR" sz="4000" dirty="0"/>
              <a:t>: </a:t>
            </a:r>
            <a:r>
              <a:rPr lang="el-GR" sz="4000" dirty="0" err="1"/>
              <a:t>τΡΟΠΟΙ</a:t>
            </a:r>
            <a:r>
              <a:rPr lang="el-GR" sz="4000" dirty="0"/>
              <a:t> ΕΠΗΡΕΑΣΜΟΥ ΔΙΕΘΝΟΥΣ ΤΑΞΗΣ</a:t>
            </a:r>
            <a:endParaRPr lang="en-GR" sz="4000" dirty="0"/>
          </a:p>
        </p:txBody>
      </p:sp>
      <p:sp>
        <p:nvSpPr>
          <p:cNvPr id="3" name="Content Placeholder 2">
            <a:extLst>
              <a:ext uri="{FF2B5EF4-FFF2-40B4-BE49-F238E27FC236}">
                <a16:creationId xmlns:a16="http://schemas.microsoft.com/office/drawing/2014/main" id="{540BA518-D978-C4AD-16EB-7C93CBFB7A62}"/>
              </a:ext>
            </a:extLst>
          </p:cNvPr>
          <p:cNvSpPr>
            <a:spLocks noGrp="1"/>
          </p:cNvSpPr>
          <p:nvPr>
            <p:ph idx="1"/>
          </p:nvPr>
        </p:nvSpPr>
        <p:spPr>
          <a:xfrm>
            <a:off x="965200" y="2006020"/>
            <a:ext cx="10703339" cy="4865941"/>
          </a:xfrm>
        </p:spPr>
        <p:txBody>
          <a:bodyPr anchor="t">
            <a:noAutofit/>
          </a:bodyPr>
          <a:lstStyle/>
          <a:p>
            <a:r>
              <a:rPr lang="el-GR" sz="2800" dirty="0"/>
              <a:t>Κοινή γνώμη</a:t>
            </a:r>
          </a:p>
          <a:p>
            <a:r>
              <a:rPr lang="el-GR" sz="2800" dirty="0"/>
              <a:t>Υπονόμευση παραδοσιακών νορμών εθνικής κυριαρχίας</a:t>
            </a:r>
          </a:p>
          <a:p>
            <a:r>
              <a:rPr lang="el-GR" sz="2800" dirty="0"/>
              <a:t>Υπερασπίζονται τον αγώνα των φτωχών ενάντια στις πλούσιες ελίτ</a:t>
            </a:r>
          </a:p>
          <a:p>
            <a:r>
              <a:rPr lang="el-GR" sz="2800" dirty="0"/>
              <a:t>Εκμεταλλεύονται την ταύτιση του κοινού με ζητήματα που επηρεάζουν την ταυτότητά τους ως μουσουλμάνων</a:t>
            </a:r>
          </a:p>
          <a:p>
            <a:r>
              <a:rPr lang="el-GR" sz="2800" dirty="0"/>
              <a:t>Ένοπλες </a:t>
            </a:r>
            <a:r>
              <a:rPr lang="el-GR" sz="2800" dirty="0" err="1"/>
              <a:t>ισλαμιστικές</a:t>
            </a:r>
            <a:r>
              <a:rPr lang="el-GR" sz="2800" dirty="0"/>
              <a:t> οργανώσεις με δυσανάλογα μεγάλες επιπτώσεις στις διεθνείς σχέσεις</a:t>
            </a:r>
            <a:endParaRPr lang="en-GR" sz="2800" dirty="0"/>
          </a:p>
        </p:txBody>
      </p:sp>
    </p:spTree>
    <p:extLst>
      <p:ext uri="{BB962C8B-B14F-4D97-AF65-F5344CB8AC3E}">
        <p14:creationId xmlns:p14="http://schemas.microsoft.com/office/powerpoint/2010/main" val="41692217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91145" name="Picture 91142">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1138" name="Text Box 1">
            <a:extLst>
              <a:ext uri="{FF2B5EF4-FFF2-40B4-BE49-F238E27FC236}">
                <a16:creationId xmlns:a16="http://schemas.microsoft.com/office/drawing/2014/main" id="{F378679A-019B-CEC1-8BC1-E0C0840F110A}"/>
              </a:ext>
            </a:extLst>
          </p:cNvPr>
          <p:cNvSpPr txBox="1">
            <a:spLocks noChangeArrowheads="1"/>
          </p:cNvSpPr>
          <p:nvPr/>
        </p:nvSpPr>
        <p:spPr bwMode="auto">
          <a:xfrm>
            <a:off x="643464" y="639097"/>
            <a:ext cx="4789678" cy="37466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a:spcBef>
                <a:spcPct val="0"/>
              </a:spcBef>
              <a:spcAft>
                <a:spcPts val="600"/>
              </a:spcAft>
              <a:buClrTx/>
            </a:pPr>
            <a:r>
              <a:rPr lang="en-US" altLang="en-US" sz="4100" cap="all" dirty="0" err="1">
                <a:ln w="3175" cmpd="sng">
                  <a:noFill/>
                </a:ln>
                <a:solidFill>
                  <a:srgbClr val="FFFFFF"/>
                </a:solidFill>
                <a:latin typeface="+mj-lt"/>
                <a:ea typeface="+mj-ea"/>
                <a:cs typeface="+mj-cs"/>
              </a:rPr>
              <a:t>Οι</a:t>
            </a:r>
            <a:r>
              <a:rPr lang="en-US" altLang="en-US" sz="4100" cap="all" dirty="0">
                <a:ln w="3175" cmpd="sng">
                  <a:noFill/>
                </a:ln>
                <a:solidFill>
                  <a:srgbClr val="FFFFFF"/>
                </a:solidFill>
                <a:latin typeface="+mj-lt"/>
                <a:ea typeface="+mj-ea"/>
                <a:cs typeface="+mj-cs"/>
              </a:rPr>
              <a:t> </a:t>
            </a:r>
            <a:r>
              <a:rPr lang="en-US" altLang="en-US" sz="4100" cap="all" dirty="0" err="1">
                <a:ln w="3175" cmpd="sng">
                  <a:noFill/>
                </a:ln>
                <a:solidFill>
                  <a:srgbClr val="FFFFFF"/>
                </a:solidFill>
                <a:latin typeface="+mj-lt"/>
                <a:ea typeface="+mj-ea"/>
                <a:cs typeface="+mj-cs"/>
              </a:rPr>
              <a:t>μεγ</a:t>
            </a:r>
            <a:r>
              <a:rPr lang="en-US" altLang="en-US" sz="4100" cap="all" dirty="0">
                <a:ln w="3175" cmpd="sng">
                  <a:noFill/>
                </a:ln>
                <a:solidFill>
                  <a:srgbClr val="FFFFFF"/>
                </a:solidFill>
                <a:latin typeface="+mj-lt"/>
                <a:ea typeface="+mj-ea"/>
                <a:cs typeface="+mj-cs"/>
              </a:rPr>
              <a:t>α</a:t>
            </a:r>
            <a:r>
              <a:rPr lang="en-US" altLang="en-US" sz="4100" cap="all" dirty="0" err="1">
                <a:ln w="3175" cmpd="sng">
                  <a:noFill/>
                </a:ln>
                <a:solidFill>
                  <a:srgbClr val="FFFFFF"/>
                </a:solidFill>
                <a:latin typeface="+mj-lt"/>
                <a:ea typeface="+mj-ea"/>
                <a:cs typeface="+mj-cs"/>
              </a:rPr>
              <a:t>λ</a:t>
            </a:r>
            <a:r>
              <a:rPr lang="el-GR" altLang="en-US" sz="4100" cap="all" dirty="0">
                <a:ln w="3175" cmpd="sng">
                  <a:noFill/>
                </a:ln>
                <a:solidFill>
                  <a:srgbClr val="FFFFFF"/>
                </a:solidFill>
                <a:latin typeface="+mj-lt"/>
                <a:ea typeface="+mj-ea"/>
                <a:cs typeface="+mj-cs"/>
              </a:rPr>
              <a:t>Υ</a:t>
            </a:r>
            <a:r>
              <a:rPr lang="en-US" altLang="en-US" sz="4100" cap="all" dirty="0" err="1">
                <a:ln w="3175" cmpd="sng">
                  <a:noFill/>
                </a:ln>
                <a:solidFill>
                  <a:srgbClr val="FFFFFF"/>
                </a:solidFill>
                <a:latin typeface="+mj-lt"/>
                <a:ea typeface="+mj-ea"/>
                <a:cs typeface="+mj-cs"/>
              </a:rPr>
              <a:t>τερες</a:t>
            </a:r>
            <a:r>
              <a:rPr lang="en-US" altLang="en-US" sz="4100" cap="all" dirty="0">
                <a:ln w="3175" cmpd="sng">
                  <a:noFill/>
                </a:ln>
                <a:solidFill>
                  <a:srgbClr val="FFFFFF"/>
                </a:solidFill>
                <a:latin typeface="+mj-lt"/>
                <a:ea typeface="+mj-ea"/>
                <a:cs typeface="+mj-cs"/>
              </a:rPr>
              <a:t> </a:t>
            </a:r>
            <a:r>
              <a:rPr lang="el-GR" altLang="en-US" sz="4100" cap="all" dirty="0">
                <a:ln w="3175" cmpd="sng">
                  <a:noFill/>
                </a:ln>
                <a:solidFill>
                  <a:srgbClr val="FFFFFF"/>
                </a:solidFill>
                <a:latin typeface="+mj-lt"/>
                <a:ea typeface="+mj-ea"/>
                <a:cs typeface="+mj-cs"/>
              </a:rPr>
              <a:t>Ε</a:t>
            </a:r>
            <a:r>
              <a:rPr lang="en-US" altLang="en-US" sz="4100" cap="all" dirty="0" err="1">
                <a:ln w="3175" cmpd="sng">
                  <a:noFill/>
                </a:ln>
                <a:solidFill>
                  <a:srgbClr val="FFFFFF"/>
                </a:solidFill>
                <a:latin typeface="+mj-lt"/>
                <a:ea typeface="+mj-ea"/>
                <a:cs typeface="+mj-cs"/>
              </a:rPr>
              <a:t>νο</a:t>
            </a:r>
            <a:r>
              <a:rPr lang="en-US" altLang="en-US" sz="4100" cap="all" dirty="0">
                <a:ln w="3175" cmpd="sng">
                  <a:noFill/>
                </a:ln>
                <a:solidFill>
                  <a:srgbClr val="FFFFFF"/>
                </a:solidFill>
                <a:latin typeface="+mj-lt"/>
                <a:ea typeface="+mj-ea"/>
                <a:cs typeface="+mj-cs"/>
              </a:rPr>
              <a:t>π</a:t>
            </a:r>
            <a:r>
              <a:rPr lang="en-US" altLang="en-US" sz="4100" cap="all" dirty="0" err="1">
                <a:ln w="3175" cmpd="sng">
                  <a:noFill/>
                </a:ln>
                <a:solidFill>
                  <a:srgbClr val="FFFFFF"/>
                </a:solidFill>
                <a:latin typeface="+mj-lt"/>
                <a:ea typeface="+mj-ea"/>
                <a:cs typeface="+mj-cs"/>
              </a:rPr>
              <a:t>λες</a:t>
            </a:r>
            <a:r>
              <a:rPr lang="en-US" altLang="en-US" sz="4100" cap="all" dirty="0">
                <a:ln w="3175" cmpd="sng">
                  <a:noFill/>
                </a:ln>
                <a:solidFill>
                  <a:srgbClr val="FFFFFF"/>
                </a:solidFill>
                <a:latin typeface="+mj-lt"/>
                <a:ea typeface="+mj-ea"/>
                <a:cs typeface="+mj-cs"/>
              </a:rPr>
              <a:t> </a:t>
            </a:r>
            <a:r>
              <a:rPr lang="en-US" altLang="en-US" sz="4100" cap="all" dirty="0" err="1">
                <a:ln w="3175" cmpd="sng">
                  <a:noFill/>
                </a:ln>
                <a:solidFill>
                  <a:srgbClr val="FFFFFF"/>
                </a:solidFill>
                <a:latin typeface="+mj-lt"/>
                <a:ea typeface="+mj-ea"/>
                <a:cs typeface="+mj-cs"/>
              </a:rPr>
              <a:t>ισλ</a:t>
            </a:r>
            <a:r>
              <a:rPr lang="en-US" altLang="en-US" sz="4100" cap="all" dirty="0">
                <a:ln w="3175" cmpd="sng">
                  <a:noFill/>
                </a:ln>
                <a:solidFill>
                  <a:srgbClr val="FFFFFF"/>
                </a:solidFill>
                <a:latin typeface="+mj-lt"/>
                <a:ea typeface="+mj-ea"/>
                <a:cs typeface="+mj-cs"/>
              </a:rPr>
              <a:t>α</a:t>
            </a:r>
            <a:r>
              <a:rPr lang="en-US" altLang="en-US" sz="4100" cap="all" dirty="0" err="1">
                <a:ln w="3175" cmpd="sng">
                  <a:noFill/>
                </a:ln>
                <a:solidFill>
                  <a:srgbClr val="FFFFFF"/>
                </a:solidFill>
                <a:latin typeface="+mj-lt"/>
                <a:ea typeface="+mj-ea"/>
                <a:cs typeface="+mj-cs"/>
              </a:rPr>
              <a:t>μιστικ</a:t>
            </a:r>
            <a:r>
              <a:rPr lang="el-GR" altLang="en-US" sz="4100" cap="all" dirty="0">
                <a:ln w="3175" cmpd="sng">
                  <a:noFill/>
                </a:ln>
                <a:solidFill>
                  <a:srgbClr val="FFFFFF"/>
                </a:solidFill>
                <a:latin typeface="+mj-lt"/>
                <a:ea typeface="+mj-ea"/>
                <a:cs typeface="+mj-cs"/>
              </a:rPr>
              <a:t>Ε</a:t>
            </a:r>
            <a:r>
              <a:rPr lang="en-US" altLang="en-US" sz="4100" cap="all" dirty="0" err="1">
                <a:ln w="3175" cmpd="sng">
                  <a:noFill/>
                </a:ln>
                <a:solidFill>
                  <a:srgbClr val="FFFFFF"/>
                </a:solidFill>
                <a:latin typeface="+mj-lt"/>
                <a:ea typeface="+mj-ea"/>
                <a:cs typeface="+mj-cs"/>
              </a:rPr>
              <a:t>ς</a:t>
            </a:r>
            <a:r>
              <a:rPr lang="en-US" altLang="en-US" sz="4100" cap="all" dirty="0">
                <a:ln w="3175" cmpd="sng">
                  <a:noFill/>
                </a:ln>
                <a:solidFill>
                  <a:srgbClr val="FFFFFF"/>
                </a:solidFill>
                <a:latin typeface="+mj-lt"/>
                <a:ea typeface="+mj-ea"/>
                <a:cs typeface="+mj-cs"/>
              </a:rPr>
              <a:t> </a:t>
            </a:r>
            <a:r>
              <a:rPr lang="en-US" altLang="en-US" sz="4100" cap="all" dirty="0" err="1">
                <a:ln w="3175" cmpd="sng">
                  <a:noFill/>
                </a:ln>
                <a:solidFill>
                  <a:srgbClr val="FFFFFF"/>
                </a:solidFill>
                <a:latin typeface="+mj-lt"/>
                <a:ea typeface="+mj-ea"/>
                <a:cs typeface="+mj-cs"/>
              </a:rPr>
              <a:t>οργ</a:t>
            </a:r>
            <a:r>
              <a:rPr lang="en-US" altLang="en-US" sz="4100" cap="all" dirty="0">
                <a:ln w="3175" cmpd="sng">
                  <a:noFill/>
                </a:ln>
                <a:solidFill>
                  <a:srgbClr val="FFFFFF"/>
                </a:solidFill>
                <a:latin typeface="+mj-lt"/>
                <a:ea typeface="+mj-ea"/>
                <a:cs typeface="+mj-cs"/>
              </a:rPr>
              <a:t>α</a:t>
            </a:r>
            <a:r>
              <a:rPr lang="en-US" altLang="en-US" sz="4100" cap="all" dirty="0" err="1">
                <a:ln w="3175" cmpd="sng">
                  <a:noFill/>
                </a:ln>
                <a:solidFill>
                  <a:srgbClr val="FFFFFF"/>
                </a:solidFill>
                <a:latin typeface="+mj-lt"/>
                <a:ea typeface="+mj-ea"/>
                <a:cs typeface="+mj-cs"/>
              </a:rPr>
              <a:t>ν</a:t>
            </a:r>
            <a:r>
              <a:rPr lang="el-GR" altLang="en-US" sz="4100" cap="all" dirty="0">
                <a:ln w="3175" cmpd="sng">
                  <a:noFill/>
                </a:ln>
                <a:solidFill>
                  <a:srgbClr val="FFFFFF"/>
                </a:solidFill>
                <a:latin typeface="+mj-lt"/>
                <a:ea typeface="+mj-ea"/>
                <a:cs typeface="+mj-cs"/>
              </a:rPr>
              <a:t>Ω</a:t>
            </a:r>
            <a:r>
              <a:rPr lang="en-US" altLang="en-US" sz="4100" cap="all" dirty="0" err="1">
                <a:ln w="3175" cmpd="sng">
                  <a:noFill/>
                </a:ln>
                <a:solidFill>
                  <a:srgbClr val="FFFFFF"/>
                </a:solidFill>
                <a:latin typeface="+mj-lt"/>
                <a:ea typeface="+mj-ea"/>
                <a:cs typeface="+mj-cs"/>
              </a:rPr>
              <a:t>σεις</a:t>
            </a:r>
            <a:r>
              <a:rPr lang="en-US" altLang="en-US" sz="4100" cap="all" dirty="0">
                <a:ln w="3175" cmpd="sng">
                  <a:noFill/>
                </a:ln>
                <a:solidFill>
                  <a:srgbClr val="FFFFFF"/>
                </a:solidFill>
                <a:latin typeface="+mj-lt"/>
                <a:ea typeface="+mj-ea"/>
                <a:cs typeface="+mj-cs"/>
              </a:rPr>
              <a:t> </a:t>
            </a:r>
            <a:endParaRPr lang="el-GR" altLang="en-US" sz="4100" cap="all" dirty="0">
              <a:ln w="3175" cmpd="sng">
                <a:noFill/>
              </a:ln>
              <a:solidFill>
                <a:srgbClr val="FFFFFF"/>
              </a:solidFill>
              <a:latin typeface="+mj-lt"/>
              <a:ea typeface="+mj-ea"/>
              <a:cs typeface="+mj-cs"/>
            </a:endParaRPr>
          </a:p>
          <a:p>
            <a:pPr algn="r">
              <a:spcBef>
                <a:spcPct val="0"/>
              </a:spcBef>
              <a:spcAft>
                <a:spcPts val="600"/>
              </a:spcAft>
              <a:buClrTx/>
            </a:pPr>
            <a:r>
              <a:rPr lang="en-US" altLang="en-US" sz="4100" cap="all" dirty="0">
                <a:ln w="3175" cmpd="sng">
                  <a:noFill/>
                </a:ln>
                <a:solidFill>
                  <a:schemeClr val="tx1"/>
                </a:solidFill>
                <a:latin typeface="+mj-lt"/>
                <a:ea typeface="+mj-ea"/>
                <a:cs typeface="+mj-cs"/>
              </a:rPr>
              <a:t> </a:t>
            </a:r>
          </a:p>
        </p:txBody>
      </p:sp>
      <p:sp>
        <p:nvSpPr>
          <p:cNvPr id="3" name="TextBox 2">
            <a:extLst>
              <a:ext uri="{FF2B5EF4-FFF2-40B4-BE49-F238E27FC236}">
                <a16:creationId xmlns:a16="http://schemas.microsoft.com/office/drawing/2014/main" id="{40BF0458-5E55-6440-C465-32799B89C39D}"/>
              </a:ext>
            </a:extLst>
          </p:cNvPr>
          <p:cNvSpPr txBox="1"/>
          <p:nvPr/>
        </p:nvSpPr>
        <p:spPr>
          <a:xfrm>
            <a:off x="643464" y="5890053"/>
            <a:ext cx="4823372" cy="646331"/>
          </a:xfrm>
          <a:prstGeom prst="rect">
            <a:avLst/>
          </a:prstGeom>
          <a:noFill/>
        </p:spPr>
        <p:txBody>
          <a:bodyPr wrap="none" rtlCol="0">
            <a:spAutoFit/>
          </a:bodyPr>
          <a:lstStyle/>
          <a:p>
            <a:r>
              <a:rPr lang="en-US" altLang="en-US" dirty="0" err="1">
                <a:solidFill>
                  <a:schemeClr val="tx1"/>
                </a:solidFill>
                <a:latin typeface="+mn-lt"/>
                <a:ea typeface="+mn-ea"/>
              </a:rPr>
              <a:t>Πηγή</a:t>
            </a:r>
            <a:r>
              <a:rPr lang="en-US" altLang="en-US" dirty="0">
                <a:solidFill>
                  <a:schemeClr val="tx1"/>
                </a:solidFill>
                <a:latin typeface="+mn-lt"/>
                <a:ea typeface="+mn-ea"/>
              </a:rPr>
              <a:t>, Pevehouse &amp; Goldstein (202</a:t>
            </a:r>
            <a:r>
              <a:rPr lang="el-GR" altLang="en-US" dirty="0">
                <a:solidFill>
                  <a:schemeClr val="tx1"/>
                </a:solidFill>
                <a:latin typeface="+mn-lt"/>
                <a:ea typeface="+mn-ea"/>
              </a:rPr>
              <a:t>6</a:t>
            </a:r>
            <a:r>
              <a:rPr lang="en-US" altLang="en-US" dirty="0">
                <a:solidFill>
                  <a:schemeClr val="tx1"/>
                </a:solidFill>
                <a:latin typeface="+mn-lt"/>
                <a:ea typeface="+mn-ea"/>
              </a:rPr>
              <a:t>), </a:t>
            </a:r>
            <a:r>
              <a:rPr lang="el-GR" altLang="en-US" dirty="0">
                <a:solidFill>
                  <a:schemeClr val="tx1"/>
                </a:solidFill>
                <a:latin typeface="+mn-lt"/>
                <a:ea typeface="+mn-ea"/>
              </a:rPr>
              <a:t>πίνακας</a:t>
            </a:r>
            <a:r>
              <a:rPr lang="en-US" altLang="en-US" dirty="0">
                <a:solidFill>
                  <a:schemeClr val="tx1"/>
                </a:solidFill>
                <a:latin typeface="+mn-lt"/>
                <a:ea typeface="+mn-ea"/>
              </a:rPr>
              <a:t> 5.</a:t>
            </a:r>
            <a:r>
              <a:rPr lang="el-GR" altLang="en-US" dirty="0">
                <a:solidFill>
                  <a:schemeClr val="tx1"/>
                </a:solidFill>
                <a:latin typeface="+mn-lt"/>
                <a:ea typeface="+mn-ea"/>
              </a:rPr>
              <a:t>1</a:t>
            </a:r>
            <a:endParaRPr lang="en-US" altLang="en-US" dirty="0">
              <a:solidFill>
                <a:schemeClr val="tx1"/>
              </a:solidFill>
              <a:latin typeface="+mn-lt"/>
              <a:ea typeface="+mn-ea"/>
            </a:endParaRPr>
          </a:p>
          <a:p>
            <a:endParaRPr lang="en-GR" dirty="0"/>
          </a:p>
        </p:txBody>
      </p:sp>
      <p:pic>
        <p:nvPicPr>
          <p:cNvPr id="2" name="Εικόνα 2" descr="Εικόνα που περιέχει κείμενο, στιγμιότυπο οθόνης, έγγραφο, γραμματοσειρά&#10;&#10;Περιγραφή που δημιουργήθηκε αυτόματα">
            <a:extLst>
              <a:ext uri="{FF2B5EF4-FFF2-40B4-BE49-F238E27FC236}">
                <a16:creationId xmlns:a16="http://schemas.microsoft.com/office/drawing/2014/main" id="{8FC80F67-F0FA-1263-7289-481BDC543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6606" y="394616"/>
            <a:ext cx="5383768" cy="606698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A93D-59A4-00BE-C74B-BDFE6A81E757}"/>
              </a:ext>
            </a:extLst>
          </p:cNvPr>
          <p:cNvSpPr>
            <a:spLocks noGrp="1"/>
          </p:cNvSpPr>
          <p:nvPr>
            <p:ph type="title"/>
          </p:nvPr>
        </p:nvSpPr>
        <p:spPr/>
        <p:txBody>
          <a:bodyPr/>
          <a:lstStyle/>
          <a:p>
            <a:r>
              <a:rPr lang="el-GR" dirty="0"/>
              <a:t>3. ΙΔΕΟΛΟΓΙΚΕΣ ΣΥΓΚΡΟΥΣΕΙΣ</a:t>
            </a:r>
            <a:endParaRPr lang="en-GR" dirty="0"/>
          </a:p>
        </p:txBody>
      </p:sp>
      <p:sp>
        <p:nvSpPr>
          <p:cNvPr id="3" name="Content Placeholder 2">
            <a:extLst>
              <a:ext uri="{FF2B5EF4-FFF2-40B4-BE49-F238E27FC236}">
                <a16:creationId xmlns:a16="http://schemas.microsoft.com/office/drawing/2014/main" id="{7C6AA0AF-5F04-F934-4962-6A90DCD8B523}"/>
              </a:ext>
            </a:extLst>
          </p:cNvPr>
          <p:cNvSpPr>
            <a:spLocks noGrp="1"/>
          </p:cNvSpPr>
          <p:nvPr>
            <p:ph idx="1"/>
          </p:nvPr>
        </p:nvSpPr>
        <p:spPr>
          <a:xfrm>
            <a:off x="685801" y="2142067"/>
            <a:ext cx="10734471" cy="4715933"/>
          </a:xfrm>
        </p:spPr>
        <p:txBody>
          <a:bodyPr>
            <a:normAutofit/>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Η ιδεολογία είναι σαν τη θρησκεία: περισσότερο συμβολίζει και εντείνει τις συγκρούσεις μεταξύ ομάδων και κρατών παρά τις προκαλεί. </a:t>
            </a:r>
          </a:p>
          <a:p>
            <a:r>
              <a:rPr lang="el-GR" sz="2400" kern="100" dirty="0">
                <a:latin typeface="Calibri" panose="020F0502020204030204" pitchFamily="34" charset="0"/>
                <a:ea typeface="Calibri" panose="020F0502020204030204" pitchFamily="34" charset="0"/>
                <a:cs typeface="Times New Roman" panose="02020603050405020304" pitchFamily="18" charset="0"/>
              </a:rPr>
              <a:t>Αλλά η ιδεολογία δημιουργεί λιγότερα </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προβλήματα στο διεθνές σύστημα, γιατί έχει μικρότερη επιρροή σε βασικές αξίες και απόλυτες αλήθειες (από τις θρησκείες)</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400" kern="100" dirty="0">
                <a:latin typeface="Calibri" panose="020F0502020204030204" pitchFamily="34" charset="0"/>
                <a:ea typeface="Calibri" panose="020F0502020204030204" pitchFamily="34" charset="0"/>
                <a:cs typeface="Times New Roman" panose="02020603050405020304" pitchFamily="18" charset="0"/>
              </a:rPr>
              <a:t>Μακροπρόθεσμα, οι χώρες που έχουν ζήσει επαναστάσεις τείνουν να χάνουν τον ιδεολογικό τους ζήλο</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Βραχυπρόθεσμα οι επαναστάσεις αλλάζουν τις διεθνείς σχέσεις, γιατί καθιστούν τους πολέμους πιο πιθανούς αλλά όχι λόγω ιδεολογίας. Η ξαφνική αλλαγή κυβερνήσεων μπορεί να μεταβάλει τις συμμαχίες και να αλλάξει την ισορροπία ισχύος. </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2400" dirty="0"/>
          </a:p>
        </p:txBody>
      </p:sp>
    </p:spTree>
    <p:extLst>
      <p:ext uri="{BB962C8B-B14F-4D97-AF65-F5344CB8AC3E}">
        <p14:creationId xmlns:p14="http://schemas.microsoft.com/office/powerpoint/2010/main" val="22199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FB935-088C-8F59-AB44-D1FB967EAC48}"/>
              </a:ext>
            </a:extLst>
          </p:cNvPr>
          <p:cNvSpPr>
            <a:spLocks noGrp="1"/>
          </p:cNvSpPr>
          <p:nvPr>
            <p:ph type="title"/>
          </p:nvPr>
        </p:nvSpPr>
        <p:spPr>
          <a:xfrm>
            <a:off x="685801" y="500743"/>
            <a:ext cx="7402285" cy="1360714"/>
          </a:xfrm>
        </p:spPr>
        <p:txBody>
          <a:bodyPr>
            <a:normAutofit/>
          </a:bodyPr>
          <a:lstStyle/>
          <a:p>
            <a:r>
              <a:rPr lang="el-GR" dirty="0"/>
              <a:t>4. </a:t>
            </a:r>
            <a:r>
              <a:rPr lang="el-GR" dirty="0" err="1"/>
              <a:t>Εδαφικες</a:t>
            </a:r>
            <a:r>
              <a:rPr lang="el-GR" dirty="0"/>
              <a:t> ΣΥΓΚΡΟΥΣΕΙΣ </a:t>
            </a:r>
            <a:endParaRPr lang="en-GR" dirty="0"/>
          </a:p>
        </p:txBody>
      </p:sp>
      <p:sp>
        <p:nvSpPr>
          <p:cNvPr id="3" name="Content Placeholder 2">
            <a:extLst>
              <a:ext uri="{FF2B5EF4-FFF2-40B4-BE49-F238E27FC236}">
                <a16:creationId xmlns:a16="http://schemas.microsoft.com/office/drawing/2014/main" id="{9C614883-7380-4A33-5BDB-6DF6332BEB00}"/>
              </a:ext>
            </a:extLst>
          </p:cNvPr>
          <p:cNvSpPr>
            <a:spLocks noGrp="1"/>
          </p:cNvSpPr>
          <p:nvPr>
            <p:ph idx="1"/>
          </p:nvPr>
        </p:nvSpPr>
        <p:spPr>
          <a:xfrm>
            <a:off x="505838" y="1536970"/>
            <a:ext cx="8015592" cy="5038928"/>
          </a:xfrm>
        </p:spPr>
        <p:txBody>
          <a:bodyPr>
            <a:noAutofit/>
          </a:bodyPr>
          <a:lstStyle/>
          <a:p>
            <a:r>
              <a:rPr lang="el-GR" sz="2000" dirty="0"/>
              <a:t>Αλυτρωτισμός: μια μορφή εθνικισμού, στόχος της οποίας είναι η ανάκτηση εδαφών που ανήκουν πλέον σε άλλο κράτος. Μπορεί να οδηγήσει σε βίαιες διακρατικές συγκρούσεις</a:t>
            </a:r>
          </a:p>
          <a:p>
            <a:r>
              <a:rPr lang="el-GR" sz="2000" dirty="0"/>
              <a:t>Απόσχιση</a:t>
            </a:r>
          </a:p>
          <a:p>
            <a:r>
              <a:rPr lang="el-GR" sz="2000" dirty="0"/>
              <a:t>Εθνοκάθαρση: ευφημισμός για την αναγκαστική μετακίνηση μιας </a:t>
            </a:r>
            <a:r>
              <a:rPr lang="el-GR" sz="2000" dirty="0" err="1"/>
              <a:t>εθνοτικής</a:t>
            </a:r>
            <a:r>
              <a:rPr lang="el-GR" sz="2000" dirty="0"/>
              <a:t> ομάδας ή ομάδων από μία επικράτεια. Συνοδεύεται συνήθως από σφαγές και άλλες παραβιάσεις ανθρωπίνων δικαιωμάτων. Μπορεί να συμβεί μετά τη διάλυση πολυεθνικών κρατών. </a:t>
            </a:r>
          </a:p>
          <a:p>
            <a:r>
              <a:rPr lang="el-GR" sz="2000" dirty="0"/>
              <a:t>Διακρατικά σύνορα</a:t>
            </a:r>
          </a:p>
          <a:p>
            <a:r>
              <a:rPr lang="el-GR" sz="2000" dirty="0"/>
              <a:t>Παρατεταμένες διαφορές</a:t>
            </a:r>
          </a:p>
          <a:p>
            <a:r>
              <a:rPr lang="el-GR" sz="2000" dirty="0"/>
              <a:t>Χωρικά ύδατα </a:t>
            </a:r>
          </a:p>
          <a:p>
            <a:r>
              <a:rPr lang="el-GR" sz="2000" dirty="0"/>
              <a:t>Εναέριος χώρος</a:t>
            </a:r>
          </a:p>
        </p:txBody>
      </p:sp>
    </p:spTree>
    <p:extLst>
      <p:ext uri="{BB962C8B-B14F-4D97-AF65-F5344CB8AC3E}">
        <p14:creationId xmlns:p14="http://schemas.microsoft.com/office/powerpoint/2010/main" val="381394436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4CC88-5886-612E-704C-48EBDCBC7230}"/>
              </a:ext>
            </a:extLst>
          </p:cNvPr>
          <p:cNvSpPr>
            <a:spLocks noGrp="1"/>
          </p:cNvSpPr>
          <p:nvPr>
            <p:ph type="title"/>
          </p:nvPr>
        </p:nvSpPr>
        <p:spPr>
          <a:xfrm>
            <a:off x="685801" y="500743"/>
            <a:ext cx="7402285" cy="1360714"/>
          </a:xfrm>
        </p:spPr>
        <p:txBody>
          <a:bodyPr>
            <a:normAutofit/>
          </a:bodyPr>
          <a:lstStyle/>
          <a:p>
            <a:r>
              <a:rPr lang="el-GR" dirty="0"/>
              <a:t>5. </a:t>
            </a:r>
            <a:r>
              <a:rPr lang="el-GR" dirty="0" err="1"/>
              <a:t>Κυβερνητικες</a:t>
            </a:r>
            <a:r>
              <a:rPr lang="el-GR" dirty="0"/>
              <a:t> </a:t>
            </a:r>
            <a:r>
              <a:rPr lang="el-GR" dirty="0" err="1"/>
              <a:t>συγκρουσεις</a:t>
            </a:r>
            <a:r>
              <a:rPr lang="el-GR" dirty="0"/>
              <a:t>  </a:t>
            </a:r>
            <a:endParaRPr lang="en-GR" dirty="0"/>
          </a:p>
        </p:txBody>
      </p:sp>
      <p:sp>
        <p:nvSpPr>
          <p:cNvPr id="3" name="Content Placeholder 2">
            <a:extLst>
              <a:ext uri="{FF2B5EF4-FFF2-40B4-BE49-F238E27FC236}">
                <a16:creationId xmlns:a16="http://schemas.microsoft.com/office/drawing/2014/main" id="{C1F703DF-B398-482A-BE5C-94BB6E39708B}"/>
              </a:ext>
            </a:extLst>
          </p:cNvPr>
          <p:cNvSpPr>
            <a:spLocks noGrp="1"/>
          </p:cNvSpPr>
          <p:nvPr>
            <p:ph idx="1"/>
          </p:nvPr>
        </p:nvSpPr>
        <p:spPr>
          <a:xfrm>
            <a:off x="685801" y="1861457"/>
            <a:ext cx="7402285" cy="3392110"/>
          </a:xfrm>
        </p:spPr>
        <p:txBody>
          <a:bodyPr>
            <a:normAutofit/>
          </a:bodyPr>
          <a:lstStyle/>
          <a:p>
            <a:r>
              <a:rPr lang="el-GR"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Συγκρούσεις για το ποια κυβέρνηση θα ελέγχει το σύνολο ενός κράτους</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dirty="0"/>
              <a:t>π.χ. Ρωσία-Ουκρανία 2004 και 2014</a:t>
            </a:r>
            <a:endParaRPr lang="en-GR" dirty="0"/>
          </a:p>
        </p:txBody>
      </p:sp>
    </p:spTree>
    <p:extLst>
      <p:ext uri="{BB962C8B-B14F-4D97-AF65-F5344CB8AC3E}">
        <p14:creationId xmlns:p14="http://schemas.microsoft.com/office/powerpoint/2010/main" val="23505732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4CC88-5886-612E-704C-48EBDCBC7230}"/>
              </a:ext>
            </a:extLst>
          </p:cNvPr>
          <p:cNvSpPr>
            <a:spLocks noGrp="1"/>
          </p:cNvSpPr>
          <p:nvPr>
            <p:ph type="title"/>
          </p:nvPr>
        </p:nvSpPr>
        <p:spPr>
          <a:xfrm>
            <a:off x="685801" y="500743"/>
            <a:ext cx="7402285" cy="1360714"/>
          </a:xfrm>
        </p:spPr>
        <p:txBody>
          <a:bodyPr>
            <a:normAutofit/>
          </a:bodyPr>
          <a:lstStyle/>
          <a:p>
            <a:r>
              <a:rPr lang="el-GR" dirty="0"/>
              <a:t>6. </a:t>
            </a:r>
            <a:r>
              <a:rPr lang="el-GR" dirty="0" err="1"/>
              <a:t>οικονομικες</a:t>
            </a:r>
            <a:r>
              <a:rPr lang="el-GR" dirty="0"/>
              <a:t> </a:t>
            </a:r>
            <a:r>
              <a:rPr lang="el-GR" dirty="0" err="1"/>
              <a:t>συγκρουσεις</a:t>
            </a:r>
            <a:r>
              <a:rPr lang="el-GR" dirty="0"/>
              <a:t>  </a:t>
            </a:r>
            <a:endParaRPr lang="en-GR" dirty="0"/>
          </a:p>
        </p:txBody>
      </p:sp>
      <p:sp>
        <p:nvSpPr>
          <p:cNvPr id="3" name="Content Placeholder 2">
            <a:extLst>
              <a:ext uri="{FF2B5EF4-FFF2-40B4-BE49-F238E27FC236}">
                <a16:creationId xmlns:a16="http://schemas.microsoft.com/office/drawing/2014/main" id="{C1F703DF-B398-482A-BE5C-94BB6E39708B}"/>
              </a:ext>
            </a:extLst>
          </p:cNvPr>
          <p:cNvSpPr>
            <a:spLocks noGrp="1"/>
          </p:cNvSpPr>
          <p:nvPr>
            <p:ph idx="1"/>
          </p:nvPr>
        </p:nvSpPr>
        <p:spPr>
          <a:xfrm>
            <a:off x="685801" y="1861457"/>
            <a:ext cx="7402285" cy="4495800"/>
          </a:xfrm>
        </p:spPr>
        <p:txBody>
          <a:bodyPr>
            <a:noAutofit/>
          </a:bodyPr>
          <a:lstStyle/>
          <a:p>
            <a:r>
              <a:rPr lang="el-GR"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Οι πιο διαδεδομένες μορφές σύγκρουσης στις διεθνείς σχέσεις</a:t>
            </a:r>
            <a:endParaRPr lang="en-GR"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Κάθε πώληση που γίνεται και κάθε συμφωνία που επιτυγχάνεται σε διεθνές επίπεδο συνεπάγεται επίλυση συγκρουόμενων συμφερόντων. </a:t>
            </a:r>
            <a:endParaRPr lang="en-GR"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t>Σπάνια οδηγούν σε χρήση βίας</a:t>
            </a:r>
          </a:p>
          <a:p>
            <a:r>
              <a:rPr lang="el-GR" sz="2000" dirty="0"/>
              <a:t>Είδη οικονομικής σύγκρουσης που επηρεάζουν διεθνή ασφάλεια: </a:t>
            </a:r>
          </a:p>
          <a:p>
            <a:pPr marL="400050" indent="-400050">
              <a:buFont typeface="+mj-lt"/>
              <a:buAutoNum type="romanLcPeriod"/>
            </a:pPr>
            <a:r>
              <a:rPr lang="el-GR" sz="2000" dirty="0"/>
              <a:t>Μερκαντιλισμός</a:t>
            </a:r>
          </a:p>
          <a:p>
            <a:pPr marL="400050" indent="-400050">
              <a:buFont typeface="+mj-lt"/>
              <a:buAutoNum type="romanLcPeriod"/>
            </a:pPr>
            <a:r>
              <a:rPr lang="el-GR" sz="2000" dirty="0"/>
              <a:t>Θεωρία της πλευρικής πίεσης</a:t>
            </a:r>
          </a:p>
          <a:p>
            <a:pPr marL="400050" indent="-400050">
              <a:buFont typeface="+mj-lt"/>
              <a:buAutoNum type="romanLcPeriod"/>
            </a:pPr>
            <a:r>
              <a:rPr lang="el-GR" sz="2000" dirty="0"/>
              <a:t>Στρατιωτική βιομηχανία</a:t>
            </a:r>
          </a:p>
          <a:p>
            <a:pPr marL="400050" indent="-400050">
              <a:buFont typeface="+mj-lt"/>
              <a:buAutoNum type="romanLcPeriod"/>
            </a:pPr>
            <a:r>
              <a:rPr lang="el-GR"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Κατανομή πλούτου εντός και μεταξύ των κρατών</a:t>
            </a:r>
            <a:endParaRPr lang="en-G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496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961D25-37FF-2959-8E97-F124A255D5E4}"/>
              </a:ext>
            </a:extLst>
          </p:cNvPr>
          <p:cNvSpPr txBox="1"/>
          <p:nvPr/>
        </p:nvSpPr>
        <p:spPr>
          <a:xfrm>
            <a:off x="398592" y="6286655"/>
            <a:ext cx="11237628" cy="646331"/>
          </a:xfrm>
          <a:prstGeom prst="rect">
            <a:avLst/>
          </a:prstGeom>
          <a:noFill/>
        </p:spPr>
        <p:txBody>
          <a:bodyPr wrap="none" rtlCol="0">
            <a:spAutoFit/>
          </a:bodyPr>
          <a:lstStyle/>
          <a:p>
            <a:r>
              <a:rPr lang="en-GR" dirty="0"/>
              <a:t>Ό</a:t>
            </a:r>
            <a:r>
              <a:rPr lang="el-GR" dirty="0"/>
              <a:t>λες οι ιδέες, οι ορισμοί και τα διαγράμματα της παρουσίασης είναι από το βιβλίο των </a:t>
            </a:r>
            <a:r>
              <a:rPr lang="en-US" dirty="0"/>
              <a:t>Pevehouse &amp; Goldstein</a:t>
            </a:r>
            <a:r>
              <a:rPr lang="el-GR" dirty="0"/>
              <a:t> (2026)</a:t>
            </a:r>
            <a:endParaRPr lang="en-GR" dirty="0"/>
          </a:p>
          <a:p>
            <a:endParaRPr lang="en-GR" dirty="0"/>
          </a:p>
        </p:txBody>
      </p:sp>
      <p:sp>
        <p:nvSpPr>
          <p:cNvPr id="3" name="TextBox 2">
            <a:extLst>
              <a:ext uri="{FF2B5EF4-FFF2-40B4-BE49-F238E27FC236}">
                <a16:creationId xmlns:a16="http://schemas.microsoft.com/office/drawing/2014/main" id="{038FF286-E3A2-73BA-F40B-C44727E1C14E}"/>
              </a:ext>
            </a:extLst>
          </p:cNvPr>
          <p:cNvSpPr txBox="1"/>
          <p:nvPr/>
        </p:nvSpPr>
        <p:spPr>
          <a:xfrm>
            <a:off x="7748337" y="1588168"/>
            <a:ext cx="1283172" cy="369332"/>
          </a:xfrm>
          <a:prstGeom prst="rect">
            <a:avLst/>
          </a:prstGeom>
          <a:noFill/>
        </p:spPr>
        <p:txBody>
          <a:bodyPr wrap="none" rtlCol="0">
            <a:spAutoFit/>
          </a:bodyPr>
          <a:lstStyle/>
          <a:p>
            <a:r>
              <a:rPr lang="el-GR" dirty="0"/>
              <a:t>Κεφάλαιο 5</a:t>
            </a:r>
            <a:endParaRPr lang="en-GR" dirty="0"/>
          </a:p>
        </p:txBody>
      </p:sp>
      <p:pic>
        <p:nvPicPr>
          <p:cNvPr id="6" name="Picture 9">
            <a:extLst>
              <a:ext uri="{FF2B5EF4-FFF2-40B4-BE49-F238E27FC236}">
                <a16:creationId xmlns:a16="http://schemas.microsoft.com/office/drawing/2014/main" id="{42219F05-E656-CCDA-BC7B-20A2BA6BC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7" r="7936" b="-595"/>
          <a:stretch>
            <a:fillRect/>
          </a:stretch>
        </p:blipFill>
        <p:spPr bwMode="auto">
          <a:xfrm>
            <a:off x="1115568" y="664694"/>
            <a:ext cx="4382168" cy="55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91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109A-A02C-0939-9454-6C8EB56A17A0}"/>
              </a:ext>
            </a:extLst>
          </p:cNvPr>
          <p:cNvSpPr>
            <a:spLocks noGrp="1"/>
          </p:cNvSpPr>
          <p:nvPr>
            <p:ph type="title"/>
          </p:nvPr>
        </p:nvSpPr>
        <p:spPr>
          <a:xfrm>
            <a:off x="1295400" y="324349"/>
            <a:ext cx="9601200" cy="1309687"/>
          </a:xfrm>
        </p:spPr>
        <p:txBody>
          <a:bodyPr/>
          <a:lstStyle/>
          <a:p>
            <a:r>
              <a:rPr lang="el-GR" dirty="0"/>
              <a:t>ΧΩΡΕΣ ΣΕ ΠΟΛΕΜΟ 2023</a:t>
            </a:r>
            <a:endParaRPr lang="en-GR" dirty="0"/>
          </a:p>
        </p:txBody>
      </p:sp>
      <p:pic>
        <p:nvPicPr>
          <p:cNvPr id="5" name="Content Placeholder 4" descr="Map&#10;&#10;Description automatically generated">
            <a:extLst>
              <a:ext uri="{FF2B5EF4-FFF2-40B4-BE49-F238E27FC236}">
                <a16:creationId xmlns:a16="http://schemas.microsoft.com/office/drawing/2014/main" id="{4FD6484A-3722-CADE-1E5A-26A409E803B0}"/>
              </a:ext>
            </a:extLst>
          </p:cNvPr>
          <p:cNvPicPr>
            <a:picLocks noGrp="1" noChangeAspect="1"/>
          </p:cNvPicPr>
          <p:nvPr>
            <p:ph idx="1"/>
          </p:nvPr>
        </p:nvPicPr>
        <p:blipFill>
          <a:blip r:embed="rId2"/>
          <a:stretch>
            <a:fillRect/>
          </a:stretch>
        </p:blipFill>
        <p:spPr>
          <a:xfrm>
            <a:off x="883983" y="1634036"/>
            <a:ext cx="10424033" cy="4678865"/>
          </a:xfrm>
        </p:spPr>
      </p:pic>
      <p:sp>
        <p:nvSpPr>
          <p:cNvPr id="6" name="TextBox 5">
            <a:extLst>
              <a:ext uri="{FF2B5EF4-FFF2-40B4-BE49-F238E27FC236}">
                <a16:creationId xmlns:a16="http://schemas.microsoft.com/office/drawing/2014/main" id="{F82538F2-EA6F-B220-18A5-A8D585C00717}"/>
              </a:ext>
            </a:extLst>
          </p:cNvPr>
          <p:cNvSpPr txBox="1"/>
          <p:nvPr/>
        </p:nvSpPr>
        <p:spPr>
          <a:xfrm>
            <a:off x="1295400" y="6356246"/>
            <a:ext cx="7595349" cy="369332"/>
          </a:xfrm>
          <a:prstGeom prst="rect">
            <a:avLst/>
          </a:prstGeom>
          <a:noFill/>
        </p:spPr>
        <p:txBody>
          <a:bodyPr wrap="none" rtlCol="0">
            <a:spAutoFit/>
          </a:bodyPr>
          <a:lstStyle/>
          <a:p>
            <a:r>
              <a:rPr lang="el-GR" dirty="0" err="1"/>
              <a:t>Πηγ</a:t>
            </a:r>
            <a:r>
              <a:rPr lang="en-GR" dirty="0"/>
              <a:t>ή</a:t>
            </a:r>
            <a:r>
              <a:rPr lang="el-GR" dirty="0"/>
              <a:t>: </a:t>
            </a:r>
            <a:r>
              <a:rPr lang="en-GB" dirty="0"/>
              <a:t>https://</a:t>
            </a:r>
            <a:r>
              <a:rPr lang="en-GB" dirty="0" err="1"/>
              <a:t>wisevoter.com</a:t>
            </a:r>
            <a:r>
              <a:rPr lang="en-GB" dirty="0"/>
              <a:t>/country-rankings/countries-currently-at-war/</a:t>
            </a:r>
            <a:endParaRPr lang="en-GR" dirty="0"/>
          </a:p>
        </p:txBody>
      </p:sp>
    </p:spTree>
    <p:extLst>
      <p:ext uri="{BB962C8B-B14F-4D97-AF65-F5344CB8AC3E}">
        <p14:creationId xmlns:p14="http://schemas.microsoft.com/office/powerpoint/2010/main" val="88512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77CE1BB-69E3-6F30-9A2D-8D5528E08822}"/>
              </a:ext>
            </a:extLst>
          </p:cNvPr>
          <p:cNvSpPr>
            <a:spLocks noGrp="1"/>
          </p:cNvSpPr>
          <p:nvPr>
            <p:ph type="title"/>
          </p:nvPr>
        </p:nvSpPr>
        <p:spPr>
          <a:xfrm>
            <a:off x="1380067" y="838200"/>
            <a:ext cx="9437159" cy="1227667"/>
          </a:xfrm>
        </p:spPr>
        <p:txBody>
          <a:bodyPr>
            <a:normAutofit/>
          </a:bodyPr>
          <a:lstStyle/>
          <a:p>
            <a:r>
              <a:rPr lang="el-GR"/>
              <a:t>ΕΙΔΗ ΠΟΛΕΜΟΥ</a:t>
            </a:r>
            <a:endParaRPr lang="en-GR" dirty="0"/>
          </a:p>
        </p:txBody>
      </p:sp>
      <p:graphicFrame>
        <p:nvGraphicFramePr>
          <p:cNvPr id="5" name="Content Placeholder 2">
            <a:extLst>
              <a:ext uri="{FF2B5EF4-FFF2-40B4-BE49-F238E27FC236}">
                <a16:creationId xmlns:a16="http://schemas.microsoft.com/office/drawing/2014/main" id="{80FA022E-583C-DF7B-AB12-729F5B64E23B}"/>
              </a:ext>
            </a:extLst>
          </p:cNvPr>
          <p:cNvGraphicFramePr>
            <a:graphicFrameLocks noGrp="1"/>
          </p:cNvGraphicFramePr>
          <p:nvPr>
            <p:ph idx="1"/>
            <p:extLst>
              <p:ext uri="{D42A27DB-BD31-4B8C-83A1-F6EECF244321}">
                <p14:modId xmlns:p14="http://schemas.microsoft.com/office/powerpoint/2010/main" val="3355766050"/>
              </p:ext>
            </p:extLst>
          </p:nvPr>
        </p:nvGraphicFramePr>
        <p:xfrm>
          <a:off x="1380067" y="2006600"/>
          <a:ext cx="9592733" cy="401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79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9047FB-9E0A-EFEA-7D19-77D1BA67D99E}"/>
              </a:ext>
            </a:extLst>
          </p:cNvPr>
          <p:cNvSpPr>
            <a:spLocks noGrp="1"/>
          </p:cNvSpPr>
          <p:nvPr>
            <p:ph type="title"/>
          </p:nvPr>
        </p:nvSpPr>
        <p:spPr>
          <a:xfrm>
            <a:off x="685801" y="643466"/>
            <a:ext cx="2590799" cy="4995333"/>
          </a:xfrm>
        </p:spPr>
        <p:txBody>
          <a:bodyPr>
            <a:normAutofit/>
          </a:bodyPr>
          <a:lstStyle/>
          <a:p>
            <a:r>
              <a:rPr lang="el-GR">
                <a:solidFill>
                  <a:srgbClr val="FFFFFF"/>
                </a:solidFill>
              </a:rPr>
              <a:t>ΘΕΩΡΙΕΣ ΠΟΛΕΜΟΥ: Πότε γίνεται μια σύγκρουση βίαιη;</a:t>
            </a:r>
            <a:br>
              <a:rPr lang="el-GR">
                <a:solidFill>
                  <a:srgbClr val="FFFFFF"/>
                </a:solidFill>
              </a:rPr>
            </a:br>
            <a:endParaRPr lang="en-GR">
              <a:solidFill>
                <a:srgbClr val="FFFFFF"/>
              </a:solidFill>
            </a:endParaRPr>
          </a:p>
        </p:txBody>
      </p:sp>
      <p:graphicFrame>
        <p:nvGraphicFramePr>
          <p:cNvPr id="5" name="Content Placeholder 2">
            <a:extLst>
              <a:ext uri="{FF2B5EF4-FFF2-40B4-BE49-F238E27FC236}">
                <a16:creationId xmlns:a16="http://schemas.microsoft.com/office/drawing/2014/main" id="{8CB37E6D-7DB5-8B6F-6B90-F787F8B5F488}"/>
              </a:ext>
            </a:extLst>
          </p:cNvPr>
          <p:cNvGraphicFramePr>
            <a:graphicFrameLocks noGrp="1"/>
          </p:cNvGraphicFramePr>
          <p:nvPr>
            <p:ph idx="1"/>
            <p:extLst>
              <p:ext uri="{D42A27DB-BD31-4B8C-83A1-F6EECF244321}">
                <p14:modId xmlns:p14="http://schemas.microsoft.com/office/powerpoint/2010/main" val="128153064"/>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25187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35C6-5FC9-306F-8721-61FE17973B8A}"/>
              </a:ext>
            </a:extLst>
          </p:cNvPr>
          <p:cNvSpPr>
            <a:spLocks noGrp="1"/>
          </p:cNvSpPr>
          <p:nvPr>
            <p:ph type="title"/>
          </p:nvPr>
        </p:nvSpPr>
        <p:spPr>
          <a:xfrm>
            <a:off x="685801" y="609600"/>
            <a:ext cx="10131425" cy="1456267"/>
          </a:xfrm>
        </p:spPr>
        <p:txBody>
          <a:bodyPr>
            <a:normAutofit/>
          </a:bodyPr>
          <a:lstStyle/>
          <a:p>
            <a:r>
              <a:rPr lang="el-GR"/>
              <a:t>Ειδη διεθνων συγκρουσεων</a:t>
            </a:r>
            <a:endParaRPr lang="en-GR"/>
          </a:p>
        </p:txBody>
      </p:sp>
      <p:graphicFrame>
        <p:nvGraphicFramePr>
          <p:cNvPr id="16" name="Content Placeholder 2">
            <a:extLst>
              <a:ext uri="{FF2B5EF4-FFF2-40B4-BE49-F238E27FC236}">
                <a16:creationId xmlns:a16="http://schemas.microsoft.com/office/drawing/2014/main" id="{16F9AFEB-4C86-CCDA-662A-79749467EBFA}"/>
              </a:ext>
            </a:extLst>
          </p:cNvPr>
          <p:cNvGraphicFramePr>
            <a:graphicFrameLocks noGrp="1"/>
          </p:cNvGraphicFramePr>
          <p:nvPr>
            <p:ph idx="1"/>
            <p:extLst>
              <p:ext uri="{D42A27DB-BD31-4B8C-83A1-F6EECF244321}">
                <p14:modId xmlns:p14="http://schemas.microsoft.com/office/powerpoint/2010/main" val="335138570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3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F35C6-5FC9-306F-8721-61FE17973B8A}"/>
              </a:ext>
            </a:extLst>
          </p:cNvPr>
          <p:cNvSpPr>
            <a:spLocks noGrp="1"/>
          </p:cNvSpPr>
          <p:nvPr>
            <p:ph type="title"/>
          </p:nvPr>
        </p:nvSpPr>
        <p:spPr>
          <a:xfrm>
            <a:off x="685801" y="500743"/>
            <a:ext cx="7402285" cy="1360714"/>
          </a:xfrm>
        </p:spPr>
        <p:txBody>
          <a:bodyPr>
            <a:normAutofit/>
          </a:bodyPr>
          <a:lstStyle/>
          <a:p>
            <a:r>
              <a:rPr lang="el-GR"/>
              <a:t>ΕΘΝΙΚΙΣΜΟΣ</a:t>
            </a:r>
            <a:endParaRPr lang="en-GR"/>
          </a:p>
        </p:txBody>
      </p:sp>
      <p:sp>
        <p:nvSpPr>
          <p:cNvPr id="3" name="Content Placeholder 2">
            <a:extLst>
              <a:ext uri="{FF2B5EF4-FFF2-40B4-BE49-F238E27FC236}">
                <a16:creationId xmlns:a16="http://schemas.microsoft.com/office/drawing/2014/main" id="{240BA309-78C7-349B-8A9B-FF747DC60A3F}"/>
              </a:ext>
            </a:extLst>
          </p:cNvPr>
          <p:cNvSpPr>
            <a:spLocks noGrp="1"/>
          </p:cNvSpPr>
          <p:nvPr>
            <p:ph idx="1"/>
          </p:nvPr>
        </p:nvSpPr>
        <p:spPr>
          <a:xfrm>
            <a:off x="477078" y="1550504"/>
            <a:ext cx="8110331" cy="5108713"/>
          </a:xfrm>
        </p:spPr>
        <p:txBody>
          <a:bodyPr>
            <a:noAutofit/>
          </a:bodyPr>
          <a:lstStyle/>
          <a:p>
            <a:pPr>
              <a:buFontTx/>
              <a:buChar char="-"/>
            </a:pPr>
            <a:r>
              <a:rPr lang="el-GR" sz="2000" b="1" dirty="0"/>
              <a:t>Ορισμός:</a:t>
            </a:r>
            <a:r>
              <a:rPr lang="el-GR" sz="2000" dirty="0"/>
              <a:t> Η ταύτιση και αφοσίωση των ατόμων στα συμφέροντα του έθνους τους έναντι των συμφερόντων των άλλων κρατών. Συνήθως περιλαμβάνει μία μεγάλη ομάδα ανθρώπων με κοινή εθνική ταυτότητα και συχνά κοινή γλώσσα, πολιτισμό ή καταγωγή. </a:t>
            </a:r>
          </a:p>
          <a:p>
            <a:pPr>
              <a:buFontTx/>
              <a:buChar char="-"/>
            </a:pPr>
            <a:r>
              <a:rPr lang="el-GR" sz="2000" dirty="0"/>
              <a:t>Θεωρείται η πιο σημαντική δύναμη στην παγκόσμια πολιτική τους τελευταίους 2 αιώνες</a:t>
            </a:r>
          </a:p>
          <a:p>
            <a:pPr>
              <a:buFontTx/>
              <a:buChar char="-"/>
            </a:pPr>
            <a:r>
              <a:rPr lang="el-GR" sz="2000" dirty="0">
                <a:cs typeface="Arial" panose="020B0604020202020204" pitchFamily="34" charset="0"/>
              </a:rPr>
              <a:t>Η εθνικότητα είναι μία έννοια που δύσκολα ορίζεται με ακρίβεια</a:t>
            </a:r>
            <a:endParaRPr lang="el-GR" sz="2000" dirty="0"/>
          </a:p>
          <a:p>
            <a:pPr>
              <a:buFontTx/>
              <a:buChar char="-"/>
            </a:pPr>
            <a:r>
              <a:rPr lang="el-GR" sz="2000" dirty="0">
                <a:cs typeface="Arial" panose="020B0604020202020204" pitchFamily="34" charset="0"/>
              </a:rPr>
              <a:t>Τα κράτη δημιούργησαν έθνη…και τα έθνη δημιούργησαν κράτη (!) </a:t>
            </a:r>
          </a:p>
          <a:p>
            <a:pPr>
              <a:buFontTx/>
              <a:buChar char="-"/>
            </a:pPr>
            <a:r>
              <a:rPr lang="el-GR" sz="2000" b="1" dirty="0"/>
              <a:t>Αρχή της αυτοδιάθεσης</a:t>
            </a:r>
            <a:r>
              <a:rPr lang="el-GR" sz="2000" dirty="0"/>
              <a:t>: </a:t>
            </a:r>
            <a:r>
              <a:rPr lang="el-GR"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οι άνθρωποι που προσδιορίζονται ως έθνος θα πρέπει να έχουν το δικαίωμα να σχηματίσουν ένα κράτος και να ασκούν κυριαρχία επί των υποθέσεών τους. </a:t>
            </a:r>
            <a:endParaRPr lang="en-G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l-GR" sz="2000" dirty="0"/>
          </a:p>
          <a:p>
            <a:pPr>
              <a:buFontTx/>
              <a:buChar char="-"/>
            </a:pPr>
            <a:endParaRPr lang="en-GR" sz="2000" dirty="0"/>
          </a:p>
        </p:txBody>
      </p:sp>
    </p:spTree>
    <p:extLst>
      <p:ext uri="{BB962C8B-B14F-4D97-AF65-F5344CB8AC3E}">
        <p14:creationId xmlns:p14="http://schemas.microsoft.com/office/powerpoint/2010/main" val="51595938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4FA98-21A9-8CDA-0577-39B70EC35D30}"/>
              </a:ext>
            </a:extLst>
          </p:cNvPr>
          <p:cNvSpPr>
            <a:spLocks noGrp="1"/>
          </p:cNvSpPr>
          <p:nvPr>
            <p:ph type="title"/>
          </p:nvPr>
        </p:nvSpPr>
        <p:spPr>
          <a:xfrm>
            <a:off x="685801" y="533400"/>
            <a:ext cx="10820400" cy="1177092"/>
          </a:xfrm>
        </p:spPr>
        <p:txBody>
          <a:bodyPr anchor="b">
            <a:normAutofit/>
          </a:bodyPr>
          <a:lstStyle/>
          <a:p>
            <a:pPr algn="ctr"/>
            <a:r>
              <a:rPr lang="el-GR" sz="4400"/>
              <a:t>1. Εθνοτικες συγκρουσεις</a:t>
            </a:r>
            <a:endParaRPr lang="en-GR" sz="440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43C079-C0B8-D60A-1327-29C37AD7D582}"/>
              </a:ext>
            </a:extLst>
          </p:cNvPr>
          <p:cNvSpPr>
            <a:spLocks noGrp="1"/>
          </p:cNvSpPr>
          <p:nvPr>
            <p:ph idx="1"/>
          </p:nvPr>
        </p:nvSpPr>
        <p:spPr>
          <a:xfrm>
            <a:off x="477078" y="1989663"/>
            <a:ext cx="11105324" cy="4068237"/>
          </a:xfrm>
        </p:spPr>
        <p:txBody>
          <a:bodyPr anchor="t">
            <a:normAutofit/>
          </a:bodyPr>
          <a:lstStyle/>
          <a:p>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Εθνοτικές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ομάδες: μεγάλες ομάδες ανθρώπων που μοιράζονται προγονικούς, γλωσσικούς, πολιτισμικούς ή θρησκευτικούς δεσμούς</a:t>
            </a:r>
            <a:r>
              <a:rPr lang="el-GR" sz="2800" kern="100" dirty="0">
                <a:latin typeface="Calibri" panose="020F0502020204030204" pitchFamily="34" charset="0"/>
                <a:ea typeface="Calibri" panose="020F0502020204030204" pitchFamily="34" charset="0"/>
                <a:cs typeface="Times New Roman" panose="02020603050405020304" pitchFamily="18" charset="0"/>
              </a:rPr>
              <a:t> </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και μια κοινή </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ταυτότητα </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(τα άτομα ταυτίζονται με την ομάδα). </a:t>
            </a:r>
            <a:endParaRPr lang="el-GR" sz="2800" kern="100" dirty="0">
              <a:latin typeface="Calibri" panose="020F0502020204030204" pitchFamily="34" charset="0"/>
              <a:ea typeface="Calibri" panose="020F0502020204030204" pitchFamily="34" charset="0"/>
              <a:cs typeface="Times New Roman" panose="02020603050405020304" pitchFamily="18" charset="0"/>
            </a:endParaRP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Αιτίες </a:t>
            </a:r>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εθνοτικής</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βίας:</a:t>
            </a:r>
          </a:p>
          <a:p>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Εθνοκεντρισμός: η τάση να βλέπει κανείς θετικά την ομάδα στην οποία ανήκει και αρνητικά τις </a:t>
            </a:r>
            <a:r>
              <a:rPr lang="el-GR" sz="2800" i="1" kern="100" dirty="0" err="1">
                <a:effectLst/>
                <a:latin typeface="Calibri" panose="020F0502020204030204" pitchFamily="34" charset="0"/>
                <a:ea typeface="Calibri" panose="020F0502020204030204" pitchFamily="34" charset="0"/>
                <a:cs typeface="Times New Roman" panose="02020603050405020304" pitchFamily="18" charset="0"/>
              </a:rPr>
              <a:t>εξωομάδες</a:t>
            </a:r>
            <a:r>
              <a:rPr lang="el-GR" sz="2800" i="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R"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800" kern="100" dirty="0" err="1">
                <a:effectLst/>
                <a:latin typeface="Calibri" panose="020F0502020204030204" pitchFamily="34" charset="0"/>
                <a:ea typeface="Calibri" panose="020F0502020204030204" pitchFamily="34" charset="0"/>
                <a:cs typeface="Times New Roman" panose="02020603050405020304" pitchFamily="18" charset="0"/>
              </a:rPr>
              <a:t>Απανθρωποποίηση</a:t>
            </a: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 ο στιγματισμός των εχθρών ως υπανθρώπων ή μη ανθρώπινων, που συχνά οδηγεί σε εκτεταμένη χρήση βίας.</a:t>
            </a:r>
            <a:endParaRPr lang="en-G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2000" dirty="0"/>
          </a:p>
        </p:txBody>
      </p:sp>
    </p:spTree>
    <p:extLst>
      <p:ext uri="{BB962C8B-B14F-4D97-AF65-F5344CB8AC3E}">
        <p14:creationId xmlns:p14="http://schemas.microsoft.com/office/powerpoint/2010/main" val="429254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2965" name="Picture 82964">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946" name="Text Box 1">
            <a:extLst>
              <a:ext uri="{FF2B5EF4-FFF2-40B4-BE49-F238E27FC236}">
                <a16:creationId xmlns:a16="http://schemas.microsoft.com/office/drawing/2014/main" id="{D126A9B7-7A3E-2B06-1E79-9E74D47F63FC}"/>
              </a:ext>
            </a:extLst>
          </p:cNvPr>
          <p:cNvSpPr txBox="1">
            <a:spLocks noChangeArrowheads="1"/>
          </p:cNvSpPr>
          <p:nvPr/>
        </p:nvSpPr>
        <p:spPr bwMode="auto">
          <a:xfrm>
            <a:off x="6400800" y="1115439"/>
            <a:ext cx="5147730" cy="1641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fontScale="85000" lnSpcReduction="20000"/>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ct val="0"/>
              </a:spcBef>
              <a:spcAft>
                <a:spcPts val="600"/>
              </a:spcAft>
              <a:buClrTx/>
            </a:pPr>
            <a:r>
              <a:rPr lang="el-GR" altLang="en-US" sz="3600" cap="all" dirty="0">
                <a:ln w="3175" cmpd="sng">
                  <a:noFill/>
                </a:ln>
                <a:solidFill>
                  <a:schemeClr val="tx1"/>
                </a:solidFill>
                <a:latin typeface="+mj-lt"/>
                <a:ea typeface="+mj-ea"/>
                <a:cs typeface="+mj-cs"/>
              </a:rPr>
              <a:t>2.ΘΡΗΣΚΕΥΤΙΚΕΣ ΣΥΓΚΡΟΥΣΕΙΣ: </a:t>
            </a:r>
          </a:p>
          <a:p>
            <a:pPr>
              <a:spcBef>
                <a:spcPct val="0"/>
              </a:spcBef>
              <a:spcAft>
                <a:spcPts val="600"/>
              </a:spcAft>
              <a:buClrTx/>
            </a:pPr>
            <a:r>
              <a:rPr lang="en-US" altLang="en-US" sz="3600" cap="all" dirty="0">
                <a:ln w="3175" cmpd="sng">
                  <a:noFill/>
                </a:ln>
                <a:solidFill>
                  <a:schemeClr val="tx1"/>
                </a:solidFill>
                <a:latin typeface="+mj-lt"/>
                <a:ea typeface="+mj-ea"/>
                <a:cs typeface="+mj-cs"/>
              </a:rPr>
              <a:t>M</a:t>
            </a:r>
            <a:r>
              <a:rPr lang="el-GR" altLang="en-US" sz="3600" cap="all" dirty="0">
                <a:ln w="3175" cmpd="sng">
                  <a:noFill/>
                </a:ln>
                <a:solidFill>
                  <a:schemeClr val="tx1"/>
                </a:solidFill>
                <a:latin typeface="+mj-lt"/>
                <a:ea typeface="+mj-ea"/>
                <a:cs typeface="+mj-cs"/>
              </a:rPr>
              <a:t>ε</a:t>
            </a:r>
            <a:r>
              <a:rPr lang="en-US" altLang="en-US" sz="3600" cap="all" dirty="0" err="1">
                <a:ln w="3175" cmpd="sng">
                  <a:noFill/>
                </a:ln>
                <a:solidFill>
                  <a:schemeClr val="tx1"/>
                </a:solidFill>
                <a:latin typeface="+mj-lt"/>
                <a:ea typeface="+mj-ea"/>
                <a:cs typeface="+mj-cs"/>
              </a:rPr>
              <a:t>λη</a:t>
            </a:r>
            <a:r>
              <a:rPr lang="en-US" altLang="en-US" sz="3600" cap="all" dirty="0">
                <a:ln w="3175" cmpd="sng">
                  <a:noFill/>
                </a:ln>
                <a:solidFill>
                  <a:schemeClr val="tx1"/>
                </a:solidFill>
                <a:latin typeface="+mj-lt"/>
                <a:ea typeface="+mj-ea"/>
                <a:cs typeface="+mj-cs"/>
              </a:rPr>
              <a:t> </a:t>
            </a:r>
            <a:r>
              <a:rPr lang="en-US" altLang="en-US" sz="3600" cap="all" dirty="0" err="1">
                <a:ln w="3175" cmpd="sng">
                  <a:noFill/>
                </a:ln>
                <a:solidFill>
                  <a:schemeClr val="tx1"/>
                </a:solidFill>
                <a:latin typeface="+mj-lt"/>
                <a:ea typeface="+mj-ea"/>
                <a:cs typeface="+mj-cs"/>
              </a:rPr>
              <a:t>της</a:t>
            </a:r>
            <a:r>
              <a:rPr lang="en-US" altLang="en-US" sz="3600" cap="all" dirty="0">
                <a:ln w="3175" cmpd="sng">
                  <a:noFill/>
                </a:ln>
                <a:solidFill>
                  <a:schemeClr val="tx1"/>
                </a:solidFill>
                <a:latin typeface="+mj-lt"/>
                <a:ea typeface="+mj-ea"/>
                <a:cs typeface="+mj-cs"/>
              </a:rPr>
              <a:t> </a:t>
            </a:r>
            <a:r>
              <a:rPr lang="en-US" altLang="en-US" sz="3600" cap="all" dirty="0" err="1">
                <a:ln w="3175" cmpd="sng">
                  <a:noFill/>
                </a:ln>
                <a:solidFill>
                  <a:schemeClr val="tx1"/>
                </a:solidFill>
                <a:latin typeface="+mj-lt"/>
                <a:ea typeface="+mj-ea"/>
                <a:cs typeface="+mj-cs"/>
              </a:rPr>
              <a:t>Ισλ</a:t>
            </a:r>
            <a:r>
              <a:rPr lang="en-US" altLang="en-US" sz="3600" cap="all" dirty="0">
                <a:ln w="3175" cmpd="sng">
                  <a:noFill/>
                </a:ln>
                <a:solidFill>
                  <a:schemeClr val="tx1"/>
                </a:solidFill>
                <a:latin typeface="+mj-lt"/>
                <a:ea typeface="+mj-ea"/>
                <a:cs typeface="+mj-cs"/>
              </a:rPr>
              <a:t>α</a:t>
            </a:r>
            <a:r>
              <a:rPr lang="en-US" altLang="en-US" sz="3600" cap="all" dirty="0" err="1">
                <a:ln w="3175" cmpd="sng">
                  <a:noFill/>
                </a:ln>
                <a:solidFill>
                  <a:schemeClr val="tx1"/>
                </a:solidFill>
                <a:latin typeface="+mj-lt"/>
                <a:ea typeface="+mj-ea"/>
                <a:cs typeface="+mj-cs"/>
              </a:rPr>
              <a:t>μικ</a:t>
            </a:r>
            <a:r>
              <a:rPr lang="el-GR" altLang="en-US" sz="3600" cap="all" dirty="0">
                <a:ln w="3175" cmpd="sng">
                  <a:noFill/>
                </a:ln>
                <a:solidFill>
                  <a:schemeClr val="tx1"/>
                </a:solidFill>
                <a:latin typeface="+mj-lt"/>
                <a:ea typeface="+mj-ea"/>
                <a:cs typeface="+mj-cs"/>
              </a:rPr>
              <a:t>η</a:t>
            </a:r>
            <a:r>
              <a:rPr lang="en-US" altLang="en-US" sz="3600" cap="all" dirty="0" err="1">
                <a:ln w="3175" cmpd="sng">
                  <a:noFill/>
                </a:ln>
                <a:solidFill>
                  <a:schemeClr val="tx1"/>
                </a:solidFill>
                <a:latin typeface="+mj-lt"/>
                <a:ea typeface="+mj-ea"/>
                <a:cs typeface="+mj-cs"/>
              </a:rPr>
              <a:t>ς</a:t>
            </a:r>
            <a:r>
              <a:rPr lang="en-US" altLang="en-US" sz="3600" cap="all" dirty="0">
                <a:ln w="3175" cmpd="sng">
                  <a:noFill/>
                </a:ln>
                <a:solidFill>
                  <a:schemeClr val="tx1"/>
                </a:solidFill>
                <a:latin typeface="+mj-lt"/>
                <a:ea typeface="+mj-ea"/>
                <a:cs typeface="+mj-cs"/>
              </a:rPr>
              <a:t> </a:t>
            </a:r>
            <a:r>
              <a:rPr lang="en-US" altLang="en-US" sz="3600" cap="all" dirty="0" err="1">
                <a:ln w="3175" cmpd="sng">
                  <a:noFill/>
                </a:ln>
                <a:solidFill>
                  <a:schemeClr val="tx1"/>
                </a:solidFill>
                <a:latin typeface="+mj-lt"/>
                <a:ea typeface="+mj-ea"/>
                <a:cs typeface="+mj-cs"/>
              </a:rPr>
              <a:t>ΔιΑσκεψης</a:t>
            </a:r>
            <a:r>
              <a:rPr lang="en-US" altLang="en-US" sz="3600" cap="all" dirty="0">
                <a:ln w="3175" cmpd="sng">
                  <a:noFill/>
                </a:ln>
                <a:solidFill>
                  <a:schemeClr val="tx1"/>
                </a:solidFill>
                <a:latin typeface="+mj-lt"/>
                <a:ea typeface="+mj-ea"/>
                <a:cs typeface="+mj-cs"/>
              </a:rPr>
              <a:t> </a:t>
            </a:r>
            <a:r>
              <a:rPr lang="en-US" altLang="en-US" sz="3600" cap="all" dirty="0" err="1">
                <a:ln w="3175" cmpd="sng">
                  <a:noFill/>
                </a:ln>
                <a:solidFill>
                  <a:schemeClr val="tx1"/>
                </a:solidFill>
                <a:latin typeface="+mj-lt"/>
                <a:ea typeface="+mj-ea"/>
                <a:cs typeface="+mj-cs"/>
              </a:rPr>
              <a:t>κ</a:t>
            </a:r>
            <a:r>
              <a:rPr lang="en-US" altLang="en-US" sz="3600" cap="all" dirty="0">
                <a:ln w="3175" cmpd="sng">
                  <a:noFill/>
                </a:ln>
                <a:solidFill>
                  <a:schemeClr val="tx1"/>
                </a:solidFill>
                <a:latin typeface="+mj-lt"/>
                <a:ea typeface="+mj-ea"/>
                <a:cs typeface="+mj-cs"/>
              </a:rPr>
              <a:t>α</a:t>
            </a:r>
            <a:r>
              <a:rPr lang="en-US" altLang="en-US" sz="3600" cap="all" dirty="0" err="1">
                <a:ln w="3175" cmpd="sng">
                  <a:noFill/>
                </a:ln>
                <a:solidFill>
                  <a:schemeClr val="tx1"/>
                </a:solidFill>
                <a:latin typeface="+mj-lt"/>
                <a:ea typeface="+mj-ea"/>
                <a:cs typeface="+mj-cs"/>
              </a:rPr>
              <a:t>ι</a:t>
            </a:r>
            <a:r>
              <a:rPr lang="en-US" altLang="en-US" sz="3600" cap="all" dirty="0">
                <a:ln w="3175" cmpd="sng">
                  <a:noFill/>
                </a:ln>
                <a:solidFill>
                  <a:schemeClr val="tx1"/>
                </a:solidFill>
                <a:latin typeface="+mj-lt"/>
                <a:ea typeface="+mj-ea"/>
                <a:cs typeface="+mj-cs"/>
              </a:rPr>
              <a:t> π</a:t>
            </a:r>
            <a:r>
              <a:rPr lang="en-US" altLang="en-US" sz="3600" cap="all" dirty="0" err="1">
                <a:ln w="3175" cmpd="sng">
                  <a:noFill/>
                </a:ln>
                <a:solidFill>
                  <a:schemeClr val="tx1"/>
                </a:solidFill>
                <a:latin typeface="+mj-lt"/>
                <a:ea typeface="+mj-ea"/>
                <a:cs typeface="+mj-cs"/>
              </a:rPr>
              <a:t>εριοχ</a:t>
            </a:r>
            <a:r>
              <a:rPr lang="el-GR" altLang="en-US" sz="3600" cap="all" dirty="0">
                <a:ln w="3175" cmpd="sng">
                  <a:noFill/>
                </a:ln>
                <a:solidFill>
                  <a:schemeClr val="tx1"/>
                </a:solidFill>
                <a:latin typeface="+mj-lt"/>
                <a:ea typeface="+mj-ea"/>
                <a:cs typeface="+mj-cs"/>
              </a:rPr>
              <a:t>ε</a:t>
            </a:r>
            <a:r>
              <a:rPr lang="en-US" altLang="en-US" sz="3600" cap="all" dirty="0" err="1">
                <a:ln w="3175" cmpd="sng">
                  <a:noFill/>
                </a:ln>
                <a:solidFill>
                  <a:schemeClr val="tx1"/>
                </a:solidFill>
                <a:latin typeface="+mj-lt"/>
                <a:ea typeface="+mj-ea"/>
                <a:cs typeface="+mj-cs"/>
              </a:rPr>
              <a:t>ς</a:t>
            </a:r>
            <a:r>
              <a:rPr lang="en-US" altLang="en-US" sz="3600" cap="all" dirty="0">
                <a:ln w="3175" cmpd="sng">
                  <a:noFill/>
                </a:ln>
                <a:solidFill>
                  <a:schemeClr val="tx1"/>
                </a:solidFill>
                <a:latin typeface="+mj-lt"/>
                <a:ea typeface="+mj-ea"/>
                <a:cs typeface="+mj-cs"/>
              </a:rPr>
              <a:t> </a:t>
            </a:r>
            <a:r>
              <a:rPr lang="en-US" altLang="en-US" sz="3600" cap="all" dirty="0" err="1">
                <a:ln w="3175" cmpd="sng">
                  <a:noFill/>
                </a:ln>
                <a:solidFill>
                  <a:schemeClr val="tx1"/>
                </a:solidFill>
                <a:latin typeface="+mj-lt"/>
                <a:ea typeface="+mj-ea"/>
                <a:cs typeface="+mj-cs"/>
              </a:rPr>
              <a:t>συγκρ</a:t>
            </a:r>
            <a:r>
              <a:rPr lang="el-GR" altLang="en-US" sz="3600" cap="all" dirty="0">
                <a:ln w="3175" cmpd="sng">
                  <a:noFill/>
                </a:ln>
                <a:solidFill>
                  <a:schemeClr val="tx1"/>
                </a:solidFill>
                <a:latin typeface="+mj-lt"/>
                <a:ea typeface="+mj-ea"/>
                <a:cs typeface="+mj-cs"/>
              </a:rPr>
              <a:t>ου</a:t>
            </a:r>
            <a:r>
              <a:rPr lang="en-US" altLang="en-US" sz="3600" cap="all" dirty="0" err="1">
                <a:ln w="3175" cmpd="sng">
                  <a:noFill/>
                </a:ln>
                <a:solidFill>
                  <a:schemeClr val="tx1"/>
                </a:solidFill>
                <a:latin typeface="+mj-lt"/>
                <a:ea typeface="+mj-ea"/>
                <a:cs typeface="+mj-cs"/>
              </a:rPr>
              <a:t>σεων</a:t>
            </a:r>
            <a:r>
              <a:rPr lang="en-US" altLang="en-US" sz="3600" cap="all" dirty="0">
                <a:ln w="3175" cmpd="sng">
                  <a:noFill/>
                </a:ln>
                <a:solidFill>
                  <a:schemeClr val="tx1"/>
                </a:solidFill>
                <a:latin typeface="+mj-lt"/>
                <a:ea typeface="+mj-ea"/>
                <a:cs typeface="+mj-cs"/>
              </a:rPr>
              <a:t> </a:t>
            </a:r>
          </a:p>
        </p:txBody>
      </p:sp>
      <p:sp>
        <p:nvSpPr>
          <p:cNvPr id="82947" name="Text Box 2">
            <a:extLst>
              <a:ext uri="{FF2B5EF4-FFF2-40B4-BE49-F238E27FC236}">
                <a16:creationId xmlns:a16="http://schemas.microsoft.com/office/drawing/2014/main" id="{E1AC6B77-5680-CB26-E78B-091024C39333}"/>
              </a:ext>
            </a:extLst>
          </p:cNvPr>
          <p:cNvSpPr txBox="1">
            <a:spLocks noChangeArrowheads="1"/>
          </p:cNvSpPr>
          <p:nvPr/>
        </p:nvSpPr>
        <p:spPr bwMode="auto">
          <a:xfrm>
            <a:off x="6400800" y="2251587"/>
            <a:ext cx="5147730" cy="36379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Aft>
                <a:spcPts val="1000"/>
              </a:spcAft>
              <a:buClr>
                <a:schemeClr val="tx1"/>
              </a:buClr>
              <a:buFont typeface="Arial"/>
              <a:buChar char="•"/>
            </a:pPr>
            <a:r>
              <a:rPr lang="en-US" altLang="en-US" dirty="0" err="1">
                <a:solidFill>
                  <a:schemeClr val="tx1"/>
                </a:solidFill>
                <a:latin typeface="+mn-lt"/>
                <a:ea typeface="+mn-ea"/>
              </a:rPr>
              <a:t>Οι</a:t>
            </a:r>
            <a:r>
              <a:rPr lang="en-US" altLang="en-US" dirty="0">
                <a:solidFill>
                  <a:schemeClr val="tx1"/>
                </a:solidFill>
                <a:latin typeface="+mn-lt"/>
                <a:ea typeface="+mn-ea"/>
              </a:rPr>
              <a:t> </a:t>
            </a:r>
            <a:r>
              <a:rPr lang="en-US" altLang="en-US" dirty="0" err="1">
                <a:solidFill>
                  <a:schemeClr val="tx1"/>
                </a:solidFill>
                <a:latin typeface="+mn-lt"/>
                <a:ea typeface="+mn-ea"/>
              </a:rPr>
              <a:t>χρωμ</a:t>
            </a:r>
            <a:r>
              <a:rPr lang="en-US" altLang="en-US" dirty="0">
                <a:solidFill>
                  <a:schemeClr val="tx1"/>
                </a:solidFill>
                <a:latin typeface="+mn-lt"/>
                <a:ea typeface="+mn-ea"/>
              </a:rPr>
              <a:t>α</a:t>
            </a:r>
            <a:r>
              <a:rPr lang="en-US" altLang="en-US" dirty="0" err="1">
                <a:solidFill>
                  <a:schemeClr val="tx1"/>
                </a:solidFill>
                <a:latin typeface="+mn-lt"/>
                <a:ea typeface="+mn-ea"/>
              </a:rPr>
              <a:t>τισμένες</a:t>
            </a:r>
            <a:r>
              <a:rPr lang="en-US" altLang="en-US" dirty="0">
                <a:solidFill>
                  <a:schemeClr val="tx1"/>
                </a:solidFill>
                <a:latin typeface="+mn-lt"/>
                <a:ea typeface="+mn-ea"/>
              </a:rPr>
              <a:t> </a:t>
            </a:r>
            <a:r>
              <a:rPr lang="en-US" altLang="en-US" dirty="0" err="1">
                <a:solidFill>
                  <a:schemeClr val="tx1"/>
                </a:solidFill>
                <a:latin typeface="+mn-lt"/>
                <a:ea typeface="+mn-ea"/>
              </a:rPr>
              <a:t>χώρες</a:t>
            </a:r>
            <a:r>
              <a:rPr lang="en-US" altLang="en-US" dirty="0">
                <a:solidFill>
                  <a:schemeClr val="tx1"/>
                </a:solidFill>
                <a:latin typeface="+mn-lt"/>
                <a:ea typeface="+mn-ea"/>
              </a:rPr>
              <a:t> </a:t>
            </a:r>
            <a:r>
              <a:rPr lang="en-US" altLang="en-US" dirty="0" err="1">
                <a:solidFill>
                  <a:schemeClr val="tx1"/>
                </a:solidFill>
                <a:latin typeface="+mn-lt"/>
                <a:ea typeface="+mn-ea"/>
              </a:rPr>
              <a:t>είν</a:t>
            </a:r>
            <a:r>
              <a:rPr lang="en-US" altLang="en-US" dirty="0">
                <a:solidFill>
                  <a:schemeClr val="tx1"/>
                </a:solidFill>
                <a:latin typeface="+mn-lt"/>
                <a:ea typeface="+mn-ea"/>
              </a:rPr>
              <a:t>α</a:t>
            </a:r>
            <a:r>
              <a:rPr lang="en-US" altLang="en-US" dirty="0" err="1">
                <a:solidFill>
                  <a:schemeClr val="tx1"/>
                </a:solidFill>
                <a:latin typeface="+mn-lt"/>
                <a:ea typeface="+mn-ea"/>
              </a:rPr>
              <a:t>ι</a:t>
            </a:r>
            <a:r>
              <a:rPr lang="en-US" altLang="en-US" dirty="0">
                <a:solidFill>
                  <a:schemeClr val="tx1"/>
                </a:solidFill>
                <a:latin typeface="+mn-lt"/>
                <a:ea typeface="+mn-ea"/>
              </a:rPr>
              <a:t> </a:t>
            </a:r>
            <a:r>
              <a:rPr lang="en-US" altLang="en-US" dirty="0" err="1">
                <a:solidFill>
                  <a:schemeClr val="tx1"/>
                </a:solidFill>
                <a:latin typeface="+mn-lt"/>
                <a:ea typeface="+mn-ea"/>
              </a:rPr>
              <a:t>μέλη</a:t>
            </a:r>
            <a:r>
              <a:rPr lang="en-US" altLang="en-US" dirty="0">
                <a:solidFill>
                  <a:schemeClr val="tx1"/>
                </a:solidFill>
                <a:latin typeface="+mn-lt"/>
                <a:ea typeface="+mn-ea"/>
              </a:rPr>
              <a:t> </a:t>
            </a:r>
            <a:r>
              <a:rPr lang="en-US" altLang="en-US" dirty="0" err="1">
                <a:solidFill>
                  <a:schemeClr val="tx1"/>
                </a:solidFill>
                <a:latin typeface="+mn-lt"/>
                <a:ea typeface="+mn-ea"/>
              </a:rPr>
              <a:t>της</a:t>
            </a:r>
            <a:r>
              <a:rPr lang="en-US" altLang="en-US" dirty="0">
                <a:solidFill>
                  <a:schemeClr val="tx1"/>
                </a:solidFill>
                <a:latin typeface="+mn-lt"/>
                <a:ea typeface="+mn-ea"/>
              </a:rPr>
              <a:t> </a:t>
            </a:r>
            <a:r>
              <a:rPr lang="en-US" altLang="en-US" dirty="0" err="1">
                <a:solidFill>
                  <a:schemeClr val="tx1"/>
                </a:solidFill>
                <a:latin typeface="+mn-lt"/>
                <a:ea typeface="+mn-ea"/>
              </a:rPr>
              <a:t>διάσκεψης</a:t>
            </a:r>
            <a:r>
              <a:rPr lang="en-US" altLang="en-US" dirty="0">
                <a:solidFill>
                  <a:schemeClr val="tx1"/>
                </a:solidFill>
                <a:latin typeface="+mn-lt"/>
                <a:ea typeface="+mn-ea"/>
              </a:rPr>
              <a:t>. </a:t>
            </a:r>
            <a:r>
              <a:rPr lang="en-US" altLang="en-US" dirty="0" err="1">
                <a:solidFill>
                  <a:schemeClr val="tx1"/>
                </a:solidFill>
                <a:latin typeface="+mn-lt"/>
                <a:ea typeface="+mn-ea"/>
              </a:rPr>
              <a:t>Τ</a:t>
            </a:r>
            <a:r>
              <a:rPr lang="en-US" altLang="en-US" dirty="0">
                <a:solidFill>
                  <a:schemeClr val="tx1"/>
                </a:solidFill>
                <a:latin typeface="+mn-lt"/>
                <a:ea typeface="+mn-ea"/>
              </a:rPr>
              <a:t>α α</a:t>
            </a:r>
            <a:r>
              <a:rPr lang="en-US" altLang="en-US" dirty="0" err="1">
                <a:solidFill>
                  <a:schemeClr val="tx1"/>
                </a:solidFill>
                <a:latin typeface="+mn-lt"/>
                <a:ea typeface="+mn-ea"/>
              </a:rPr>
              <a:t>ριθμημέν</a:t>
            </a:r>
            <a:r>
              <a:rPr lang="en-US" altLang="en-US" dirty="0">
                <a:solidFill>
                  <a:schemeClr val="tx1"/>
                </a:solidFill>
                <a:latin typeface="+mn-lt"/>
                <a:ea typeface="+mn-ea"/>
              </a:rPr>
              <a:t>α </a:t>
            </a:r>
            <a:r>
              <a:rPr lang="en-US" altLang="en-US" dirty="0" err="1">
                <a:solidFill>
                  <a:schemeClr val="tx1"/>
                </a:solidFill>
                <a:latin typeface="+mn-lt"/>
                <a:ea typeface="+mn-ea"/>
              </a:rPr>
              <a:t>σημεί</a:t>
            </a:r>
            <a:r>
              <a:rPr lang="en-US" altLang="en-US" dirty="0">
                <a:solidFill>
                  <a:schemeClr val="tx1"/>
                </a:solidFill>
                <a:latin typeface="+mn-lt"/>
                <a:ea typeface="+mn-ea"/>
              </a:rPr>
              <a:t>α </a:t>
            </a:r>
            <a:r>
              <a:rPr lang="en-US" altLang="en-US" dirty="0" err="1">
                <a:solidFill>
                  <a:schemeClr val="tx1"/>
                </a:solidFill>
                <a:latin typeface="+mn-lt"/>
                <a:ea typeface="+mn-ea"/>
              </a:rPr>
              <a:t>είν</a:t>
            </a:r>
            <a:r>
              <a:rPr lang="en-US" altLang="en-US" dirty="0">
                <a:solidFill>
                  <a:schemeClr val="tx1"/>
                </a:solidFill>
                <a:latin typeface="+mn-lt"/>
                <a:ea typeface="+mn-ea"/>
              </a:rPr>
              <a:t>α</a:t>
            </a:r>
            <a:r>
              <a:rPr lang="en-US" altLang="en-US" dirty="0" err="1">
                <a:solidFill>
                  <a:schemeClr val="tx1"/>
                </a:solidFill>
                <a:latin typeface="+mn-lt"/>
                <a:ea typeface="+mn-ea"/>
              </a:rPr>
              <a:t>ι</a:t>
            </a:r>
            <a:r>
              <a:rPr lang="en-US" altLang="en-US" dirty="0">
                <a:solidFill>
                  <a:schemeClr val="tx1"/>
                </a:solidFill>
                <a:latin typeface="+mn-lt"/>
                <a:ea typeface="+mn-ea"/>
              </a:rPr>
              <a:t> π</a:t>
            </a:r>
            <a:r>
              <a:rPr lang="en-US" altLang="en-US" dirty="0" err="1">
                <a:solidFill>
                  <a:schemeClr val="tx1"/>
                </a:solidFill>
                <a:latin typeface="+mn-lt"/>
                <a:ea typeface="+mn-ea"/>
              </a:rPr>
              <a:t>εριοχές</a:t>
            </a:r>
            <a:r>
              <a:rPr lang="en-US" altLang="en-US" dirty="0">
                <a:solidFill>
                  <a:schemeClr val="tx1"/>
                </a:solidFill>
                <a:latin typeface="+mn-lt"/>
                <a:ea typeface="+mn-ea"/>
              </a:rPr>
              <a:t> </a:t>
            </a:r>
            <a:r>
              <a:rPr lang="en-US" altLang="en-US" dirty="0" err="1">
                <a:solidFill>
                  <a:schemeClr val="tx1"/>
                </a:solidFill>
                <a:latin typeface="+mn-lt"/>
                <a:ea typeface="+mn-ea"/>
              </a:rPr>
              <a:t>συγκρούσεων</a:t>
            </a:r>
            <a:r>
              <a:rPr lang="en-US" altLang="en-US" dirty="0">
                <a:solidFill>
                  <a:schemeClr val="tx1"/>
                </a:solidFill>
                <a:latin typeface="+mn-lt"/>
                <a:ea typeface="+mn-ea"/>
              </a:rPr>
              <a:t> </a:t>
            </a:r>
            <a:r>
              <a:rPr lang="en-US" altLang="en-US" dirty="0" err="1">
                <a:solidFill>
                  <a:schemeClr val="tx1"/>
                </a:solidFill>
                <a:latin typeface="+mn-lt"/>
                <a:ea typeface="+mn-ea"/>
              </a:rPr>
              <a:t>μετ</a:t>
            </a:r>
            <a:r>
              <a:rPr lang="en-US" altLang="en-US" dirty="0">
                <a:solidFill>
                  <a:schemeClr val="tx1"/>
                </a:solidFill>
                <a:latin typeface="+mn-lt"/>
                <a:ea typeface="+mn-ea"/>
              </a:rPr>
              <a:t>α</a:t>
            </a:r>
            <a:r>
              <a:rPr lang="en-US" altLang="en-US" dirty="0" err="1">
                <a:solidFill>
                  <a:schemeClr val="tx1"/>
                </a:solidFill>
                <a:latin typeface="+mn-lt"/>
                <a:ea typeface="+mn-ea"/>
              </a:rPr>
              <a:t>ξύ</a:t>
            </a:r>
            <a:r>
              <a:rPr lang="en-US" altLang="en-US" dirty="0">
                <a:solidFill>
                  <a:schemeClr val="tx1"/>
                </a:solidFill>
                <a:latin typeface="+mn-lt"/>
                <a:ea typeface="+mn-ea"/>
              </a:rPr>
              <a:t> </a:t>
            </a:r>
            <a:r>
              <a:rPr lang="en-US" altLang="en-US" dirty="0" err="1">
                <a:solidFill>
                  <a:schemeClr val="tx1"/>
                </a:solidFill>
                <a:latin typeface="+mn-lt"/>
                <a:ea typeface="+mn-ea"/>
              </a:rPr>
              <a:t>Μουσουλμάνων</a:t>
            </a:r>
            <a:r>
              <a:rPr lang="en-US" altLang="en-US" dirty="0">
                <a:solidFill>
                  <a:schemeClr val="tx1"/>
                </a:solidFill>
                <a:latin typeface="+mn-lt"/>
                <a:ea typeface="+mn-ea"/>
              </a:rPr>
              <a:t> </a:t>
            </a:r>
            <a:r>
              <a:rPr lang="en-US" altLang="en-US" dirty="0" err="1">
                <a:solidFill>
                  <a:schemeClr val="tx1"/>
                </a:solidFill>
                <a:latin typeface="+mn-lt"/>
                <a:ea typeface="+mn-ea"/>
              </a:rPr>
              <a:t>κ</a:t>
            </a:r>
            <a:r>
              <a:rPr lang="en-US" altLang="en-US" dirty="0">
                <a:solidFill>
                  <a:schemeClr val="tx1"/>
                </a:solidFill>
                <a:latin typeface="+mn-lt"/>
                <a:ea typeface="+mn-ea"/>
              </a:rPr>
              <a:t>α</a:t>
            </a:r>
            <a:r>
              <a:rPr lang="en-US" altLang="en-US" dirty="0" err="1">
                <a:solidFill>
                  <a:schemeClr val="tx1"/>
                </a:solidFill>
                <a:latin typeface="+mn-lt"/>
                <a:ea typeface="+mn-ea"/>
              </a:rPr>
              <a:t>ι</a:t>
            </a:r>
            <a:r>
              <a:rPr lang="en-US" altLang="en-US" dirty="0">
                <a:solidFill>
                  <a:schemeClr val="tx1"/>
                </a:solidFill>
                <a:latin typeface="+mn-lt"/>
                <a:ea typeface="+mn-ea"/>
              </a:rPr>
              <a:t> </a:t>
            </a:r>
            <a:r>
              <a:rPr lang="en-US" altLang="en-US" dirty="0" err="1">
                <a:solidFill>
                  <a:schemeClr val="tx1"/>
                </a:solidFill>
                <a:latin typeface="+mn-lt"/>
                <a:ea typeface="+mn-ea"/>
              </a:rPr>
              <a:t>μη</a:t>
            </a:r>
            <a:r>
              <a:rPr lang="en-US" altLang="en-US" dirty="0">
                <a:solidFill>
                  <a:schemeClr val="tx1"/>
                </a:solidFill>
                <a:latin typeface="+mn-lt"/>
                <a:ea typeface="+mn-ea"/>
              </a:rPr>
              <a:t> </a:t>
            </a:r>
            <a:r>
              <a:rPr lang="en-US" altLang="en-US" dirty="0" err="1">
                <a:solidFill>
                  <a:schemeClr val="tx1"/>
                </a:solidFill>
                <a:latin typeface="+mn-lt"/>
                <a:ea typeface="+mn-ea"/>
              </a:rPr>
              <a:t>Μουσουλμάνων</a:t>
            </a:r>
            <a:r>
              <a:rPr lang="en-US" altLang="en-US" dirty="0">
                <a:solidFill>
                  <a:schemeClr val="tx1"/>
                </a:solidFill>
                <a:latin typeface="+mn-lt"/>
                <a:ea typeface="+mn-ea"/>
              </a:rPr>
              <a:t> </a:t>
            </a:r>
            <a:r>
              <a:rPr lang="en-US" altLang="en-US" dirty="0" err="1">
                <a:solidFill>
                  <a:schemeClr val="tx1"/>
                </a:solidFill>
                <a:latin typeface="+mn-lt"/>
                <a:ea typeface="+mn-ea"/>
              </a:rPr>
              <a:t>ή</a:t>
            </a:r>
            <a:r>
              <a:rPr lang="en-US" altLang="en-US" dirty="0">
                <a:solidFill>
                  <a:schemeClr val="tx1"/>
                </a:solidFill>
                <a:latin typeface="+mn-lt"/>
                <a:ea typeface="+mn-ea"/>
              </a:rPr>
              <a:t> </a:t>
            </a:r>
            <a:r>
              <a:rPr lang="en-US" altLang="en-US" dirty="0" err="1">
                <a:solidFill>
                  <a:schemeClr val="tx1"/>
                </a:solidFill>
                <a:latin typeface="+mn-lt"/>
                <a:ea typeface="+mn-ea"/>
              </a:rPr>
              <a:t>κοσμικών</a:t>
            </a:r>
            <a:r>
              <a:rPr lang="en-US" altLang="en-US" dirty="0">
                <a:solidFill>
                  <a:schemeClr val="tx1"/>
                </a:solidFill>
                <a:latin typeface="+mn-lt"/>
                <a:ea typeface="+mn-ea"/>
              </a:rPr>
              <a:t> α</a:t>
            </a:r>
            <a:r>
              <a:rPr lang="en-US" altLang="en-US" dirty="0" err="1">
                <a:solidFill>
                  <a:schemeClr val="tx1"/>
                </a:solidFill>
                <a:latin typeface="+mn-lt"/>
                <a:ea typeface="+mn-ea"/>
              </a:rPr>
              <a:t>ρχών</a:t>
            </a:r>
            <a:r>
              <a:rPr lang="en-US" altLang="en-US" dirty="0">
                <a:solidFill>
                  <a:schemeClr val="tx1"/>
                </a:solidFill>
                <a:latin typeface="+mn-lt"/>
                <a:ea typeface="+mn-ea"/>
              </a:rPr>
              <a:t>.</a:t>
            </a:r>
          </a:p>
          <a:p>
            <a:pPr>
              <a:spcAft>
                <a:spcPts val="1000"/>
              </a:spcAft>
              <a:buClr>
                <a:schemeClr val="tx1"/>
              </a:buClr>
              <a:buFont typeface="Arial"/>
              <a:buChar char="•"/>
            </a:pPr>
            <a:endParaRPr lang="en-US" altLang="en-US" dirty="0">
              <a:solidFill>
                <a:schemeClr val="tx1"/>
              </a:solidFill>
              <a:latin typeface="+mn-lt"/>
              <a:ea typeface="+mn-ea"/>
            </a:endParaRPr>
          </a:p>
          <a:p>
            <a:pPr>
              <a:spcAft>
                <a:spcPts val="1000"/>
              </a:spcAft>
              <a:buClr>
                <a:schemeClr val="tx1"/>
              </a:buClr>
              <a:buFont typeface="Arial"/>
              <a:buChar char="•"/>
            </a:pPr>
            <a:r>
              <a:rPr lang="en-US" altLang="en-US" dirty="0" err="1">
                <a:solidFill>
                  <a:schemeClr val="tx1"/>
                </a:solidFill>
                <a:latin typeface="+mn-lt"/>
                <a:ea typeface="+mn-ea"/>
              </a:rPr>
              <a:t>Πηγή</a:t>
            </a:r>
            <a:r>
              <a:rPr lang="en-US" altLang="en-US" dirty="0">
                <a:solidFill>
                  <a:schemeClr val="tx1"/>
                </a:solidFill>
                <a:latin typeface="+mn-lt"/>
                <a:ea typeface="+mn-ea"/>
              </a:rPr>
              <a:t>, Pevehouse &amp; Goldstein (202</a:t>
            </a:r>
            <a:r>
              <a:rPr lang="el-GR" altLang="en-US" dirty="0">
                <a:solidFill>
                  <a:schemeClr val="tx1"/>
                </a:solidFill>
                <a:latin typeface="+mn-lt"/>
                <a:ea typeface="+mn-ea"/>
              </a:rPr>
              <a:t>6</a:t>
            </a:r>
            <a:r>
              <a:rPr lang="en-US" altLang="en-US" dirty="0">
                <a:solidFill>
                  <a:schemeClr val="tx1"/>
                </a:solidFill>
                <a:latin typeface="+mn-lt"/>
                <a:ea typeface="+mn-ea"/>
              </a:rPr>
              <a:t>), </a:t>
            </a:r>
            <a:r>
              <a:rPr lang="en-US" altLang="en-US" dirty="0" err="1">
                <a:solidFill>
                  <a:schemeClr val="tx1"/>
                </a:solidFill>
                <a:latin typeface="+mn-lt"/>
                <a:ea typeface="+mn-ea"/>
              </a:rPr>
              <a:t>σχήμ</a:t>
            </a:r>
            <a:r>
              <a:rPr lang="en-US" altLang="en-US" dirty="0">
                <a:solidFill>
                  <a:schemeClr val="tx1"/>
                </a:solidFill>
                <a:latin typeface="+mn-lt"/>
                <a:ea typeface="+mn-ea"/>
              </a:rPr>
              <a:t>α 5.3</a:t>
            </a:r>
          </a:p>
        </p:txBody>
      </p:sp>
      <p:pic>
        <p:nvPicPr>
          <p:cNvPr id="2" name="Θέση περιεχομένου 4" descr="Εικόνα που περιέχει κείμενο, χάρτης, Άτλας&#10;&#10;Περιγραφή που δημιουργήθηκε αυτόματα">
            <a:extLst>
              <a:ext uri="{FF2B5EF4-FFF2-40B4-BE49-F238E27FC236}">
                <a16:creationId xmlns:a16="http://schemas.microsoft.com/office/drawing/2014/main" id="{F05F37D3-4908-E6A9-165F-C1D844EBD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79" y="770534"/>
            <a:ext cx="5014187" cy="51189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{ECB240F2-B2C5-7943-BD4A-B6A1DC22CCFF}tf10001058</Template>
  <TotalTime>2121</TotalTime>
  <Words>940</Words>
  <Application>Microsoft Macintosh PowerPoint</Application>
  <PresentationFormat>Widescreen</PresentationFormat>
  <Paragraphs>113</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Celestial</vt:lpstr>
      <vt:lpstr>ΔΙΕΘΝΕΙΣ ΣΥΓΚΡΟΥΣΕΙΣ</vt:lpstr>
      <vt:lpstr>PowerPoint Presentation</vt:lpstr>
      <vt:lpstr>ΧΩΡΕΣ ΣΕ ΠΟΛΕΜΟ 2023</vt:lpstr>
      <vt:lpstr>ΕΙΔΗ ΠΟΛΕΜΟΥ</vt:lpstr>
      <vt:lpstr>ΘΕΩΡΙΕΣ ΠΟΛΕΜΟΥ: Πότε γίνεται μια σύγκρουση βίαιη; </vt:lpstr>
      <vt:lpstr>Ειδη διεθνων συγκρουσεων</vt:lpstr>
      <vt:lpstr>ΕΘΝΙΚΙΣΜΟΣ</vt:lpstr>
      <vt:lpstr>1. Εθνοτικες συγκρουσεις</vt:lpstr>
      <vt:lpstr>PowerPoint Presentation</vt:lpstr>
      <vt:lpstr>2. Θρησκευτικες συγκρουσεις</vt:lpstr>
      <vt:lpstr>2. Θρησκευτικες συγκρουσεις: τΡΟΠΟΙ ΕΠΗΡΕΑΣΜΟΥ ΔΙΕΘΝΟΥΣ ΤΑΞΗΣ</vt:lpstr>
      <vt:lpstr>PowerPoint Presentation</vt:lpstr>
      <vt:lpstr>3. ΙΔΕΟΛΟΓΙΚΕΣ ΣΥΓΚΡΟΥΣΕΙΣ</vt:lpstr>
      <vt:lpstr>4. Εδαφικες ΣΥΓΚΡΟΥΣΕΙΣ </vt:lpstr>
      <vt:lpstr>5. Κυβερνητικες συγκρουσεις  </vt:lpstr>
      <vt:lpstr>6. οικονομικες συγκρουσεις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ΔΙΕΘΝΕΙΣ ΣΥΓΚΡΟΥΣΕΙΣ</dc:title>
  <dc:creator>Sofia Tipaldou</dc:creator>
  <cp:lastModifiedBy>Sofia Tipaldou</cp:lastModifiedBy>
  <cp:revision>58</cp:revision>
  <dcterms:created xsi:type="dcterms:W3CDTF">2023-05-17T21:55:19Z</dcterms:created>
  <dcterms:modified xsi:type="dcterms:W3CDTF">2026-05-06T05:12:16Z</dcterms:modified>
</cp:coreProperties>
</file>