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2"/>
  </p:notesMasterIdLst>
  <p:sldIdLst>
    <p:sldId id="256" r:id="rId2"/>
    <p:sldId id="292" r:id="rId3"/>
    <p:sldId id="257" r:id="rId4"/>
    <p:sldId id="258" r:id="rId5"/>
    <p:sldId id="282" r:id="rId6"/>
    <p:sldId id="283" r:id="rId7"/>
    <p:sldId id="284" r:id="rId8"/>
    <p:sldId id="285" r:id="rId9"/>
    <p:sldId id="269" r:id="rId10"/>
    <p:sldId id="291" r:id="rId11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/>
    <p:restoredTop sz="82740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00795-B6F7-4645-B66F-22029130BFB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FCCACD-D652-47E7-AD7C-6EC4E5922892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Ζώνη ελεύθερων συναλλαγών </a:t>
          </a:r>
          <a:r>
            <a:rPr lang="en-US" dirty="0">
              <a:solidFill>
                <a:schemeClr val="tx1"/>
              </a:solidFill>
            </a:rPr>
            <a:t>(free trade area): </a:t>
          </a:r>
          <a:r>
            <a:rPr lang="el-GR" dirty="0">
              <a:solidFill>
                <a:schemeClr val="tx1"/>
              </a:solidFill>
            </a:rPr>
            <a:t>μια ζ</a:t>
          </a:r>
          <a:r>
            <a:rPr lang="en-US" dirty="0" err="1">
              <a:solidFill>
                <a:schemeClr val="tx1"/>
              </a:solidFill>
            </a:rPr>
            <a:t>ώ</a:t>
          </a:r>
          <a:r>
            <a:rPr lang="el-GR" dirty="0" err="1">
              <a:solidFill>
                <a:schemeClr val="tx1"/>
              </a:solidFill>
            </a:rPr>
            <a:t>νη</a:t>
          </a:r>
          <a:r>
            <a:rPr lang="el-GR" dirty="0">
              <a:solidFill>
                <a:schemeClr val="tx1"/>
              </a:solidFill>
            </a:rPr>
            <a:t> (εντός ΕΟΚ) στην οποία δεν υπάρχουν δασμοί ή άλλοι περιορισμοί στη διασυνοριακή διακίνηση εμπορευμάτων και υπηρεσιών</a:t>
          </a:r>
          <a:endParaRPr lang="en-US" dirty="0">
            <a:solidFill>
              <a:schemeClr val="tx1"/>
            </a:solidFill>
          </a:endParaRPr>
        </a:p>
      </dgm:t>
    </dgm:pt>
    <dgm:pt modelId="{A052F87C-0E57-42FA-9EA1-D518940E3645}" type="parTrans" cxnId="{5875F013-8B23-451D-922A-781A6BD68915}">
      <dgm:prSet/>
      <dgm:spPr/>
      <dgm:t>
        <a:bodyPr/>
        <a:lstStyle/>
        <a:p>
          <a:endParaRPr lang="en-US"/>
        </a:p>
      </dgm:t>
    </dgm:pt>
    <dgm:pt modelId="{453AA025-A98F-4F01-83BF-DEDB26E3E39A}" type="sibTrans" cxnId="{5875F013-8B23-451D-922A-781A6BD68915}">
      <dgm:prSet/>
      <dgm:spPr/>
      <dgm:t>
        <a:bodyPr/>
        <a:lstStyle/>
        <a:p>
          <a:endParaRPr lang="en-US"/>
        </a:p>
      </dgm:t>
    </dgm:pt>
    <dgm:pt modelId="{09D571A9-E2B5-4839-BBF4-DD16CA1C74C7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Τελωνειακή ένωση</a:t>
          </a:r>
          <a:r>
            <a:rPr lang="en-US" dirty="0">
              <a:solidFill>
                <a:schemeClr val="tx1"/>
              </a:solidFill>
            </a:rPr>
            <a:t> (customs union): </a:t>
          </a:r>
          <a:r>
            <a:rPr lang="el-GR" dirty="0">
              <a:solidFill>
                <a:schemeClr val="tx1"/>
              </a:solidFill>
            </a:rPr>
            <a:t>κοινό εξωτερικό δασμολόγιο που υιοθετείται από τα μέλη μιας ζώνης ελεύθερων συναλλαγών</a:t>
          </a:r>
          <a:endParaRPr lang="en-US" dirty="0">
            <a:solidFill>
              <a:schemeClr val="tx1"/>
            </a:solidFill>
          </a:endParaRPr>
        </a:p>
      </dgm:t>
    </dgm:pt>
    <dgm:pt modelId="{F5721512-5B97-4F48-A49E-3595F8922DEB}" type="parTrans" cxnId="{E36E5E1C-7193-418A-9368-EDC0F916043C}">
      <dgm:prSet/>
      <dgm:spPr/>
      <dgm:t>
        <a:bodyPr/>
        <a:lstStyle/>
        <a:p>
          <a:endParaRPr lang="en-US"/>
        </a:p>
      </dgm:t>
    </dgm:pt>
    <dgm:pt modelId="{9A633E85-0C70-481D-9070-DE5B5CB32281}" type="sibTrans" cxnId="{E36E5E1C-7193-418A-9368-EDC0F916043C}">
      <dgm:prSet/>
      <dgm:spPr/>
      <dgm:t>
        <a:bodyPr/>
        <a:lstStyle/>
        <a:p>
          <a:endParaRPr lang="en-US"/>
        </a:p>
      </dgm:t>
    </dgm:pt>
    <dgm:pt modelId="{96E0F071-F590-4D10-8D12-829E87748DCF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Κοινή αγορά (</a:t>
          </a:r>
          <a:r>
            <a:rPr lang="en-US" dirty="0">
              <a:solidFill>
                <a:schemeClr val="tx1"/>
              </a:solidFill>
            </a:rPr>
            <a:t>common market): </a:t>
          </a:r>
          <a:r>
            <a:rPr lang="el-GR" dirty="0">
              <a:solidFill>
                <a:schemeClr val="tx1"/>
              </a:solidFill>
            </a:rPr>
            <a:t>μια ζώνη στην οποία το εργατικό δυναμικό και τα κεφάλαια (καθώς και τα εμπορεύματα) ρέουν ελεύθερα μεταξύ των χωρών</a:t>
          </a:r>
          <a:endParaRPr lang="en-US" dirty="0">
            <a:solidFill>
              <a:schemeClr val="tx1"/>
            </a:solidFill>
          </a:endParaRPr>
        </a:p>
      </dgm:t>
    </dgm:pt>
    <dgm:pt modelId="{3F29B315-F54A-4505-8FE7-D2555B5DFAA5}" type="parTrans" cxnId="{818CDE9B-EDD8-451B-AFAA-9106B252029E}">
      <dgm:prSet/>
      <dgm:spPr/>
      <dgm:t>
        <a:bodyPr/>
        <a:lstStyle/>
        <a:p>
          <a:endParaRPr lang="en-US"/>
        </a:p>
      </dgm:t>
    </dgm:pt>
    <dgm:pt modelId="{CA607276-E245-4A1C-B2C4-811E3C832C04}" type="sibTrans" cxnId="{818CDE9B-EDD8-451B-AFAA-9106B252029E}">
      <dgm:prSet/>
      <dgm:spPr/>
      <dgm:t>
        <a:bodyPr/>
        <a:lstStyle/>
        <a:p>
          <a:endParaRPr lang="en-US"/>
        </a:p>
      </dgm:t>
    </dgm:pt>
    <dgm:pt modelId="{6F286DEF-6469-419B-B60E-6131918F89A8}">
      <dgm:prSet/>
      <dgm:spPr/>
      <dgm:t>
        <a:bodyPr/>
        <a:lstStyle/>
        <a:p>
          <a:r>
            <a:rPr lang="el-GR" dirty="0">
              <a:solidFill>
                <a:schemeClr val="tx1"/>
              </a:solidFill>
            </a:rPr>
            <a:t>Οικονομική και </a:t>
          </a:r>
          <a:r>
            <a:rPr lang="el-GR">
              <a:solidFill>
                <a:schemeClr val="tx1"/>
              </a:solidFill>
            </a:rPr>
            <a:t>νομισματική ένωση (ΟΝΕ): </a:t>
          </a:r>
          <a:r>
            <a:rPr lang="el-GR" dirty="0">
              <a:solidFill>
                <a:schemeClr val="tx1"/>
              </a:solidFill>
            </a:rPr>
            <a:t>ενιαίο νόμισμα</a:t>
          </a:r>
          <a:endParaRPr lang="en-US" dirty="0">
            <a:solidFill>
              <a:schemeClr val="tx1"/>
            </a:solidFill>
          </a:endParaRPr>
        </a:p>
      </dgm:t>
    </dgm:pt>
    <dgm:pt modelId="{517E6432-4711-49A8-9BD5-559B8DE238A9}" type="parTrans" cxnId="{2FDB5E92-B6D1-4BAC-81ED-9F9399F74ECF}">
      <dgm:prSet/>
      <dgm:spPr/>
      <dgm:t>
        <a:bodyPr/>
        <a:lstStyle/>
        <a:p>
          <a:endParaRPr lang="en-US"/>
        </a:p>
      </dgm:t>
    </dgm:pt>
    <dgm:pt modelId="{5A13CAE8-2254-46EE-B94D-52203687EF9B}" type="sibTrans" cxnId="{2FDB5E92-B6D1-4BAC-81ED-9F9399F74ECF}">
      <dgm:prSet/>
      <dgm:spPr/>
      <dgm:t>
        <a:bodyPr/>
        <a:lstStyle/>
        <a:p>
          <a:endParaRPr lang="en-US"/>
        </a:p>
      </dgm:t>
    </dgm:pt>
    <dgm:pt modelId="{16457AF3-D1B0-1646-8B7F-B9DCEDBA1AA8}" type="pres">
      <dgm:prSet presAssocID="{BC900795-B6F7-4645-B66F-22029130BFB3}" presName="outerComposite" presStyleCnt="0">
        <dgm:presLayoutVars>
          <dgm:chMax val="5"/>
          <dgm:dir/>
          <dgm:resizeHandles val="exact"/>
        </dgm:presLayoutVars>
      </dgm:prSet>
      <dgm:spPr/>
    </dgm:pt>
    <dgm:pt modelId="{E5A761FD-39F9-B043-A424-6F703D19DE49}" type="pres">
      <dgm:prSet presAssocID="{BC900795-B6F7-4645-B66F-22029130BFB3}" presName="dummyMaxCanvas" presStyleCnt="0">
        <dgm:presLayoutVars/>
      </dgm:prSet>
      <dgm:spPr/>
    </dgm:pt>
    <dgm:pt modelId="{36915469-CC13-DE4B-87A4-80D0EB9C1E04}" type="pres">
      <dgm:prSet presAssocID="{BC900795-B6F7-4645-B66F-22029130BFB3}" presName="FourNodes_1" presStyleLbl="node1" presStyleIdx="0" presStyleCnt="4">
        <dgm:presLayoutVars>
          <dgm:bulletEnabled val="1"/>
        </dgm:presLayoutVars>
      </dgm:prSet>
      <dgm:spPr/>
    </dgm:pt>
    <dgm:pt modelId="{B2DFCE87-FC29-5747-A8B0-E3DBB6766852}" type="pres">
      <dgm:prSet presAssocID="{BC900795-B6F7-4645-B66F-22029130BFB3}" presName="FourNodes_2" presStyleLbl="node1" presStyleIdx="1" presStyleCnt="4">
        <dgm:presLayoutVars>
          <dgm:bulletEnabled val="1"/>
        </dgm:presLayoutVars>
      </dgm:prSet>
      <dgm:spPr/>
    </dgm:pt>
    <dgm:pt modelId="{9F2B2ABF-0EBE-584D-9F97-59E51FC4F862}" type="pres">
      <dgm:prSet presAssocID="{BC900795-B6F7-4645-B66F-22029130BFB3}" presName="FourNodes_3" presStyleLbl="node1" presStyleIdx="2" presStyleCnt="4">
        <dgm:presLayoutVars>
          <dgm:bulletEnabled val="1"/>
        </dgm:presLayoutVars>
      </dgm:prSet>
      <dgm:spPr/>
    </dgm:pt>
    <dgm:pt modelId="{B225010D-2718-0F4C-9DE2-AF7F5FE99AC0}" type="pres">
      <dgm:prSet presAssocID="{BC900795-B6F7-4645-B66F-22029130BFB3}" presName="FourNodes_4" presStyleLbl="node1" presStyleIdx="3" presStyleCnt="4">
        <dgm:presLayoutVars>
          <dgm:bulletEnabled val="1"/>
        </dgm:presLayoutVars>
      </dgm:prSet>
      <dgm:spPr/>
    </dgm:pt>
    <dgm:pt modelId="{0EAA3D52-ED3D-E24B-8FD8-1E630F43801A}" type="pres">
      <dgm:prSet presAssocID="{BC900795-B6F7-4645-B66F-22029130BFB3}" presName="FourConn_1-2" presStyleLbl="fgAccFollowNode1" presStyleIdx="0" presStyleCnt="3">
        <dgm:presLayoutVars>
          <dgm:bulletEnabled val="1"/>
        </dgm:presLayoutVars>
      </dgm:prSet>
      <dgm:spPr/>
    </dgm:pt>
    <dgm:pt modelId="{23AB0710-6BAA-7145-AB56-F0234E1ABB3C}" type="pres">
      <dgm:prSet presAssocID="{BC900795-B6F7-4645-B66F-22029130BFB3}" presName="FourConn_2-3" presStyleLbl="fgAccFollowNode1" presStyleIdx="1" presStyleCnt="3">
        <dgm:presLayoutVars>
          <dgm:bulletEnabled val="1"/>
        </dgm:presLayoutVars>
      </dgm:prSet>
      <dgm:spPr/>
    </dgm:pt>
    <dgm:pt modelId="{5199AA5D-61EE-3147-9E95-8AC0D48A2D73}" type="pres">
      <dgm:prSet presAssocID="{BC900795-B6F7-4645-B66F-22029130BFB3}" presName="FourConn_3-4" presStyleLbl="fgAccFollowNode1" presStyleIdx="2" presStyleCnt="3">
        <dgm:presLayoutVars>
          <dgm:bulletEnabled val="1"/>
        </dgm:presLayoutVars>
      </dgm:prSet>
      <dgm:spPr/>
    </dgm:pt>
    <dgm:pt modelId="{82D83C89-7E49-C846-AC6E-B776DC5905B9}" type="pres">
      <dgm:prSet presAssocID="{BC900795-B6F7-4645-B66F-22029130BFB3}" presName="FourNodes_1_text" presStyleLbl="node1" presStyleIdx="3" presStyleCnt="4">
        <dgm:presLayoutVars>
          <dgm:bulletEnabled val="1"/>
        </dgm:presLayoutVars>
      </dgm:prSet>
      <dgm:spPr/>
    </dgm:pt>
    <dgm:pt modelId="{4CB3A0F4-7ECF-E944-AFA1-4A0E0BD73B03}" type="pres">
      <dgm:prSet presAssocID="{BC900795-B6F7-4645-B66F-22029130BFB3}" presName="FourNodes_2_text" presStyleLbl="node1" presStyleIdx="3" presStyleCnt="4">
        <dgm:presLayoutVars>
          <dgm:bulletEnabled val="1"/>
        </dgm:presLayoutVars>
      </dgm:prSet>
      <dgm:spPr/>
    </dgm:pt>
    <dgm:pt modelId="{E87F2642-3555-864F-970B-B0844FD7462D}" type="pres">
      <dgm:prSet presAssocID="{BC900795-B6F7-4645-B66F-22029130BFB3}" presName="FourNodes_3_text" presStyleLbl="node1" presStyleIdx="3" presStyleCnt="4">
        <dgm:presLayoutVars>
          <dgm:bulletEnabled val="1"/>
        </dgm:presLayoutVars>
      </dgm:prSet>
      <dgm:spPr/>
    </dgm:pt>
    <dgm:pt modelId="{85E684B6-F514-7B4F-B458-3A32C312BADC}" type="pres">
      <dgm:prSet presAssocID="{BC900795-B6F7-4645-B66F-22029130BFB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05F9F0F-D8C3-D443-A0E9-59B365304DFF}" type="presOf" srcId="{BC900795-B6F7-4645-B66F-22029130BFB3}" destId="{16457AF3-D1B0-1646-8B7F-B9DCEDBA1AA8}" srcOrd="0" destOrd="0" presId="urn:microsoft.com/office/officeart/2005/8/layout/vProcess5"/>
    <dgm:cxn modelId="{3E340F10-8D4C-C84A-BE66-C8D0C1650CB6}" type="presOf" srcId="{6F286DEF-6469-419B-B60E-6131918F89A8}" destId="{85E684B6-F514-7B4F-B458-3A32C312BADC}" srcOrd="1" destOrd="0" presId="urn:microsoft.com/office/officeart/2005/8/layout/vProcess5"/>
    <dgm:cxn modelId="{5875F013-8B23-451D-922A-781A6BD68915}" srcId="{BC900795-B6F7-4645-B66F-22029130BFB3}" destId="{21FCCACD-D652-47E7-AD7C-6EC4E5922892}" srcOrd="0" destOrd="0" parTransId="{A052F87C-0E57-42FA-9EA1-D518940E3645}" sibTransId="{453AA025-A98F-4F01-83BF-DEDB26E3E39A}"/>
    <dgm:cxn modelId="{E36E5E1C-7193-418A-9368-EDC0F916043C}" srcId="{BC900795-B6F7-4645-B66F-22029130BFB3}" destId="{09D571A9-E2B5-4839-BBF4-DD16CA1C74C7}" srcOrd="1" destOrd="0" parTransId="{F5721512-5B97-4F48-A49E-3595F8922DEB}" sibTransId="{9A633E85-0C70-481D-9070-DE5B5CB32281}"/>
    <dgm:cxn modelId="{EBDA4D38-A6AC-F642-B391-1A608690CA66}" type="presOf" srcId="{09D571A9-E2B5-4839-BBF4-DD16CA1C74C7}" destId="{4CB3A0F4-7ECF-E944-AFA1-4A0E0BD73B03}" srcOrd="1" destOrd="0" presId="urn:microsoft.com/office/officeart/2005/8/layout/vProcess5"/>
    <dgm:cxn modelId="{EBDD9547-95E3-DF41-8EAB-6E5CA7ACEB02}" type="presOf" srcId="{21FCCACD-D652-47E7-AD7C-6EC4E5922892}" destId="{36915469-CC13-DE4B-87A4-80D0EB9C1E04}" srcOrd="0" destOrd="0" presId="urn:microsoft.com/office/officeart/2005/8/layout/vProcess5"/>
    <dgm:cxn modelId="{1A674549-9E2F-4949-9C4A-D17FBF1FC999}" type="presOf" srcId="{CA607276-E245-4A1C-B2C4-811E3C832C04}" destId="{5199AA5D-61EE-3147-9E95-8AC0D48A2D73}" srcOrd="0" destOrd="0" presId="urn:microsoft.com/office/officeart/2005/8/layout/vProcess5"/>
    <dgm:cxn modelId="{BD86EC75-5202-EE40-8CE0-8C156AAE7410}" type="presOf" srcId="{9A633E85-0C70-481D-9070-DE5B5CB32281}" destId="{23AB0710-6BAA-7145-AB56-F0234E1ABB3C}" srcOrd="0" destOrd="0" presId="urn:microsoft.com/office/officeart/2005/8/layout/vProcess5"/>
    <dgm:cxn modelId="{2FDB5E92-B6D1-4BAC-81ED-9F9399F74ECF}" srcId="{BC900795-B6F7-4645-B66F-22029130BFB3}" destId="{6F286DEF-6469-419B-B60E-6131918F89A8}" srcOrd="3" destOrd="0" parTransId="{517E6432-4711-49A8-9BD5-559B8DE238A9}" sibTransId="{5A13CAE8-2254-46EE-B94D-52203687EF9B}"/>
    <dgm:cxn modelId="{BC53E094-A40E-3A4B-A866-3495DCE4C4CE}" type="presOf" srcId="{96E0F071-F590-4D10-8D12-829E87748DCF}" destId="{E87F2642-3555-864F-970B-B0844FD7462D}" srcOrd="1" destOrd="0" presId="urn:microsoft.com/office/officeart/2005/8/layout/vProcess5"/>
    <dgm:cxn modelId="{818CDE9B-EDD8-451B-AFAA-9106B252029E}" srcId="{BC900795-B6F7-4645-B66F-22029130BFB3}" destId="{96E0F071-F590-4D10-8D12-829E87748DCF}" srcOrd="2" destOrd="0" parTransId="{3F29B315-F54A-4505-8FE7-D2555B5DFAA5}" sibTransId="{CA607276-E245-4A1C-B2C4-811E3C832C04}"/>
    <dgm:cxn modelId="{C93209BD-D9F4-D940-A957-D51AE7F373C1}" type="presOf" srcId="{21FCCACD-D652-47E7-AD7C-6EC4E5922892}" destId="{82D83C89-7E49-C846-AC6E-B776DC5905B9}" srcOrd="1" destOrd="0" presId="urn:microsoft.com/office/officeart/2005/8/layout/vProcess5"/>
    <dgm:cxn modelId="{69C054D3-A800-E44D-9859-BBF5CD5AEBE5}" type="presOf" srcId="{453AA025-A98F-4F01-83BF-DEDB26E3E39A}" destId="{0EAA3D52-ED3D-E24B-8FD8-1E630F43801A}" srcOrd="0" destOrd="0" presId="urn:microsoft.com/office/officeart/2005/8/layout/vProcess5"/>
    <dgm:cxn modelId="{15E61EDB-C62E-DE43-8874-5D556C06A148}" type="presOf" srcId="{6F286DEF-6469-419B-B60E-6131918F89A8}" destId="{B225010D-2718-0F4C-9DE2-AF7F5FE99AC0}" srcOrd="0" destOrd="0" presId="urn:microsoft.com/office/officeart/2005/8/layout/vProcess5"/>
    <dgm:cxn modelId="{136FDFF1-E2B2-CF4B-9450-8D1A42EE9546}" type="presOf" srcId="{96E0F071-F590-4D10-8D12-829E87748DCF}" destId="{9F2B2ABF-0EBE-584D-9F97-59E51FC4F862}" srcOrd="0" destOrd="0" presId="urn:microsoft.com/office/officeart/2005/8/layout/vProcess5"/>
    <dgm:cxn modelId="{31DAFEF7-1FD2-8543-8AC3-F587DA628EBA}" type="presOf" srcId="{09D571A9-E2B5-4839-BBF4-DD16CA1C74C7}" destId="{B2DFCE87-FC29-5747-A8B0-E3DBB6766852}" srcOrd="0" destOrd="0" presId="urn:microsoft.com/office/officeart/2005/8/layout/vProcess5"/>
    <dgm:cxn modelId="{FCCDE4B7-C1B3-9A4E-830C-116FA6BF2BD3}" type="presParOf" srcId="{16457AF3-D1B0-1646-8B7F-B9DCEDBA1AA8}" destId="{E5A761FD-39F9-B043-A424-6F703D19DE49}" srcOrd="0" destOrd="0" presId="urn:microsoft.com/office/officeart/2005/8/layout/vProcess5"/>
    <dgm:cxn modelId="{9F8E41FA-D298-B147-A5E0-2020A69ECF0C}" type="presParOf" srcId="{16457AF3-D1B0-1646-8B7F-B9DCEDBA1AA8}" destId="{36915469-CC13-DE4B-87A4-80D0EB9C1E04}" srcOrd="1" destOrd="0" presId="urn:microsoft.com/office/officeart/2005/8/layout/vProcess5"/>
    <dgm:cxn modelId="{7DDC169D-6530-5D49-A746-D8D298E1171E}" type="presParOf" srcId="{16457AF3-D1B0-1646-8B7F-B9DCEDBA1AA8}" destId="{B2DFCE87-FC29-5747-A8B0-E3DBB6766852}" srcOrd="2" destOrd="0" presId="urn:microsoft.com/office/officeart/2005/8/layout/vProcess5"/>
    <dgm:cxn modelId="{C9149544-3CE9-3547-90C7-4FB08CDCE040}" type="presParOf" srcId="{16457AF3-D1B0-1646-8B7F-B9DCEDBA1AA8}" destId="{9F2B2ABF-0EBE-584D-9F97-59E51FC4F862}" srcOrd="3" destOrd="0" presId="urn:microsoft.com/office/officeart/2005/8/layout/vProcess5"/>
    <dgm:cxn modelId="{08684230-790C-E742-9E4A-47F680764B23}" type="presParOf" srcId="{16457AF3-D1B0-1646-8B7F-B9DCEDBA1AA8}" destId="{B225010D-2718-0F4C-9DE2-AF7F5FE99AC0}" srcOrd="4" destOrd="0" presId="urn:microsoft.com/office/officeart/2005/8/layout/vProcess5"/>
    <dgm:cxn modelId="{82EA435E-F17D-B24E-B5F8-90B580C0A025}" type="presParOf" srcId="{16457AF3-D1B0-1646-8B7F-B9DCEDBA1AA8}" destId="{0EAA3D52-ED3D-E24B-8FD8-1E630F43801A}" srcOrd="5" destOrd="0" presId="urn:microsoft.com/office/officeart/2005/8/layout/vProcess5"/>
    <dgm:cxn modelId="{B5A67C07-220C-0C41-8F32-4FEFF4C30712}" type="presParOf" srcId="{16457AF3-D1B0-1646-8B7F-B9DCEDBA1AA8}" destId="{23AB0710-6BAA-7145-AB56-F0234E1ABB3C}" srcOrd="6" destOrd="0" presId="urn:microsoft.com/office/officeart/2005/8/layout/vProcess5"/>
    <dgm:cxn modelId="{340DE374-423F-2F44-A49F-482BDA2970E9}" type="presParOf" srcId="{16457AF3-D1B0-1646-8B7F-B9DCEDBA1AA8}" destId="{5199AA5D-61EE-3147-9E95-8AC0D48A2D73}" srcOrd="7" destOrd="0" presId="urn:microsoft.com/office/officeart/2005/8/layout/vProcess5"/>
    <dgm:cxn modelId="{AD6D6B65-93FC-CF47-B1B5-7CD70EF77091}" type="presParOf" srcId="{16457AF3-D1B0-1646-8B7F-B9DCEDBA1AA8}" destId="{82D83C89-7E49-C846-AC6E-B776DC5905B9}" srcOrd="8" destOrd="0" presId="urn:microsoft.com/office/officeart/2005/8/layout/vProcess5"/>
    <dgm:cxn modelId="{1CB19EBA-6490-CB46-9B4E-433E4BD7F364}" type="presParOf" srcId="{16457AF3-D1B0-1646-8B7F-B9DCEDBA1AA8}" destId="{4CB3A0F4-7ECF-E944-AFA1-4A0E0BD73B03}" srcOrd="9" destOrd="0" presId="urn:microsoft.com/office/officeart/2005/8/layout/vProcess5"/>
    <dgm:cxn modelId="{035D932C-0A57-BB4A-9CEF-7437369E1367}" type="presParOf" srcId="{16457AF3-D1B0-1646-8B7F-B9DCEDBA1AA8}" destId="{E87F2642-3555-864F-970B-B0844FD7462D}" srcOrd="10" destOrd="0" presId="urn:microsoft.com/office/officeart/2005/8/layout/vProcess5"/>
    <dgm:cxn modelId="{9C57B1DA-4043-2B43-B542-F84089AA052B}" type="presParOf" srcId="{16457AF3-D1B0-1646-8B7F-B9DCEDBA1AA8}" destId="{85E684B6-F514-7B4F-B458-3A32C312BAD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15469-CC13-DE4B-87A4-80D0EB9C1E04}">
      <dsp:nvSpPr>
        <dsp:cNvPr id="0" name=""/>
        <dsp:cNvSpPr/>
      </dsp:nvSpPr>
      <dsp:spPr>
        <a:xfrm>
          <a:off x="0" y="0"/>
          <a:ext cx="5396148" cy="77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Ζώνη ελεύθερων συναλλαγών </a:t>
          </a:r>
          <a:r>
            <a:rPr lang="en-US" sz="1200" kern="1200" dirty="0">
              <a:solidFill>
                <a:schemeClr val="tx1"/>
              </a:solidFill>
            </a:rPr>
            <a:t>(free trade area): </a:t>
          </a:r>
          <a:r>
            <a:rPr lang="el-GR" sz="1200" kern="1200" dirty="0">
              <a:solidFill>
                <a:schemeClr val="tx1"/>
              </a:solidFill>
            </a:rPr>
            <a:t>μια ζ</a:t>
          </a:r>
          <a:r>
            <a:rPr lang="en-US" sz="1200" kern="1200" dirty="0" err="1">
              <a:solidFill>
                <a:schemeClr val="tx1"/>
              </a:solidFill>
            </a:rPr>
            <a:t>ώ</a:t>
          </a:r>
          <a:r>
            <a:rPr lang="el-GR" sz="1200" kern="1200" dirty="0" err="1">
              <a:solidFill>
                <a:schemeClr val="tx1"/>
              </a:solidFill>
            </a:rPr>
            <a:t>νη</a:t>
          </a:r>
          <a:r>
            <a:rPr lang="el-GR" sz="1200" kern="1200" dirty="0">
              <a:solidFill>
                <a:schemeClr val="tx1"/>
              </a:solidFill>
            </a:rPr>
            <a:t> (εντός ΕΟΚ) στην οποία δεν υπάρχουν δασμοί ή άλλοι περιορισμοί στη διασυνοριακή διακίνηση εμπορευμάτων και υπηρεσιών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2817" y="22817"/>
        <a:ext cx="4489691" cy="733391"/>
      </dsp:txXfrm>
    </dsp:sp>
    <dsp:sp modelId="{B2DFCE87-FC29-5747-A8B0-E3DBB6766852}">
      <dsp:nvSpPr>
        <dsp:cNvPr id="0" name=""/>
        <dsp:cNvSpPr/>
      </dsp:nvSpPr>
      <dsp:spPr>
        <a:xfrm>
          <a:off x="451927" y="920666"/>
          <a:ext cx="5396148" cy="77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Τελωνειακή ένωση</a:t>
          </a:r>
          <a:r>
            <a:rPr lang="en-US" sz="1200" kern="1200" dirty="0">
              <a:solidFill>
                <a:schemeClr val="tx1"/>
              </a:solidFill>
            </a:rPr>
            <a:t> (customs union): </a:t>
          </a:r>
          <a:r>
            <a:rPr lang="el-GR" sz="1200" kern="1200" dirty="0">
              <a:solidFill>
                <a:schemeClr val="tx1"/>
              </a:solidFill>
            </a:rPr>
            <a:t>κοινό εξωτερικό δασμολόγιο που υιοθετείται από τα μέλη μιας ζώνης ελεύθερων συναλλαγών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74744" y="943483"/>
        <a:ext cx="4392220" cy="733391"/>
      </dsp:txXfrm>
    </dsp:sp>
    <dsp:sp modelId="{9F2B2ABF-0EBE-584D-9F97-59E51FC4F862}">
      <dsp:nvSpPr>
        <dsp:cNvPr id="0" name=""/>
        <dsp:cNvSpPr/>
      </dsp:nvSpPr>
      <dsp:spPr>
        <a:xfrm>
          <a:off x="897109" y="1841332"/>
          <a:ext cx="5396148" cy="77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Κοινή αγορά (</a:t>
          </a:r>
          <a:r>
            <a:rPr lang="en-US" sz="1200" kern="1200" dirty="0">
              <a:solidFill>
                <a:schemeClr val="tx1"/>
              </a:solidFill>
            </a:rPr>
            <a:t>common market): </a:t>
          </a:r>
          <a:r>
            <a:rPr lang="el-GR" sz="1200" kern="1200" dirty="0">
              <a:solidFill>
                <a:schemeClr val="tx1"/>
              </a:solidFill>
            </a:rPr>
            <a:t>μια ζώνη στην οποία το εργατικό δυναμικό και τα κεφάλαια (καθώς και τα εμπορεύματα) ρέουν ελεύθερα μεταξύ των χωρών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919926" y="1864149"/>
        <a:ext cx="4398965" cy="733391"/>
      </dsp:txXfrm>
    </dsp:sp>
    <dsp:sp modelId="{B225010D-2718-0F4C-9DE2-AF7F5FE99AC0}">
      <dsp:nvSpPr>
        <dsp:cNvPr id="0" name=""/>
        <dsp:cNvSpPr/>
      </dsp:nvSpPr>
      <dsp:spPr>
        <a:xfrm>
          <a:off x="1349037" y="2761998"/>
          <a:ext cx="5396148" cy="77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>
              <a:solidFill>
                <a:schemeClr val="tx1"/>
              </a:solidFill>
            </a:rPr>
            <a:t>Οικονομική και </a:t>
          </a:r>
          <a:r>
            <a:rPr lang="el-GR" sz="1200" kern="1200">
              <a:solidFill>
                <a:schemeClr val="tx1"/>
              </a:solidFill>
            </a:rPr>
            <a:t>νομισματική ένωση (ΟΝΕ): </a:t>
          </a:r>
          <a:r>
            <a:rPr lang="el-GR" sz="1200" kern="1200" dirty="0">
              <a:solidFill>
                <a:schemeClr val="tx1"/>
              </a:solidFill>
            </a:rPr>
            <a:t>ενιαίο νόμισμα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71854" y="2784815"/>
        <a:ext cx="4392220" cy="733391"/>
      </dsp:txXfrm>
    </dsp:sp>
    <dsp:sp modelId="{0EAA3D52-ED3D-E24B-8FD8-1E630F43801A}">
      <dsp:nvSpPr>
        <dsp:cNvPr id="0" name=""/>
        <dsp:cNvSpPr/>
      </dsp:nvSpPr>
      <dsp:spPr>
        <a:xfrm>
          <a:off x="4889781" y="596662"/>
          <a:ext cx="506366" cy="506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003713" y="596662"/>
        <a:ext cx="278502" cy="381040"/>
      </dsp:txXfrm>
    </dsp:sp>
    <dsp:sp modelId="{23AB0710-6BAA-7145-AB56-F0234E1ABB3C}">
      <dsp:nvSpPr>
        <dsp:cNvPr id="0" name=""/>
        <dsp:cNvSpPr/>
      </dsp:nvSpPr>
      <dsp:spPr>
        <a:xfrm>
          <a:off x="5341708" y="1517328"/>
          <a:ext cx="506366" cy="506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55640" y="1517328"/>
        <a:ext cx="278502" cy="381040"/>
      </dsp:txXfrm>
    </dsp:sp>
    <dsp:sp modelId="{5199AA5D-61EE-3147-9E95-8AC0D48A2D73}">
      <dsp:nvSpPr>
        <dsp:cNvPr id="0" name=""/>
        <dsp:cNvSpPr/>
      </dsp:nvSpPr>
      <dsp:spPr>
        <a:xfrm>
          <a:off x="5786891" y="2437995"/>
          <a:ext cx="506366" cy="506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00823" y="2437995"/>
        <a:ext cx="278502" cy="38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CDD31-E342-F54B-B62F-AC9C166DE80C}" type="datetimeFigureOut">
              <a:rPr lang="en-GR" smtClean="0"/>
              <a:t>6/5/26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6B1C8-D649-6345-B73A-D011C9D1E9C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44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029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66258EAE-15A3-78B5-FBB7-3B29844F27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B570B5C-5F52-B745-9771-A08F2220C7F9}" type="slidenum">
              <a:rPr lang="el-G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l-G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BAB08207-1B9E-4EB4-E8B8-57B1F622B3C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E8A58B97-2BDC-C89D-A783-47C4FBCF68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DEE8F7BA-717E-5484-B0B4-28F3B611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52E11ADB-7DCD-AF40-B545-1E98952EE50F}" type="slidenum">
              <a:rPr lang="el-GR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l-GR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>
            <a:extLst>
              <a:ext uri="{FF2B5EF4-FFF2-40B4-BE49-F238E27FC236}">
                <a16:creationId xmlns:a16="http://schemas.microsoft.com/office/drawing/2014/main" id="{F803F945-BA07-FEBF-2CDE-4C818830FD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B8DE18D-C1AC-2746-BD05-BA57DB6B5399}" type="slidenum">
              <a:rPr lang="el-G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10</a:t>
            </a:fld>
            <a:endParaRPr lang="el-G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04A0BA22-5047-CE77-4272-4F97AE836DE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E6F89752-AF5A-B308-9A90-D4652C2FC5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79877" name="Text Box 3">
            <a:extLst>
              <a:ext uri="{FF2B5EF4-FFF2-40B4-BE49-F238E27FC236}">
                <a16:creationId xmlns:a16="http://schemas.microsoft.com/office/drawing/2014/main" id="{DF141ACF-89C3-0FB7-536D-E46522714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9EBE2F2C-7B12-9F47-9F5C-79301FEEB175}" type="slidenum">
              <a:rPr lang="el-GR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10</a:t>
            </a:fld>
            <a:endParaRPr lang="el-GR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9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7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2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4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.tipaldou@panteion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84C6048C-1FA1-AE5F-C336-0B7CEF05A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6" b="5950"/>
          <a:stretch/>
        </p:blipFill>
        <p:spPr>
          <a:xfrm>
            <a:off x="-4" y="-82801"/>
            <a:ext cx="12191981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1C49A-DB80-ADDE-0E3D-935FC2F30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l-GR" sz="6600" dirty="0" err="1"/>
              <a:t>Ευρωπα</a:t>
            </a:r>
            <a:r>
              <a:rPr lang="en-GR" sz="6600" dirty="0"/>
              <a:t>ϊ</a:t>
            </a:r>
            <a:r>
              <a:rPr lang="el-GR" sz="6600" dirty="0" err="1"/>
              <a:t>κή</a:t>
            </a:r>
            <a:r>
              <a:rPr lang="el-GR" sz="6600" dirty="0"/>
              <a:t> ολοκλήρωση και διεθνείς οργανισμοί</a:t>
            </a:r>
            <a:endParaRPr lang="en-GR" sz="66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1E56C-8CDF-EA86-687A-966AC4C99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725886"/>
            <a:ext cx="9078562" cy="492034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l-GR" sz="4800" dirty="0"/>
              <a:t>Δρ. Σοφία Τυπάλδου</a:t>
            </a:r>
            <a:r>
              <a:rPr lang="en-US" sz="4800" dirty="0"/>
              <a:t>, </a:t>
            </a:r>
            <a:r>
              <a:rPr lang="en-US" sz="4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4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4800" dirty="0"/>
              <a:t>Νέο Κτίριο, ΣΤ-1</a:t>
            </a:r>
            <a:r>
              <a:rPr lang="en-US" sz="4800" dirty="0"/>
              <a:t>9. </a:t>
            </a:r>
            <a:r>
              <a:rPr lang="el-GR" sz="4800" dirty="0" err="1"/>
              <a:t>Ωρες</a:t>
            </a:r>
            <a:r>
              <a:rPr lang="el-GR" sz="4800" dirty="0"/>
              <a:t> γραφείου: Τετάρτη 15.00-16.00</a:t>
            </a:r>
            <a:endParaRPr lang="en-US" sz="48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7294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857" name="Rectangle 7885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859" name="Rectangle 7885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861" name="Rectangle 7886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863" name="Rectangle 78862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Text Box 1">
            <a:extLst>
              <a:ext uri="{FF2B5EF4-FFF2-40B4-BE49-F238E27FC236}">
                <a16:creationId xmlns:a16="http://schemas.microsoft.com/office/drawing/2014/main" id="{8EC7FD3A-0F50-EE11-601B-BCA4BF1DF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72" y="30586"/>
            <a:ext cx="11201400" cy="1106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en-US" alt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8865" name="Rectangle 7886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867" name="Rectangle 7886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851" name="Text Box 2">
            <a:extLst>
              <a:ext uri="{FF2B5EF4-FFF2-40B4-BE49-F238E27FC236}">
                <a16:creationId xmlns:a16="http://schemas.microsoft.com/office/drawing/2014/main" id="{7667E037-11D9-29E1-0C63-88B90BCCE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1" y="6048376"/>
            <a:ext cx="4614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016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78852" name="Picture 3">
            <a:extLst>
              <a:ext uri="{FF2B5EF4-FFF2-40B4-BE49-F238E27FC236}">
                <a16:creationId xmlns:a16="http://schemas.microsoft.com/office/drawing/2014/main" id="{6F6DE43E-7EF8-316B-0CE4-F1453204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06" y="1110423"/>
            <a:ext cx="8891116" cy="490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29A21E-B954-6335-2CFE-8AA0E136C038}"/>
              </a:ext>
            </a:extLst>
          </p:cNvPr>
          <p:cNvSpPr txBox="1"/>
          <p:nvPr/>
        </p:nvSpPr>
        <p:spPr>
          <a:xfrm>
            <a:off x="415474" y="6298873"/>
            <a:ext cx="11167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l-GR" altLang="en-US" sz="1332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Πηγή: </a:t>
            </a:r>
            <a:r>
              <a:rPr lang="en-US" altLang="en-US" sz="1332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Pevehouse</a:t>
            </a:r>
            <a:r>
              <a:rPr lang="en-US" altLang="en-US" sz="1332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&amp; Goldstein, </a:t>
            </a:r>
            <a:r>
              <a:rPr lang="el-GR" altLang="en-US" sz="1332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σ</a:t>
            </a:r>
            <a:r>
              <a:rPr lang="en-US" altLang="en-US" sz="1332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χήμ</a:t>
            </a:r>
            <a:r>
              <a:rPr lang="en-US" altLang="en-US" sz="1332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α 10.3</a:t>
            </a:r>
            <a:r>
              <a:rPr lang="el-GR" altLang="en-US" sz="1332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«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Αλληλοε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ικ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λυ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τόμενες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ιδιότητες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μέλους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ευρω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πα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ϊκών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κρ</a:t>
            </a:r>
            <a:r>
              <a:rPr lang="en-US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alt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τών</a:t>
            </a:r>
            <a:r>
              <a:rPr lang="el-GR" alt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  <a:r>
              <a:rPr lang="el-GR" altLang="en-US" sz="1400" dirty="0">
                <a:latin typeface="+mj-lt"/>
                <a:ea typeface="+mj-ea"/>
                <a:cs typeface="+mj-cs"/>
              </a:rPr>
              <a:t>,</a:t>
            </a:r>
            <a:r>
              <a:rPr lang="el-GR" altLang="en-US" sz="1332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σελ. 399.</a:t>
            </a:r>
            <a:endParaRPr lang="en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3C6CE-3B74-6E96-C29B-7DFCB8F6057F}"/>
              </a:ext>
            </a:extLst>
          </p:cNvPr>
          <p:cNvSpPr txBox="1"/>
          <p:nvPr/>
        </p:nvSpPr>
        <p:spPr>
          <a:xfrm>
            <a:off x="2990335" y="541315"/>
            <a:ext cx="576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Ευρωπαϊκή και διεθνής ολοκλήρωση</a:t>
            </a:r>
            <a:endParaRPr lang="en-G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61D25-37FF-2959-8E97-F124A255D5E4}"/>
              </a:ext>
            </a:extLst>
          </p:cNvPr>
          <p:cNvSpPr txBox="1"/>
          <p:nvPr/>
        </p:nvSpPr>
        <p:spPr>
          <a:xfrm>
            <a:off x="398592" y="6286655"/>
            <a:ext cx="113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 err="1"/>
              <a:t>Pevehouse</a:t>
            </a:r>
            <a:r>
              <a:rPr lang="en-US" dirty="0"/>
              <a:t> &amp; Goldstein</a:t>
            </a:r>
            <a:endParaRPr lang="en-GR" dirty="0"/>
          </a:p>
          <a:p>
            <a:endParaRPr lang="en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FF286-E3A2-73BA-F40B-C44727E1C14E}"/>
              </a:ext>
            </a:extLst>
          </p:cNvPr>
          <p:cNvSpPr txBox="1"/>
          <p:nvPr/>
        </p:nvSpPr>
        <p:spPr>
          <a:xfrm>
            <a:off x="7748337" y="1588168"/>
            <a:ext cx="141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Κεφάλαιο 10</a:t>
            </a:r>
            <a:endParaRPr lang="en-GR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2219F05-E656-CCDA-BC7B-20A2BA6B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7936" b="-595"/>
          <a:stretch>
            <a:fillRect/>
          </a:stretch>
        </p:blipFill>
        <p:spPr bwMode="auto">
          <a:xfrm>
            <a:off x="1115568" y="664694"/>
            <a:ext cx="4382168" cy="55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5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52A03-7B78-9DFB-83EB-950C6D90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l-GR"/>
              <a:t>Πηγές παγκόσμιας «συνένωσης»</a:t>
            </a:r>
            <a:endParaRPr lang="en-GR" dirty="0"/>
          </a:p>
        </p:txBody>
      </p:sp>
      <p:sp>
        <p:nvSpPr>
          <p:cNvPr id="31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CF6E5CE-2893-AD59-FDAC-B412B843C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Υπερεθνικοί οργανισμοί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μεγαλύτεροι θεσμοί και ενώσεις που υπερτερούν της κρατικής εξουσίας ή της εθνικής ταυτότητας</a:t>
            </a:r>
            <a:endParaRPr lang="en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Διεθνικοί δρώντες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(πολυεθνικές εταιρείες, ΜΚΟ): γεφυρώνουν τα εθνικά σύνορα, δημιουργώντας νέους δρόμους αλληλεξάρτησης μεταξύ των κρατών</a:t>
            </a:r>
            <a:endParaRPr lang="en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l-G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Διεθνικά ζητήματα</a:t>
            </a:r>
            <a:r>
              <a:rPr lang="el-G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είναι διαδικασίες που εξαναγκάζουν τα κράτη να συνεργάζονται επειδή δεν μπορούν να λύσουν ή να διαχειριστούν αυτά τα ζητήματα μόνα τους (υπερθέρμανση πλανήτη ή εξάπλωση τεχνολογίας πληροφοριών)</a:t>
            </a:r>
            <a:endParaRPr lang="en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847B3-CF41-9855-0E34-19B5768A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3132"/>
            <a:ext cx="10509504" cy="1974892"/>
          </a:xfrm>
        </p:spPr>
        <p:txBody>
          <a:bodyPr anchor="b">
            <a:normAutofit/>
          </a:bodyPr>
          <a:lstStyle/>
          <a:p>
            <a:r>
              <a:rPr lang="el-GR" sz="5400" dirty="0"/>
              <a:t>Θεωρία ολοκλήρωσης</a:t>
            </a:r>
            <a:br>
              <a:rPr lang="en-GR" sz="5400" dirty="0"/>
            </a:br>
            <a:endParaRPr lang="en-GR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FAFEF-0F31-C8BB-6698-7F62F085D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4076"/>
            <a:ext cx="10509504" cy="3150108"/>
          </a:xfrm>
        </p:spPr>
        <p:txBody>
          <a:bodyPr>
            <a:normAutofit lnSpcReduction="10000"/>
          </a:bodyPr>
          <a:lstStyle/>
          <a:p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Διεθνής ολοκλήρωση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integration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η διαδικασία με την οποία υπερεθνικοί θεσμοί έρχονται να αντικαταστήσουν τους εθνικούς. Η σταδιακή μεταφορά της κρατικής κυριαρχίας σε περιφερειακές ή παγκόσμιες δομές. 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b="1" dirty="0" err="1"/>
              <a:t>Νεολειτουργισμός</a:t>
            </a:r>
            <a:r>
              <a:rPr lang="en-US" sz="2000" dirty="0"/>
              <a:t> (neofunctionalism)</a:t>
            </a:r>
            <a:r>
              <a:rPr lang="el-GR" sz="2000" dirty="0"/>
              <a:t>: θεωρία που υποστηρίζει ότι η οικονομική ολοκλήρωση (λειτουργισμός) επιφέρει δευτερογενείς επιπτώσεις, με </a:t>
            </a:r>
            <a:r>
              <a:rPr lang="el-GR" sz="2000" dirty="0" err="1"/>
              <a:t>αποτελέσμα</a:t>
            </a:r>
            <a:r>
              <a:rPr lang="el-GR" sz="2000" dirty="0"/>
              <a:t> την αυξημένη πολιτική ολοκλήρωση</a:t>
            </a:r>
          </a:p>
          <a:p>
            <a:r>
              <a:rPr lang="el-GR" sz="2000" dirty="0"/>
              <a:t>Κοινότητα ασφάλειας (</a:t>
            </a:r>
            <a:r>
              <a:rPr lang="en-US" sz="2000" dirty="0"/>
              <a:t>security community): </a:t>
            </a:r>
            <a:r>
              <a:rPr lang="el-GR" sz="2000" dirty="0"/>
              <a:t>μία κατάσταση στην οποία οι χαμηλές προσδοκίες διακρατικής βίας επιτρέπουν έναν υψηλό βαθμό πολιτικής συνεργασίας (π.χ. ΝΑΤΟ)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316386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DEE77AB-7022-BED6-908B-D464E8C6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l-GR" sz="1800" dirty="0"/>
              <a:t>Ευρωπαϊκή Ένωση: η Ευρωπαϊκή Κοινότητα (πρώην Ευρωπαϊκή Οικονομική Κοινότητα) και οι συνδεδεμένες με αυτήν συνθήκες. </a:t>
            </a:r>
          </a:p>
          <a:p>
            <a:r>
              <a:rPr lang="el-GR" sz="1800" dirty="0"/>
              <a:t>Αποτελείται από 2</a:t>
            </a:r>
            <a:r>
              <a:rPr lang="en-US" sz="1800" dirty="0"/>
              <a:t>7</a:t>
            </a:r>
            <a:r>
              <a:rPr lang="el-GR" sz="1800" dirty="0"/>
              <a:t> κράτη μέλη</a:t>
            </a:r>
            <a:r>
              <a:rPr lang="en-US" sz="1800" dirty="0"/>
              <a:t> (</a:t>
            </a:r>
            <a:r>
              <a:rPr lang="el-GR" sz="1800" dirty="0"/>
              <a:t>μετά την αποχώρηση της Μεγάλης Βρετανίας το 2019). </a:t>
            </a:r>
          </a:p>
          <a:p>
            <a:r>
              <a:rPr lang="el-GR" sz="1800" dirty="0"/>
              <a:t>Έχει 500 εκατομμύρια πολίτες και μεγαλύτερο ΑΕΠ από τις ΗΠΑ.</a:t>
            </a:r>
            <a:endParaRPr lang="en-GR" sz="1800" dirty="0"/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840CB23B-506A-8FF6-C565-A4D704E57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7" r="-2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69C0D0-64E0-DC73-DBA4-2927A28950F2}"/>
              </a:ext>
            </a:extLst>
          </p:cNvPr>
          <p:cNvSpPr txBox="1"/>
          <p:nvPr/>
        </p:nvSpPr>
        <p:spPr>
          <a:xfrm>
            <a:off x="1249680" y="1493520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Η Ευρωπαϊκή Ένωση</a:t>
            </a:r>
            <a:endParaRPr lang="en-GR" b="1" dirty="0"/>
          </a:p>
        </p:txBody>
      </p:sp>
    </p:spTree>
    <p:extLst>
      <p:ext uri="{BB962C8B-B14F-4D97-AF65-F5344CB8AC3E}">
        <p14:creationId xmlns:p14="http://schemas.microsoft.com/office/powerpoint/2010/main" val="231853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BFF22-9A2F-8D52-653C-305E370E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απαρχές της ΕΕ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2E7D0-ADF2-20B5-6E91-8D406970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Μετά τον Β’ΠΠ, οι </a:t>
            </a:r>
            <a:r>
              <a:rPr lang="el-GR" dirty="0" err="1"/>
              <a:t>γάλλοι</a:t>
            </a:r>
            <a:r>
              <a:rPr lang="el-GR" dirty="0"/>
              <a:t> ηγέτες Ζαν Μονέ και </a:t>
            </a:r>
            <a:r>
              <a:rPr lang="el-GR" dirty="0" err="1"/>
              <a:t>Ρομπέρ</a:t>
            </a:r>
            <a:r>
              <a:rPr lang="el-GR" dirty="0"/>
              <a:t> </a:t>
            </a:r>
            <a:r>
              <a:rPr lang="el-GR" dirty="0" err="1"/>
              <a:t>Σουμάν</a:t>
            </a:r>
            <a:r>
              <a:rPr lang="el-GR" dirty="0"/>
              <a:t> ανέπτυξαν ένα σχέδιο για την πρόληψη μελλοντικών πολέμων μέσω δημιουργίας οικονομικών δεσμών που τελικά θα ένωναν τα κράτη (λειτουργισμός)</a:t>
            </a:r>
          </a:p>
          <a:p>
            <a:r>
              <a:rPr lang="el-GR" dirty="0"/>
              <a:t>Ευρωπαϊκή Κοινότητα Άνθρακα και Χάλυβα (1952): Γαλλία, Γερμανία, Ιταλία, Βέλγιο, Ολλανδία, Λουξεμβούργο</a:t>
            </a:r>
          </a:p>
          <a:p>
            <a:r>
              <a:rPr lang="el-GR" dirty="0"/>
              <a:t>Συνθήκη της Ρώμης (1957): </a:t>
            </a:r>
          </a:p>
          <a:p>
            <a:pPr marL="0" indent="0">
              <a:buNone/>
            </a:pPr>
            <a:r>
              <a:rPr lang="el-GR" dirty="0"/>
              <a:t>    - </a:t>
            </a:r>
            <a:r>
              <a:rPr lang="el-GR" dirty="0" err="1"/>
              <a:t>Ευρατόμ</a:t>
            </a:r>
            <a:r>
              <a:rPr lang="el-GR" dirty="0"/>
              <a:t>: συντονισμός της ανάπτυξης πυρηνικής ενέργειας</a:t>
            </a:r>
          </a:p>
          <a:p>
            <a:pPr marL="0" indent="0">
              <a:buNone/>
            </a:pPr>
            <a:r>
              <a:rPr lang="el-GR" dirty="0"/>
              <a:t>    - </a:t>
            </a:r>
            <a:r>
              <a:rPr lang="el-GR" dirty="0" err="1"/>
              <a:t>ΕυρωπαΪκή</a:t>
            </a:r>
            <a:r>
              <a:rPr lang="el-GR" dirty="0"/>
              <a:t> Οικονομική Κοινότητα (ΕΟΚ)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5829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1D585C-7BAE-3D6F-1594-697904F9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l-GR" sz="5200" dirty="0"/>
              <a:t>Στάδια ευρωπαϊκής ολοκλήρωσης</a:t>
            </a:r>
            <a:endParaRPr lang="en-GR" sz="5200" dirty="0"/>
          </a:p>
        </p:txBody>
      </p:sp>
      <p:pic>
        <p:nvPicPr>
          <p:cNvPr id="5" name="Picture 4" descr="Έννοια δεδομένων">
            <a:extLst>
              <a:ext uri="{FF2B5EF4-FFF2-40B4-BE49-F238E27FC236}">
                <a16:creationId xmlns:a16="http://schemas.microsoft.com/office/drawing/2014/main" id="{28C66994-5B58-5A97-86A5-638815EAC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15" r="38814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EEF7191-CE17-AF40-2D7C-B3F5795D3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750161"/>
              </p:ext>
            </p:extLst>
          </p:nvPr>
        </p:nvGraphicFramePr>
        <p:xfrm>
          <a:off x="4916383" y="2972117"/>
          <a:ext cx="6745185" cy="3541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9456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08C61F92-CA07-19BF-545C-98C0BB30C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5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30" name="Freeform: Shape 2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2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ACF757C2-29A1-E790-1925-C70E68062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3670819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1700" b="1" dirty="0"/>
              <a:t>Διεύρυνση της Ευρωπαϊκής Ένωσης</a:t>
            </a: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154102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6BC2F736-D332-9996-BAAD-E08B8D0B9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513" y="303214"/>
            <a:ext cx="86868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</a:rPr>
              <a:t>Δομή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της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Ευρω</a:t>
            </a:r>
            <a:r>
              <a:rPr lang="en-US" altLang="en-US" sz="2800" dirty="0">
                <a:solidFill>
                  <a:srgbClr val="000000"/>
                </a:solidFill>
              </a:rPr>
              <a:t>πα</a:t>
            </a:r>
            <a:r>
              <a:rPr lang="en-US" altLang="en-US" sz="2800" dirty="0" err="1">
                <a:solidFill>
                  <a:srgbClr val="000000"/>
                </a:solidFill>
              </a:rPr>
              <a:t>ϊκής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Ένωσης</a:t>
            </a:r>
            <a:r>
              <a:rPr lang="en-US" altLang="en-US" sz="2800" dirty="0">
                <a:solidFill>
                  <a:srgbClr val="000000"/>
                </a:solidFill>
              </a:rPr>
              <a:t> (EΕ)</a:t>
            </a: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71FA7F93-1DE9-16A5-2728-5155874A8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07089"/>
            <a:ext cx="822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</a:rPr>
              <a:t>ΠΗΓΗ: </a:t>
            </a:r>
            <a:r>
              <a:rPr lang="en-US" altLang="en-US" sz="1400" dirty="0" err="1">
                <a:solidFill>
                  <a:srgbClr val="000000"/>
                </a:solidFill>
              </a:rPr>
              <a:t>Pevehouse</a:t>
            </a:r>
            <a:r>
              <a:rPr lang="en-US" altLang="en-US" sz="1400" dirty="0">
                <a:solidFill>
                  <a:srgbClr val="000000"/>
                </a:solidFill>
              </a:rPr>
              <a:t> &amp; Goldstein</a:t>
            </a:r>
            <a:r>
              <a:rPr lang="el-GR" altLang="en-US" sz="1400" dirty="0">
                <a:solidFill>
                  <a:srgbClr val="000000"/>
                </a:solidFill>
              </a:rPr>
              <a:t> (2021)</a:t>
            </a:r>
            <a:r>
              <a:rPr lang="en-US" altLang="en-US" sz="1400" dirty="0">
                <a:solidFill>
                  <a:srgbClr val="000000"/>
                </a:solidFill>
              </a:rPr>
              <a:t>, </a:t>
            </a:r>
            <a:r>
              <a:rPr lang="el-GR" altLang="en-US" sz="1400" dirty="0">
                <a:solidFill>
                  <a:srgbClr val="000000"/>
                </a:solidFill>
              </a:rPr>
              <a:t>σχήμα 10.1, </a:t>
            </a:r>
            <a:r>
              <a:rPr lang="el-GR" altLang="en-US" sz="1400" dirty="0" err="1">
                <a:solidFill>
                  <a:srgbClr val="000000"/>
                </a:solidFill>
              </a:rPr>
              <a:t>σελ</a:t>
            </a:r>
            <a:r>
              <a:rPr lang="el-GR" altLang="en-US" sz="1400" dirty="0">
                <a:solidFill>
                  <a:srgbClr val="000000"/>
                </a:solidFill>
              </a:rPr>
              <a:t> 388</a:t>
            </a:r>
            <a:r>
              <a:rPr lang="en-US" altLang="en-US" sz="1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8AC27479-E745-0654-F959-32981D36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412875"/>
            <a:ext cx="66675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483</Words>
  <Application>Microsoft Macintosh PowerPoint</Application>
  <PresentationFormat>Widescreen</PresentationFormat>
  <Paragraphs>38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Neue Haas Grotesk Text Pro</vt:lpstr>
      <vt:lpstr>Times New Roman</vt:lpstr>
      <vt:lpstr>AccentBoxVTI</vt:lpstr>
      <vt:lpstr>Ευρωπαϊκή ολοκλήρωση και διεθνείς οργανισμοί</vt:lpstr>
      <vt:lpstr>PowerPoint Presentation</vt:lpstr>
      <vt:lpstr>Πηγές παγκόσμιας «συνένωσης»</vt:lpstr>
      <vt:lpstr>Θεωρία ολοκλήρωσης </vt:lpstr>
      <vt:lpstr>PowerPoint Presentation</vt:lpstr>
      <vt:lpstr>Οι απαρχές της ΕΕ</vt:lpstr>
      <vt:lpstr>Στάδια ευρωπαϊκής ολοκλήρωσης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Ευρωπαϊκή ολοκλήρωση και διεθνείς οργανισμοί</dc:title>
  <dc:creator>Sofia Tipaldou</dc:creator>
  <cp:lastModifiedBy>Sofia Tipaldou</cp:lastModifiedBy>
  <cp:revision>31</cp:revision>
  <dcterms:created xsi:type="dcterms:W3CDTF">2023-05-11T08:47:52Z</dcterms:created>
  <dcterms:modified xsi:type="dcterms:W3CDTF">2026-05-06T05:01:11Z</dcterms:modified>
</cp:coreProperties>
</file>