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7"/>
  </p:notesMasterIdLst>
  <p:sldIdLst>
    <p:sldId id="256" r:id="rId2"/>
    <p:sldId id="1881" r:id="rId3"/>
    <p:sldId id="1927" r:id="rId4"/>
    <p:sldId id="1928" r:id="rId5"/>
    <p:sldId id="1929" r:id="rId6"/>
    <p:sldId id="1930" r:id="rId7"/>
    <p:sldId id="1931" r:id="rId8"/>
    <p:sldId id="1932" r:id="rId9"/>
    <p:sldId id="1933" r:id="rId10"/>
    <p:sldId id="1934" r:id="rId11"/>
    <p:sldId id="1935" r:id="rId12"/>
    <p:sldId id="1936" r:id="rId13"/>
    <p:sldId id="1937" r:id="rId14"/>
    <p:sldId id="1938" r:id="rId15"/>
    <p:sldId id="1939" r:id="rId16"/>
    <p:sldId id="1940" r:id="rId17"/>
    <p:sldId id="1941" r:id="rId18"/>
    <p:sldId id="1942" r:id="rId19"/>
    <p:sldId id="1943" r:id="rId20"/>
    <p:sldId id="1944" r:id="rId21"/>
    <p:sldId id="1945" r:id="rId22"/>
    <p:sldId id="1946" r:id="rId23"/>
    <p:sldId id="1947" r:id="rId24"/>
    <p:sldId id="1948" r:id="rId25"/>
    <p:sldId id="1949" r:id="rId26"/>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2"/>
    <p:restoredTop sz="79855"/>
  </p:normalViewPr>
  <p:slideViewPr>
    <p:cSldViewPr snapToGrid="0">
      <p:cViewPr varScale="1">
        <p:scale>
          <a:sx n="100" d="100"/>
          <a:sy n="100" d="100"/>
        </p:scale>
        <p:origin x="45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EFA7E-F3C5-D146-9FF7-4DADAC5EF40C}" type="datetimeFigureOut">
              <a:rPr lang="el-GR" smtClean="0"/>
              <a:t>17/3/26</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6988C-24F6-504B-AF64-4287C705F2FB}" type="slidenum">
              <a:rPr lang="el-GR" smtClean="0"/>
              <a:t>‹#›</a:t>
            </a:fld>
            <a:endParaRPr lang="el-GR"/>
          </a:p>
        </p:txBody>
      </p:sp>
    </p:spTree>
    <p:extLst>
      <p:ext uri="{BB962C8B-B14F-4D97-AF65-F5344CB8AC3E}">
        <p14:creationId xmlns:p14="http://schemas.microsoft.com/office/powerpoint/2010/main" val="359179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3080429-6775-4097-40F8-7A162626C244}"/>
              </a:ext>
            </a:extLst>
          </p:cNvPr>
          <p:cNvSpPr>
            <a:spLocks noGrp="1" noRot="1" noChangeAspect="1" noChangeArrowheads="1" noTextEdit="1"/>
          </p:cNvSpPr>
          <p:nvPr>
            <p:ph type="sldImg"/>
          </p:nvPr>
        </p:nvSpPr>
        <p:spPr>
          <a:xfrm>
            <a:off x="393700" y="692150"/>
            <a:ext cx="6070600" cy="3416300"/>
          </a:xfrm>
          <a:ln/>
        </p:spPr>
      </p:sp>
      <p:sp>
        <p:nvSpPr>
          <p:cNvPr id="8195" name="Rectangle 3">
            <a:extLst>
              <a:ext uri="{FF2B5EF4-FFF2-40B4-BE49-F238E27FC236}">
                <a16:creationId xmlns:a16="http://schemas.microsoft.com/office/drawing/2014/main" id="{5DCD6754-460D-7C36-4D1A-2B4D3C663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A86988C-24F6-504B-AF64-4287C705F2FB}" type="slidenum">
              <a:rPr lang="el-GR" smtClean="0"/>
              <a:t>10</a:t>
            </a:fld>
            <a:endParaRPr lang="el-GR"/>
          </a:p>
        </p:txBody>
      </p:sp>
    </p:spTree>
    <p:extLst>
      <p:ext uri="{BB962C8B-B14F-4D97-AF65-F5344CB8AC3E}">
        <p14:creationId xmlns:p14="http://schemas.microsoft.com/office/powerpoint/2010/main" val="224516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Χάσμα μεταξύ των φύλων (</a:t>
            </a:r>
            <a:r>
              <a:rPr lang="el-GR" b="1" dirty="0" err="1"/>
              <a:t>gender</a:t>
            </a:r>
            <a:r>
              <a:rPr lang="el-GR" b="1" dirty="0"/>
              <a:t> </a:t>
            </a:r>
            <a:r>
              <a:rPr lang="el-GR" b="1" dirty="0" err="1"/>
              <a:t>gap</a:t>
            </a:r>
            <a:r>
              <a:rPr lang="el-GR" b="1" dirty="0"/>
              <a:t>): </a:t>
            </a:r>
            <a:r>
              <a:rPr lang="el-GR" b="0" dirty="0"/>
              <a:t>Α</a:t>
            </a:r>
            <a:r>
              <a:rPr lang="el-GR" dirty="0"/>
              <a:t>ναφέρεται σε δημοσκοπήσεις που δίνουν χαμηλότερα κατά μέσο όρο ποσοστά στις γυναίκες σε σχέση με τους άνδρες στην υποστήριξη στρατιωτικών δράσεων, καθώς και διαφόρων άλλων θεμάτων και υποψηφίων</a:t>
            </a:r>
          </a:p>
        </p:txBody>
      </p:sp>
      <p:sp>
        <p:nvSpPr>
          <p:cNvPr id="4" name="Θέση αριθμού διαφάνειας 3"/>
          <p:cNvSpPr>
            <a:spLocks noGrp="1"/>
          </p:cNvSpPr>
          <p:nvPr>
            <p:ph type="sldNum" sz="quarter" idx="5"/>
          </p:nvPr>
        </p:nvSpPr>
        <p:spPr/>
        <p:txBody>
          <a:bodyPr/>
          <a:lstStyle/>
          <a:p>
            <a:fld id="{5F39EBD7-1AFD-42B6-8444-7994953939B4}" type="slidenum">
              <a:rPr lang="el-GR" smtClean="0"/>
              <a:t>14</a:t>
            </a:fld>
            <a:endParaRPr lang="el-GR"/>
          </a:p>
        </p:txBody>
      </p:sp>
    </p:spTree>
    <p:extLst>
      <p:ext uri="{BB962C8B-B14F-4D97-AF65-F5344CB8AC3E}">
        <p14:creationId xmlns:p14="http://schemas.microsoft.com/office/powerpoint/2010/main" val="135868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γράφημα που περιέχει τις δύο </a:t>
            </a:r>
            <a:r>
              <a:rPr lang="el-GR" dirty="0" err="1"/>
              <a:t>αλληλοεπικαλυπτόμενες</a:t>
            </a:r>
            <a:r>
              <a:rPr lang="el-GR" dirty="0"/>
              <a:t> καμπύλες απεικονίζει την «Ικανότητα» μιας διάστασης στον οριζόντιο άξονα και τον «Αριθμό των ατόμων» στον κάθετο άξονα. Η κωδωνοειδής καμπύλη, στα αριστερά, φέρει την ένδειξη «Άνδρες», και μια διακεκομμένη γραμμή κάθετη στον οριζόντιο άξονα που διέρχεται από την κορυφή της καμπύλης φέρει την ένδειξη «Μέσος άνδρας». Η κωδωνοειδής καμπύλη, στα δεξιά, φέρει την ένδειξη «Γυναίκες» και μια διακεκομμένη γραμμή κάθετη στον οριζόντιο άξονα που διέρχεται από την κορυφή της καμπύλης φέρει την ένδειξη «Μέση γυναίκα». Οι καμπύλες επικαλύπτονται μεταξύ τους. Το σημείο τομής βρίσκεται μεταξύ των δύο διακεκομμένων γραμμών.</a:t>
            </a:r>
          </a:p>
        </p:txBody>
      </p:sp>
      <p:sp>
        <p:nvSpPr>
          <p:cNvPr id="4" name="Θέση αριθμού διαφάνειας 3"/>
          <p:cNvSpPr>
            <a:spLocks noGrp="1"/>
          </p:cNvSpPr>
          <p:nvPr>
            <p:ph type="sldNum" sz="quarter" idx="5"/>
          </p:nvPr>
        </p:nvSpPr>
        <p:spPr/>
        <p:txBody>
          <a:bodyPr/>
          <a:lstStyle/>
          <a:p>
            <a:fld id="{5F39EBD7-1AFD-42B6-8444-7994953939B4}" type="slidenum">
              <a:rPr lang="el-GR" smtClean="0"/>
              <a:t>24</a:t>
            </a:fld>
            <a:endParaRPr lang="el-GR"/>
          </a:p>
        </p:txBody>
      </p:sp>
    </p:spTree>
    <p:extLst>
      <p:ext uri="{BB962C8B-B14F-4D97-AF65-F5344CB8AC3E}">
        <p14:creationId xmlns:p14="http://schemas.microsoft.com/office/powerpoint/2010/main" val="2731465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3/17/26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28726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3/17/26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5215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3/17/26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4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3/17/26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2351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3/17/26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43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3/17/26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2578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3/17/26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09861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3/17/26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85561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3/17/26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7317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3/17/26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6224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3/17/26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02059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3/17/26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9966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ofia.tipaldou@panteion.gr"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a:extLst>
              <a:ext uri="{FF2B5EF4-FFF2-40B4-BE49-F238E27FC236}">
                <a16:creationId xmlns:a16="http://schemas.microsoft.com/office/drawing/2014/main" id="{7D67E04B-3A58-5C49-7F60-313E7174DCE8}"/>
              </a:ext>
            </a:extLst>
          </p:cNvPr>
          <p:cNvPicPr>
            <a:picLocks noChangeAspect="1"/>
          </p:cNvPicPr>
          <p:nvPr/>
        </p:nvPicPr>
        <p:blipFill>
          <a:blip r:embed="rId2"/>
          <a:srcRect t="6133" b="18867"/>
          <a:stretch>
            <a:fillRect/>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444" y="1066800"/>
            <a:ext cx="4682990" cy="4724400"/>
          </a:xfrm>
          <a:prstGeom prst="rect">
            <a:avLst/>
          </a:prstGeom>
          <a:solidFill>
            <a:schemeClr val="bg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BBF53BA0-6231-F1DE-7105-44CB2C5ED3FE}"/>
              </a:ext>
            </a:extLst>
          </p:cNvPr>
          <p:cNvSpPr>
            <a:spLocks noGrp="1"/>
          </p:cNvSpPr>
          <p:nvPr>
            <p:ph type="ctrTitle"/>
          </p:nvPr>
        </p:nvSpPr>
        <p:spPr>
          <a:xfrm>
            <a:off x="804818" y="1562101"/>
            <a:ext cx="3905203" cy="2738530"/>
          </a:xfrm>
        </p:spPr>
        <p:txBody>
          <a:bodyPr anchor="t">
            <a:normAutofit fontScale="90000"/>
          </a:bodyPr>
          <a:lstStyle/>
          <a:p>
            <a:r>
              <a:rPr lang="el-GR" sz="4800" dirty="0" err="1"/>
              <a:t>Ειδικ</a:t>
            </a:r>
            <a:r>
              <a:rPr lang="en-US" sz="4800" dirty="0" err="1"/>
              <a:t>ά</a:t>
            </a:r>
            <a:r>
              <a:rPr lang="el-GR" sz="4800" dirty="0"/>
              <a:t> θέματα εξωτερικής πολιτικής</a:t>
            </a:r>
          </a:p>
        </p:txBody>
      </p:sp>
      <p:sp>
        <p:nvSpPr>
          <p:cNvPr id="3" name="Subtitle 2">
            <a:extLst>
              <a:ext uri="{FF2B5EF4-FFF2-40B4-BE49-F238E27FC236}">
                <a16:creationId xmlns:a16="http://schemas.microsoft.com/office/drawing/2014/main" id="{6319918B-66FD-27BC-8D71-AC12AAB3D631}"/>
              </a:ext>
            </a:extLst>
          </p:cNvPr>
          <p:cNvSpPr>
            <a:spLocks noGrp="1"/>
          </p:cNvSpPr>
          <p:nvPr>
            <p:ph type="subTitle" idx="1"/>
          </p:nvPr>
        </p:nvSpPr>
        <p:spPr>
          <a:xfrm>
            <a:off x="804818" y="4321622"/>
            <a:ext cx="3816351" cy="941832"/>
          </a:xfrm>
        </p:spPr>
        <p:txBody>
          <a:bodyPr>
            <a:normAutofit fontScale="25000" lnSpcReduction="20000"/>
          </a:bodyPr>
          <a:lstStyle/>
          <a:p>
            <a:r>
              <a:rPr lang="el-GR" dirty="0"/>
              <a:t>Σοφία </a:t>
            </a:r>
            <a:r>
              <a:rPr lang="el-GR" dirty="0" err="1"/>
              <a:t>τυπαλδου</a:t>
            </a:r>
            <a:endParaRPr lang="el-GR" dirty="0"/>
          </a:p>
          <a:p>
            <a:r>
              <a:rPr lang="en-US" dirty="0">
                <a:hlinkClick r:id="rId3"/>
              </a:rPr>
              <a:t>Sofia.tipaldou@panteion.gr</a:t>
            </a:r>
            <a:r>
              <a:rPr lang="en-US" dirty="0"/>
              <a:t> </a:t>
            </a:r>
          </a:p>
          <a:p>
            <a:r>
              <a:rPr lang="el-GR" dirty="0"/>
              <a:t>ΣΤ 19</a:t>
            </a:r>
          </a:p>
          <a:p>
            <a:r>
              <a:rPr lang="el-GR" dirty="0" err="1"/>
              <a:t>Ωρες</a:t>
            </a:r>
            <a:r>
              <a:rPr lang="el-GR" dirty="0"/>
              <a:t> </a:t>
            </a:r>
            <a:r>
              <a:rPr lang="el-GR" dirty="0" err="1"/>
              <a:t>γραφειου</a:t>
            </a:r>
            <a:r>
              <a:rPr lang="el-GR" dirty="0"/>
              <a:t>: ΤΡΙΤΗ 12.00-13.00 &amp; ΤΕΤΑΡΤΗ 14.00-15.00 ΜΕ ΡΑΝΤΕΒΟΥ</a:t>
            </a:r>
          </a:p>
        </p:txBody>
      </p:sp>
      <p:cxnSp>
        <p:nvCxnSpPr>
          <p:cNvPr id="13" name="Straight Connector 12">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V="1">
            <a:off x="305077" y="1063752"/>
            <a:ext cx="0" cy="472744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9847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3ABA5A-C02E-4EAC-72CC-813985F70362}"/>
              </a:ext>
            </a:extLst>
          </p:cNvPr>
          <p:cNvSpPr>
            <a:spLocks noGrp="1"/>
          </p:cNvSpPr>
          <p:nvPr>
            <p:ph type="title"/>
          </p:nvPr>
        </p:nvSpPr>
        <p:spPr>
          <a:xfrm>
            <a:off x="2231372" y="639446"/>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84C31E42-26A6-9410-E9CB-73C3846DAED2}"/>
              </a:ext>
            </a:extLst>
          </p:cNvPr>
          <p:cNvSpPr>
            <a:spLocks noGrp="1"/>
          </p:cNvSpPr>
          <p:nvPr>
            <p:ph idx="1"/>
          </p:nvPr>
        </p:nvSpPr>
        <p:spPr>
          <a:xfrm>
            <a:off x="1096433" y="1736726"/>
            <a:ext cx="10058400" cy="4022725"/>
          </a:xfrm>
        </p:spPr>
        <p:txBody>
          <a:bodyPr>
            <a:normAutofit fontScale="77500" lnSpcReduction="20000"/>
          </a:bodyPr>
          <a:lstStyle/>
          <a:p>
            <a:pPr>
              <a:spcBef>
                <a:spcPts val="600"/>
              </a:spcBef>
              <a:spcAft>
                <a:spcPts val="600"/>
              </a:spcAft>
            </a:pPr>
            <a:r>
              <a:rPr lang="el-GR" sz="1800" dirty="0">
                <a:latin typeface="Arial" panose="020B0604020202020204" pitchFamily="34" charset="0"/>
                <a:cs typeface="Arial" panose="020B0604020202020204" pitchFamily="34" charset="0"/>
              </a:rPr>
              <a:t>Η αρρενωπότητα του ρεαλισμού </a:t>
            </a:r>
          </a:p>
          <a:p>
            <a:pPr>
              <a:spcBef>
                <a:spcPts val="600"/>
              </a:spcBef>
              <a:spcAft>
                <a:spcPts val="600"/>
              </a:spcAft>
            </a:pPr>
            <a:r>
              <a:rPr kumimoji="0" lang="el-GR" sz="18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Ο φεμινισμός της διαφοράς παρέχει μια οπτική από την οποία μπορούν να επανεξεταστούν οι θεμελιώδεις υποθέσεις του ρεαλισμού</a:t>
            </a:r>
          </a:p>
          <a:p>
            <a:pPr>
              <a:spcBef>
                <a:spcPts val="600"/>
              </a:spcBef>
              <a:spcAft>
                <a:spcPts val="600"/>
              </a:spcAft>
            </a:pPr>
            <a:r>
              <a:rPr kumimoji="0" lang="el-GR" sz="18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T</a:t>
            </a:r>
            <a:r>
              <a:rPr lang="el-GR" sz="1800" dirty="0">
                <a:latin typeface="Arial" panose="020B0604020202020204" pitchFamily="34" charset="0"/>
                <a:cs typeface="Arial" panose="020B0604020202020204" pitchFamily="34" charset="0"/>
              </a:rPr>
              <a:t>α αγόρια και τα κορίτσια μεγαλώνουν από νεαρή ηλικία με διαφορετικές απόψεις για τον διαχωρισμό και τη σύνδεση</a:t>
            </a:r>
          </a:p>
          <a:p>
            <a:pPr>
              <a:spcBef>
                <a:spcPts val="600"/>
              </a:spcBef>
              <a:spcAft>
                <a:spcPts val="600"/>
              </a:spcAft>
            </a:pP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Κορίτσια:</a:t>
            </a:r>
          </a:p>
          <a:p>
            <a:pPr>
              <a:spcBef>
                <a:spcPts val="600"/>
              </a:spcBef>
              <a:spcAft>
                <a:spcPts val="600"/>
              </a:spcAft>
            </a:pPr>
            <a:r>
              <a:rPr lang="el-GR" sz="1800" dirty="0">
                <a:latin typeface="Arial" panose="020B0604020202020204" pitchFamily="34" charset="0"/>
                <a:cs typeface="Arial" panose="020B0604020202020204" pitchFamily="34" charset="0"/>
              </a:rPr>
              <a:t>                </a:t>
            </a:r>
            <a:r>
              <a:rPr lang="el-GR" sz="1800" dirty="0">
                <a:solidFill>
                  <a:schemeClr val="accent2"/>
                </a:solidFill>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 διαμορφώνουν την ταυτότητα του φύλου τους γύρω από την αντίληψη της </a:t>
            </a:r>
            <a:r>
              <a:rPr lang="el-GR" sz="1800" b="1" dirty="0">
                <a:latin typeface="Arial" panose="020B0604020202020204" pitchFamily="34" charset="0"/>
                <a:cs typeface="Arial" panose="020B0604020202020204" pitchFamily="34" charset="0"/>
              </a:rPr>
              <a:t>ομοιότητας</a:t>
            </a:r>
            <a:r>
              <a:rPr lang="el-GR" sz="1800" dirty="0">
                <a:latin typeface="Arial" panose="020B0604020202020204" pitchFamily="34" charset="0"/>
                <a:cs typeface="Arial" panose="020B0604020202020204" pitchFamily="34" charset="0"/>
              </a:rPr>
              <a:t> με τη </a:t>
            </a:r>
            <a:r>
              <a:rPr lang="el-GR" sz="1800" dirty="0" err="1">
                <a:latin typeface="Arial" panose="020B0604020202020204" pitchFamily="34" charset="0"/>
                <a:cs typeface="Arial" panose="020B0604020202020204" pitchFamily="34" charset="0"/>
              </a:rPr>
              <a:t>φροντίστριά</a:t>
            </a:r>
            <a:r>
              <a:rPr lang="el-GR" sz="1800" dirty="0">
                <a:latin typeface="Arial" panose="020B0604020202020204" pitchFamily="34" charset="0"/>
                <a:cs typeface="Arial" panose="020B0604020202020204" pitchFamily="34" charset="0"/>
              </a:rPr>
              <a:t> τους ˙</a:t>
            </a:r>
          </a:p>
          <a:p>
            <a:pPr>
              <a:spcBef>
                <a:spcPts val="600"/>
              </a:spcBef>
              <a:spcAft>
                <a:spcPts val="600"/>
              </a:spcAft>
            </a:pPr>
            <a:r>
              <a:rPr lang="el-GR" sz="1800" dirty="0">
                <a:latin typeface="Arial" panose="020B0604020202020204" pitchFamily="34" charset="0"/>
                <a:cs typeface="Arial" panose="020B0604020202020204" pitchFamily="34" charset="0"/>
              </a:rPr>
              <a:t>                </a:t>
            </a:r>
            <a:r>
              <a:rPr lang="el-GR" sz="1800" dirty="0">
                <a:solidFill>
                  <a:schemeClr val="accent2"/>
                </a:solidFill>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 αναπτύσσουν κοινωνικές σχέσεις που βασίζονται στη </a:t>
            </a:r>
            <a:r>
              <a:rPr lang="el-GR" sz="1800" b="1" dirty="0">
                <a:latin typeface="Arial" panose="020B0604020202020204" pitchFamily="34" charset="0"/>
                <a:cs typeface="Arial" panose="020B0604020202020204" pitchFamily="34" charset="0"/>
              </a:rPr>
              <a:t>σύνδεση</a:t>
            </a:r>
          </a:p>
          <a:p>
            <a:pPr>
              <a:spcBef>
                <a:spcPts val="600"/>
              </a:spcBef>
              <a:spcAft>
                <a:spcPts val="600"/>
              </a:spcAft>
            </a:pPr>
            <a:r>
              <a:rPr lang="el-GR" sz="1800" dirty="0">
                <a:latin typeface="Arial" panose="020B0604020202020204" pitchFamily="34" charset="0"/>
                <a:cs typeface="Arial" panose="020B0604020202020204" pitchFamily="34" charset="0"/>
              </a:rPr>
              <a:t>        − Αγόρια:</a:t>
            </a:r>
          </a:p>
          <a:p>
            <a:pPr>
              <a:spcBef>
                <a:spcPts val="600"/>
              </a:spcBef>
              <a:spcAft>
                <a:spcPts val="600"/>
              </a:spcAft>
            </a:pPr>
            <a:r>
              <a:rPr lang="el-GR" sz="1800" dirty="0">
                <a:latin typeface="Arial" panose="020B0604020202020204" pitchFamily="34" charset="0"/>
                <a:cs typeface="Arial" panose="020B0604020202020204" pitchFamily="34" charset="0"/>
              </a:rPr>
              <a:t>                </a:t>
            </a:r>
            <a:r>
              <a:rPr lang="el-GR" sz="1800" dirty="0">
                <a:solidFill>
                  <a:schemeClr val="accent2"/>
                </a:solidFill>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 έχουν συναίσθηση της </a:t>
            </a:r>
            <a:r>
              <a:rPr lang="el-GR" sz="1800" b="1" dirty="0">
                <a:latin typeface="Arial" panose="020B0604020202020204" pitchFamily="34" charset="0"/>
                <a:cs typeface="Arial" panose="020B0604020202020204" pitchFamily="34" charset="0"/>
              </a:rPr>
              <a:t>διαφοράς</a:t>
            </a:r>
            <a:r>
              <a:rPr lang="el-GR" sz="1800" dirty="0">
                <a:latin typeface="Arial" panose="020B0604020202020204" pitchFamily="34" charset="0"/>
                <a:cs typeface="Arial" panose="020B0604020202020204" pitchFamily="34" charset="0"/>
              </a:rPr>
              <a:t> τους από τη </a:t>
            </a:r>
            <a:r>
              <a:rPr lang="el-GR" sz="1800" dirty="0" err="1">
                <a:latin typeface="Arial" panose="020B0604020202020204" pitchFamily="34" charset="0"/>
                <a:cs typeface="Arial" panose="020B0604020202020204" pitchFamily="34" charset="0"/>
              </a:rPr>
              <a:t>φροντίστρια</a:t>
            </a:r>
            <a:endParaRPr lang="el-GR" sz="1800" dirty="0">
              <a:latin typeface="Arial" panose="020B0604020202020204" pitchFamily="34" charset="0"/>
              <a:cs typeface="Arial" panose="020B0604020202020204" pitchFamily="34" charset="0"/>
            </a:endParaRPr>
          </a:p>
          <a:p>
            <a:pPr>
              <a:spcBef>
                <a:spcPts val="600"/>
              </a:spcBef>
              <a:spcAft>
                <a:spcPts val="600"/>
              </a:spcAft>
            </a:pPr>
            <a:r>
              <a:rPr lang="el-GR" sz="1800" dirty="0">
                <a:latin typeface="Arial" panose="020B0604020202020204" pitchFamily="34" charset="0"/>
                <a:cs typeface="Arial" panose="020B0604020202020204" pitchFamily="34" charset="0"/>
              </a:rPr>
              <a:t>                </a:t>
            </a:r>
            <a:r>
              <a:rPr lang="el-GR" sz="1800" dirty="0">
                <a:solidFill>
                  <a:schemeClr val="accent2"/>
                </a:solidFill>
                <a:latin typeface="Arial" panose="020B0604020202020204" pitchFamily="34" charset="0"/>
                <a:cs typeface="Arial" panose="020B0604020202020204" pitchFamily="34" charset="0"/>
              </a:rPr>
              <a:t>▪</a:t>
            </a:r>
            <a:r>
              <a:rPr lang="el-GR" sz="1800" dirty="0">
                <a:latin typeface="Arial" panose="020B0604020202020204" pitchFamily="34" charset="0"/>
                <a:cs typeface="Arial" panose="020B0604020202020204" pitchFamily="34" charset="0"/>
              </a:rPr>
              <a:t> αναπτύσσουν κοινωνικές σχέσεις που βασίζονται στην ατομική </a:t>
            </a:r>
            <a:r>
              <a:rPr lang="el-GR" sz="1800" b="1" dirty="0">
                <a:latin typeface="Arial" panose="020B0604020202020204" pitchFamily="34" charset="0"/>
                <a:cs typeface="Arial" panose="020B0604020202020204" pitchFamily="34" charset="0"/>
              </a:rPr>
              <a:t>αυτονομία</a:t>
            </a:r>
          </a:p>
        </p:txBody>
      </p:sp>
    </p:spTree>
    <p:extLst>
      <p:ext uri="{BB962C8B-B14F-4D97-AF65-F5344CB8AC3E}">
        <p14:creationId xmlns:p14="http://schemas.microsoft.com/office/powerpoint/2010/main" val="4125974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829FA8-85FB-B969-D65C-81EB25C4F936}"/>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6624C237-43A4-B664-8C16-82B13DA6D7B7}"/>
              </a:ext>
            </a:extLst>
          </p:cNvPr>
          <p:cNvSpPr>
            <a:spLocks noGrp="1"/>
          </p:cNvSpPr>
          <p:nvPr>
            <p:ph idx="1"/>
          </p:nvPr>
        </p:nvSpPr>
        <p:spPr/>
        <p:txBody>
          <a:bodyPr/>
          <a:lstStyle/>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r>
              <a:rPr kumimoji="0" lang="el-GR" sz="2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Η αρρενωπότητα του ρεαλισμού (συνέχεια)</a:t>
            </a:r>
          </a:p>
          <a:p>
            <a:r>
              <a:rPr lang="el-GR" dirty="0">
                <a:solidFill>
                  <a:schemeClr val="accent2"/>
                </a:solidFill>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Η έννοια του ρεαλισμού για τα κράτη ως ξεχωριστοί, αυτόνομοι δρώντες μοιάζει με την αρσενική ψυχή</a:t>
            </a:r>
          </a:p>
          <a:p>
            <a:r>
              <a:rPr lang="el-GR" dirty="0">
                <a:solidFill>
                  <a:schemeClr val="accent2"/>
                </a:solidFill>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Αντίθετα, ένα διεθνές σύστημα που βασίζεται στις «γυναικείες» αρχές μπορεί να δίνει μεγαλύτερη σημασία στην αλληλεξάρτηση των κρατών παρά στην αυτονομία τους</a:t>
            </a:r>
          </a:p>
        </p:txBody>
      </p:sp>
    </p:spTree>
    <p:extLst>
      <p:ext uri="{BB962C8B-B14F-4D97-AF65-F5344CB8AC3E}">
        <p14:creationId xmlns:p14="http://schemas.microsoft.com/office/powerpoint/2010/main" val="84840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DEA4A1-29AD-71FF-1824-8E4971CA3EE9}"/>
              </a:ext>
            </a:extLst>
          </p:cNvPr>
          <p:cNvSpPr>
            <a:spLocks noGrp="1"/>
          </p:cNvSpPr>
          <p:nvPr>
            <p:ph type="title"/>
          </p:nvPr>
        </p:nvSpPr>
        <p:spPr>
          <a:xfrm>
            <a:off x="2468879" y="480527"/>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pic>
        <p:nvPicPr>
          <p:cNvPr id="5" name="Θέση περιεχομένου 4" descr="Εικόνα που περιέχει ρουχισμός, παπούτσια, κείμενο, άνδρας&#10;&#10;Περιγραφή που δημιουργήθηκε αυτόματα">
            <a:extLst>
              <a:ext uri="{FF2B5EF4-FFF2-40B4-BE49-F238E27FC236}">
                <a16:creationId xmlns:a16="http://schemas.microsoft.com/office/drawing/2014/main" id="{1ACF2718-68B6-7499-8A20-4B005E7D8A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480" y="1825485"/>
            <a:ext cx="5243005" cy="3097036"/>
          </a:xfrm>
        </p:spPr>
      </p:pic>
      <p:sp>
        <p:nvSpPr>
          <p:cNvPr id="6" name="TextBox 5">
            <a:extLst>
              <a:ext uri="{FF2B5EF4-FFF2-40B4-BE49-F238E27FC236}">
                <a16:creationId xmlns:a16="http://schemas.microsoft.com/office/drawing/2014/main" id="{F22673F2-DB97-B080-E041-3F9BA6BC41FC}"/>
              </a:ext>
            </a:extLst>
          </p:cNvPr>
          <p:cNvSpPr txBox="1"/>
          <p:nvPr/>
        </p:nvSpPr>
        <p:spPr>
          <a:xfrm>
            <a:off x="1645920" y="4992478"/>
            <a:ext cx="9508913" cy="1384995"/>
          </a:xfrm>
          <a:prstGeom prst="rect">
            <a:avLst/>
          </a:prstGeom>
          <a:noFill/>
        </p:spPr>
        <p:txBody>
          <a:bodyPr wrap="square" rtlCol="0">
            <a:spAutoFit/>
          </a:bodyPr>
          <a:lstStyle/>
          <a:p>
            <a:r>
              <a:rPr lang="el-GR" sz="1400" b="1" dirty="0">
                <a:latin typeface="Arial" panose="020B0604020202020204" pitchFamily="34" charset="0"/>
                <a:cs typeface="Arial" panose="020B0604020202020204" pitchFamily="34" charset="0"/>
              </a:rPr>
              <a:t>ΜΙΑ ΘΕΣΗ ΣΤΟ ΤΡΑΠΕΖΙ </a:t>
            </a:r>
            <a:r>
              <a:rPr lang="el-GR" sz="1400" dirty="0">
                <a:latin typeface="Arial" panose="020B0604020202020204" pitchFamily="34" charset="0"/>
                <a:cs typeface="Arial" panose="020B0604020202020204" pitchFamily="34" charset="0"/>
              </a:rPr>
              <a:t>- Οι φεμινίστριες ακαδημαϊκοί τονίζουν τη σημασία των </a:t>
            </a:r>
            <a:r>
              <a:rPr lang="el-GR" sz="1400" dirty="0" err="1">
                <a:latin typeface="Arial" panose="020B0604020202020204" pitchFamily="34" charset="0"/>
                <a:cs typeface="Arial" panose="020B0604020202020204" pitchFamily="34" charset="0"/>
              </a:rPr>
              <a:t>έμφυλων</a:t>
            </a:r>
            <a:r>
              <a:rPr lang="el-GR" sz="1400" dirty="0">
                <a:latin typeface="Arial" panose="020B0604020202020204" pitchFamily="34" charset="0"/>
                <a:cs typeface="Arial" panose="020B0604020202020204" pitchFamily="34" charset="0"/>
              </a:rPr>
              <a:t> ρόλων στις διεθνείς σχέσεις, ειδικά της παραδοσιακής διάκρισης μεταξύ των ανδρών σε πολιτικούς και στρατιωτικούς ρόλους και των γυναικών σε οικιακούς και οικογενειακούς ρόλους. Θεωρούν ότι μια αλλαγή αυτής της διάκρισης θα μπορούσε να αλλάξει και τις διεθνείς σχέσεις. Εδώ, το 2022 η υπουργός Εξωτερικών της Ινδονησίας, </a:t>
            </a:r>
            <a:r>
              <a:rPr lang="el-GR" sz="1400" dirty="0" err="1">
                <a:latin typeface="Arial" panose="020B0604020202020204" pitchFamily="34" charset="0"/>
                <a:cs typeface="Arial" panose="020B0604020202020204" pitchFamily="34" charset="0"/>
              </a:rPr>
              <a:t>Retno</a:t>
            </a:r>
            <a:r>
              <a:rPr lang="el-GR" sz="1400" dirty="0">
                <a:latin typeface="Arial" panose="020B0604020202020204" pitchFamily="34" charset="0"/>
                <a:cs typeface="Arial" panose="020B0604020202020204" pitchFamily="34" charset="0"/>
              </a:rPr>
              <a:t> </a:t>
            </a:r>
            <a:r>
              <a:rPr lang="el-GR" sz="1400" dirty="0" err="1">
                <a:latin typeface="Arial" panose="020B0604020202020204" pitchFamily="34" charset="0"/>
                <a:cs typeface="Arial" panose="020B0604020202020204" pitchFamily="34" charset="0"/>
              </a:rPr>
              <a:t>Marsudi</a:t>
            </a:r>
            <a:r>
              <a:rPr lang="el-GR" sz="1400" dirty="0">
                <a:latin typeface="Arial" panose="020B0604020202020204" pitchFamily="34" charset="0"/>
                <a:cs typeface="Arial" panose="020B0604020202020204" pitchFamily="34" charset="0"/>
              </a:rPr>
              <a:t>, συναντά τον υπουργό Εξωτερικών των ΗΠΑ, </a:t>
            </a:r>
            <a:r>
              <a:rPr lang="el-GR" sz="1400" dirty="0" err="1">
                <a:latin typeface="Arial" panose="020B0604020202020204" pitchFamily="34" charset="0"/>
                <a:cs typeface="Arial" panose="020B0604020202020204" pitchFamily="34" charset="0"/>
              </a:rPr>
              <a:t>Anthony</a:t>
            </a:r>
            <a:r>
              <a:rPr lang="el-GR" sz="1400" dirty="0">
                <a:latin typeface="Arial" panose="020B0604020202020204" pitchFamily="34" charset="0"/>
                <a:cs typeface="Arial" panose="020B0604020202020204" pitchFamily="34" charset="0"/>
              </a:rPr>
              <a:t> </a:t>
            </a:r>
            <a:r>
              <a:rPr lang="el-GR" sz="1400" dirty="0" err="1">
                <a:latin typeface="Arial" panose="020B0604020202020204" pitchFamily="34" charset="0"/>
                <a:cs typeface="Arial" panose="020B0604020202020204" pitchFamily="34" charset="0"/>
              </a:rPr>
              <a:t>Blinken</a:t>
            </a:r>
            <a:r>
              <a:rPr lang="el-GR" sz="1400" dirty="0">
                <a:latin typeface="Arial" panose="020B0604020202020204" pitchFamily="34" charset="0"/>
                <a:cs typeface="Arial" panose="020B0604020202020204" pitchFamily="34" charset="0"/>
              </a:rPr>
              <a:t>, στις συναντήσεις της Ομάδας των Είκοσι (G20) στην Ινδονησία. </a:t>
            </a:r>
          </a:p>
          <a:p>
            <a:r>
              <a:rPr lang="el-GR" sz="1200" dirty="0">
                <a:latin typeface="Arial" panose="020B0604020202020204" pitchFamily="34" charset="0"/>
                <a:cs typeface="Arial" panose="020B0604020202020204" pitchFamily="34" charset="0"/>
              </a:rPr>
              <a:t>Πηγή: </a:t>
            </a:r>
            <a:r>
              <a:rPr kumimoji="0" lang="en-US" sz="1200" b="0" i="0" u="none" strike="noStrike" kern="0" cap="none" spc="0" normalizeH="0" baseline="0" noProof="0" dirty="0">
                <a:ln>
                  <a:noFill/>
                </a:ln>
                <a:solidFill>
                  <a:srgbClr val="000000"/>
                </a:solidFill>
                <a:effectLst/>
                <a:uLnTx/>
                <a:uFillTx/>
                <a:latin typeface="Arial"/>
                <a:cs typeface="Arial"/>
                <a:sym typeface="Arial"/>
              </a:rPr>
              <a:t>DITA ALANGKARA/POOL/EPA-EFE/Shutterstock</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02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9235D3-3178-9466-626B-6B451EEDA971}"/>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AB827FCB-C6F5-CFDD-04D7-F482BD0A4B63}"/>
              </a:ext>
            </a:extLst>
          </p:cNvPr>
          <p:cNvSpPr>
            <a:spLocks noGrp="1"/>
          </p:cNvSpPr>
          <p:nvPr>
            <p:ph idx="1"/>
          </p:nvPr>
        </p:nvSpPr>
        <p:spPr/>
        <p:txBody>
          <a:bodyPr>
            <a:normAutofit fontScale="85000" lnSpcReduction="20000"/>
          </a:bodyPr>
          <a:lstStyle/>
          <a:p>
            <a:pPr>
              <a:spcBef>
                <a:spcPts val="600"/>
              </a:spcBef>
              <a:spcAft>
                <a:spcPts val="600"/>
              </a:spcAft>
            </a:pPr>
            <a:r>
              <a:rPr lang="el-GR" sz="1900" dirty="0">
                <a:latin typeface="Arial" panose="020B0604020202020204" pitchFamily="34" charset="0"/>
                <a:cs typeface="Arial" panose="020B0604020202020204" pitchFamily="34" charset="0"/>
              </a:rPr>
              <a:t>Το φύλο στον πόλεμο και την ειρήνη</a:t>
            </a:r>
          </a:p>
          <a:p>
            <a:pPr>
              <a:spcBef>
                <a:spcPts val="600"/>
              </a:spcBef>
              <a:spcAft>
                <a:spcPts val="600"/>
              </a:spcAft>
            </a:pPr>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Ο ρεαλισμός τονίζει τη στρατιωτική δύναμη ως βασική μορφή άσκησης πίεσης στις διεθνείς σχέσεις</a:t>
            </a:r>
          </a:p>
          <a:p>
            <a:pPr>
              <a:spcBef>
                <a:spcPts val="600"/>
              </a:spcBef>
              <a:spcAft>
                <a:spcPts val="600"/>
              </a:spcAft>
            </a:pPr>
            <a:r>
              <a:rPr lang="el-GR" sz="1900" dirty="0">
                <a:latin typeface="Arial" panose="020B0604020202020204" pitchFamily="34" charset="0"/>
                <a:cs typeface="Arial" panose="020B0604020202020204" pitchFamily="34" charset="0"/>
              </a:rPr>
              <a:t>        − Οι φεμινίστριες της διαφοράς βλέπουν στον ρεαλισμό μια κρυμμένη παραδοχή αρρενωπότητας</a:t>
            </a:r>
          </a:p>
          <a:p>
            <a:pPr>
              <a:spcBef>
                <a:spcPts val="600"/>
              </a:spcBef>
              <a:spcAft>
                <a:spcPts val="600"/>
              </a:spcAft>
            </a:pPr>
            <a:r>
              <a:rPr lang="el-GR" sz="1900" dirty="0">
                <a:latin typeface="Arial" panose="020B0604020202020204" pitchFamily="34" charset="0"/>
                <a:cs typeface="Arial" panose="020B0604020202020204" pitchFamily="34" charset="0"/>
              </a:rPr>
              <a:t>        − Οι φεμινίστριες της διαφοράς βρίσκουν πολλά στοιχεία για να υποστηρίξουν την ιδέα του πολέμου ως ανδρικής ενασχόλησης</a:t>
            </a:r>
          </a:p>
          <a:p>
            <a:pPr>
              <a:spcBef>
                <a:spcPts val="600"/>
              </a:spcBef>
              <a:spcAft>
                <a:spcPts val="600"/>
              </a:spcAft>
            </a:pPr>
            <a:r>
              <a:rPr lang="el-GR" sz="1900" dirty="0">
                <a:latin typeface="Arial" panose="020B0604020202020204" pitchFamily="34" charset="0"/>
                <a:cs typeface="Arial" panose="020B0604020202020204" pitchFamily="34" charset="0"/>
              </a:rPr>
              <a:t>         − Συσχέτιση μεταξύ πολέμου και αρρενωπότητας: τεστοστερόνη</a:t>
            </a:r>
          </a:p>
          <a:p>
            <a:pPr>
              <a:spcBef>
                <a:spcPts val="600"/>
              </a:spcBef>
              <a:spcAft>
                <a:spcPts val="600"/>
              </a:spcAft>
            </a:pPr>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Οι γυναίκες ως ειρηνοποιοί: ιστορικό πλαίσιο </a:t>
            </a:r>
          </a:p>
          <a:p>
            <a:pPr>
              <a:spcBef>
                <a:spcPts val="600"/>
              </a:spcBef>
              <a:spcAft>
                <a:spcPts val="600"/>
              </a:spcAft>
            </a:pPr>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a:t>
            </a:r>
            <a:r>
              <a:rPr lang="el-GR" sz="1900" b="1" dirty="0">
                <a:latin typeface="Arial" panose="020B0604020202020204" pitchFamily="34" charset="0"/>
                <a:cs typeface="Arial" panose="020B0604020202020204" pitchFamily="34" charset="0"/>
              </a:rPr>
              <a:t>Χάσμα μεταξύ των φύλων: </a:t>
            </a:r>
            <a:r>
              <a:rPr lang="el-GR" sz="1900" dirty="0">
                <a:latin typeface="Arial" panose="020B0604020202020204" pitchFamily="34" charset="0"/>
                <a:cs typeface="Arial" panose="020B0604020202020204" pitchFamily="34" charset="0"/>
              </a:rPr>
              <a:t>αναφέρεται σε δημοσκοπήσεις που δίνουν χαμηλότερα κατά μέσο όρο ποσοστά στις γυναίκες σε σχέση με τους άνδρες στην υποστήριξη στρατιωτικών δράσεων, καθώς και διαφόρων άλλων θεμάτων και υποψηφίων</a:t>
            </a:r>
          </a:p>
        </p:txBody>
      </p:sp>
    </p:spTree>
    <p:extLst>
      <p:ext uri="{BB962C8B-B14F-4D97-AF65-F5344CB8AC3E}">
        <p14:creationId xmlns:p14="http://schemas.microsoft.com/office/powerpoint/2010/main" val="3650420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CE5830-8B9D-E5B6-44DC-3B3FACC427B2}"/>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72BB078F-BA82-1FF4-0E23-ABDF21C3F706}"/>
              </a:ext>
            </a:extLst>
          </p:cNvPr>
          <p:cNvSpPr>
            <a:spLocks noGrp="1"/>
          </p:cNvSpPr>
          <p:nvPr>
            <p:ph idx="1"/>
          </p:nvPr>
        </p:nvSpPr>
        <p:spPr/>
        <p:txBody>
          <a:bodyPr/>
          <a:lstStyle/>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r>
              <a:rPr kumimoji="0" lang="el-GR" sz="2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Το φύλο στον πόλεμο και την ειρήνη (συνέχεια)</a:t>
            </a:r>
          </a:p>
          <a:p>
            <a:r>
              <a:rPr lang="el-GR" dirty="0">
                <a:solidFill>
                  <a:schemeClr val="accent2"/>
                </a:solidFill>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Το 2000, το Συμβούλιο Ασφαλείας του ΟΗΕ ενέκρινε το ψήφισμα 1325, το οποίο επέτασσε μεγαλύτερη συμμετοχή των γυναικών και προσοχή στα θέματα φύλου στις αποστολές ειρήνευσης και ανασυγκρότησης του ΟΗΕ</a:t>
            </a:r>
          </a:p>
          <a:p>
            <a:r>
              <a:rPr lang="el-GR" dirty="0">
                <a:solidFill>
                  <a:schemeClr val="accent2"/>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 </a:t>
            </a:r>
            <a:r>
              <a:rPr lang="el-GR" dirty="0" err="1">
                <a:latin typeface="Arial" panose="020B0604020202020204" pitchFamily="34" charset="0"/>
                <a:cs typeface="Arial" panose="020B0604020202020204" pitchFamily="34" charset="0"/>
              </a:rPr>
              <a:t>επαναδιατύπωση</a:t>
            </a:r>
            <a:r>
              <a:rPr lang="el-GR" dirty="0">
                <a:latin typeface="Arial" panose="020B0604020202020204" pitchFamily="34" charset="0"/>
                <a:cs typeface="Arial" panose="020B0604020202020204" pitchFamily="34" charset="0"/>
              </a:rPr>
              <a:t> του συνθήματος της </a:t>
            </a:r>
            <a:r>
              <a:rPr lang="en-US" dirty="0">
                <a:latin typeface="Arial" panose="020B0604020202020204" pitchFamily="34" charset="0"/>
                <a:cs typeface="Arial" panose="020B0604020202020204" pitchFamily="34" charset="0"/>
              </a:rPr>
              <a:t>UNESCO</a:t>
            </a:r>
            <a:r>
              <a:rPr lang="el-GR" dirty="0">
                <a:latin typeface="Arial" panose="020B0604020202020204" pitchFamily="34" charset="0"/>
                <a:cs typeface="Arial" panose="020B0604020202020204" pitchFamily="34" charset="0"/>
              </a:rPr>
              <a:t> από τις φεμινίστριες της διαφοράς</a:t>
            </a:r>
          </a:p>
          <a:p>
            <a:r>
              <a:rPr lang="el-GR" dirty="0">
                <a:latin typeface="Arial" panose="020B0604020202020204" pitchFamily="34" charset="0"/>
                <a:cs typeface="Arial" panose="020B0604020202020204" pitchFamily="34" charset="0"/>
              </a:rPr>
              <a:t>         − Ο πόλεμος ξεκινά πράγματι στο μυαλό των ανδρών, αλλά τα θεμέλια για την ειρήνη θα ήταν προτιμότερο να αναζητηθούν στο μυαλό των γυναικών </a:t>
            </a:r>
          </a:p>
        </p:txBody>
      </p:sp>
    </p:spTree>
    <p:extLst>
      <p:ext uri="{BB962C8B-B14F-4D97-AF65-F5344CB8AC3E}">
        <p14:creationId xmlns:p14="http://schemas.microsoft.com/office/powerpoint/2010/main" val="179459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265027-1CF7-34AB-82C5-46B823801519}"/>
              </a:ext>
            </a:extLst>
          </p:cNvPr>
          <p:cNvSpPr>
            <a:spLocks noGrp="1"/>
          </p:cNvSpPr>
          <p:nvPr>
            <p:ph type="title"/>
          </p:nvPr>
        </p:nvSpPr>
        <p:spPr>
          <a:xfrm>
            <a:off x="2397627" y="587830"/>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pic>
        <p:nvPicPr>
          <p:cNvPr id="5" name="Θέση περιεχομένου 4" descr="Εικόνα που περιέχει ρουχισμός, ανθρώπινο πρόσωπο, άτομο, γυναίκα&#10;&#10;Περιγραφή που δημιουργήθηκε αυτόματα">
            <a:extLst>
              <a:ext uri="{FF2B5EF4-FFF2-40B4-BE49-F238E27FC236}">
                <a16:creationId xmlns:a16="http://schemas.microsoft.com/office/drawing/2014/main" id="{858AD55B-0D14-BBBA-4F4E-8297AB275B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797" y="1934846"/>
            <a:ext cx="4393692" cy="4000500"/>
          </a:xfrm>
        </p:spPr>
      </p:pic>
      <p:sp>
        <p:nvSpPr>
          <p:cNvPr id="6" name="TextBox 5">
            <a:extLst>
              <a:ext uri="{FF2B5EF4-FFF2-40B4-BE49-F238E27FC236}">
                <a16:creationId xmlns:a16="http://schemas.microsoft.com/office/drawing/2014/main" id="{EC10B199-D215-ADCA-3EA7-CD3E86BE2083}"/>
              </a:ext>
            </a:extLst>
          </p:cNvPr>
          <p:cNvSpPr txBox="1"/>
          <p:nvPr/>
        </p:nvSpPr>
        <p:spPr>
          <a:xfrm rot="16200000">
            <a:off x="6276574" y="1934846"/>
            <a:ext cx="4031873" cy="4176394"/>
          </a:xfrm>
          <a:prstGeom prst="rect">
            <a:avLst/>
          </a:prstGeom>
          <a:noFill/>
        </p:spPr>
        <p:txBody>
          <a:bodyPr vert="eaVert" wrap="square" rtlCol="0">
            <a:spAutoFit/>
          </a:bodyPr>
          <a:lstStyle/>
          <a:p>
            <a:r>
              <a:rPr lang="el-GR" sz="1400" b="1" dirty="0">
                <a:latin typeface="Arial" panose="020B0604020202020204" pitchFamily="34" charset="0"/>
                <a:cs typeface="Arial" panose="020B0604020202020204" pitchFamily="34" charset="0"/>
              </a:rPr>
              <a:t>ΓΥΝΑΙΚΕΙΑ ΔΥΝΑΜΗ </a:t>
            </a:r>
            <a:r>
              <a:rPr lang="el-GR" sz="1400" dirty="0">
                <a:latin typeface="Arial" panose="020B0604020202020204" pitchFamily="34" charset="0"/>
                <a:cs typeface="Arial" panose="020B0604020202020204" pitchFamily="34" charset="0"/>
              </a:rPr>
              <a:t>– Οι φεμινίστριες της διαφοράς βλέπουν τις γυναίκες ως εγγενώς λιγότερο φιλοπόλεμες από τους άνδρες και περισσότερο ικανές για ειρήνη λόγω της δυνατότητάς τους να γίνονται μητέρες και των πραγματικών τους εμπειριών μητρότητας. Σε αυτήν την άποψη, οι γυναίκες διαδραματίζουν διαφορετικούς ρόλους στην πολιτική και επίσης έχουν διαφορετικές ανάγκες. Κατά τη διάρκεια της κυριαρχίας των </a:t>
            </a:r>
            <a:r>
              <a:rPr lang="el-GR" sz="1400" dirty="0" err="1">
                <a:latin typeface="Arial" panose="020B0604020202020204" pitchFamily="34" charset="0"/>
                <a:cs typeface="Arial" panose="020B0604020202020204" pitchFamily="34" charset="0"/>
              </a:rPr>
              <a:t>Ταλιμπάν</a:t>
            </a:r>
            <a:r>
              <a:rPr lang="el-GR" sz="1400" dirty="0">
                <a:latin typeface="Arial" panose="020B0604020202020204" pitchFamily="34" charset="0"/>
                <a:cs typeface="Arial" panose="020B0604020202020204" pitchFamily="34" charset="0"/>
              </a:rPr>
              <a:t> στο Αφγανιστάν και σε τμήματα του Πακιστάν, απαγορευόταν στα κορίτσια να φοιτούν σε σχολεία. Η </a:t>
            </a:r>
            <a:r>
              <a:rPr lang="el-GR" sz="1400" dirty="0" err="1">
                <a:latin typeface="Arial" panose="020B0604020202020204" pitchFamily="34" charset="0"/>
                <a:cs typeface="Arial" panose="020B0604020202020204" pitchFamily="34" charset="0"/>
              </a:rPr>
              <a:t>Malala</a:t>
            </a:r>
            <a:r>
              <a:rPr lang="el-GR" sz="1400" dirty="0">
                <a:latin typeface="Arial" panose="020B0604020202020204" pitchFamily="34" charset="0"/>
                <a:cs typeface="Arial" panose="020B0604020202020204" pitchFamily="34" charset="0"/>
              </a:rPr>
              <a:t> </a:t>
            </a:r>
            <a:r>
              <a:rPr lang="el-GR" sz="1400" dirty="0" err="1">
                <a:latin typeface="Arial" panose="020B0604020202020204" pitchFamily="34" charset="0"/>
                <a:cs typeface="Arial" panose="020B0604020202020204" pitchFamily="34" charset="0"/>
              </a:rPr>
              <a:t>Yousafzai</a:t>
            </a:r>
            <a:r>
              <a:rPr lang="el-GR" sz="1400" dirty="0">
                <a:latin typeface="Arial" panose="020B0604020202020204" pitchFamily="34" charset="0"/>
                <a:cs typeface="Arial" panose="020B0604020202020204" pitchFamily="34" charset="0"/>
              </a:rPr>
              <a:t> υπερασπίστηκε τα ανθρώπινα δικαιώματα, ειδικά την εκπαίδευση των γυναικών, στο Πακιστάν. Επιβίωσε από μια απόπειρα δολοφονίας το 2012 για να γίνει στη συνέχεια το νεότερο άτομο που κέρδισε το βραβείο Νόμπελ Ειρήνης το 2014. </a:t>
            </a:r>
          </a:p>
          <a:p>
            <a:r>
              <a:rPr lang="el-GR" sz="1200" dirty="0">
                <a:latin typeface="Arial" panose="020B0604020202020204" pitchFamily="34" charset="0"/>
                <a:cs typeface="Arial" panose="020B0604020202020204" pitchFamily="34" charset="0"/>
              </a:rPr>
              <a:t>Πηγή: </a:t>
            </a:r>
            <a:r>
              <a:rPr kumimoji="0" lang="en-US" sz="1200" b="0" i="0" u="none" strike="noStrike" kern="0" cap="none" spc="0" normalizeH="0" baseline="0" noProof="0" dirty="0">
                <a:ln>
                  <a:noFill/>
                </a:ln>
                <a:solidFill>
                  <a:srgbClr val="000000"/>
                </a:solidFill>
                <a:effectLst/>
                <a:uLnTx/>
                <a:uFillTx/>
                <a:latin typeface="Arial"/>
                <a:cs typeface="Arial"/>
                <a:sym typeface="Arial"/>
              </a:rPr>
              <a:t>Rune </a:t>
            </a:r>
            <a:r>
              <a:rPr kumimoji="0" lang="en-US" sz="1200" b="0" i="0" u="none" strike="noStrike" kern="0" cap="none" spc="0" normalizeH="0" baseline="0" noProof="0" dirty="0" err="1">
                <a:ln>
                  <a:noFill/>
                </a:ln>
                <a:solidFill>
                  <a:srgbClr val="000000"/>
                </a:solidFill>
                <a:effectLst/>
                <a:uLnTx/>
                <a:uFillTx/>
                <a:latin typeface="Arial"/>
                <a:cs typeface="Arial"/>
                <a:sym typeface="Arial"/>
              </a:rPr>
              <a:t>Hellestad</a:t>
            </a:r>
            <a:r>
              <a:rPr kumimoji="0" lang="en-US" sz="1200" b="0" i="0" u="none" strike="noStrike" kern="0" cap="none" spc="0" normalizeH="0" baseline="0" noProof="0" dirty="0">
                <a:ln>
                  <a:noFill/>
                </a:ln>
                <a:solidFill>
                  <a:srgbClr val="000000"/>
                </a:solidFill>
                <a:effectLst/>
                <a:uLnTx/>
                <a:uFillTx/>
                <a:latin typeface="Arial"/>
                <a:cs typeface="Arial"/>
                <a:sym typeface="Arial"/>
              </a:rPr>
              <a:t>/Corbis/Getty Images</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0084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2E62D0-1E4A-0D44-5F03-0F1A6DA69902}"/>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34A3F481-FFF9-0AC0-3A45-4241A33B267D}"/>
              </a:ext>
            </a:extLst>
          </p:cNvPr>
          <p:cNvSpPr>
            <a:spLocks noGrp="1"/>
          </p:cNvSpPr>
          <p:nvPr>
            <p:ph idx="1"/>
          </p:nvPr>
        </p:nvSpPr>
        <p:spPr/>
        <p:txBody>
          <a:bodyPr>
            <a:normAutofit fontScale="85000" lnSpcReduction="20000"/>
          </a:bodyPr>
          <a:lstStyle/>
          <a:p>
            <a:pPr>
              <a:spcBef>
                <a:spcPts val="600"/>
              </a:spcBef>
              <a:spcAft>
                <a:spcPts val="600"/>
              </a:spcAft>
            </a:pPr>
            <a:r>
              <a:rPr lang="el-GR" sz="1900" dirty="0">
                <a:latin typeface="Arial" panose="020B0604020202020204" pitchFamily="34" charset="0"/>
                <a:cs typeface="Arial" panose="020B0604020202020204" pitchFamily="34" charset="0"/>
              </a:rPr>
              <a:t>Γυναίκες στις διεθνείς σχέσεις</a:t>
            </a:r>
          </a:p>
          <a:p>
            <a:pPr>
              <a:spcBef>
                <a:spcPts val="600"/>
              </a:spcBef>
              <a:spcAft>
                <a:spcPts val="600"/>
              </a:spcAft>
            </a:pPr>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Φιλελεύθερες φεμινίστριες</a:t>
            </a:r>
          </a:p>
          <a:p>
            <a:pPr>
              <a:spcBef>
                <a:spcPts val="600"/>
              </a:spcBef>
              <a:spcAft>
                <a:spcPts val="600"/>
              </a:spcAft>
            </a:pPr>
            <a:r>
              <a:rPr lang="el-GR" sz="1900" dirty="0">
                <a:latin typeface="Arial" panose="020B0604020202020204" pitchFamily="34" charset="0"/>
                <a:cs typeface="Arial" panose="020B0604020202020204" pitchFamily="34" charset="0"/>
              </a:rPr>
              <a:t>         − Αντιμετωπίζουν με σκεπτικισμό την κριτική που ασκούν οι φεμινίστριες της διαφοράς στον ρεαλισμό</a:t>
            </a:r>
          </a:p>
          <a:p>
            <a:pPr>
              <a:spcBef>
                <a:spcPts val="600"/>
              </a:spcBef>
              <a:spcAft>
                <a:spcPts val="600"/>
              </a:spcAft>
            </a:pPr>
            <a:r>
              <a:rPr lang="el-GR" sz="1900" dirty="0">
                <a:latin typeface="Arial" panose="020B0604020202020204" pitchFamily="34" charset="0"/>
                <a:cs typeface="Arial" panose="020B0604020202020204" pitchFamily="34" charset="0"/>
              </a:rPr>
              <a:t>         − Πιστεύουν ότι όταν επιτρέπεται στις γυναίκες να συμμετέχουν στις διεθνείς σχέσεις, παίζουν το παιχνίδι κατά βάση με τον ίδιο τρόπο που το παίζουν και οι άνδρες και με παρόμοια αποτελέσματα</a:t>
            </a:r>
          </a:p>
          <a:p>
            <a:pPr>
              <a:spcBef>
                <a:spcPts val="600"/>
              </a:spcBef>
              <a:spcAft>
                <a:spcPts val="600"/>
              </a:spcAft>
            </a:pPr>
            <a:r>
              <a:rPr lang="el-GR" sz="1900" dirty="0">
                <a:latin typeface="Arial" panose="020B0604020202020204" pitchFamily="34" charset="0"/>
                <a:cs typeface="Arial" panose="020B0604020202020204" pitchFamily="34" charset="0"/>
              </a:rPr>
              <a:t>         − Απορρίπτουν την κριτική του ρεαλισμού ως ανδρικής προσέγγισης</a:t>
            </a:r>
          </a:p>
          <a:p>
            <a:pPr>
              <a:spcBef>
                <a:spcPts val="600"/>
              </a:spcBef>
              <a:spcAft>
                <a:spcPts val="600"/>
              </a:spcAft>
            </a:pPr>
            <a:r>
              <a:rPr lang="el-GR" sz="1900" dirty="0">
                <a:latin typeface="Arial" panose="020B0604020202020204" pitchFamily="34" charset="0"/>
                <a:cs typeface="Arial" panose="020B0604020202020204" pitchFamily="34" charset="0"/>
              </a:rPr>
              <a:t>         − Επικεντρώνεται στην ένταξη των γυναικών σε σημαντικούς τομείς της χάραξης εξωτερικής πολιτικής και του στρατού</a:t>
            </a:r>
          </a:p>
          <a:p>
            <a:pPr>
              <a:spcBef>
                <a:spcPts val="600"/>
              </a:spcBef>
              <a:spcAft>
                <a:spcPts val="600"/>
              </a:spcAft>
            </a:pPr>
            <a:r>
              <a:rPr lang="el-GR" sz="1900" dirty="0">
                <a:latin typeface="Arial" panose="020B0604020202020204" pitchFamily="34" charset="0"/>
                <a:cs typeface="Arial" panose="020B0604020202020204" pitchFamily="34" charset="0"/>
              </a:rPr>
              <a:t>          −  Θεωρούν ότι η  κύρια επίπτωση της ανισορροπίας των φύλων στη φύση των διεθνών σχέσεων είναι η μη αξιοποίηση ταλέντων</a:t>
            </a:r>
          </a:p>
        </p:txBody>
      </p:sp>
    </p:spTree>
    <p:extLst>
      <p:ext uri="{BB962C8B-B14F-4D97-AF65-F5344CB8AC3E}">
        <p14:creationId xmlns:p14="http://schemas.microsoft.com/office/powerpoint/2010/main" val="368870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4A1D2C-8640-2D09-305A-E2032AB2ACB6}"/>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D61522A2-8E09-DBFF-F285-D08ECFA70BFF}"/>
              </a:ext>
            </a:extLst>
          </p:cNvPr>
          <p:cNvSpPr>
            <a:spLocks noGrp="1"/>
          </p:cNvSpPr>
          <p:nvPr>
            <p:ph idx="1"/>
          </p:nvPr>
        </p:nvSpPr>
        <p:spPr/>
        <p:txBody>
          <a:bodyPr>
            <a:normAutofit fontScale="92500"/>
          </a:bodyPr>
          <a:lstStyle/>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Γυναίκες στις διεθνείς σχέσεις (συνέχεια)</a:t>
            </a:r>
          </a:p>
          <a:p>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Φιλελεύθερες φεμινίστριες</a:t>
            </a:r>
          </a:p>
          <a:p>
            <a:r>
              <a:rPr lang="el-GR" sz="1900" dirty="0">
                <a:latin typeface="Arial" panose="020B0604020202020204" pitchFamily="34" charset="0"/>
                <a:cs typeface="Arial" panose="020B0604020202020204" pitchFamily="34" charset="0"/>
              </a:rPr>
              <a:t>       − πιστεύουν ότι  οι γυναίκες χειρίζονται την εξουσία ακριβώς όπως και οι άνδρες</a:t>
            </a:r>
          </a:p>
          <a:p>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Οι ηγέτιδες κρατών δεν εμφανίζονται πιο φιλειρηνικές ή λιγότερο δεσμευμένες στην κρατική κυριαρχία και την εδαφική ακεραιότητα από ό,τι οι άνδρες ομόλογοί τους</a:t>
            </a:r>
          </a:p>
          <a:p>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Στο Κογκρέσο των ΗΠΑ, είναι δύσκολο να συγκριθεί ο τρόπος που ψηφίζουν οι άνδρες και οι γυναίκες σε ζητήματα εξωτερικής πολιτικής επειδή έχουν υπάρξει πολύ λίγες γυναίκες</a:t>
            </a:r>
          </a:p>
          <a:p>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Σε παγκόσμιο επίπεδο, ο αριθμός των γυναικών που υπηρετούν στα νομοθετικά σώματα αυξάνεται</a:t>
            </a:r>
          </a:p>
        </p:txBody>
      </p:sp>
    </p:spTree>
    <p:extLst>
      <p:ext uri="{BB962C8B-B14F-4D97-AF65-F5344CB8AC3E}">
        <p14:creationId xmlns:p14="http://schemas.microsoft.com/office/powerpoint/2010/main" val="91765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κατάλογος, αριθμός&#10;&#10;Περιγραφή που δημιουργήθηκε αυτόματα">
            <a:extLst>
              <a:ext uri="{FF2B5EF4-FFF2-40B4-BE49-F238E27FC236}">
                <a16:creationId xmlns:a16="http://schemas.microsoft.com/office/drawing/2014/main" id="{275E88DC-6F75-A7D9-86E0-6D360A2E7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0"/>
            <a:ext cx="5894493" cy="6305550"/>
          </a:xfrm>
          <a:prstGeom prst="rect">
            <a:avLst/>
          </a:prstGeom>
        </p:spPr>
      </p:pic>
    </p:spTree>
    <p:extLst>
      <p:ext uri="{BB962C8B-B14F-4D97-AF65-F5344CB8AC3E}">
        <p14:creationId xmlns:p14="http://schemas.microsoft.com/office/powerpoint/2010/main" val="249005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5643CB94-6ED1-76C7-0EDE-EFF590EDE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533" y="1493510"/>
            <a:ext cx="7811346" cy="3959386"/>
          </a:xfrm>
          <a:prstGeom prst="rect">
            <a:avLst/>
          </a:prstGeom>
        </p:spPr>
      </p:pic>
    </p:spTree>
    <p:extLst>
      <p:ext uri="{BB962C8B-B14F-4D97-AF65-F5344CB8AC3E}">
        <p14:creationId xmlns:p14="http://schemas.microsoft.com/office/powerpoint/2010/main" val="332225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8" name="Rectangle 10">
            <a:extLst>
              <a:ext uri="{FF2B5EF4-FFF2-40B4-BE49-F238E27FC236}">
                <a16:creationId xmlns:a16="http://schemas.microsoft.com/office/drawing/2014/main" id="{CC71E1A7-E35E-9649-BDF6-830C3C935F16}"/>
              </a:ext>
            </a:extLst>
          </p:cNvPr>
          <p:cNvSpPr>
            <a:spLocks noGrp="1" noChangeArrowheads="1"/>
          </p:cNvSpPr>
          <p:nvPr>
            <p:ph type="ctrTitle"/>
          </p:nvPr>
        </p:nvSpPr>
        <p:spPr>
          <a:xfrm>
            <a:off x="2346325" y="758826"/>
            <a:ext cx="7543800" cy="3565525"/>
          </a:xfrm>
        </p:spPr>
        <p:txBody>
          <a:bodyPr/>
          <a:lstStyle/>
          <a:p>
            <a:pPr eaLnBrk="1" fontAlgn="auto" hangingPunct="1">
              <a:spcAft>
                <a:spcPts val="0"/>
              </a:spcAft>
              <a:defRPr/>
            </a:pPr>
            <a:r>
              <a:rPr lang="el-GR" sz="2400" dirty="0"/>
              <a:t>ΚΕΦΑΛΑΙΟ</a:t>
            </a:r>
            <a:r>
              <a:rPr lang="el-GR" sz="6000" dirty="0"/>
              <a:t> </a:t>
            </a:r>
            <a:r>
              <a:rPr lang="en-US" sz="11500" dirty="0"/>
              <a:t>3</a:t>
            </a:r>
            <a:endParaRPr lang="en-US" sz="6000" dirty="0"/>
          </a:p>
        </p:txBody>
      </p:sp>
      <p:sp>
        <p:nvSpPr>
          <p:cNvPr id="15363" name="Rectangle 11">
            <a:extLst>
              <a:ext uri="{FF2B5EF4-FFF2-40B4-BE49-F238E27FC236}">
                <a16:creationId xmlns:a16="http://schemas.microsoft.com/office/drawing/2014/main" id="{19254F6E-9CCE-CF04-313A-40C18A3263B5}"/>
              </a:ext>
            </a:extLst>
          </p:cNvPr>
          <p:cNvSpPr>
            <a:spLocks noGrp="1" noChangeArrowheads="1"/>
          </p:cNvSpPr>
          <p:nvPr>
            <p:ph type="subTitle" idx="1"/>
          </p:nvPr>
        </p:nvSpPr>
        <p:spPr>
          <a:xfrm>
            <a:off x="2349500" y="4456113"/>
            <a:ext cx="7543800" cy="1143000"/>
          </a:xfrm>
        </p:spPr>
        <p:txBody>
          <a:bodyPr rtlCol="0">
            <a:normAutofit fontScale="92500" lnSpcReduction="20000"/>
          </a:bodyPr>
          <a:lstStyle/>
          <a:p>
            <a:pPr eaLnBrk="1" fontAlgn="auto" hangingPunct="1">
              <a:defRPr/>
            </a:pPr>
            <a:r>
              <a:rPr lang="el-GR" altLang="en-US" sz="3200" dirty="0">
                <a:latin typeface="+mn-lt"/>
                <a:ea typeface="ＭＳ Ｐゴシック" panose="020B0600070205080204" pitchFamily="34" charset="-128"/>
              </a:rPr>
              <a:t>ΣΠΟΥΔΕΣ ΕΙΡΗ</a:t>
            </a:r>
            <a:r>
              <a:rPr lang="el-GR" altLang="en-US" sz="3200" dirty="0">
                <a:ea typeface="ＭＳ Ｐゴシック" panose="020B0600070205080204" pitchFamily="34" charset="-128"/>
              </a:rPr>
              <a:t>ΝΗΣ &amp; ΘΕΩΡΙΕΣ ΦΥΛΟΥ</a:t>
            </a:r>
            <a:endParaRPr lang="en-US" altLang="en-US" sz="3200" dirty="0">
              <a:latin typeface="+mn-lt"/>
              <a:ea typeface="ＭＳ Ｐゴシック" panose="020B0600070205080204" pitchFamily="34" charset="-128"/>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949989-BC14-C4AD-8AEF-BDF79012BDF2}"/>
              </a:ext>
            </a:extLst>
          </p:cNvPr>
          <p:cNvSpPr>
            <a:spLocks noGrp="1"/>
          </p:cNvSpPr>
          <p:nvPr>
            <p:ph type="title"/>
          </p:nvPr>
        </p:nvSpPr>
        <p:spPr>
          <a:xfrm>
            <a:off x="2421377" y="564079"/>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pic>
        <p:nvPicPr>
          <p:cNvPr id="5" name="Θέση περιεχομένου 4" descr="Εικόνα που περιέχει ανθρώπινο πρόσωπο, άτομο, άνδρας, στρατιωτική στολή&#10;&#10;Περιγραφή που δημιουργήθηκε αυτόματα">
            <a:extLst>
              <a:ext uri="{FF2B5EF4-FFF2-40B4-BE49-F238E27FC236}">
                <a16:creationId xmlns:a16="http://schemas.microsoft.com/office/drawing/2014/main" id="{28E85753-DEA9-63BE-022B-78FBDCC326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5640" y="1862301"/>
            <a:ext cx="5061649" cy="2984019"/>
          </a:xfrm>
        </p:spPr>
      </p:pic>
      <p:sp>
        <p:nvSpPr>
          <p:cNvPr id="6" name="TextBox 5">
            <a:extLst>
              <a:ext uri="{FF2B5EF4-FFF2-40B4-BE49-F238E27FC236}">
                <a16:creationId xmlns:a16="http://schemas.microsoft.com/office/drawing/2014/main" id="{33062AC0-BCB5-1C03-FEDE-EE95077366B4}"/>
              </a:ext>
            </a:extLst>
          </p:cNvPr>
          <p:cNvSpPr txBox="1"/>
          <p:nvPr/>
        </p:nvSpPr>
        <p:spPr>
          <a:xfrm>
            <a:off x="1630680" y="4846320"/>
            <a:ext cx="9524153" cy="1569660"/>
          </a:xfrm>
          <a:prstGeom prst="rect">
            <a:avLst/>
          </a:prstGeom>
          <a:noFill/>
        </p:spPr>
        <p:txBody>
          <a:bodyPr wrap="square" rtlCol="0">
            <a:spAutoFit/>
          </a:bodyPr>
          <a:lstStyle/>
          <a:p>
            <a:r>
              <a:rPr lang="el-GR" sz="1400" b="1" dirty="0">
                <a:latin typeface="Arial" panose="020B0604020202020204" pitchFamily="34" charset="0"/>
                <a:cs typeface="Arial" panose="020B0604020202020204" pitchFamily="34" charset="0"/>
              </a:rPr>
              <a:t>ΗΡΩΙΔΑ ΜΑΧΗΣ </a:t>
            </a:r>
            <a:r>
              <a:rPr lang="el-GR" sz="1400" dirty="0">
                <a:latin typeface="Arial" panose="020B0604020202020204" pitchFamily="34" charset="0"/>
                <a:cs typeface="Arial" panose="020B0604020202020204" pitchFamily="34" charset="0"/>
              </a:rPr>
              <a:t>– Οι γυναίκες στρατιώτες έχουν αποδώσει το ίδιο καλά με τους άνδρες σε στρατιωτικά καθήκοντα, όπως προέβλεψαν οι φιλελεύθερες φεμινίστριες. Εντούτοις, στους εθνικούς στρατούς, οι γυναίκες αποκλείονται από σχεδόν όλες τις μονάδες μάχης πεζικού παγκοσμίως. Οι ανταρτικές δυνάμεις περιλαμβάνουν συχνότερα γυναίκες και η γυναικεία στρατιωτική αστυνομία των ΗΠΑ στο Ιράκ συμμετέχει συχνά σε μάχες. Εδώ, το 2005 μία λοχίας από την Εθνική Φρουρά του Κεντάκι δέχεται το Ασημένιο Άστρο για ηρωισμό στη μάχη μετά την απόκρουση μιας ενέδρας στο Ιράκ.</a:t>
            </a:r>
          </a:p>
          <a:p>
            <a:r>
              <a:rPr lang="el-GR" sz="1200" dirty="0">
                <a:latin typeface="Arial" panose="020B0604020202020204" pitchFamily="34" charset="0"/>
                <a:cs typeface="Arial" panose="020B0604020202020204" pitchFamily="34" charset="0"/>
              </a:rPr>
              <a:t>Πηγή: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U.S. Department of Defense</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110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A3F355-D2CA-B2CB-E008-4884BF3911C1}"/>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32C18993-7939-2A00-2E72-3BBB08462A08}"/>
              </a:ext>
            </a:extLst>
          </p:cNvPr>
          <p:cNvSpPr>
            <a:spLocks noGrp="1"/>
          </p:cNvSpPr>
          <p:nvPr>
            <p:ph idx="1"/>
          </p:nvPr>
        </p:nvSpPr>
        <p:spPr/>
        <p:txBody>
          <a:bodyPr>
            <a:normAutofit lnSpcReduction="10000"/>
          </a:bodyPr>
          <a:lstStyle/>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r>
              <a:rPr kumimoji="0" lang="el-GR" sz="2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Γυναίκες στις διεθνείς σχέσεις (συνέχεια)</a:t>
            </a:r>
          </a:p>
          <a:p>
            <a:r>
              <a:rPr lang="el-GR" dirty="0">
                <a:solidFill>
                  <a:schemeClr val="accent2"/>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Οι φιλελεύθερες φεμινίστριες πιστεύουν επίσης ότι οι γυναίκες στρατιώτες διαθέτουν μια γκάμα δεξιοτήτων και ικανοτήτων που μπορούν να συγκριθούν με εκείνες των ανδρών</a:t>
            </a:r>
            <a:endParaRPr lang="en-US" dirty="0">
              <a:latin typeface="Arial" panose="020B0604020202020204" pitchFamily="34" charset="0"/>
              <a:cs typeface="Arial" panose="020B0604020202020204" pitchFamily="34" charset="0"/>
            </a:endParaRPr>
          </a:p>
          <a:p>
            <a:r>
              <a:rPr lang="el-GR" dirty="0">
                <a:solidFill>
                  <a:schemeClr val="accent2"/>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Αν και οι γυναίκες έχουν διακριθεί υπηρετώντας τις στρατιωτικές δυνάμεις, οι περισσότερες από αυτές τις δυνάμεις τις έχουν αποκλείσει από ρόλους μάχης</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Ο κύριος λόγος που οι στρατιωτικές δυνάμεις αποκλείουν τις γυναίκες από τις μάχες φαίνεται να είναι ο φόβος για την επίδραση που μπορεί να έχει η παρουσία τους στους άνδρες στρατιώτες, η πειθαρχία και η πίστη των οποίων πιστεύεται παραδοσιακά ότι εξαρτάται από το δέσιμο μεταξύ ανδρών και την προσήλωσή τους στον στόχο</a:t>
            </a:r>
          </a:p>
        </p:txBody>
      </p:sp>
    </p:spTree>
    <p:extLst>
      <p:ext uri="{BB962C8B-B14F-4D97-AF65-F5344CB8AC3E}">
        <p14:creationId xmlns:p14="http://schemas.microsoft.com/office/powerpoint/2010/main" val="2977750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60AFDD-7D47-009E-A173-568E889331A2}"/>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5965754C-AED7-42EA-102E-7DFCCDB5E1E0}"/>
              </a:ext>
            </a:extLst>
          </p:cNvPr>
          <p:cNvSpPr>
            <a:spLocks noGrp="1"/>
          </p:cNvSpPr>
          <p:nvPr>
            <p:ph idx="1"/>
          </p:nvPr>
        </p:nvSpPr>
        <p:spPr/>
        <p:txBody>
          <a:bodyPr/>
          <a:lstStyle/>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r>
              <a:rPr kumimoji="0" lang="el-GR" sz="20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Γυναίκες στις διεθνείς σχέσεις (συνέχεια)</a:t>
            </a:r>
          </a:p>
          <a:p>
            <a:r>
              <a:rPr lang="el-GR" dirty="0">
                <a:latin typeface="Arial" panose="020B0604020202020204" pitchFamily="34" charset="0"/>
                <a:cs typeface="Arial" panose="020B0604020202020204" pitchFamily="34" charset="0"/>
              </a:rPr>
              <a:t>Οι επιθέσεις εναντίον γυναικών στην Αλγερία, τη Ρουάντα, τη Βοσνία, το Αφγανιστάν, τη Λαϊκή Δημοκρατία του Κονγκό και το Σουδάν αποκαλύπτουν μια πιθανή νέα τάση να γίνονται οι γυναίκες στρατιωτικοί στόχοι</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a:t>
            </a:r>
            <a:r>
              <a:rPr lang="el-GR" dirty="0">
                <a:latin typeface="Arial" panose="020B0604020202020204" pitchFamily="34" charset="0"/>
                <a:cs typeface="Arial" panose="020B0604020202020204" pitchFamily="34" charset="0"/>
              </a:rPr>
              <a:t>ι φιλελεύθερες φεμινίστριες απορρίπτουν το επιχείρημα ότι οι γυναίκες φέρνουν καθαρά γυναικεία προσόντα ή μειονεκτήματα σε θέματα εξωτερικής πολιτικής και στρατιωτικές υποθέσεις</a:t>
            </a:r>
          </a:p>
        </p:txBody>
      </p:sp>
    </p:spTree>
    <p:extLst>
      <p:ext uri="{BB962C8B-B14F-4D97-AF65-F5344CB8AC3E}">
        <p14:creationId xmlns:p14="http://schemas.microsoft.com/office/powerpoint/2010/main" val="3893667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EFA14F-C2FD-F23E-9209-9FAAECD747EA}"/>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6126E300-D601-2656-1468-EFA08E666DE3}"/>
              </a:ext>
            </a:extLst>
          </p:cNvPr>
          <p:cNvSpPr>
            <a:spLocks noGrp="1"/>
          </p:cNvSpPr>
          <p:nvPr>
            <p:ph idx="1"/>
          </p:nvPr>
        </p:nvSpPr>
        <p:spPr/>
        <p:txBody>
          <a:bodyPr/>
          <a:lstStyle/>
          <a:p>
            <a:r>
              <a:rPr lang="el-GR" dirty="0">
                <a:latin typeface="Arial" panose="020B0604020202020204" pitchFamily="34" charset="0"/>
                <a:cs typeface="Arial" panose="020B0604020202020204" pitchFamily="34" charset="0"/>
              </a:rPr>
              <a:t>Φεμινισμός της διαφοράς έναντι φιλελεύθερου φεμινισμού;</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Οι φεμινίστριες της διαφοράς υποστηρίζουν ότι ο ρεαλισμός αντικατοπτρίζει μια ανδρική αντίληψη των κοινωνικών σχέσεων</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και</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πιστεύουν ότι οι μοναδικές ικανότητες των γυναικών θα μετασχηματίσουν ολόκληρο το σύστημα των διεθνών σχέσεων</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Οι φιλελεύθερες φεμινίστριες πιστεύουν ότι οι γυναίκες μπορούν να είναι εξίσου ρεαλίστριες με τους άνδρες και πιστεύουν ότι η συμμετοχή των γυναικών στην εξωτερική πολιτική και τον στρατό θα ενισχύσει τις δυνατότητες του κράτους</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Οι ιδιότητες των ατόμων ακολουθούν μια κατανομή κωδωνοειδούς καμπύλης </a:t>
            </a:r>
          </a:p>
        </p:txBody>
      </p:sp>
    </p:spTree>
    <p:extLst>
      <p:ext uri="{BB962C8B-B14F-4D97-AF65-F5344CB8AC3E}">
        <p14:creationId xmlns:p14="http://schemas.microsoft.com/office/powerpoint/2010/main" val="2691861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D0BCC3-87E3-589C-36AA-7AF320F3C542}"/>
              </a:ext>
            </a:extLst>
          </p:cNvPr>
          <p:cNvSpPr>
            <a:spLocks noGrp="1"/>
          </p:cNvSpPr>
          <p:nvPr>
            <p:ph type="title"/>
          </p:nvPr>
        </p:nvSpPr>
        <p:spPr>
          <a:xfrm>
            <a:off x="1941779" y="278210"/>
            <a:ext cx="10890929" cy="1097280"/>
          </a:xfrm>
        </p:spPr>
        <p:txBody>
          <a:bodyPr>
            <a:normAutofit/>
          </a:bodyPr>
          <a:lstStyle/>
          <a:p>
            <a:r>
              <a:rPr lang="el-GR" b="1" dirty="0">
                <a:latin typeface="Arial" panose="020B0604020202020204" pitchFamily="34" charset="0"/>
                <a:cs typeface="Arial" panose="020B0604020202020204" pitchFamily="34" charset="0"/>
              </a:rPr>
              <a:t>Σχήμα 3.4</a:t>
            </a:r>
            <a:br>
              <a:rPr lang="el-GR" dirty="0">
                <a:latin typeface="Arial" panose="020B0604020202020204" pitchFamily="34" charset="0"/>
                <a:cs typeface="Arial" panose="020B0604020202020204" pitchFamily="34" charset="0"/>
              </a:rPr>
            </a:br>
            <a:r>
              <a:rPr lang="el-GR" sz="2400" dirty="0" err="1">
                <a:solidFill>
                  <a:schemeClr val="tx1"/>
                </a:solidFill>
                <a:latin typeface="Arial" panose="020B0604020202020204" pitchFamily="34" charset="0"/>
                <a:cs typeface="Arial" panose="020B0604020202020204" pitchFamily="34" charset="0"/>
              </a:rPr>
              <a:t>Αλληλοεπικαλυπτόμενες</a:t>
            </a:r>
            <a:r>
              <a:rPr lang="el-GR" sz="2400" dirty="0">
                <a:solidFill>
                  <a:schemeClr val="tx1"/>
                </a:solidFill>
                <a:latin typeface="Arial" panose="020B0604020202020204" pitchFamily="34" charset="0"/>
                <a:cs typeface="Arial" panose="020B0604020202020204" pitchFamily="34" charset="0"/>
              </a:rPr>
              <a:t> κωδωνοειδείς καμπύλες</a:t>
            </a:r>
          </a:p>
        </p:txBody>
      </p:sp>
      <p:pic>
        <p:nvPicPr>
          <p:cNvPr id="5" name="Θέση περιεχομένου 4" descr="Εικόνα που περιέχει κείμενο, διάγραμμα, γράφημα, γραμμή&#10;&#10;Περιγραφή που δημιουργήθηκε αυτόματα">
            <a:extLst>
              <a:ext uri="{FF2B5EF4-FFF2-40B4-BE49-F238E27FC236}">
                <a16:creationId xmlns:a16="http://schemas.microsoft.com/office/drawing/2014/main" id="{F7904B50-D308-A4EB-F0DC-B571C96468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9033" y="1915685"/>
            <a:ext cx="6553200" cy="3205590"/>
          </a:xfrm>
        </p:spPr>
      </p:pic>
      <p:sp>
        <p:nvSpPr>
          <p:cNvPr id="6" name="TextBox 5">
            <a:extLst>
              <a:ext uri="{FF2B5EF4-FFF2-40B4-BE49-F238E27FC236}">
                <a16:creationId xmlns:a16="http://schemas.microsoft.com/office/drawing/2014/main" id="{09CFB6E3-486A-CFF9-844D-77E09E208364}"/>
              </a:ext>
            </a:extLst>
          </p:cNvPr>
          <p:cNvSpPr txBox="1"/>
          <p:nvPr/>
        </p:nvSpPr>
        <p:spPr>
          <a:xfrm>
            <a:off x="1249680" y="5159803"/>
            <a:ext cx="10058400" cy="954107"/>
          </a:xfrm>
          <a:prstGeom prst="rect">
            <a:avLst/>
          </a:prstGeom>
          <a:noFill/>
        </p:spPr>
        <p:txBody>
          <a:bodyPr wrap="square" rtlCol="0">
            <a:spAutoFit/>
          </a:bodyPr>
          <a:lstStyle/>
          <a:p>
            <a:r>
              <a:rPr lang="el-GR" sz="1400" dirty="0">
                <a:latin typeface="Arial" panose="020B0604020202020204" pitchFamily="34" charset="0"/>
                <a:cs typeface="Arial" panose="020B0604020202020204" pitchFamily="34" charset="0"/>
              </a:rPr>
              <a:t>Οι κωδωνοειδείς καμπύλες δείχνουν ότι τα άτομα διαφέρουν σε ικανότητες όπως η φυσική δύναμη ή η ειρηνευτική ικανότητα. Αν και τα φύλα διαφέρουν κατά μέσο όρο, για τα περισσότερα άτομα (στην περιοχή της αλληλοεπικάλυψης) τέτοιου είδους διαφορές δεν παίζουν ρόλο. Οι φιλελεύθερες φεμινίστριες δίνουν έμφαση στην περιοχή όπου </a:t>
            </a:r>
            <a:r>
              <a:rPr lang="el-GR" sz="1400" dirty="0" err="1">
                <a:latin typeface="Arial" panose="020B0604020202020204" pitchFamily="34" charset="0"/>
                <a:cs typeface="Arial" panose="020B0604020202020204" pitchFamily="34" charset="0"/>
              </a:rPr>
              <a:t>αλληλοεπικαλύπτονται</a:t>
            </a:r>
            <a:r>
              <a:rPr lang="el-GR" sz="1400" dirty="0">
                <a:latin typeface="Arial" panose="020B0604020202020204" pitchFamily="34" charset="0"/>
                <a:cs typeface="Arial" panose="020B0604020202020204" pitchFamily="34" charset="0"/>
              </a:rPr>
              <a:t> οι καμπύλες. Οι φεμινίστριες της διαφοράς δίνουν έμφαση στις συνολικές διαφορές της ομάδας. </a:t>
            </a:r>
          </a:p>
        </p:txBody>
      </p:sp>
    </p:spTree>
    <p:extLst>
      <p:ext uri="{BB962C8B-B14F-4D97-AF65-F5344CB8AC3E}">
        <p14:creationId xmlns:p14="http://schemas.microsoft.com/office/powerpoint/2010/main" val="1613531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BD2B8A-6C92-6910-BFA2-DC01F97CAAB9}"/>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B3B645B8-DB54-155B-ACF3-E1EAA7287D44}"/>
              </a:ext>
            </a:extLst>
          </p:cNvPr>
          <p:cNvSpPr>
            <a:spLocks noGrp="1"/>
          </p:cNvSpPr>
          <p:nvPr>
            <p:ph idx="1"/>
          </p:nvPr>
        </p:nvSpPr>
        <p:spPr/>
        <p:txBody>
          <a:bodyPr>
            <a:normAutofit fontScale="92500" lnSpcReduction="20000"/>
          </a:bodyPr>
          <a:lstStyle/>
          <a:p>
            <a:r>
              <a:rPr lang="el-GR" sz="1900" dirty="0">
                <a:latin typeface="Arial" panose="020B0604020202020204" pitchFamily="34" charset="0"/>
                <a:cs typeface="Arial" panose="020B0604020202020204" pitchFamily="34" charset="0"/>
              </a:rPr>
              <a:t>Μεταμοντέρνος φεμινισμός</a:t>
            </a:r>
          </a:p>
          <a:p>
            <a:r>
              <a:rPr lang="el-GR" sz="1900" dirty="0">
                <a:latin typeface="Arial" panose="020B0604020202020204" pitchFamily="34" charset="0"/>
                <a:cs typeface="Arial" panose="020B0604020202020204" pitchFamily="34" charset="0"/>
              </a:rPr>
              <a:t>Επιδιώκει να </a:t>
            </a:r>
            <a:r>
              <a:rPr lang="el-GR" sz="1900" dirty="0" err="1">
                <a:latin typeface="Arial" panose="020B0604020202020204" pitchFamily="34" charset="0"/>
                <a:cs typeface="Arial" panose="020B0604020202020204" pitchFamily="34" charset="0"/>
              </a:rPr>
              <a:t>αποδομήσει</a:t>
            </a:r>
            <a:r>
              <a:rPr lang="el-GR" sz="1900" dirty="0">
                <a:latin typeface="Arial" panose="020B0604020202020204" pitchFamily="34" charset="0"/>
                <a:cs typeface="Arial" panose="020B0604020202020204" pitchFamily="34" charset="0"/>
              </a:rPr>
              <a:t> τον ρεαλισμό με τον συγκεκριμένο στόχο να αποκαλύψει τις κρυμμένες επιρροές του φύλου που είναι διάχυτες στις διεθνείς σχέσεις, δείχνοντας συγχρόνως πόσο αυθαίρετη είναι η κατασκευή των </a:t>
            </a:r>
            <a:r>
              <a:rPr lang="el-GR" sz="1900" dirty="0" err="1">
                <a:latin typeface="Arial" panose="020B0604020202020204" pitchFamily="34" charset="0"/>
                <a:cs typeface="Arial" panose="020B0604020202020204" pitchFamily="34" charset="0"/>
              </a:rPr>
              <a:t>έμφυλων</a:t>
            </a:r>
            <a:r>
              <a:rPr lang="el-GR" sz="1900" dirty="0">
                <a:latin typeface="Arial" panose="020B0604020202020204" pitchFamily="34" charset="0"/>
                <a:cs typeface="Arial" panose="020B0604020202020204" pitchFamily="34" charset="0"/>
              </a:rPr>
              <a:t> ρόλων</a:t>
            </a:r>
          </a:p>
          <a:p>
            <a:r>
              <a:rPr lang="el-GR" sz="1900" dirty="0">
                <a:latin typeface="Arial" panose="020B0604020202020204" pitchFamily="34" charset="0"/>
                <a:cs typeface="Arial" panose="020B0604020202020204" pitchFamily="34" charset="0"/>
              </a:rPr>
              <a:t>Συμφωνεί με τις φεμινίστριες της διαφοράς ότι ο ρεαλισμός έχει κρυμμένα νοήματα που αφορούν τους </a:t>
            </a:r>
            <a:r>
              <a:rPr lang="el-GR" sz="1900" dirty="0" err="1">
                <a:latin typeface="Arial" panose="020B0604020202020204" pitchFamily="34" charset="0"/>
                <a:cs typeface="Arial" panose="020B0604020202020204" pitchFamily="34" charset="0"/>
              </a:rPr>
              <a:t>έμφυλους</a:t>
            </a:r>
            <a:r>
              <a:rPr lang="el-GR" sz="1900" dirty="0">
                <a:latin typeface="Arial" panose="020B0604020202020204" pitchFamily="34" charset="0"/>
                <a:cs typeface="Arial" panose="020B0604020202020204" pitchFamily="34" charset="0"/>
              </a:rPr>
              <a:t> ρόλους, αλλά αρνείται ότι ενυπάρχει ένα καθορισμένο νόημα είτε στο ανδρικό είτε στο γυναικείο φύλο.</a:t>
            </a:r>
          </a:p>
          <a:p>
            <a:r>
              <a:rPr lang="el-GR" sz="1900" dirty="0">
                <a:latin typeface="Arial" panose="020B0604020202020204" pitchFamily="34" charset="0"/>
                <a:cs typeface="Arial" panose="020B0604020202020204" pitchFamily="34" charset="0"/>
              </a:rPr>
              <a:t>Αμφισβητεί τα αρσενικά/θηλυκά αρχέτυπα του πολέμου</a:t>
            </a:r>
          </a:p>
          <a:p>
            <a:r>
              <a:rPr lang="el-GR" sz="1900">
                <a:latin typeface="Arial" panose="020B0604020202020204" pitchFamily="34" charset="0"/>
                <a:cs typeface="Arial" panose="020B0604020202020204" pitchFamily="34" charset="0"/>
              </a:rPr>
              <a:t>Έχει </a:t>
            </a:r>
            <a:r>
              <a:rPr lang="el-GR" sz="1900" dirty="0">
                <a:latin typeface="Arial" panose="020B0604020202020204" pitchFamily="34" charset="0"/>
                <a:cs typeface="Arial" panose="020B0604020202020204" pitchFamily="34" charset="0"/>
              </a:rPr>
              <a:t>προσπαθήσει να </a:t>
            </a:r>
            <a:r>
              <a:rPr lang="el-GR" sz="1900" dirty="0" err="1">
                <a:latin typeface="Arial" panose="020B0604020202020204" pitchFamily="34" charset="0"/>
                <a:cs typeface="Arial" panose="020B0604020202020204" pitchFamily="34" charset="0"/>
              </a:rPr>
              <a:t>αποδομήσει</a:t>
            </a:r>
            <a:r>
              <a:rPr lang="el-GR" sz="1900" dirty="0">
                <a:latin typeface="Arial" panose="020B0604020202020204" pitchFamily="34" charset="0"/>
                <a:cs typeface="Arial" panose="020B0604020202020204" pitchFamily="34" charset="0"/>
              </a:rPr>
              <a:t> τη γλώσσα του ρεαλισμού, ειδικά όταν αυτή αντικατοπτρίζει τις επιρροές του κοινωνικού φύλου (</a:t>
            </a:r>
            <a:r>
              <a:rPr lang="en-US" sz="1900" dirty="0">
                <a:latin typeface="Arial" panose="020B0604020202020204" pitchFamily="34" charset="0"/>
                <a:cs typeface="Arial" panose="020B0604020202020204" pitchFamily="34" charset="0"/>
              </a:rPr>
              <a:t>gender)</a:t>
            </a:r>
            <a:r>
              <a:rPr lang="el-GR" sz="1900" dirty="0">
                <a:latin typeface="Arial" panose="020B0604020202020204" pitchFamily="34" charset="0"/>
                <a:cs typeface="Arial" panose="020B0604020202020204" pitchFamily="34" charset="0"/>
              </a:rPr>
              <a:t> και του βιολογικού φύλου (</a:t>
            </a:r>
            <a:r>
              <a:rPr lang="el-GR" sz="1900" dirty="0" err="1">
                <a:latin typeface="Arial" panose="020B0604020202020204" pitchFamily="34" charset="0"/>
                <a:cs typeface="Arial" panose="020B0604020202020204" pitchFamily="34" charset="0"/>
              </a:rPr>
              <a:t>sex</a:t>
            </a:r>
            <a:r>
              <a:rPr lang="el-GR" sz="1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9654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04E863-169D-16F8-8DFE-87B6A8EFBD17}"/>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Σπουδές ειρήνης </a:t>
            </a:r>
            <a:endParaRPr lang="el-GR" dirty="0"/>
          </a:p>
        </p:txBody>
      </p:sp>
      <p:sp>
        <p:nvSpPr>
          <p:cNvPr id="3" name="Θέση περιεχομένου 2">
            <a:extLst>
              <a:ext uri="{FF2B5EF4-FFF2-40B4-BE49-F238E27FC236}">
                <a16:creationId xmlns:a16="http://schemas.microsoft.com/office/drawing/2014/main" id="{1C4B6E5C-8BAF-4948-3085-8F43D99EFCA1}"/>
              </a:ext>
            </a:extLst>
          </p:cNvPr>
          <p:cNvSpPr>
            <a:spLocks noGrp="1"/>
          </p:cNvSpPr>
          <p:nvPr>
            <p:ph idx="1"/>
          </p:nvPr>
        </p:nvSpPr>
        <p:spPr/>
        <p:txBody>
          <a:bodyPr>
            <a:normAutofit lnSpcReduction="10000"/>
          </a:bodyPr>
          <a:lstStyle/>
          <a:p>
            <a:pPr>
              <a:spcBef>
                <a:spcPts val="600"/>
              </a:spcBef>
              <a:spcAft>
                <a:spcPts val="600"/>
              </a:spcAft>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Οι ακαδημαϊκοί των σπουδών ειρήνης υποστηρίζουν ότι ο πόλεμος δεν είναι απλώς μια φυσική έκφραση δύναμης αλλά ότι συνδέεται στενά με τον μιλιταρισμό σε (κάποιους) πολιτισμούς</a:t>
            </a:r>
          </a:p>
          <a:p>
            <a:pPr>
              <a:spcBef>
                <a:spcPts val="600"/>
              </a:spcBef>
              <a:spcAft>
                <a:spcPts val="600"/>
              </a:spcAft>
            </a:pPr>
            <a:r>
              <a:rPr lang="el-GR" sz="1900" dirty="0">
                <a:latin typeface="Arial" panose="020B0604020202020204" pitchFamily="34" charset="0"/>
                <a:cs typeface="Arial" panose="020B0604020202020204" pitchFamily="34" charset="0"/>
              </a:rPr>
              <a:t>        − </a:t>
            </a:r>
            <a:r>
              <a:rPr lang="el-GR" sz="1900" b="1" dirty="0">
                <a:latin typeface="Arial" panose="020B0604020202020204" pitchFamily="34" charset="0"/>
                <a:cs typeface="Arial" panose="020B0604020202020204" pitchFamily="34" charset="0"/>
              </a:rPr>
              <a:t>Μιλιταρισμός:</a:t>
            </a:r>
            <a:r>
              <a:rPr lang="el-GR" sz="1900" dirty="0">
                <a:latin typeface="Arial" panose="020B0604020202020204" pitchFamily="34" charset="0"/>
                <a:cs typeface="Arial" panose="020B0604020202020204" pitchFamily="34" charset="0"/>
              </a:rPr>
              <a:t> Η εξύμνηση του πολέμου, της στρατιωτικής δύναμης και της βίας.</a:t>
            </a:r>
          </a:p>
          <a:p>
            <a:pPr>
              <a:spcBef>
                <a:spcPts val="600"/>
              </a:spcBef>
              <a:spcAft>
                <a:spcPts val="600"/>
              </a:spcAft>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a:t>
            </a:r>
            <a:r>
              <a:rPr lang="el-GR" sz="1900" b="1" dirty="0">
                <a:latin typeface="Arial" panose="020B0604020202020204" pitchFamily="34" charset="0"/>
                <a:cs typeface="Arial" panose="020B0604020202020204" pitchFamily="34" charset="0"/>
              </a:rPr>
              <a:t>Θετική ειρήνη: </a:t>
            </a:r>
            <a:r>
              <a:rPr lang="el-GR" sz="1900" dirty="0">
                <a:latin typeface="Arial" panose="020B0604020202020204" pitchFamily="34" charset="0"/>
                <a:cs typeface="Arial" panose="020B0604020202020204" pitchFamily="34" charset="0"/>
              </a:rPr>
              <a:t>μια ειρήνη που επιλύει τους βασικούς λόγους των πολέμων˙ δεν αφορά απλά την κατάπαυση του πυρός αλλά έναν μετασχηματισμό των σχέσεων, πράγμα που περιλαμβάνει την εξάλειψη ή τη μείωση της οικονομικής εκμετάλλευσης και της πολιτικής καταπίεσης.</a:t>
            </a:r>
          </a:p>
          <a:p>
            <a:pPr>
              <a:spcBef>
                <a:spcPts val="600"/>
              </a:spcBef>
              <a:spcAft>
                <a:spcPts val="600"/>
              </a:spcAft>
            </a:pPr>
            <a:r>
              <a:rPr lang="el-GR" sz="1900" dirty="0">
                <a:latin typeface="Arial" panose="020B0604020202020204" pitchFamily="34" charset="0"/>
                <a:cs typeface="Arial" panose="020B0604020202020204" pitchFamily="34" charset="0"/>
              </a:rPr>
              <a:t>          − Δομική  βία</a:t>
            </a:r>
          </a:p>
          <a:p>
            <a:pPr>
              <a:spcBef>
                <a:spcPts val="600"/>
              </a:spcBef>
              <a:spcAft>
                <a:spcPts val="600"/>
              </a:spcAft>
            </a:pPr>
            <a:r>
              <a:rPr lang="el-GR" sz="1900" dirty="0">
                <a:latin typeface="Arial" panose="020B0604020202020204" pitchFamily="34" charset="0"/>
                <a:cs typeface="Arial" panose="020B0604020202020204" pitchFamily="34" charset="0"/>
              </a:rPr>
              <a:t>               </a:t>
            </a:r>
            <a:r>
              <a:rPr lang="el-GR" sz="1900" dirty="0">
                <a:solidFill>
                  <a:schemeClr val="accent2"/>
                </a:solidFill>
                <a:latin typeface="Arial" panose="020B0604020202020204" pitchFamily="34" charset="0"/>
                <a:cs typeface="Arial" panose="020B0604020202020204" pitchFamily="34" charset="0"/>
              </a:rPr>
              <a:t>▪</a:t>
            </a:r>
            <a:r>
              <a:rPr lang="el-GR" sz="1900" dirty="0">
                <a:latin typeface="Arial" panose="020B0604020202020204" pitchFamily="34" charset="0"/>
                <a:cs typeface="Arial" panose="020B0604020202020204" pitchFamily="34" charset="0"/>
              </a:rPr>
              <a:t> Ορισμένοι/</a:t>
            </a:r>
            <a:r>
              <a:rPr lang="el-GR" sz="1900" dirty="0" err="1">
                <a:latin typeface="Arial" panose="020B0604020202020204" pitchFamily="34" charset="0"/>
                <a:cs typeface="Arial" panose="020B0604020202020204" pitchFamily="34" charset="0"/>
              </a:rPr>
              <a:t>ες</a:t>
            </a:r>
            <a:r>
              <a:rPr lang="el-GR" sz="1900" dirty="0">
                <a:latin typeface="Arial" panose="020B0604020202020204" pitchFamily="34" charset="0"/>
                <a:cs typeface="Arial" panose="020B0604020202020204" pitchFamily="34" charset="0"/>
              </a:rPr>
              <a:t> ακαδημαϊκοί ορίζουν τη φτώχεια, την πείνα και την καταπίεση ως μορφές βίας</a:t>
            </a:r>
          </a:p>
        </p:txBody>
      </p:sp>
    </p:spTree>
    <p:extLst>
      <p:ext uri="{BB962C8B-B14F-4D97-AF65-F5344CB8AC3E}">
        <p14:creationId xmlns:p14="http://schemas.microsoft.com/office/powerpoint/2010/main" val="3454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07BD3B-A525-3CDE-671E-CBD67BA775DB}"/>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Σπουδές ειρήνης</a:t>
            </a:r>
            <a:endParaRPr lang="el-GR" dirty="0"/>
          </a:p>
        </p:txBody>
      </p:sp>
      <p:sp>
        <p:nvSpPr>
          <p:cNvPr id="3" name="Θέση περιεχομένου 2">
            <a:extLst>
              <a:ext uri="{FF2B5EF4-FFF2-40B4-BE49-F238E27FC236}">
                <a16:creationId xmlns:a16="http://schemas.microsoft.com/office/drawing/2014/main" id="{2F022B56-8E08-0C41-86B2-4DA96A976E7D}"/>
              </a:ext>
            </a:extLst>
          </p:cNvPr>
          <p:cNvSpPr>
            <a:spLocks noGrp="1"/>
          </p:cNvSpPr>
          <p:nvPr>
            <p:ph idx="1"/>
          </p:nvPr>
        </p:nvSpPr>
        <p:spPr/>
        <p:txBody>
          <a:bodyPr>
            <a:normAutofit lnSpcReduction="10000"/>
          </a:bodyPr>
          <a:lstStyle/>
          <a:p>
            <a:r>
              <a:rPr kumimoji="0" lang="el-GR"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Η θετική ειρήνη προσεγγίζει τον στόχο της κοινωνικής αλλαγής με ποικίλους τρόπους:</a:t>
            </a:r>
          </a:p>
          <a:p>
            <a:r>
              <a:rPr lang="el-GR" dirty="0">
                <a:latin typeface="Arial" panose="020B0604020202020204" pitchFamily="34" charset="0"/>
                <a:cs typeface="Arial" panose="020B0604020202020204" pitchFamily="34" charset="0"/>
              </a:rPr>
              <a:t>              − εναλλακτικοί μηχανισμοί επίλυσης των συγκρούσεων </a:t>
            </a:r>
          </a:p>
          <a:p>
            <a:r>
              <a:rPr lang="el-GR" dirty="0">
                <a:latin typeface="Arial" panose="020B0604020202020204" pitchFamily="34" charset="0"/>
                <a:cs typeface="Arial" panose="020B0604020202020204" pitchFamily="34" charset="0"/>
              </a:rPr>
              <a:t>              −  λαϊκή πίεση στις κυβερνήσεις</a:t>
            </a:r>
          </a:p>
          <a:p>
            <a:r>
              <a:rPr lang="el-GR" dirty="0">
                <a:latin typeface="Arial" panose="020B0604020202020204" pitchFamily="34" charset="0"/>
                <a:cs typeface="Arial" panose="020B0604020202020204" pitchFamily="34" charset="0"/>
              </a:rPr>
              <a:t>              −  ενίσχυση των νορμών κατά της χρήσης βίας</a:t>
            </a:r>
          </a:p>
          <a:p>
            <a:r>
              <a:rPr lang="el-GR" dirty="0">
                <a:latin typeface="Arial" panose="020B0604020202020204" pitchFamily="34" charset="0"/>
                <a:cs typeface="Arial" panose="020B0604020202020204" pitchFamily="34" charset="0"/>
              </a:rPr>
              <a:t>               − ανάπτυξη μιας διεθνούς ή παγκόσμιας ταυτότητας που υπερβαίνει τις εθνικές, </a:t>
            </a:r>
            <a:r>
              <a:rPr lang="el-GR" dirty="0" err="1">
                <a:latin typeface="Arial" panose="020B0604020202020204" pitchFamily="34" charset="0"/>
                <a:cs typeface="Arial" panose="020B0604020202020204" pitchFamily="34" charset="0"/>
              </a:rPr>
              <a:t>εθνοτικές</a:t>
            </a:r>
            <a:r>
              <a:rPr lang="el-GR" dirty="0">
                <a:latin typeface="Arial" panose="020B0604020202020204" pitchFamily="34" charset="0"/>
                <a:cs typeface="Arial" panose="020B0604020202020204" pitchFamily="34" charset="0"/>
              </a:rPr>
              <a:t> και θρησκευτικές διαιρέσεις˙</a:t>
            </a:r>
          </a:p>
          <a:p>
            <a:r>
              <a:rPr lang="el-GR" dirty="0">
                <a:latin typeface="Arial" panose="020B0604020202020204" pitchFamily="34" charset="0"/>
                <a:cs typeface="Arial" panose="020B0604020202020204" pitchFamily="34" charset="0"/>
              </a:rPr>
              <a:t>                − και ισότιμες σχέσεις εντός των κοινωνιών στον οικονομικό, κοινωνικό και πολιτικό τομέα (κάτι που περιλαμβάνει και αλλαγές στους </a:t>
            </a:r>
            <a:r>
              <a:rPr lang="el-GR" dirty="0" err="1">
                <a:latin typeface="Arial" panose="020B0604020202020204" pitchFamily="34" charset="0"/>
                <a:cs typeface="Arial" panose="020B0604020202020204" pitchFamily="34" charset="0"/>
              </a:rPr>
              <a:t>έμφυλους</a:t>
            </a:r>
            <a:r>
              <a:rPr lang="el-GR" dirty="0">
                <a:latin typeface="Arial" panose="020B0604020202020204" pitchFamily="34" charset="0"/>
                <a:cs typeface="Arial" panose="020B0604020202020204" pitchFamily="34" charset="0"/>
              </a:rPr>
              <a:t> ρόλους)</a:t>
            </a:r>
          </a:p>
        </p:txBody>
      </p:sp>
    </p:spTree>
    <p:extLst>
      <p:ext uri="{BB962C8B-B14F-4D97-AF65-F5344CB8AC3E}">
        <p14:creationId xmlns:p14="http://schemas.microsoft.com/office/powerpoint/2010/main" val="3800981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3858EB-CB58-9301-B637-B6FA740B7BA6}"/>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Σπουδές ειρήνης </a:t>
            </a:r>
            <a:endParaRPr lang="el-GR" dirty="0"/>
          </a:p>
        </p:txBody>
      </p:sp>
      <p:sp>
        <p:nvSpPr>
          <p:cNvPr id="3" name="Θέση περιεχομένου 2">
            <a:extLst>
              <a:ext uri="{FF2B5EF4-FFF2-40B4-BE49-F238E27FC236}">
                <a16:creationId xmlns:a16="http://schemas.microsoft.com/office/drawing/2014/main" id="{21F2FCF3-B09D-8C11-B143-3B8307093EAE}"/>
              </a:ext>
            </a:extLst>
          </p:cNvPr>
          <p:cNvSpPr>
            <a:spLocks noGrp="1"/>
          </p:cNvSpPr>
          <p:nvPr>
            <p:ph idx="1"/>
          </p:nvPr>
        </p:nvSpPr>
        <p:spPr/>
        <p:txBody>
          <a:bodyPr>
            <a:normAutofit lnSpcReduction="10000"/>
          </a:bodyPr>
          <a:lstStyle/>
          <a:p>
            <a:r>
              <a:rPr kumimoji="0" lang="el-GR"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Παγκόσμια κυβέρνηση: </a:t>
            </a:r>
            <a:r>
              <a:rPr lang="el-GR" dirty="0">
                <a:latin typeface="Arial" panose="020B0604020202020204" pitchFamily="34" charset="0"/>
                <a:cs typeface="Arial" panose="020B0604020202020204" pitchFamily="34" charset="0"/>
              </a:rPr>
              <a:t>ένας κεντρικός παγκόσμιος κυβερνητικός φορέας με ισχυρές εξουσίες επιβολής</a:t>
            </a:r>
          </a:p>
          <a:p>
            <a:r>
              <a:rPr lang="el-GR" dirty="0">
                <a:latin typeface="Arial" panose="020B0604020202020204" pitchFamily="34" charset="0"/>
                <a:cs typeface="Arial" panose="020B0604020202020204" pitchFamily="34" charset="0"/>
              </a:rPr>
              <a:t>           − αποτελεί εδώ και καιρό αντικείμενο συζήτησης των ακαδημαϊκών και επιδίωξη των ακτιβιστών</a:t>
            </a:r>
          </a:p>
          <a:p>
            <a:r>
              <a:rPr kumimoji="0" lang="el-GR"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Ειρηνευτικά κινήματα: </a:t>
            </a:r>
            <a:r>
              <a:rPr lang="el-GR" dirty="0">
                <a:latin typeface="Arial" panose="020B0604020202020204" pitchFamily="34" charset="0"/>
                <a:cs typeface="Arial" panose="020B0604020202020204" pitchFamily="34" charset="0"/>
              </a:rPr>
              <a:t>Κινήματα που εναντιώνονται σε συγκεκριμένους πολέμους ή στον πόλεμο και τον μιλιταρισμό γενικότερα, στα οποία συνήθως συμμετέχει μεγάλος αριθμός ατόμων και τα οποία υιοθετούν μορφές άμεσης δράσης όπως οι διαδηλώσεις στους δρόμους</a:t>
            </a:r>
          </a:p>
          <a:p>
            <a:r>
              <a:rPr kumimoji="0" lang="el-GR" sz="20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Η μη βία δεν πετυχαίνει πάντα όταν αντιμετωπίζει βία, αλλά ούτε και η βίαιη αντίδραση είναι πάντα επιτυχής</a:t>
            </a:r>
          </a:p>
        </p:txBody>
      </p:sp>
    </p:spTree>
    <p:extLst>
      <p:ext uri="{BB962C8B-B14F-4D97-AF65-F5344CB8AC3E}">
        <p14:creationId xmlns:p14="http://schemas.microsoft.com/office/powerpoint/2010/main" val="945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B47F14-F84A-1BD0-25D1-7AA1C352B107}"/>
              </a:ext>
            </a:extLst>
          </p:cNvPr>
          <p:cNvSpPr>
            <a:spLocks noGrp="1"/>
          </p:cNvSpPr>
          <p:nvPr>
            <p:ph type="title"/>
          </p:nvPr>
        </p:nvSpPr>
        <p:spPr>
          <a:xfrm>
            <a:off x="2445129" y="539261"/>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Σπουδές ειρήνης </a:t>
            </a:r>
            <a:endParaRPr lang="el-GR" dirty="0"/>
          </a:p>
        </p:txBody>
      </p:sp>
      <p:pic>
        <p:nvPicPr>
          <p:cNvPr id="5" name="Θέση περιεχομένου 4" descr="Εικόνα που περιέχει ρουχισμός, άνδρας, άτομο, ανθρώπινο πρόσωπο&#10;&#10;Περιγραφή που δημιουργήθηκε αυτόματα">
            <a:extLst>
              <a:ext uri="{FF2B5EF4-FFF2-40B4-BE49-F238E27FC236}">
                <a16:creationId xmlns:a16="http://schemas.microsoft.com/office/drawing/2014/main" id="{0436B668-844F-D4CB-012F-3837DAE5A6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8242" y="1965959"/>
            <a:ext cx="4999037" cy="3332691"/>
          </a:xfrm>
        </p:spPr>
      </p:pic>
      <p:sp>
        <p:nvSpPr>
          <p:cNvPr id="6" name="TextBox 5">
            <a:extLst>
              <a:ext uri="{FF2B5EF4-FFF2-40B4-BE49-F238E27FC236}">
                <a16:creationId xmlns:a16="http://schemas.microsoft.com/office/drawing/2014/main" id="{2BC57848-33C7-1ACD-709E-C3FC4A5238D4}"/>
              </a:ext>
            </a:extLst>
          </p:cNvPr>
          <p:cNvSpPr txBox="1"/>
          <p:nvPr/>
        </p:nvSpPr>
        <p:spPr>
          <a:xfrm>
            <a:off x="1737360" y="5455920"/>
            <a:ext cx="9159240" cy="707886"/>
          </a:xfrm>
          <a:prstGeom prst="rect">
            <a:avLst/>
          </a:prstGeom>
          <a:noFill/>
        </p:spPr>
        <p:txBody>
          <a:bodyPr wrap="square" rtlCol="0">
            <a:spAutoFit/>
          </a:bodyPr>
          <a:lstStyle/>
          <a:p>
            <a:r>
              <a:rPr lang="el-GR" sz="1400" b="1" dirty="0">
                <a:latin typeface="Arial" panose="020B0604020202020204" pitchFamily="34" charset="0"/>
                <a:cs typeface="Arial" panose="020B0604020202020204" pitchFamily="34" charset="0"/>
              </a:rPr>
              <a:t>ΔΩΣΤΕ ΜΙΑ ΕΥΚΑΙΡΙΑ ΣΤΗΝ ΕΙΡΗΝΗ </a:t>
            </a:r>
            <a:r>
              <a:rPr lang="el-GR" sz="1400" dirty="0">
                <a:latin typeface="Arial" panose="020B0604020202020204" pitchFamily="34" charset="0"/>
                <a:cs typeface="Arial" panose="020B0604020202020204" pitchFamily="34" charset="0"/>
              </a:rPr>
              <a:t>– Οι διαδηλωτές της ειρήνης παίζουν ρόλο σε πολλές συγκρούσεις. Εδώ, διαδηλωτές στο Τόκιο αντιδρούν στη ρωσική εισβολή στην Ουκρανία, το 2022</a:t>
            </a:r>
          </a:p>
          <a:p>
            <a:r>
              <a:rPr lang="el-GR" sz="1200" dirty="0">
                <a:latin typeface="Arial" panose="020B0604020202020204" pitchFamily="34" charset="0"/>
                <a:cs typeface="Arial" panose="020B0604020202020204" pitchFamily="34" charset="0"/>
              </a:rPr>
              <a:t>Πηγή: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SOPA Images Limited/SOPA Images/</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Alamy</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Stock Photo</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54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8165EA-8005-7E14-A7CE-AD7314B1BC35}"/>
              </a:ext>
            </a:extLst>
          </p:cNvPr>
          <p:cNvSpPr>
            <a:spLocks noGrp="1"/>
          </p:cNvSpPr>
          <p:nvPr>
            <p:ph type="title"/>
          </p:nvPr>
        </p:nvSpPr>
        <p:spPr/>
        <p:txBody>
          <a:bodyPr/>
          <a:lstStyle/>
          <a:p>
            <a:r>
              <a:rPr lang="el-GR" b="1" dirty="0">
                <a:latin typeface="Arial" panose="020B0604020202020204" pitchFamily="34" charset="0"/>
                <a:cs typeface="Arial" panose="020B0604020202020204" pitchFamily="34" charset="0"/>
              </a:rPr>
              <a:t>Θεωρίες φύλου</a:t>
            </a:r>
            <a:endParaRPr lang="el-GR" sz="2800" b="1" dirty="0">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7DC39208-F37F-AD5B-40B1-FF27F837F33F}"/>
              </a:ext>
            </a:extLst>
          </p:cNvPr>
          <p:cNvSpPr>
            <a:spLocks noGrp="1"/>
          </p:cNvSpPr>
          <p:nvPr>
            <p:ph idx="1"/>
          </p:nvPr>
        </p:nvSpPr>
        <p:spPr/>
        <p:txBody>
          <a:bodyPr>
            <a:normAutofit/>
          </a:bodyPr>
          <a:lstStyle/>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schemeClr val="tx1"/>
                </a:solidFill>
                <a:latin typeface="Arial" panose="020B0604020202020204" pitchFamily="34" charset="0"/>
                <a:cs typeface="Arial" panose="020B0604020202020204" pitchFamily="34" charset="0"/>
              </a:rPr>
              <a:t>Γιατί έχει σημασία το φύλο </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solidFill>
                  <a:schemeClr val="accent2"/>
                </a:solidFill>
                <a:latin typeface="Arial" panose="020B0604020202020204" pitchFamily="34" charset="0"/>
                <a:cs typeface="Arial" panose="020B0604020202020204" pitchFamily="34" charset="0"/>
              </a:rPr>
              <a:t> </a:t>
            </a:r>
            <a:r>
              <a:rPr lang="el-GR" sz="1900" dirty="0">
                <a:solidFill>
                  <a:schemeClr val="tx1"/>
                </a:solidFill>
                <a:latin typeface="Arial" panose="020B0604020202020204" pitchFamily="34" charset="0"/>
                <a:cs typeface="Arial" panose="020B0604020202020204" pitchFamily="34" charset="0"/>
              </a:rPr>
              <a:t>Το φεμινιστικό ακαδημαϊκό έργο</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schemeClr val="tx1"/>
                </a:solidFill>
                <a:latin typeface="Arial" panose="020B0604020202020204" pitchFamily="34" charset="0"/>
                <a:cs typeface="Arial" panose="020B0604020202020204" pitchFamily="34" charset="0"/>
              </a:rPr>
              <a:t>         − επιδιώκει να αποκαλύψει τις κρυφές παραδοχές σχετικά με το φύλο στον τρόπο με τον οποίο μελετάμε ένα θέμα</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schemeClr val="tx1"/>
                </a:solidFill>
                <a:latin typeface="Arial" panose="020B0604020202020204" pitchFamily="34" charset="0"/>
                <a:cs typeface="Arial" panose="020B0604020202020204" pitchFamily="34" charset="0"/>
              </a:rPr>
              <a:t>          − αμφισβητούν και τις παραδοσιακές αντιλήψεις για το φύλο</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solidFill>
                  <a:schemeClr val="accent2"/>
                </a:solidFill>
                <a:latin typeface="Arial" panose="020B0604020202020204" pitchFamily="34" charset="0"/>
                <a:cs typeface="Arial" panose="020B0604020202020204" pitchFamily="34" charset="0"/>
              </a:rPr>
              <a:t> </a:t>
            </a:r>
            <a:r>
              <a:rPr lang="el-GR" sz="1900" b="1" dirty="0">
                <a:solidFill>
                  <a:schemeClr val="tx1"/>
                </a:solidFill>
                <a:latin typeface="Arial" panose="020B0604020202020204" pitchFamily="34" charset="0"/>
                <a:cs typeface="Arial" panose="020B0604020202020204" pitchFamily="34" charset="0"/>
              </a:rPr>
              <a:t>Φεμινισμός της διαφοράς</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schemeClr val="accent2"/>
                </a:solidFill>
                <a:latin typeface="Arial" panose="020B0604020202020204" pitchFamily="34" charset="0"/>
                <a:cs typeface="Arial" panose="020B0604020202020204" pitchFamily="34" charset="0"/>
              </a:rPr>
              <a:t>              </a:t>
            </a:r>
            <a:r>
              <a:rPr lang="el-GR" sz="1900" dirty="0">
                <a:solidFill>
                  <a:schemeClr val="tx1"/>
                </a:solidFill>
                <a:latin typeface="Arial" panose="020B0604020202020204" pitchFamily="34" charset="0"/>
                <a:cs typeface="Arial" panose="020B0604020202020204" pitchFamily="34" charset="0"/>
              </a:rPr>
              <a:t>− Αναδεικνύει τον ρόλο των γυναικών ως </a:t>
            </a:r>
            <a:r>
              <a:rPr lang="el-GR" sz="1900" dirty="0" err="1">
                <a:solidFill>
                  <a:schemeClr val="tx1"/>
                </a:solidFill>
                <a:latin typeface="Arial" panose="020B0604020202020204" pitchFamily="34" charset="0"/>
                <a:cs typeface="Arial" panose="020B0604020202020204" pitchFamily="34" charset="0"/>
              </a:rPr>
              <a:t>φροντιστριών</a:t>
            </a:r>
            <a:r>
              <a:rPr lang="el-GR" sz="1900" dirty="0">
                <a:solidFill>
                  <a:schemeClr val="tx1"/>
                </a:solidFill>
                <a:latin typeface="Arial" panose="020B0604020202020204" pitchFamily="34" charset="0"/>
                <a:cs typeface="Arial" panose="020B0604020202020204" pitchFamily="34" charset="0"/>
              </a:rPr>
              <a:t>/ειρηνοποιών</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schemeClr val="tx1"/>
                </a:solidFill>
                <a:latin typeface="Arial" panose="020B0604020202020204" pitchFamily="34" charset="0"/>
                <a:cs typeface="Arial" panose="020B0604020202020204" pitchFamily="34" charset="0"/>
              </a:rPr>
              <a:t>               − Πραγματικές διαφορές μεταξύ των φύλων, βιολογικά ή πολιτισμικά </a:t>
            </a:r>
            <a:r>
              <a:rPr lang="el-GR" dirty="0">
                <a:solidFill>
                  <a:schemeClr val="tx1"/>
                </a:solidFill>
                <a:latin typeface="Arial" panose="020B0604020202020204" pitchFamily="34" charset="0"/>
                <a:cs typeface="Arial" panose="020B0604020202020204" pitchFamily="34" charset="0"/>
              </a:rPr>
              <a:t>καθορισμένες</a:t>
            </a:r>
            <a:endParaRPr kumimoji="0" lang="el-GR"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endParaRPr lang="el-GR" dirty="0"/>
          </a:p>
          <a:p>
            <a:endParaRPr lang="el-GR" dirty="0"/>
          </a:p>
        </p:txBody>
      </p:sp>
    </p:spTree>
    <p:extLst>
      <p:ext uri="{BB962C8B-B14F-4D97-AF65-F5344CB8AC3E}">
        <p14:creationId xmlns:p14="http://schemas.microsoft.com/office/powerpoint/2010/main" val="307888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2E612B-0754-8708-8B26-64E02E6C95C4}"/>
              </a:ext>
            </a:extLst>
          </p:cNvPr>
          <p:cNvSpPr>
            <a:spLocks noGrp="1"/>
          </p:cNvSpPr>
          <p:nvPr>
            <p:ph type="title"/>
          </p:nvPr>
        </p:nvSpPr>
        <p:spPr>
          <a:xfrm>
            <a:off x="2302625" y="615910"/>
            <a:ext cx="10890929" cy="1097280"/>
          </a:xfrm>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pic>
        <p:nvPicPr>
          <p:cNvPr id="5" name="Θέση περιεχομένου 4" descr="Εικόνα που περιέχει εσωτερικός χώρος, ρουχισμός, άτομο, κουστούμι&#10;&#10;Περιγραφή που δημιουργήθηκε αυτόματα">
            <a:extLst>
              <a:ext uri="{FF2B5EF4-FFF2-40B4-BE49-F238E27FC236}">
                <a16:creationId xmlns:a16="http://schemas.microsoft.com/office/drawing/2014/main" id="{8CE86750-9EA9-7635-B2BC-B000FF387C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843478"/>
            <a:ext cx="6157105" cy="3170482"/>
          </a:xfrm>
        </p:spPr>
      </p:pic>
      <p:sp>
        <p:nvSpPr>
          <p:cNvPr id="6" name="TextBox 5">
            <a:extLst>
              <a:ext uri="{FF2B5EF4-FFF2-40B4-BE49-F238E27FC236}">
                <a16:creationId xmlns:a16="http://schemas.microsoft.com/office/drawing/2014/main" id="{67D767F0-561E-F324-5279-24BEFD72EFF3}"/>
              </a:ext>
            </a:extLst>
          </p:cNvPr>
          <p:cNvSpPr txBox="1"/>
          <p:nvPr/>
        </p:nvSpPr>
        <p:spPr>
          <a:xfrm>
            <a:off x="1737360" y="5318760"/>
            <a:ext cx="9417473" cy="923330"/>
          </a:xfrm>
          <a:prstGeom prst="rect">
            <a:avLst/>
          </a:prstGeom>
          <a:noFill/>
        </p:spPr>
        <p:txBody>
          <a:bodyPr wrap="square" rtlCol="0">
            <a:spAutoFit/>
          </a:bodyPr>
          <a:lstStyle/>
          <a:p>
            <a:r>
              <a:rPr lang="el-GR" sz="1400" b="1" dirty="0">
                <a:latin typeface="Arial" panose="020B0604020202020204" pitchFamily="34" charset="0"/>
                <a:cs typeface="Arial" panose="020B0604020202020204" pitchFamily="34" charset="0"/>
              </a:rPr>
              <a:t>ΑΝΔΡΙΚΗ ΥΠΟΘΕΣΗ </a:t>
            </a:r>
            <a:r>
              <a:rPr lang="el-GR" sz="1400" dirty="0">
                <a:latin typeface="Arial" panose="020B0604020202020204" pitchFamily="34" charset="0"/>
                <a:cs typeface="Arial" panose="020B0604020202020204" pitchFamily="34" charset="0"/>
              </a:rPr>
              <a:t>– Φεμινίστριες από διάφορες θεωρητικές παραδόσεις συμφωνούν ότι η </a:t>
            </a:r>
            <a:r>
              <a:rPr lang="el-GR" sz="1400" dirty="0" err="1">
                <a:latin typeface="Arial" panose="020B0604020202020204" pitchFamily="34" charset="0"/>
                <a:cs typeface="Arial" panose="020B0604020202020204" pitchFamily="34" charset="0"/>
              </a:rPr>
              <a:t>έμφυλη</a:t>
            </a:r>
            <a:r>
              <a:rPr lang="el-GR" sz="1400" dirty="0">
                <a:latin typeface="Arial" panose="020B0604020202020204" pitchFamily="34" charset="0"/>
                <a:cs typeface="Arial" panose="020B0604020202020204" pitchFamily="34" charset="0"/>
              </a:rPr>
              <a:t> συγκρότηση των διεθνών συνόδων κορυφής και των εθνικών κυβερνήσεων έχει σημασία. Εδώ, το 2022 συγκεντρώνεται η ηγεσία του Κομμουνιστικού Κόμματος της Κίνας. </a:t>
            </a:r>
          </a:p>
          <a:p>
            <a:r>
              <a:rPr lang="el-GR" sz="1200" dirty="0">
                <a:latin typeface="Arial" panose="020B0604020202020204" pitchFamily="34" charset="0"/>
                <a:cs typeface="Arial" panose="020B0604020202020204" pitchFamily="34" charset="0"/>
              </a:rPr>
              <a:t>Πηγή: </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Li </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Xueren</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/Xinhua/</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Alamy</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Live News/</a:t>
            </a: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Alamy</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Stock Photo</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23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0C3BD8-2F56-03DA-985A-1E3A9DB359DA}"/>
              </a:ext>
            </a:extLst>
          </p:cNvPr>
          <p:cNvSpPr>
            <a:spLocks noGrp="1"/>
          </p:cNvSpPr>
          <p:nvPr>
            <p:ph type="title"/>
          </p:nvPr>
        </p:nvSpPr>
        <p:spPr/>
        <p:txBody>
          <a:bodyPr/>
          <a:lstStyle/>
          <a:p>
            <a:r>
              <a:rPr kumimoji="0" lang="el-GR" sz="3600" b="1" i="0" u="none" strike="noStrike" kern="1200" cap="none" spc="-50" normalizeH="0" baseline="0" noProof="0" dirty="0">
                <a:ln>
                  <a:noFill/>
                </a:ln>
                <a:solidFill>
                  <a:srgbClr val="E97132"/>
                </a:solidFill>
                <a:effectLst/>
                <a:uLnTx/>
                <a:uFillTx/>
                <a:latin typeface="Arial" panose="020B0604020202020204" pitchFamily="34" charset="0"/>
                <a:ea typeface="+mj-ea"/>
                <a:cs typeface="Arial" panose="020B0604020202020204" pitchFamily="34" charset="0"/>
              </a:rPr>
              <a:t>Θεωρίες φύλου</a:t>
            </a:r>
            <a:endParaRPr lang="el-GR" dirty="0"/>
          </a:p>
        </p:txBody>
      </p:sp>
      <p:sp>
        <p:nvSpPr>
          <p:cNvPr id="3" name="Θέση περιεχομένου 2">
            <a:extLst>
              <a:ext uri="{FF2B5EF4-FFF2-40B4-BE49-F238E27FC236}">
                <a16:creationId xmlns:a16="http://schemas.microsoft.com/office/drawing/2014/main" id="{F482EA11-DE18-8D23-7180-D30EE2591DBC}"/>
              </a:ext>
            </a:extLst>
          </p:cNvPr>
          <p:cNvSpPr>
            <a:spLocks noGrp="1"/>
          </p:cNvSpPr>
          <p:nvPr>
            <p:ph idx="1"/>
          </p:nvPr>
        </p:nvSpPr>
        <p:spPr/>
        <p:txBody>
          <a:bodyPr>
            <a:normAutofit fontScale="92500" lnSpcReduction="10000"/>
          </a:bodyPr>
          <a:lstStyle/>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Γιατί έχει σημασία το φύλο (συνέχεια)</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solidFill>
                  <a:prstClr val="black"/>
                </a:solidFill>
                <a:latin typeface="Arial" panose="020B0604020202020204" pitchFamily="34" charset="0"/>
                <a:cs typeface="Arial" panose="020B0604020202020204" pitchFamily="34" charset="0"/>
              </a:rPr>
              <a:t> </a:t>
            </a:r>
            <a:r>
              <a:rPr lang="el-GR" sz="1900" b="1" dirty="0">
                <a:solidFill>
                  <a:prstClr val="black"/>
                </a:solidFill>
                <a:latin typeface="Arial" panose="020B0604020202020204" pitchFamily="34" charset="0"/>
                <a:cs typeface="Arial" panose="020B0604020202020204" pitchFamily="34" charset="0"/>
              </a:rPr>
              <a:t>Φιλελεύθερος φεμινισμός</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prstClr val="black"/>
                </a:solidFill>
                <a:latin typeface="Arial" panose="020B0604020202020204" pitchFamily="34" charset="0"/>
                <a:cs typeface="Arial" panose="020B0604020202020204" pitchFamily="34" charset="0"/>
              </a:rPr>
              <a:t>         − δίνει έμφαση στην ισότητα μεταξύ των φύλων </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prstClr val="black"/>
                </a:solidFill>
                <a:latin typeface="Arial" panose="020B0604020202020204" pitchFamily="34" charset="0"/>
                <a:cs typeface="Arial" panose="020B0604020202020204" pitchFamily="34" charset="0"/>
              </a:rPr>
              <a:t>         − </a:t>
            </a:r>
            <a:r>
              <a:rPr kumimoji="0" lang="el-GR"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θεωρεί ασήμαντες ή ανύπαρκτες τις «ουσιώδεις» διαφορές ικανοτήτων ή οπτικής μεταξύ ανδρών και γυναικών.</a:t>
            </a:r>
            <a:endParaRPr lang="el-GR" sz="1900" dirty="0">
              <a:solidFill>
                <a:prstClr val="black"/>
              </a:solidFill>
              <a:latin typeface="Arial" panose="020B0604020202020204" pitchFamily="34" charset="0"/>
              <a:cs typeface="Arial" panose="020B0604020202020204" pitchFamily="34" charset="0"/>
            </a:endParaRP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kumimoji="0" lang="el-GR" sz="1900" b="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a:t>
            </a:r>
            <a:r>
              <a:rPr lang="el-GR" sz="1900" dirty="0">
                <a:solidFill>
                  <a:prstClr val="black"/>
                </a:solidFill>
                <a:latin typeface="Arial" panose="020B0604020202020204" pitchFamily="34" charset="0"/>
                <a:cs typeface="Arial" panose="020B0604020202020204" pitchFamily="34" charset="0"/>
              </a:rPr>
              <a:t> </a:t>
            </a:r>
            <a:r>
              <a:rPr lang="el-GR" sz="1900" b="1" dirty="0">
                <a:solidFill>
                  <a:prstClr val="black"/>
                </a:solidFill>
                <a:latin typeface="Arial" panose="020B0604020202020204" pitchFamily="34" charset="0"/>
                <a:cs typeface="Arial" panose="020B0604020202020204" pitchFamily="34" charset="0"/>
              </a:rPr>
              <a:t>Μεταμοντέρνος φεμινισμός</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prstClr val="black"/>
                </a:solidFill>
                <a:latin typeface="Arial" panose="020B0604020202020204" pitchFamily="34" charset="0"/>
                <a:cs typeface="Arial" panose="020B0604020202020204" pitchFamily="34" charset="0"/>
              </a:rPr>
              <a:t>         − Μια προσπάθεια συνδυασμού της φεμινιστικής και της μεταμοντέρνας οπτικής με σκοπό </a:t>
            </a: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prstClr val="black"/>
                </a:solidFill>
                <a:latin typeface="Arial" panose="020B0604020202020204" pitchFamily="34" charset="0"/>
                <a:cs typeface="Arial" panose="020B0604020202020204" pitchFamily="34" charset="0"/>
              </a:rPr>
              <a:t>             </a:t>
            </a:r>
            <a:r>
              <a:rPr lang="el-GR" sz="1900" dirty="0">
                <a:solidFill>
                  <a:schemeClr val="accent2"/>
                </a:solidFill>
                <a:latin typeface="Arial" panose="020B0604020202020204" pitchFamily="34" charset="0"/>
                <a:cs typeface="Arial" panose="020B0604020202020204" pitchFamily="34" charset="0"/>
              </a:rPr>
              <a:t>▪</a:t>
            </a:r>
            <a:r>
              <a:rPr kumimoji="0" lang="el-GR"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την αποκάλυψη των κρυφών επιρροών του φύλου στις διεθνείς σχέσεις </a:t>
            </a:r>
            <a:endParaRPr lang="el-GR" sz="1900" dirty="0">
              <a:solidFill>
                <a:prstClr val="black"/>
              </a:solidFill>
              <a:latin typeface="Arial" panose="020B0604020202020204" pitchFamily="34" charset="0"/>
              <a:cs typeface="Arial" panose="020B0604020202020204" pitchFamily="34" charset="0"/>
            </a:endParaRPr>
          </a:p>
          <a:p>
            <a:pPr marL="90488" marR="0" lvl="0" indent="-90488" algn="l" defTabSz="914400" rtl="0" eaLnBrk="0" fontAlgn="base" latinLnBrk="0" hangingPunct="0">
              <a:lnSpc>
                <a:spcPct val="100000"/>
              </a:lnSpc>
              <a:spcBef>
                <a:spcPts val="600"/>
              </a:spcBef>
              <a:spcAft>
                <a:spcPts val="600"/>
              </a:spcAft>
              <a:buClr>
                <a:srgbClr val="156082"/>
              </a:buClr>
              <a:buSzPct val="100000"/>
              <a:buFont typeface="Calibri" panose="020F0502020204030204" pitchFamily="34" charset="0"/>
              <a:buChar char=" "/>
              <a:tabLst/>
              <a:defRPr/>
            </a:pPr>
            <a:r>
              <a:rPr lang="el-GR" sz="1900" dirty="0">
                <a:solidFill>
                  <a:prstClr val="black"/>
                </a:solidFill>
                <a:latin typeface="Arial" panose="020B0604020202020204" pitchFamily="34" charset="0"/>
                <a:cs typeface="Arial" panose="020B0604020202020204" pitchFamily="34" charset="0"/>
              </a:rPr>
              <a:t>             </a:t>
            </a:r>
            <a:r>
              <a:rPr lang="el-GR" sz="1900" dirty="0">
                <a:solidFill>
                  <a:schemeClr val="accent2"/>
                </a:solidFill>
                <a:latin typeface="Arial" panose="020B0604020202020204" pitchFamily="34" charset="0"/>
                <a:cs typeface="Arial" panose="020B0604020202020204" pitchFamily="34" charset="0"/>
              </a:rPr>
              <a:t>▪</a:t>
            </a:r>
            <a:r>
              <a:rPr lang="el-GR" sz="1900" dirty="0">
                <a:solidFill>
                  <a:prstClr val="black"/>
                </a:solidFill>
                <a:latin typeface="Arial" panose="020B0604020202020204" pitchFamily="34" charset="0"/>
                <a:cs typeface="Arial" panose="020B0604020202020204" pitchFamily="34" charset="0"/>
              </a:rPr>
              <a:t> </a:t>
            </a:r>
            <a:r>
              <a:rPr kumimoji="0" lang="el-GR"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την ανάδειξη του πόσο αυθαίρετη είναι η κατασκευή των </a:t>
            </a:r>
            <a:r>
              <a:rPr kumimoji="0" lang="el-GR" sz="19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έμφυλων</a:t>
            </a:r>
            <a:r>
              <a:rPr kumimoji="0" lang="el-GR" sz="1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ρόλων</a:t>
            </a:r>
          </a:p>
          <a:p>
            <a:pPr marL="90488" marR="0" lvl="0" indent="-90488" algn="l" defTabSz="914400" rtl="0" eaLnBrk="0" fontAlgn="base" latinLnBrk="0" hangingPunct="0">
              <a:lnSpc>
                <a:spcPct val="100000"/>
              </a:lnSpc>
              <a:spcBef>
                <a:spcPts val="1200"/>
              </a:spcBef>
              <a:spcAft>
                <a:spcPts val="1200"/>
              </a:spcAft>
              <a:buClr>
                <a:srgbClr val="156082"/>
              </a:buClr>
              <a:buSzPct val="100000"/>
              <a:buFont typeface="Calibri" panose="020F0502020204030204" pitchFamily="34" charset="0"/>
              <a:buChar char=" "/>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l-GR" dirty="0"/>
          </a:p>
        </p:txBody>
      </p:sp>
    </p:spTree>
    <p:extLst>
      <p:ext uri="{BB962C8B-B14F-4D97-AF65-F5344CB8AC3E}">
        <p14:creationId xmlns:p14="http://schemas.microsoft.com/office/powerpoint/2010/main" val="1057096956"/>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1508</TotalTime>
  <Words>2037</Words>
  <Application>Microsoft Macintosh PowerPoint</Application>
  <PresentationFormat>Widescreen</PresentationFormat>
  <Paragraphs>126</Paragraphs>
  <Slides>25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ＭＳ Ｐゴシック</vt:lpstr>
      <vt:lpstr>Aptos</vt:lpstr>
      <vt:lpstr>Arial</vt:lpstr>
      <vt:lpstr>Calibri</vt:lpstr>
      <vt:lpstr>Grandview Display</vt:lpstr>
      <vt:lpstr>DashVTI</vt:lpstr>
      <vt:lpstr>Ειδικά θέματα εξωτερικής πολιτικής</vt:lpstr>
      <vt:lpstr>ΚΕΦΑΛΑΙΟ 3</vt:lpstr>
      <vt:lpstr>Σπουδές ειρήνης </vt:lpstr>
      <vt:lpstr>Σπουδές ειρήνης</vt:lpstr>
      <vt:lpstr>Σπουδές ειρήνης </vt:lpstr>
      <vt:lpstr>Σπουδές ειρήνης </vt:lpstr>
      <vt:lpstr>Θεωρίες φύλου</vt:lpstr>
      <vt:lpstr>Θεωρίες φύλου</vt:lpstr>
      <vt:lpstr>Θεωρίες φύλου</vt:lpstr>
      <vt:lpstr>Θεωρίες φύλου</vt:lpstr>
      <vt:lpstr>Θεωρίες φύλου</vt:lpstr>
      <vt:lpstr>Θεωρίες φύλου</vt:lpstr>
      <vt:lpstr>Θεωρίες φύλου</vt:lpstr>
      <vt:lpstr>Θεωρίες φύλου</vt:lpstr>
      <vt:lpstr>Θεωρίες φύλου</vt:lpstr>
      <vt:lpstr>Θεωρίες φύλου</vt:lpstr>
      <vt:lpstr>Θεωρίες φύλου</vt:lpstr>
      <vt:lpstr>PowerPoint Presentation</vt:lpstr>
      <vt:lpstr>PowerPoint Presentation</vt:lpstr>
      <vt:lpstr>Θεωρίες φύλου</vt:lpstr>
      <vt:lpstr>Θεωρίες φύλου</vt:lpstr>
      <vt:lpstr>Θεωρίες φύλου</vt:lpstr>
      <vt:lpstr>Θεωρίες φύλου</vt:lpstr>
      <vt:lpstr>Σχήμα 3.4 Αλληλοεπικαλυπτόμενες κωδωνοειδείς καμπύλες</vt:lpstr>
      <vt:lpstr>Θεωρίες φύλου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Sofia Tipaldou</dc:creator>
  <cp:lastModifiedBy>Sofia Tipaldou</cp:lastModifiedBy>
  <cp:revision>25</cp:revision>
  <dcterms:created xsi:type="dcterms:W3CDTF">2026-03-16T14:16:49Z</dcterms:created>
  <dcterms:modified xsi:type="dcterms:W3CDTF">2026-03-17T15:25:59Z</dcterms:modified>
</cp:coreProperties>
</file>