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21"/>
  </p:notesMasterIdLst>
  <p:sldIdLst>
    <p:sldId id="256" r:id="rId2"/>
    <p:sldId id="308" r:id="rId3"/>
    <p:sldId id="309" r:id="rId4"/>
    <p:sldId id="257" r:id="rId5"/>
    <p:sldId id="260" r:id="rId6"/>
    <p:sldId id="261" r:id="rId7"/>
    <p:sldId id="286" r:id="rId8"/>
    <p:sldId id="267" r:id="rId9"/>
    <p:sldId id="268" r:id="rId10"/>
    <p:sldId id="269" r:id="rId11"/>
    <p:sldId id="270" r:id="rId12"/>
    <p:sldId id="311" r:id="rId13"/>
    <p:sldId id="312" r:id="rId14"/>
    <p:sldId id="314" r:id="rId15"/>
    <p:sldId id="315" r:id="rId16"/>
    <p:sldId id="310" r:id="rId17"/>
    <p:sldId id="264" r:id="rId18"/>
    <p:sldId id="317"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47"/>
    <p:restoredTop sz="64558"/>
  </p:normalViewPr>
  <p:slideViewPr>
    <p:cSldViewPr snapToGrid="0">
      <p:cViewPr varScale="1">
        <p:scale>
          <a:sx n="75" d="100"/>
          <a:sy n="75" d="100"/>
        </p:scale>
        <p:origin x="11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75E2E-A249-41D2-8B5D-586F8BC36D36}"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F42607B6-3DD5-4DE7-9FC7-B6F5B4111EC6}">
      <dgm:prSet/>
      <dgm:spPr/>
      <dgm:t>
        <a:bodyPr/>
        <a:lstStyle/>
        <a:p>
          <a:r>
            <a:rPr lang="el-GR" b="1"/>
            <a:t>Διεθνές Σύστημα</a:t>
          </a:r>
          <a:r>
            <a:rPr lang="el-GR"/>
            <a:t>: Το σύνολο των «κανόνων του παιχνιδιού» που καθορίζουν τί θεωρείται κράτος και πώς αυτά αντιμετωπίζουν το ένα το άλλο</a:t>
          </a:r>
          <a:endParaRPr lang="en-US"/>
        </a:p>
      </dgm:t>
    </dgm:pt>
    <dgm:pt modelId="{12834473-8995-44CC-BA52-DC0980D77B12}" type="parTrans" cxnId="{587B2101-AE7D-454E-B643-4DD77AD1BCB3}">
      <dgm:prSet/>
      <dgm:spPr/>
      <dgm:t>
        <a:bodyPr/>
        <a:lstStyle/>
        <a:p>
          <a:endParaRPr lang="en-US"/>
        </a:p>
      </dgm:t>
    </dgm:pt>
    <dgm:pt modelId="{AD7D1A75-DC78-49E5-AE38-8D057D6689E2}" type="sibTrans" cxnId="{587B2101-AE7D-454E-B643-4DD77AD1BCB3}">
      <dgm:prSet/>
      <dgm:spPr/>
      <dgm:t>
        <a:bodyPr/>
        <a:lstStyle/>
        <a:p>
          <a:endParaRPr lang="en-US"/>
        </a:p>
      </dgm:t>
    </dgm:pt>
    <dgm:pt modelId="{A5E21EEC-49E1-41F9-ADFD-A83553064E87}">
      <dgm:prSet/>
      <dgm:spPr/>
      <dgm:t>
        <a:bodyPr/>
        <a:lstStyle/>
        <a:p>
          <a:r>
            <a:rPr lang="el-GR" b="1"/>
            <a:t>Αναρχία</a:t>
          </a:r>
          <a:r>
            <a:rPr lang="el-GR"/>
            <a:t>: η έλλειψη μιας κεντρικής κυβέρνησης ικανής να επιβάλλει κανόνες</a:t>
          </a:r>
          <a:endParaRPr lang="en-US"/>
        </a:p>
      </dgm:t>
    </dgm:pt>
    <dgm:pt modelId="{4050E12D-3F3E-4543-8DF1-A75DF1121EC9}" type="parTrans" cxnId="{7679D4A4-C23C-43D1-8A83-07FB97E8218E}">
      <dgm:prSet/>
      <dgm:spPr/>
      <dgm:t>
        <a:bodyPr/>
        <a:lstStyle/>
        <a:p>
          <a:endParaRPr lang="en-US"/>
        </a:p>
      </dgm:t>
    </dgm:pt>
    <dgm:pt modelId="{0891B878-2744-432D-B244-0BE5DF1D9770}" type="sibTrans" cxnId="{7679D4A4-C23C-43D1-8A83-07FB97E8218E}">
      <dgm:prSet/>
      <dgm:spPr/>
      <dgm:t>
        <a:bodyPr/>
        <a:lstStyle/>
        <a:p>
          <a:endParaRPr lang="en-US"/>
        </a:p>
      </dgm:t>
    </dgm:pt>
    <dgm:pt modelId="{99AE2D8B-68CD-49AE-80CD-3E7B03FE3EA5}">
      <dgm:prSet/>
      <dgm:spPr/>
      <dgm:t>
        <a:bodyPr/>
        <a:lstStyle/>
        <a:p>
          <a:r>
            <a:rPr lang="el-GR" b="1"/>
            <a:t>Νόρμες</a:t>
          </a:r>
          <a:r>
            <a:rPr lang="el-GR"/>
            <a:t>: οι κοινές προσδοκίες για το ποια συμπεριφορά θεωρείται ενδεδειγμένη</a:t>
          </a:r>
          <a:endParaRPr lang="en-US"/>
        </a:p>
      </dgm:t>
    </dgm:pt>
    <dgm:pt modelId="{4E5CA816-E533-4B06-A320-4C3FD00992FD}" type="parTrans" cxnId="{536AACE4-DDED-4DAF-AE60-BF9C8BD1A023}">
      <dgm:prSet/>
      <dgm:spPr/>
      <dgm:t>
        <a:bodyPr/>
        <a:lstStyle/>
        <a:p>
          <a:endParaRPr lang="en-US"/>
        </a:p>
      </dgm:t>
    </dgm:pt>
    <dgm:pt modelId="{51CC55AF-71FC-4174-84CB-D19A0EDC4FE7}" type="sibTrans" cxnId="{536AACE4-DDED-4DAF-AE60-BF9C8BD1A023}">
      <dgm:prSet/>
      <dgm:spPr/>
      <dgm:t>
        <a:bodyPr/>
        <a:lstStyle/>
        <a:p>
          <a:endParaRPr lang="en-US"/>
        </a:p>
      </dgm:t>
    </dgm:pt>
    <dgm:pt modelId="{2727FF49-3A56-4CEB-ADDA-479178AA966A}">
      <dgm:prSet/>
      <dgm:spPr/>
      <dgm:t>
        <a:bodyPr/>
        <a:lstStyle/>
        <a:p>
          <a:r>
            <a:rPr lang="el-GR" b="1"/>
            <a:t>Κρατική κυριαρχία (</a:t>
          </a:r>
          <a:r>
            <a:rPr lang="en-US" b="1"/>
            <a:t>sovereignty)</a:t>
          </a:r>
          <a:r>
            <a:rPr lang="el-GR"/>
            <a:t>:</a:t>
          </a:r>
          <a:r>
            <a:rPr lang="en-US"/>
            <a:t> </a:t>
          </a:r>
          <a:r>
            <a:rPr lang="el-GR"/>
            <a:t>το δικαίωμα ενός κράτους, τουλάχιστον κατ’αρχήν, να κάνει ό,τι θέλει εντός της επικράτειάς του. </a:t>
          </a:r>
          <a:endParaRPr lang="en-US"/>
        </a:p>
      </dgm:t>
    </dgm:pt>
    <dgm:pt modelId="{C9B4C39F-389F-40F6-B347-5C64AB7C7C21}" type="parTrans" cxnId="{B560AB09-D543-4433-A938-157D487241FF}">
      <dgm:prSet/>
      <dgm:spPr/>
      <dgm:t>
        <a:bodyPr/>
        <a:lstStyle/>
        <a:p>
          <a:endParaRPr lang="en-US"/>
        </a:p>
      </dgm:t>
    </dgm:pt>
    <dgm:pt modelId="{BF0683CD-9AE0-43D0-A103-AB34C97225CD}" type="sibTrans" cxnId="{B560AB09-D543-4433-A938-157D487241FF}">
      <dgm:prSet/>
      <dgm:spPr/>
      <dgm:t>
        <a:bodyPr/>
        <a:lstStyle/>
        <a:p>
          <a:endParaRPr lang="en-US"/>
        </a:p>
      </dgm:t>
    </dgm:pt>
    <dgm:pt modelId="{0713E6AA-92DB-45A0-A0DE-194D01A7F636}">
      <dgm:prSet/>
      <dgm:spPr/>
      <dgm:t>
        <a:bodyPr/>
        <a:lstStyle/>
        <a:p>
          <a:r>
            <a:rPr lang="el-GR" b="1"/>
            <a:t>Δίλημμα ασφαλείας</a:t>
          </a:r>
          <a:r>
            <a:rPr lang="el-GR"/>
            <a:t>: μια κατάσταση όπου οι ενέργειες στις οποίες προβαίνουν τα κράτη για να διασφαλίσουν τη δική τους ασφάλεια εκλαμβάνονται ως απειλή για την ασφάλεια άλλων κρατών</a:t>
          </a:r>
          <a:endParaRPr lang="en-US"/>
        </a:p>
      </dgm:t>
    </dgm:pt>
    <dgm:pt modelId="{95F74DC9-C9D9-46D5-A3BE-66D0C5CFA13C}" type="parTrans" cxnId="{83D021AD-CF67-43C5-9594-5941682D70FF}">
      <dgm:prSet/>
      <dgm:spPr/>
      <dgm:t>
        <a:bodyPr/>
        <a:lstStyle/>
        <a:p>
          <a:endParaRPr lang="en-US"/>
        </a:p>
      </dgm:t>
    </dgm:pt>
    <dgm:pt modelId="{C8188CA1-187C-468B-B694-8601C3F22ACE}" type="sibTrans" cxnId="{83D021AD-CF67-43C5-9594-5941682D70FF}">
      <dgm:prSet/>
      <dgm:spPr/>
      <dgm:t>
        <a:bodyPr/>
        <a:lstStyle/>
        <a:p>
          <a:endParaRPr lang="en-US"/>
        </a:p>
      </dgm:t>
    </dgm:pt>
    <dgm:pt modelId="{6285475E-53EE-4C67-B980-BBBD75D8753C}">
      <dgm:prSet/>
      <dgm:spPr/>
      <dgm:t>
        <a:bodyPr/>
        <a:lstStyle/>
        <a:p>
          <a:r>
            <a:rPr lang="el-GR" b="1"/>
            <a:t>Ισορροπία ισχύος</a:t>
          </a:r>
          <a:r>
            <a:rPr lang="el-GR"/>
            <a:t>: η γενική έννοια της ισχύος ενός ή περισσοτέρων κρατών που χρησιμοποιείται για την εξισορρόπηση της ισχύος ενός άλλου κράτους ή ομάδας κρατών</a:t>
          </a:r>
          <a:endParaRPr lang="en-US"/>
        </a:p>
      </dgm:t>
    </dgm:pt>
    <dgm:pt modelId="{167E34AA-853E-4806-8F8D-95BFE212B2DF}" type="parTrans" cxnId="{350399BB-98E1-49E0-9F95-4D40075C88D6}">
      <dgm:prSet/>
      <dgm:spPr/>
      <dgm:t>
        <a:bodyPr/>
        <a:lstStyle/>
        <a:p>
          <a:endParaRPr lang="en-US"/>
        </a:p>
      </dgm:t>
    </dgm:pt>
    <dgm:pt modelId="{B1249FFD-EF74-451A-A454-322D33FDACF9}" type="sibTrans" cxnId="{350399BB-98E1-49E0-9F95-4D40075C88D6}">
      <dgm:prSet/>
      <dgm:spPr/>
      <dgm:t>
        <a:bodyPr/>
        <a:lstStyle/>
        <a:p>
          <a:endParaRPr lang="en-US"/>
        </a:p>
      </dgm:t>
    </dgm:pt>
    <dgm:pt modelId="{9F27C045-A5CE-714E-84A5-6AC645142272}" type="pres">
      <dgm:prSet presAssocID="{B7B75E2E-A249-41D2-8B5D-586F8BC36D36}" presName="diagram" presStyleCnt="0">
        <dgm:presLayoutVars>
          <dgm:dir/>
          <dgm:resizeHandles val="exact"/>
        </dgm:presLayoutVars>
      </dgm:prSet>
      <dgm:spPr/>
    </dgm:pt>
    <dgm:pt modelId="{6E5CC78F-842C-8444-B7B3-102D047629F0}" type="pres">
      <dgm:prSet presAssocID="{F42607B6-3DD5-4DE7-9FC7-B6F5B4111EC6}" presName="node" presStyleLbl="node1" presStyleIdx="0" presStyleCnt="6">
        <dgm:presLayoutVars>
          <dgm:bulletEnabled val="1"/>
        </dgm:presLayoutVars>
      </dgm:prSet>
      <dgm:spPr/>
    </dgm:pt>
    <dgm:pt modelId="{A3743208-B706-B244-A5CD-BDD5551AAA00}" type="pres">
      <dgm:prSet presAssocID="{AD7D1A75-DC78-49E5-AE38-8D057D6689E2}" presName="sibTrans" presStyleCnt="0"/>
      <dgm:spPr/>
    </dgm:pt>
    <dgm:pt modelId="{56A45D36-FCAA-0940-B596-5F99E6B37CE9}" type="pres">
      <dgm:prSet presAssocID="{A5E21EEC-49E1-41F9-ADFD-A83553064E87}" presName="node" presStyleLbl="node1" presStyleIdx="1" presStyleCnt="6">
        <dgm:presLayoutVars>
          <dgm:bulletEnabled val="1"/>
        </dgm:presLayoutVars>
      </dgm:prSet>
      <dgm:spPr/>
    </dgm:pt>
    <dgm:pt modelId="{C3FC077B-74F4-4940-94E6-BD4EDD3A1271}" type="pres">
      <dgm:prSet presAssocID="{0891B878-2744-432D-B244-0BE5DF1D9770}" presName="sibTrans" presStyleCnt="0"/>
      <dgm:spPr/>
    </dgm:pt>
    <dgm:pt modelId="{944FD063-C8BD-B64E-9101-2D3D0FC2A0EB}" type="pres">
      <dgm:prSet presAssocID="{99AE2D8B-68CD-49AE-80CD-3E7B03FE3EA5}" presName="node" presStyleLbl="node1" presStyleIdx="2" presStyleCnt="6">
        <dgm:presLayoutVars>
          <dgm:bulletEnabled val="1"/>
        </dgm:presLayoutVars>
      </dgm:prSet>
      <dgm:spPr/>
    </dgm:pt>
    <dgm:pt modelId="{CBB3AF16-7798-514E-A9C4-7F314AC14852}" type="pres">
      <dgm:prSet presAssocID="{51CC55AF-71FC-4174-84CB-D19A0EDC4FE7}" presName="sibTrans" presStyleCnt="0"/>
      <dgm:spPr/>
    </dgm:pt>
    <dgm:pt modelId="{0E117978-77C8-9C4A-8670-00872A996EDF}" type="pres">
      <dgm:prSet presAssocID="{2727FF49-3A56-4CEB-ADDA-479178AA966A}" presName="node" presStyleLbl="node1" presStyleIdx="3" presStyleCnt="6">
        <dgm:presLayoutVars>
          <dgm:bulletEnabled val="1"/>
        </dgm:presLayoutVars>
      </dgm:prSet>
      <dgm:spPr/>
    </dgm:pt>
    <dgm:pt modelId="{5CC0B01A-4871-9147-8290-5E90581BF14E}" type="pres">
      <dgm:prSet presAssocID="{BF0683CD-9AE0-43D0-A103-AB34C97225CD}" presName="sibTrans" presStyleCnt="0"/>
      <dgm:spPr/>
    </dgm:pt>
    <dgm:pt modelId="{04AB0CB4-627C-304D-B785-B39FA61110AA}" type="pres">
      <dgm:prSet presAssocID="{0713E6AA-92DB-45A0-A0DE-194D01A7F636}" presName="node" presStyleLbl="node1" presStyleIdx="4" presStyleCnt="6">
        <dgm:presLayoutVars>
          <dgm:bulletEnabled val="1"/>
        </dgm:presLayoutVars>
      </dgm:prSet>
      <dgm:spPr/>
    </dgm:pt>
    <dgm:pt modelId="{2CD71171-BE0C-8441-8407-2535694D2794}" type="pres">
      <dgm:prSet presAssocID="{C8188CA1-187C-468B-B694-8601C3F22ACE}" presName="sibTrans" presStyleCnt="0"/>
      <dgm:spPr/>
    </dgm:pt>
    <dgm:pt modelId="{E9C402E2-F8F9-D24E-A893-A7D4B73B01FA}" type="pres">
      <dgm:prSet presAssocID="{6285475E-53EE-4C67-B980-BBBD75D8753C}" presName="node" presStyleLbl="node1" presStyleIdx="5" presStyleCnt="6">
        <dgm:presLayoutVars>
          <dgm:bulletEnabled val="1"/>
        </dgm:presLayoutVars>
      </dgm:prSet>
      <dgm:spPr/>
    </dgm:pt>
  </dgm:ptLst>
  <dgm:cxnLst>
    <dgm:cxn modelId="{587B2101-AE7D-454E-B643-4DD77AD1BCB3}" srcId="{B7B75E2E-A249-41D2-8B5D-586F8BC36D36}" destId="{F42607B6-3DD5-4DE7-9FC7-B6F5B4111EC6}" srcOrd="0" destOrd="0" parTransId="{12834473-8995-44CC-BA52-DC0980D77B12}" sibTransId="{AD7D1A75-DC78-49E5-AE38-8D057D6689E2}"/>
    <dgm:cxn modelId="{B560AB09-D543-4433-A938-157D487241FF}" srcId="{B7B75E2E-A249-41D2-8B5D-586F8BC36D36}" destId="{2727FF49-3A56-4CEB-ADDA-479178AA966A}" srcOrd="3" destOrd="0" parTransId="{C9B4C39F-389F-40F6-B347-5C64AB7C7C21}" sibTransId="{BF0683CD-9AE0-43D0-A103-AB34C97225CD}"/>
    <dgm:cxn modelId="{0C116444-B863-7540-89DC-63004FC584EB}" type="presOf" srcId="{2727FF49-3A56-4CEB-ADDA-479178AA966A}" destId="{0E117978-77C8-9C4A-8670-00872A996EDF}" srcOrd="0" destOrd="0" presId="urn:microsoft.com/office/officeart/2005/8/layout/default"/>
    <dgm:cxn modelId="{F2E7DB46-8190-8043-B091-B2FCD96ADD9B}" type="presOf" srcId="{99AE2D8B-68CD-49AE-80CD-3E7B03FE3EA5}" destId="{944FD063-C8BD-B64E-9101-2D3D0FC2A0EB}" srcOrd="0" destOrd="0" presId="urn:microsoft.com/office/officeart/2005/8/layout/default"/>
    <dgm:cxn modelId="{FF9A4171-2FC1-3842-9AF0-80922FB1A272}" type="presOf" srcId="{B7B75E2E-A249-41D2-8B5D-586F8BC36D36}" destId="{9F27C045-A5CE-714E-84A5-6AC645142272}" srcOrd="0" destOrd="0" presId="urn:microsoft.com/office/officeart/2005/8/layout/default"/>
    <dgm:cxn modelId="{53728299-91CE-EE4A-AE2E-F3A78A80546F}" type="presOf" srcId="{F42607B6-3DD5-4DE7-9FC7-B6F5B4111EC6}" destId="{6E5CC78F-842C-8444-B7B3-102D047629F0}" srcOrd="0" destOrd="0" presId="urn:microsoft.com/office/officeart/2005/8/layout/default"/>
    <dgm:cxn modelId="{7679D4A4-C23C-43D1-8A83-07FB97E8218E}" srcId="{B7B75E2E-A249-41D2-8B5D-586F8BC36D36}" destId="{A5E21EEC-49E1-41F9-ADFD-A83553064E87}" srcOrd="1" destOrd="0" parTransId="{4050E12D-3F3E-4543-8DF1-A75DF1121EC9}" sibTransId="{0891B878-2744-432D-B244-0BE5DF1D9770}"/>
    <dgm:cxn modelId="{06E29EA9-C398-AB43-A6C8-A42A1B72C5E1}" type="presOf" srcId="{0713E6AA-92DB-45A0-A0DE-194D01A7F636}" destId="{04AB0CB4-627C-304D-B785-B39FA61110AA}" srcOrd="0" destOrd="0" presId="urn:microsoft.com/office/officeart/2005/8/layout/default"/>
    <dgm:cxn modelId="{83D021AD-CF67-43C5-9594-5941682D70FF}" srcId="{B7B75E2E-A249-41D2-8B5D-586F8BC36D36}" destId="{0713E6AA-92DB-45A0-A0DE-194D01A7F636}" srcOrd="4" destOrd="0" parTransId="{95F74DC9-C9D9-46D5-A3BE-66D0C5CFA13C}" sibTransId="{C8188CA1-187C-468B-B694-8601C3F22ACE}"/>
    <dgm:cxn modelId="{350399BB-98E1-49E0-9F95-4D40075C88D6}" srcId="{B7B75E2E-A249-41D2-8B5D-586F8BC36D36}" destId="{6285475E-53EE-4C67-B980-BBBD75D8753C}" srcOrd="5" destOrd="0" parTransId="{167E34AA-853E-4806-8F8D-95BFE212B2DF}" sibTransId="{B1249FFD-EF74-451A-A454-322D33FDACF9}"/>
    <dgm:cxn modelId="{E378DAD4-9B96-2948-B059-7DF500C7E1EB}" type="presOf" srcId="{A5E21EEC-49E1-41F9-ADFD-A83553064E87}" destId="{56A45D36-FCAA-0940-B596-5F99E6B37CE9}" srcOrd="0" destOrd="0" presId="urn:microsoft.com/office/officeart/2005/8/layout/default"/>
    <dgm:cxn modelId="{536AACE4-DDED-4DAF-AE60-BF9C8BD1A023}" srcId="{B7B75E2E-A249-41D2-8B5D-586F8BC36D36}" destId="{99AE2D8B-68CD-49AE-80CD-3E7B03FE3EA5}" srcOrd="2" destOrd="0" parTransId="{4E5CA816-E533-4B06-A320-4C3FD00992FD}" sibTransId="{51CC55AF-71FC-4174-84CB-D19A0EDC4FE7}"/>
    <dgm:cxn modelId="{794103EE-8B0B-2E4F-8EBC-2398B6D8EB2D}" type="presOf" srcId="{6285475E-53EE-4C67-B980-BBBD75D8753C}" destId="{E9C402E2-F8F9-D24E-A893-A7D4B73B01FA}" srcOrd="0" destOrd="0" presId="urn:microsoft.com/office/officeart/2005/8/layout/default"/>
    <dgm:cxn modelId="{9FACB1F5-C6C5-0B4B-9559-7639D6D64D32}" type="presParOf" srcId="{9F27C045-A5CE-714E-84A5-6AC645142272}" destId="{6E5CC78F-842C-8444-B7B3-102D047629F0}" srcOrd="0" destOrd="0" presId="urn:microsoft.com/office/officeart/2005/8/layout/default"/>
    <dgm:cxn modelId="{F3E04981-343D-3342-B188-508386155D2E}" type="presParOf" srcId="{9F27C045-A5CE-714E-84A5-6AC645142272}" destId="{A3743208-B706-B244-A5CD-BDD5551AAA00}" srcOrd="1" destOrd="0" presId="urn:microsoft.com/office/officeart/2005/8/layout/default"/>
    <dgm:cxn modelId="{0D11EBC2-1453-4742-ABAE-345298C3BBCB}" type="presParOf" srcId="{9F27C045-A5CE-714E-84A5-6AC645142272}" destId="{56A45D36-FCAA-0940-B596-5F99E6B37CE9}" srcOrd="2" destOrd="0" presId="urn:microsoft.com/office/officeart/2005/8/layout/default"/>
    <dgm:cxn modelId="{B6C4B85A-862F-194E-AF5F-035A97094116}" type="presParOf" srcId="{9F27C045-A5CE-714E-84A5-6AC645142272}" destId="{C3FC077B-74F4-4940-94E6-BD4EDD3A1271}" srcOrd="3" destOrd="0" presId="urn:microsoft.com/office/officeart/2005/8/layout/default"/>
    <dgm:cxn modelId="{A83F6E98-0ABB-6F4E-A7AE-93B6C72104F8}" type="presParOf" srcId="{9F27C045-A5CE-714E-84A5-6AC645142272}" destId="{944FD063-C8BD-B64E-9101-2D3D0FC2A0EB}" srcOrd="4" destOrd="0" presId="urn:microsoft.com/office/officeart/2005/8/layout/default"/>
    <dgm:cxn modelId="{252AED01-C8DE-F745-B57D-3BFABE646023}" type="presParOf" srcId="{9F27C045-A5CE-714E-84A5-6AC645142272}" destId="{CBB3AF16-7798-514E-A9C4-7F314AC14852}" srcOrd="5" destOrd="0" presId="urn:microsoft.com/office/officeart/2005/8/layout/default"/>
    <dgm:cxn modelId="{5A33DBA7-9D72-C942-80ED-FABAACF95A7E}" type="presParOf" srcId="{9F27C045-A5CE-714E-84A5-6AC645142272}" destId="{0E117978-77C8-9C4A-8670-00872A996EDF}" srcOrd="6" destOrd="0" presId="urn:microsoft.com/office/officeart/2005/8/layout/default"/>
    <dgm:cxn modelId="{F0A00ADC-0714-0642-9120-D764D3082E77}" type="presParOf" srcId="{9F27C045-A5CE-714E-84A5-6AC645142272}" destId="{5CC0B01A-4871-9147-8290-5E90581BF14E}" srcOrd="7" destOrd="0" presId="urn:microsoft.com/office/officeart/2005/8/layout/default"/>
    <dgm:cxn modelId="{EB21319F-9841-4542-8788-0B55DEC60206}" type="presParOf" srcId="{9F27C045-A5CE-714E-84A5-6AC645142272}" destId="{04AB0CB4-627C-304D-B785-B39FA61110AA}" srcOrd="8" destOrd="0" presId="urn:microsoft.com/office/officeart/2005/8/layout/default"/>
    <dgm:cxn modelId="{6AB8567B-5FA9-024C-8023-F3799B684877}" type="presParOf" srcId="{9F27C045-A5CE-714E-84A5-6AC645142272}" destId="{2CD71171-BE0C-8441-8407-2535694D2794}" srcOrd="9" destOrd="0" presId="urn:microsoft.com/office/officeart/2005/8/layout/default"/>
    <dgm:cxn modelId="{FD8AEE0C-DE39-DD4B-BC19-E7CDD7628381}" type="presParOf" srcId="{9F27C045-A5CE-714E-84A5-6AC645142272}" destId="{E9C402E2-F8F9-D24E-A893-A7D4B73B01F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CC78F-842C-8444-B7B3-102D047629F0}">
      <dsp:nvSpPr>
        <dsp:cNvPr id="0" name=""/>
        <dsp:cNvSpPr/>
      </dsp:nvSpPr>
      <dsp:spPr>
        <a:xfrm>
          <a:off x="156995" y="3150"/>
          <a:ext cx="3207052" cy="19242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Διεθνές Σύστημα</a:t>
          </a:r>
          <a:r>
            <a:rPr lang="el-GR" sz="1800" kern="1200"/>
            <a:t>: Το σύνολο των «κανόνων του παιχνιδιού» που καθορίζουν τί θεωρείται κράτος και πώς αυτά αντιμετωπίζουν το ένα το άλλο</a:t>
          </a:r>
          <a:endParaRPr lang="en-US" sz="1800" kern="1200"/>
        </a:p>
      </dsp:txBody>
      <dsp:txXfrm>
        <a:off x="156995" y="3150"/>
        <a:ext cx="3207052" cy="1924231"/>
      </dsp:txXfrm>
    </dsp:sp>
    <dsp:sp modelId="{56A45D36-FCAA-0940-B596-5F99E6B37CE9}">
      <dsp:nvSpPr>
        <dsp:cNvPr id="0" name=""/>
        <dsp:cNvSpPr/>
      </dsp:nvSpPr>
      <dsp:spPr>
        <a:xfrm>
          <a:off x="3684752" y="3150"/>
          <a:ext cx="3207052" cy="1924231"/>
        </a:xfrm>
        <a:prstGeom prst="rect">
          <a:avLst/>
        </a:prstGeom>
        <a:solidFill>
          <a:schemeClr val="accent2">
            <a:hueOff val="505987"/>
            <a:satOff val="-9572"/>
            <a:lumOff val="-66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Αναρχία</a:t>
          </a:r>
          <a:r>
            <a:rPr lang="el-GR" sz="1800" kern="1200"/>
            <a:t>: η έλλειψη μιας κεντρικής κυβέρνησης ικανής να επιβάλλει κανόνες</a:t>
          </a:r>
          <a:endParaRPr lang="en-US" sz="1800" kern="1200"/>
        </a:p>
      </dsp:txBody>
      <dsp:txXfrm>
        <a:off x="3684752" y="3150"/>
        <a:ext cx="3207052" cy="1924231"/>
      </dsp:txXfrm>
    </dsp:sp>
    <dsp:sp modelId="{944FD063-C8BD-B64E-9101-2D3D0FC2A0EB}">
      <dsp:nvSpPr>
        <dsp:cNvPr id="0" name=""/>
        <dsp:cNvSpPr/>
      </dsp:nvSpPr>
      <dsp:spPr>
        <a:xfrm>
          <a:off x="7212510" y="3150"/>
          <a:ext cx="3207052" cy="1924231"/>
        </a:xfrm>
        <a:prstGeom prst="rect">
          <a:avLst/>
        </a:prstGeom>
        <a:solidFill>
          <a:schemeClr val="accent2">
            <a:hueOff val="1011974"/>
            <a:satOff val="-19145"/>
            <a:lumOff val="-133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Νόρμες</a:t>
          </a:r>
          <a:r>
            <a:rPr lang="el-GR" sz="1800" kern="1200"/>
            <a:t>: οι κοινές προσδοκίες για το ποια συμπεριφορά θεωρείται ενδεδειγμένη</a:t>
          </a:r>
          <a:endParaRPr lang="en-US" sz="1800" kern="1200"/>
        </a:p>
      </dsp:txBody>
      <dsp:txXfrm>
        <a:off x="7212510" y="3150"/>
        <a:ext cx="3207052" cy="1924231"/>
      </dsp:txXfrm>
    </dsp:sp>
    <dsp:sp modelId="{0E117978-77C8-9C4A-8670-00872A996EDF}">
      <dsp:nvSpPr>
        <dsp:cNvPr id="0" name=""/>
        <dsp:cNvSpPr/>
      </dsp:nvSpPr>
      <dsp:spPr>
        <a:xfrm>
          <a:off x="156995" y="2248086"/>
          <a:ext cx="3207052" cy="1924231"/>
        </a:xfrm>
        <a:prstGeom prst="rect">
          <a:avLst/>
        </a:prstGeom>
        <a:solidFill>
          <a:schemeClr val="accent2">
            <a:hueOff val="1517960"/>
            <a:satOff val="-28717"/>
            <a:lumOff val="-200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Κρατική κυριαρχία (</a:t>
          </a:r>
          <a:r>
            <a:rPr lang="en-US" sz="1800" b="1" kern="1200"/>
            <a:t>sovereignty)</a:t>
          </a:r>
          <a:r>
            <a:rPr lang="el-GR" sz="1800" kern="1200"/>
            <a:t>:</a:t>
          </a:r>
          <a:r>
            <a:rPr lang="en-US" sz="1800" kern="1200"/>
            <a:t> </a:t>
          </a:r>
          <a:r>
            <a:rPr lang="el-GR" sz="1800" kern="1200"/>
            <a:t>το δικαίωμα ενός κράτους, τουλάχιστον κατ’αρχήν, να κάνει ό,τι θέλει εντός της επικράτειάς του. </a:t>
          </a:r>
          <a:endParaRPr lang="en-US" sz="1800" kern="1200"/>
        </a:p>
      </dsp:txBody>
      <dsp:txXfrm>
        <a:off x="156995" y="2248086"/>
        <a:ext cx="3207052" cy="1924231"/>
      </dsp:txXfrm>
    </dsp:sp>
    <dsp:sp modelId="{04AB0CB4-627C-304D-B785-B39FA61110AA}">
      <dsp:nvSpPr>
        <dsp:cNvPr id="0" name=""/>
        <dsp:cNvSpPr/>
      </dsp:nvSpPr>
      <dsp:spPr>
        <a:xfrm>
          <a:off x="3684752" y="2248086"/>
          <a:ext cx="3207052" cy="1924231"/>
        </a:xfrm>
        <a:prstGeom prst="rect">
          <a:avLst/>
        </a:prstGeom>
        <a:solidFill>
          <a:schemeClr val="accent2">
            <a:hueOff val="2023947"/>
            <a:satOff val="-38290"/>
            <a:lumOff val="-266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Δίλημμα ασφαλείας</a:t>
          </a:r>
          <a:r>
            <a:rPr lang="el-GR" sz="1800" kern="1200"/>
            <a:t>: μια κατάσταση όπου οι ενέργειες στις οποίες προβαίνουν τα κράτη για να διασφαλίσουν τη δική τους ασφάλεια εκλαμβάνονται ως απειλή για την ασφάλεια άλλων κρατών</a:t>
          </a:r>
          <a:endParaRPr lang="en-US" sz="1800" kern="1200"/>
        </a:p>
      </dsp:txBody>
      <dsp:txXfrm>
        <a:off x="3684752" y="2248086"/>
        <a:ext cx="3207052" cy="1924231"/>
      </dsp:txXfrm>
    </dsp:sp>
    <dsp:sp modelId="{E9C402E2-F8F9-D24E-A893-A7D4B73B01FA}">
      <dsp:nvSpPr>
        <dsp:cNvPr id="0" name=""/>
        <dsp:cNvSpPr/>
      </dsp:nvSpPr>
      <dsp:spPr>
        <a:xfrm>
          <a:off x="7212510" y="2248086"/>
          <a:ext cx="3207052" cy="1924231"/>
        </a:xfrm>
        <a:prstGeom prst="rect">
          <a:avLst/>
        </a:prstGeom>
        <a:solidFill>
          <a:schemeClr val="accent2">
            <a:hueOff val="2529934"/>
            <a:satOff val="-47862"/>
            <a:lumOff val="-333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a:t>Ισορροπία ισχύος</a:t>
          </a:r>
          <a:r>
            <a:rPr lang="el-GR" sz="1800" kern="1200"/>
            <a:t>: η γενική έννοια της ισχύος ενός ή περισσοτέρων κρατών που χρησιμοποιείται για την εξισορρόπηση της ισχύος ενός άλλου κράτους ή ομάδας κρατών</a:t>
          </a:r>
          <a:endParaRPr lang="en-US" sz="1800" kern="1200"/>
        </a:p>
      </dsp:txBody>
      <dsp:txXfrm>
        <a:off x="7212510" y="2248086"/>
        <a:ext cx="3207052" cy="19242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23B0E-9FD8-7348-9AFA-A30027C52E8F}" type="datetimeFigureOut">
              <a:rPr lang="en-GR" smtClean="0"/>
              <a:t>17/3/26</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96C41-2CB4-B64D-95B9-9061BB0D28E0}" type="slidenum">
              <a:rPr lang="en-GR" smtClean="0"/>
              <a:t>‹#›</a:t>
            </a:fld>
            <a:endParaRPr lang="en-GR"/>
          </a:p>
        </p:txBody>
      </p:sp>
    </p:spTree>
    <p:extLst>
      <p:ext uri="{BB962C8B-B14F-4D97-AF65-F5344CB8AC3E}">
        <p14:creationId xmlns:p14="http://schemas.microsoft.com/office/powerpoint/2010/main" val="46763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2</a:t>
            </a:fld>
            <a:endParaRPr lang="en-GR"/>
          </a:p>
        </p:txBody>
      </p:sp>
    </p:spTree>
    <p:extLst>
      <p:ext uri="{BB962C8B-B14F-4D97-AF65-F5344CB8AC3E}">
        <p14:creationId xmlns:p14="http://schemas.microsoft.com/office/powerpoint/2010/main" val="23652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a:extLst>
              <a:ext uri="{FF2B5EF4-FFF2-40B4-BE49-F238E27FC236}">
                <a16:creationId xmlns:a16="http://schemas.microsoft.com/office/drawing/2014/main" id="{0529D0B3-1F16-5523-2907-5D2BB7236AC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0F971E7-7B2D-4940-B24C-C5840CE0C831}" type="slidenum">
              <a:rPr lang="el-GR" altLang="en-US" sz="1400" smtClean="0"/>
              <a:pPr>
                <a:spcBef>
                  <a:spcPct val="0"/>
                </a:spcBef>
                <a:buClrTx/>
                <a:buFontTx/>
                <a:buNone/>
              </a:pPr>
              <a:t>7</a:t>
            </a:fld>
            <a:endParaRPr lang="el-GR" altLang="en-US" sz="1400"/>
          </a:p>
        </p:txBody>
      </p:sp>
      <p:sp>
        <p:nvSpPr>
          <p:cNvPr id="69635" name="Rectangle 1">
            <a:extLst>
              <a:ext uri="{FF2B5EF4-FFF2-40B4-BE49-F238E27FC236}">
                <a16:creationId xmlns:a16="http://schemas.microsoft.com/office/drawing/2014/main" id="{8A490271-1CC8-A30E-D995-EFC221090136}"/>
              </a:ext>
            </a:extLst>
          </p:cNvPr>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Text Box 2">
            <a:extLst>
              <a:ext uri="{FF2B5EF4-FFF2-40B4-BE49-F238E27FC236}">
                <a16:creationId xmlns:a16="http://schemas.microsoft.com/office/drawing/2014/main" id="{473508F5-31A5-61FA-9348-8F62B55F4179}"/>
              </a:ext>
            </a:extLst>
          </p:cNvPr>
          <p:cNvSpPr txBox="1">
            <a:spLocks noGrp="1" noChangeArrowheads="1"/>
          </p:cNvSpPr>
          <p:nvPr>
            <p:ph type="body" idx="1"/>
          </p:nvPr>
        </p:nvSpPr>
        <p:spPr>
          <a:xfrm>
            <a:off x="685800" y="4343400"/>
            <a:ext cx="5486400" cy="4114800"/>
          </a:xfrm>
          <a:ln/>
        </p:spPr>
        <p:txBody>
          <a:bodyPr/>
          <a:lstStyle/>
          <a:p>
            <a:pPr marL="169863" indent="-165100" eaLnBrk="1" hangingPunct="1">
              <a:spcBef>
                <a:spcPct val="0"/>
              </a:spcBef>
              <a:buClrTx/>
              <a:buFontTx/>
              <a:buNone/>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b="1" dirty="0" err="1">
                <a:latin typeface="Arial" panose="020B0604020202020204" pitchFamily="34" charset="0"/>
                <a:cs typeface="Arial" panose="020B0604020202020204" pitchFamily="34" charset="0"/>
              </a:rPr>
              <a:t>Long</a:t>
            </a:r>
            <a:r>
              <a:rPr lang="el-GR" altLang="en-US" b="1" dirty="0">
                <a:latin typeface="Arial" panose="020B0604020202020204" pitchFamily="34" charset="0"/>
                <a:cs typeface="Arial" panose="020B0604020202020204" pitchFamily="34" charset="0"/>
              </a:rPr>
              <a:t> </a:t>
            </a:r>
            <a:r>
              <a:rPr lang="el-GR" altLang="en-US" b="1" dirty="0" err="1">
                <a:latin typeface="Arial" panose="020B0604020202020204" pitchFamily="34" charset="0"/>
                <a:cs typeface="Arial" panose="020B0604020202020204" pitchFamily="34" charset="0"/>
              </a:rPr>
              <a:t>description</a:t>
            </a:r>
            <a:r>
              <a:rPr lang="el-GR" altLang="en-US" b="1" dirty="0">
                <a:latin typeface="Arial" panose="020B0604020202020204" pitchFamily="34" charset="0"/>
                <a:cs typeface="Arial" panose="020B0604020202020204" pitchFamily="34" charset="0"/>
              </a:rPr>
              <a:t> for </a:t>
            </a:r>
            <a:r>
              <a:rPr lang="el-GR" altLang="en-US" b="1" dirty="0" err="1">
                <a:latin typeface="Arial" panose="020B0604020202020204" pitchFamily="34" charset="0"/>
                <a:cs typeface="Arial" panose="020B0604020202020204" pitchFamily="34" charset="0"/>
              </a:rPr>
              <a:t>Figure</a:t>
            </a:r>
            <a:r>
              <a:rPr lang="el-GR" altLang="en-US" b="1" dirty="0">
                <a:latin typeface="Arial" panose="020B0604020202020204" pitchFamily="34" charset="0"/>
                <a:cs typeface="Arial" panose="020B0604020202020204" pitchFamily="34" charset="0"/>
              </a:rPr>
              <a:t> 2.3: </a:t>
            </a:r>
          </a:p>
          <a:p>
            <a:pPr marL="169863" indent="-165100" eaLnBrk="1" hangingPunct="1">
              <a:spcBef>
                <a:spcPct val="0"/>
              </a:spcBef>
              <a:buClrTx/>
              <a:buFontTx/>
              <a:buNone/>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The </a:t>
            </a:r>
            <a:r>
              <a:rPr lang="el-GR" altLang="en-US" dirty="0" err="1">
                <a:latin typeface="Arial" panose="020B0604020202020204" pitchFamily="34" charset="0"/>
                <a:cs typeface="Arial" panose="020B0604020202020204" pitchFamily="34" charset="0"/>
              </a:rPr>
              <a:t>vertical</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axis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lists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various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countries</a:t>
            </a:r>
            <a:r>
              <a:rPr lang="el-GR" altLang="en-US" dirty="0">
                <a:latin typeface="Arial" panose="020B0604020202020204" pitchFamily="34" charset="0"/>
                <a:cs typeface="Arial" panose="020B0604020202020204" pitchFamily="34" charset="0"/>
              </a:rPr>
              <a:t> and the </a:t>
            </a:r>
            <a:r>
              <a:rPr lang="el-GR" altLang="en-US" dirty="0" err="1">
                <a:latin typeface="Arial" panose="020B0604020202020204" pitchFamily="34" charset="0"/>
                <a:cs typeface="Arial" panose="020B0604020202020204" pitchFamily="34" charset="0"/>
              </a:rPr>
              <a:t>horizontal</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axis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ranges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from</a:t>
            </a:r>
            <a:r>
              <a:rPr lang="el-GR" altLang="en-US" dirty="0">
                <a:latin typeface="Arial" panose="020B0604020202020204" pitchFamily="34" charset="0"/>
                <a:cs typeface="Arial" panose="020B0604020202020204" pitchFamily="34" charset="0"/>
              </a:rPr>
              <a:t> 0 </a:t>
            </a:r>
            <a:r>
              <a:rPr lang="el-GR" altLang="en-US" dirty="0" err="1">
                <a:latin typeface="Arial" panose="020B0604020202020204" pitchFamily="34" charset="0"/>
                <a:cs typeface="Arial" panose="020B0604020202020204" pitchFamily="34" charset="0"/>
              </a:rPr>
              <a:t>to</a:t>
            </a:r>
            <a:r>
              <a:rPr lang="el-GR" altLang="en-US" dirty="0">
                <a:latin typeface="Arial" panose="020B0604020202020204" pitchFamily="34" charset="0"/>
                <a:cs typeface="Arial" panose="020B0604020202020204" pitchFamily="34" charset="0"/>
              </a:rPr>
              <a:t> 42 in </a:t>
            </a:r>
            <a:r>
              <a:rPr lang="el-GR" altLang="en-US" dirty="0" err="1">
                <a:latin typeface="Arial" panose="020B0604020202020204" pitchFamily="34" charset="0"/>
                <a:cs typeface="Arial" panose="020B0604020202020204" pitchFamily="34" charset="0"/>
              </a:rPr>
              <a:t>increments</a:t>
            </a:r>
            <a:r>
              <a:rPr lang="el-GR" altLang="en-US" dirty="0">
                <a:latin typeface="Arial" panose="020B0604020202020204" pitchFamily="34" charset="0"/>
                <a:cs typeface="Arial" panose="020B0604020202020204" pitchFamily="34" charset="0"/>
              </a:rPr>
              <a:t> of 2. The </a:t>
            </a:r>
            <a:r>
              <a:rPr lang="el-GR" altLang="en-US" dirty="0" err="1">
                <a:latin typeface="Arial" panose="020B0604020202020204" pitchFamily="34" charset="0"/>
                <a:cs typeface="Arial" panose="020B0604020202020204" pitchFamily="34" charset="0"/>
              </a:rPr>
              <a:t>data</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shown</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is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as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follows</a:t>
            </a:r>
            <a:r>
              <a:rPr lang="el-GR" altLang="en-US" dirty="0">
                <a:latin typeface="Arial" panose="020B0604020202020204" pitchFamily="34" charset="0"/>
                <a:cs typeface="Arial" panose="020B0604020202020204" pitchFamily="34" charset="0"/>
              </a:rPr>
              <a:t>:</a:t>
            </a:r>
          </a:p>
          <a:p>
            <a:pPr marL="169863" indent="-165100" eaLnBrk="1" hangingPunct="1">
              <a:spcBef>
                <a:spcPct val="0"/>
              </a:spcBef>
              <a:buClrTx/>
              <a:buFontTx/>
              <a:buNone/>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endParaRPr lang="el-GR" altLang="en-US" dirty="0">
              <a:latin typeface="Arial" panose="020B0604020202020204" pitchFamily="34" charset="0"/>
              <a:cs typeface="Arial" panose="020B0604020202020204" pitchFamily="34" charset="0"/>
            </a:endParaRPr>
          </a:p>
          <a:p>
            <a:pPr marL="165100" indent="-160338"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United States</a:t>
            </a: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Military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Expenditures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percent</a:t>
            </a:r>
            <a:r>
              <a:rPr lang="el-GR" altLang="en-US" dirty="0">
                <a:latin typeface="Arial" panose="020B0604020202020204" pitchFamily="34" charset="0"/>
                <a:cs typeface="Arial" panose="020B0604020202020204" pitchFamily="34" charset="0"/>
              </a:rPr>
              <a:t> World: 36</a:t>
            </a: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GDP </a:t>
            </a:r>
            <a:r>
              <a:rPr lang="el-GR" altLang="en-US" dirty="0" err="1">
                <a:latin typeface="Arial" panose="020B0604020202020204" pitchFamily="34" charset="0"/>
                <a:cs typeface="Arial" panose="020B0604020202020204" pitchFamily="34" charset="0"/>
              </a:rPr>
              <a:t>Share</a:t>
            </a:r>
            <a:r>
              <a:rPr lang="el-GR" altLang="en-US" dirty="0">
                <a:latin typeface="Arial" panose="020B0604020202020204" pitchFamily="34" charset="0"/>
                <a:cs typeface="Arial" panose="020B0604020202020204" pitchFamily="34" charset="0"/>
              </a:rPr>
              <a:t>: 25</a:t>
            </a:r>
          </a:p>
          <a:p>
            <a:pPr marL="165100" indent="-160338"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China</a:t>
            </a:r>
            <a:endParaRPr lang="el-GR" altLang="en-US" dirty="0">
              <a:latin typeface="Arial" panose="020B0604020202020204" pitchFamily="34" charset="0"/>
              <a:cs typeface="Arial" panose="020B0604020202020204" pitchFamily="34" charset="0"/>
            </a:endParaRP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Military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Expenditures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percent</a:t>
            </a:r>
            <a:r>
              <a:rPr lang="el-GR" altLang="en-US" dirty="0">
                <a:latin typeface="Arial" panose="020B0604020202020204" pitchFamily="34" charset="0"/>
                <a:cs typeface="Arial" panose="020B0604020202020204" pitchFamily="34" charset="0"/>
              </a:rPr>
              <a:t> World: 12</a:t>
            </a: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GDP </a:t>
            </a:r>
            <a:r>
              <a:rPr lang="el-GR" altLang="en-US" dirty="0" err="1">
                <a:latin typeface="Arial" panose="020B0604020202020204" pitchFamily="34" charset="0"/>
                <a:cs typeface="Arial" panose="020B0604020202020204" pitchFamily="34" charset="0"/>
              </a:rPr>
              <a:t>Share</a:t>
            </a:r>
            <a:r>
              <a:rPr lang="el-GR" altLang="en-US" dirty="0">
                <a:latin typeface="Arial" panose="020B0604020202020204" pitchFamily="34" charset="0"/>
                <a:cs typeface="Arial" panose="020B0604020202020204" pitchFamily="34" charset="0"/>
              </a:rPr>
              <a:t>: 14</a:t>
            </a:r>
          </a:p>
          <a:p>
            <a:pPr marL="165100" indent="-160338"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Russia</a:t>
            </a:r>
            <a:endParaRPr lang="el-GR" altLang="en-US" dirty="0">
              <a:latin typeface="Arial" panose="020B0604020202020204" pitchFamily="34" charset="0"/>
              <a:cs typeface="Arial" panose="020B0604020202020204" pitchFamily="34" charset="0"/>
            </a:endParaRP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Military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Expenditures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percent</a:t>
            </a:r>
            <a:r>
              <a:rPr lang="el-GR" altLang="en-US" dirty="0">
                <a:latin typeface="Arial" panose="020B0604020202020204" pitchFamily="34" charset="0"/>
                <a:cs typeface="Arial" panose="020B0604020202020204" pitchFamily="34" charset="0"/>
              </a:rPr>
              <a:t> World: 5</a:t>
            </a: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GDP </a:t>
            </a:r>
            <a:r>
              <a:rPr lang="el-GR" altLang="en-US" dirty="0" err="1">
                <a:latin typeface="Arial" panose="020B0604020202020204" pitchFamily="34" charset="0"/>
                <a:cs typeface="Arial" panose="020B0604020202020204" pitchFamily="34" charset="0"/>
              </a:rPr>
              <a:t>Share</a:t>
            </a:r>
            <a:r>
              <a:rPr lang="el-GR" altLang="en-US" dirty="0">
                <a:latin typeface="Arial" panose="020B0604020202020204" pitchFamily="34" charset="0"/>
                <a:cs typeface="Arial" panose="020B0604020202020204" pitchFamily="34" charset="0"/>
              </a:rPr>
              <a:t>: 2.5</a:t>
            </a:r>
          </a:p>
          <a:p>
            <a:pPr marL="165100" indent="-160338"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Japan</a:t>
            </a:r>
            <a:endParaRPr lang="el-GR" altLang="en-US" dirty="0">
              <a:latin typeface="Arial" panose="020B0604020202020204" pitchFamily="34" charset="0"/>
              <a:cs typeface="Arial" panose="020B0604020202020204" pitchFamily="34" charset="0"/>
            </a:endParaRP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Military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Expenditures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percent</a:t>
            </a:r>
            <a:r>
              <a:rPr lang="el-GR" altLang="en-US" dirty="0">
                <a:latin typeface="Arial" panose="020B0604020202020204" pitchFamily="34" charset="0"/>
                <a:cs typeface="Arial" panose="020B0604020202020204" pitchFamily="34" charset="0"/>
              </a:rPr>
              <a:t> World: 3</a:t>
            </a: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GDP </a:t>
            </a:r>
            <a:r>
              <a:rPr lang="el-GR" altLang="en-US" dirty="0" err="1">
                <a:latin typeface="Arial" panose="020B0604020202020204" pitchFamily="34" charset="0"/>
                <a:cs typeface="Arial" panose="020B0604020202020204" pitchFamily="34" charset="0"/>
              </a:rPr>
              <a:t>Share</a:t>
            </a:r>
            <a:r>
              <a:rPr lang="el-GR" altLang="en-US" dirty="0">
                <a:latin typeface="Arial" panose="020B0604020202020204" pitchFamily="34" charset="0"/>
                <a:cs typeface="Arial" panose="020B0604020202020204" pitchFamily="34" charset="0"/>
              </a:rPr>
              <a:t>: 7</a:t>
            </a:r>
          </a:p>
          <a:p>
            <a:pPr marL="165100" indent="-160338"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France</a:t>
            </a:r>
            <a:endParaRPr lang="el-GR" altLang="en-US" dirty="0">
              <a:latin typeface="Arial" panose="020B0604020202020204" pitchFamily="34" charset="0"/>
              <a:cs typeface="Arial" panose="020B0604020202020204" pitchFamily="34" charset="0"/>
            </a:endParaRP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Military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Expenditures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percent</a:t>
            </a:r>
            <a:r>
              <a:rPr lang="el-GR" altLang="en-US" dirty="0">
                <a:latin typeface="Arial" panose="020B0604020202020204" pitchFamily="34" charset="0"/>
                <a:cs typeface="Arial" panose="020B0604020202020204" pitchFamily="34" charset="0"/>
              </a:rPr>
              <a:t> World: 3</a:t>
            </a: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GDP </a:t>
            </a:r>
            <a:r>
              <a:rPr lang="el-GR" altLang="en-US" dirty="0" err="1">
                <a:latin typeface="Arial" panose="020B0604020202020204" pitchFamily="34" charset="0"/>
                <a:cs typeface="Arial" panose="020B0604020202020204" pitchFamily="34" charset="0"/>
              </a:rPr>
              <a:t>Share</a:t>
            </a:r>
            <a:r>
              <a:rPr lang="el-GR" altLang="en-US" dirty="0">
                <a:latin typeface="Arial" panose="020B0604020202020204" pitchFamily="34" charset="0"/>
                <a:cs typeface="Arial" panose="020B0604020202020204" pitchFamily="34" charset="0"/>
              </a:rPr>
              <a:t>: 3</a:t>
            </a:r>
          </a:p>
          <a:p>
            <a:pPr marL="165100" indent="-160338"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Britain</a:t>
            </a:r>
            <a:endParaRPr lang="el-GR" altLang="en-US" dirty="0">
              <a:latin typeface="Arial" panose="020B0604020202020204" pitchFamily="34" charset="0"/>
              <a:cs typeface="Arial" panose="020B0604020202020204" pitchFamily="34" charset="0"/>
            </a:endParaRP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Military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Expenditures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percent</a:t>
            </a:r>
            <a:r>
              <a:rPr lang="el-GR" altLang="en-US" dirty="0">
                <a:latin typeface="Arial" panose="020B0604020202020204" pitchFamily="34" charset="0"/>
                <a:cs typeface="Arial" panose="020B0604020202020204" pitchFamily="34" charset="0"/>
              </a:rPr>
              <a:t> World: 2.5</a:t>
            </a: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GDP </a:t>
            </a:r>
            <a:r>
              <a:rPr lang="el-GR" altLang="en-US" dirty="0" err="1">
                <a:latin typeface="Arial" panose="020B0604020202020204" pitchFamily="34" charset="0"/>
                <a:cs typeface="Arial" panose="020B0604020202020204" pitchFamily="34" charset="0"/>
              </a:rPr>
              <a:t>Share</a:t>
            </a:r>
            <a:r>
              <a:rPr lang="el-GR" altLang="en-US" dirty="0">
                <a:latin typeface="Arial" panose="020B0604020202020204" pitchFamily="34" charset="0"/>
                <a:cs typeface="Arial" panose="020B0604020202020204" pitchFamily="34" charset="0"/>
              </a:rPr>
              <a:t>: 4</a:t>
            </a:r>
          </a:p>
          <a:p>
            <a:pPr marL="165100" indent="-160338"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Germany</a:t>
            </a:r>
            <a:endParaRPr lang="el-GR" altLang="en-US" dirty="0">
              <a:latin typeface="Arial" panose="020B0604020202020204" pitchFamily="34" charset="0"/>
              <a:cs typeface="Arial" panose="020B0604020202020204" pitchFamily="34" charset="0"/>
            </a:endParaRP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Military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Expenditures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percent</a:t>
            </a:r>
            <a:r>
              <a:rPr lang="el-GR" altLang="en-US" dirty="0">
                <a:latin typeface="Arial" panose="020B0604020202020204" pitchFamily="34" charset="0"/>
                <a:cs typeface="Arial" panose="020B0604020202020204" pitchFamily="34" charset="0"/>
              </a:rPr>
              <a:t> World: 2</a:t>
            </a: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GDP </a:t>
            </a:r>
            <a:r>
              <a:rPr lang="el-GR" altLang="en-US" dirty="0" err="1">
                <a:latin typeface="Arial" panose="020B0604020202020204" pitchFamily="34" charset="0"/>
                <a:cs typeface="Arial" panose="020B0604020202020204" pitchFamily="34" charset="0"/>
              </a:rPr>
              <a:t>Share</a:t>
            </a:r>
            <a:r>
              <a:rPr lang="el-GR" altLang="en-US" dirty="0">
                <a:latin typeface="Arial" panose="020B0604020202020204" pitchFamily="34" charset="0"/>
                <a:cs typeface="Arial" panose="020B0604020202020204" pitchFamily="34" charset="0"/>
              </a:rPr>
              <a:t>: 5</a:t>
            </a:r>
          </a:p>
          <a:p>
            <a:pPr marL="165100" indent="-160338"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Rest</a:t>
            </a:r>
            <a:r>
              <a:rPr lang="el-GR" altLang="en-US" dirty="0">
                <a:latin typeface="Arial" panose="020B0604020202020204" pitchFamily="34" charset="0"/>
                <a:cs typeface="Arial" panose="020B0604020202020204" pitchFamily="34" charset="0"/>
              </a:rPr>
              <a:t> of World</a:t>
            </a: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err="1">
                <a:latin typeface="Arial" panose="020B0604020202020204" pitchFamily="34" charset="0"/>
                <a:cs typeface="Arial" panose="020B0604020202020204" pitchFamily="34" charset="0"/>
              </a:rPr>
              <a:t>Military</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Expenditures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percent</a:t>
            </a:r>
            <a:r>
              <a:rPr lang="el-GR" altLang="en-US" dirty="0">
                <a:latin typeface="Arial" panose="020B0604020202020204" pitchFamily="34" charset="0"/>
                <a:cs typeface="Arial" panose="020B0604020202020204" pitchFamily="34" charset="0"/>
              </a:rPr>
              <a:t> World: 35.8</a:t>
            </a:r>
          </a:p>
          <a:p>
            <a:pPr marL="622300" lvl="1" indent="-165100" eaLnBrk="1" hangingPunct="1">
              <a:spcBef>
                <a:spcPct val="0"/>
              </a:spcBef>
              <a:buSzPct val="25000"/>
              <a:buFont typeface="Arial" panose="020B0604020202020204" pitchFamily="34" charset="0"/>
              <a:buChar char="•"/>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GDP </a:t>
            </a:r>
            <a:r>
              <a:rPr lang="el-GR" altLang="en-US" dirty="0" err="1">
                <a:latin typeface="Arial" panose="020B0604020202020204" pitchFamily="34" charset="0"/>
                <a:cs typeface="Arial" panose="020B0604020202020204" pitchFamily="34" charset="0"/>
              </a:rPr>
              <a:t>Share</a:t>
            </a:r>
            <a:r>
              <a:rPr lang="el-GR" altLang="en-US" dirty="0">
                <a:latin typeface="Arial" panose="020B0604020202020204" pitchFamily="34" charset="0"/>
                <a:cs typeface="Arial" panose="020B0604020202020204" pitchFamily="34" charset="0"/>
              </a:rPr>
              <a:t>: 40.5</a:t>
            </a:r>
          </a:p>
          <a:p>
            <a:pPr marL="169863" indent="-165100" eaLnBrk="1" hangingPunct="1">
              <a:spcBef>
                <a:spcPct val="0"/>
              </a:spcBef>
              <a:buClrTx/>
              <a:buFontTx/>
              <a:buNone/>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endParaRPr lang="el-GR" altLang="en-US" dirty="0">
              <a:latin typeface="Arial" panose="020B0604020202020204" pitchFamily="34" charset="0"/>
              <a:cs typeface="Arial" panose="020B0604020202020204" pitchFamily="34" charset="0"/>
            </a:endParaRPr>
          </a:p>
          <a:p>
            <a:pPr marL="169863" indent="-165100" eaLnBrk="1" hangingPunct="1">
              <a:spcBef>
                <a:spcPct val="0"/>
              </a:spcBef>
              <a:buClrTx/>
              <a:buFontTx/>
              <a:buNone/>
              <a:tabLst>
                <a:tab pos="1698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pPr>
            <a:r>
              <a:rPr lang="el-GR" altLang="en-US" dirty="0">
                <a:latin typeface="Arial" panose="020B0604020202020204" pitchFamily="34" charset="0"/>
                <a:cs typeface="Arial" panose="020B0604020202020204" pitchFamily="34" charset="0"/>
              </a:rPr>
              <a:t>The </a:t>
            </a:r>
            <a:r>
              <a:rPr lang="el-GR" altLang="en-US" dirty="0" err="1">
                <a:latin typeface="Arial" panose="020B0604020202020204" pitchFamily="34" charset="0"/>
                <a:cs typeface="Arial" panose="020B0604020202020204" pitchFamily="34" charset="0"/>
              </a:rPr>
              <a:t>values</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used</a:t>
            </a:r>
            <a:r>
              <a:rPr lang="el-GR" altLang="en-US" dirty="0">
                <a:latin typeface="Arial" panose="020B0604020202020204" pitchFamily="34" charset="0"/>
                <a:cs typeface="Arial" panose="020B0604020202020204" pitchFamily="34" charset="0"/>
              </a:rPr>
              <a:t> in the </a:t>
            </a:r>
            <a:r>
              <a:rPr lang="el-GR" altLang="en-US" dirty="0" err="1">
                <a:latin typeface="Arial" panose="020B0604020202020204" pitchFamily="34" charset="0"/>
                <a:cs typeface="Arial" panose="020B0604020202020204" pitchFamily="34" charset="0"/>
              </a:rPr>
              <a:t>description</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are</a:t>
            </a:r>
            <a:r>
              <a:rPr lang="el-GR" altLang="en-US"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approximate</a:t>
            </a:r>
            <a:r>
              <a:rPr lang="el-GR" altLang="en-US" dirty="0">
                <a:latin typeface="Arial" panose="020B0604020202020204" pitchFamily="34" charset="0"/>
                <a:cs typeface="Arial" panose="020B0604020202020204" pitchFamily="34" charset="0"/>
              </a:rPr>
              <a:t>.</a:t>
            </a:r>
          </a:p>
        </p:txBody>
      </p:sp>
      <p:sp>
        <p:nvSpPr>
          <p:cNvPr id="69637" name="Text Box 3">
            <a:extLst>
              <a:ext uri="{FF2B5EF4-FFF2-40B4-BE49-F238E27FC236}">
                <a16:creationId xmlns:a16="http://schemas.microsoft.com/office/drawing/2014/main" id="{AFA1E88F-9006-27F5-1E8C-FF27DB72DC78}"/>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096B769-4D73-9349-B80B-809572A4BF92}" type="slidenum">
              <a:rPr lang="el-GR" altLang="en-US">
                <a:latin typeface="Arial" panose="020B0604020202020204" pitchFamily="34" charset="0"/>
                <a:cs typeface="Arial" panose="020B0604020202020204" pitchFamily="34" charset="0"/>
              </a:rPr>
              <a:pPr algn="r" eaLnBrk="1" hangingPunct="1">
                <a:spcBef>
                  <a:spcPct val="0"/>
                </a:spcBef>
                <a:buClrTx/>
                <a:buFontTx/>
                <a:buNone/>
              </a:pPr>
              <a:t>7</a:t>
            </a:fld>
            <a:endParaRPr lang="el-GR"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9</a:t>
            </a:fld>
            <a:endParaRPr lang="en-GR"/>
          </a:p>
        </p:txBody>
      </p:sp>
    </p:spTree>
    <p:extLst>
      <p:ext uri="{BB962C8B-B14F-4D97-AF65-F5344CB8AC3E}">
        <p14:creationId xmlns:p14="http://schemas.microsoft.com/office/powerpoint/2010/main" val="62908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11</a:t>
            </a:fld>
            <a:endParaRPr lang="en-GR"/>
          </a:p>
        </p:txBody>
      </p:sp>
    </p:spTree>
    <p:extLst>
      <p:ext uri="{BB962C8B-B14F-4D97-AF65-F5344CB8AC3E}">
        <p14:creationId xmlns:p14="http://schemas.microsoft.com/office/powerpoint/2010/main" val="391489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13</a:t>
            </a:fld>
            <a:endParaRPr lang="en-GR"/>
          </a:p>
        </p:txBody>
      </p:sp>
    </p:spTree>
    <p:extLst>
      <p:ext uri="{BB962C8B-B14F-4D97-AF65-F5344CB8AC3E}">
        <p14:creationId xmlns:p14="http://schemas.microsoft.com/office/powerpoint/2010/main" val="131580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16</a:t>
            </a:fld>
            <a:endParaRPr lang="en-GR"/>
          </a:p>
        </p:txBody>
      </p:sp>
    </p:spTree>
    <p:extLst>
      <p:ext uri="{BB962C8B-B14F-4D97-AF65-F5344CB8AC3E}">
        <p14:creationId xmlns:p14="http://schemas.microsoft.com/office/powerpoint/2010/main" val="306366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17</a:t>
            </a:fld>
            <a:endParaRPr lang="en-GR"/>
          </a:p>
        </p:txBody>
      </p:sp>
    </p:spTree>
    <p:extLst>
      <p:ext uri="{BB962C8B-B14F-4D97-AF65-F5344CB8AC3E}">
        <p14:creationId xmlns:p14="http://schemas.microsoft.com/office/powerpoint/2010/main" val="350158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22696C41-2CB4-B64D-95B9-9061BB0D28E0}" type="slidenum">
              <a:rPr lang="en-GR" smtClean="0"/>
              <a:t>18</a:t>
            </a:fld>
            <a:endParaRPr lang="en-GR"/>
          </a:p>
        </p:txBody>
      </p:sp>
    </p:spTree>
    <p:extLst>
      <p:ext uri="{BB962C8B-B14F-4D97-AF65-F5344CB8AC3E}">
        <p14:creationId xmlns:p14="http://schemas.microsoft.com/office/powerpoint/2010/main" val="350446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fld id="{22696C41-2CB4-B64D-95B9-9061BB0D28E0}" type="slidenum">
              <a:rPr lang="en-GR" smtClean="0"/>
              <a:t>19</a:t>
            </a:fld>
            <a:endParaRPr lang="en-GR"/>
          </a:p>
        </p:txBody>
      </p:sp>
    </p:spTree>
    <p:extLst>
      <p:ext uri="{BB962C8B-B14F-4D97-AF65-F5344CB8AC3E}">
        <p14:creationId xmlns:p14="http://schemas.microsoft.com/office/powerpoint/2010/main" val="70705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4CF60E1-B352-D64A-9B7F-E54C71641520}" type="datetimeFigureOut">
              <a:rPr lang="en-GR" smtClean="0"/>
              <a:t>17/3/26</a:t>
            </a:fld>
            <a:endParaRPr lang="en-G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R"/>
          </a:p>
        </p:txBody>
      </p:sp>
      <p:sp>
        <p:nvSpPr>
          <p:cNvPr id="6" name="Slide Number Placeholder 5"/>
          <p:cNvSpPr>
            <a:spLocks noGrp="1"/>
          </p:cNvSpPr>
          <p:nvPr>
            <p:ph type="sldNum" sz="quarter" idx="12"/>
          </p:nvPr>
        </p:nvSpPr>
        <p:spPr>
          <a:xfrm>
            <a:off x="10469880" y="320040"/>
            <a:ext cx="914400" cy="320040"/>
          </a:xfrm>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288367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4CF60E1-B352-D64A-9B7F-E54C71641520}" type="datetimeFigureOut">
              <a:rPr lang="en-GR" smtClean="0"/>
              <a:t>17/3/26</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119964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4CF60E1-B352-D64A-9B7F-E54C71641520}" type="datetimeFigureOut">
              <a:rPr lang="en-GR" smtClean="0"/>
              <a:t>17/3/26</a:t>
            </a:fld>
            <a:endParaRPr lang="en-GR"/>
          </a:p>
        </p:txBody>
      </p:sp>
      <p:sp>
        <p:nvSpPr>
          <p:cNvPr id="5" name="Footer Placeholder 4"/>
          <p:cNvSpPr>
            <a:spLocks noGrp="1"/>
          </p:cNvSpPr>
          <p:nvPr>
            <p:ph type="ftr" sz="quarter" idx="11"/>
          </p:nvPr>
        </p:nvSpPr>
        <p:spPr>
          <a:xfrm>
            <a:off x="804672" y="6227064"/>
            <a:ext cx="10588752" cy="320040"/>
          </a:xfrm>
        </p:spPr>
        <p:txBody>
          <a:bodyPr/>
          <a:lstStyle/>
          <a:p>
            <a:endParaRPr lang="en-GR"/>
          </a:p>
        </p:txBody>
      </p:sp>
      <p:sp>
        <p:nvSpPr>
          <p:cNvPr id="6" name="Slide Number Placeholder 5"/>
          <p:cNvSpPr>
            <a:spLocks noGrp="1"/>
          </p:cNvSpPr>
          <p:nvPr>
            <p:ph type="sldNum" sz="quarter" idx="12"/>
          </p:nvPr>
        </p:nvSpPr>
        <p:spPr>
          <a:xfrm>
            <a:off x="10469880" y="320040"/>
            <a:ext cx="914400" cy="320040"/>
          </a:xfrm>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3566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4CF60E1-B352-D64A-9B7F-E54C71641520}" type="datetimeFigureOut">
              <a:rPr lang="en-GR" smtClean="0"/>
              <a:t>17/3/26</a:t>
            </a:fld>
            <a:endParaRPr lang="en-GR"/>
          </a:p>
        </p:txBody>
      </p:sp>
      <p:sp>
        <p:nvSpPr>
          <p:cNvPr id="5" name="Footer Placeholder 4"/>
          <p:cNvSpPr>
            <a:spLocks noGrp="1"/>
          </p:cNvSpPr>
          <p:nvPr>
            <p:ph type="ftr" sz="quarter" idx="11"/>
          </p:nvPr>
        </p:nvSpPr>
        <p:spPr/>
        <p:txBody>
          <a:bodyPr/>
          <a:lstStyle/>
          <a:p>
            <a:endParaRPr lang="en-GR"/>
          </a:p>
        </p:txBody>
      </p:sp>
      <p:sp>
        <p:nvSpPr>
          <p:cNvPr id="6" name="Slide Number Placeholder 5"/>
          <p:cNvSpPr>
            <a:spLocks noGrp="1"/>
          </p:cNvSpPr>
          <p:nvPr>
            <p:ph type="sldNum" sz="quarter" idx="12"/>
          </p:nvPr>
        </p:nvSpPr>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348187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04CF60E1-B352-D64A-9B7F-E54C71641520}" type="datetimeFigureOut">
              <a:rPr lang="en-GR" smtClean="0"/>
              <a:t>17/3/26</a:t>
            </a:fld>
            <a:endParaRPr lang="en-G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R"/>
          </a:p>
        </p:txBody>
      </p:sp>
      <p:sp>
        <p:nvSpPr>
          <p:cNvPr id="6" name="Slide Number Placeholder 5"/>
          <p:cNvSpPr>
            <a:spLocks noGrp="1"/>
          </p:cNvSpPr>
          <p:nvPr>
            <p:ph type="sldNum" sz="quarter" idx="12"/>
          </p:nvPr>
        </p:nvSpPr>
        <p:spPr>
          <a:xfrm>
            <a:off x="10469880" y="320040"/>
            <a:ext cx="914400" cy="320040"/>
          </a:xfrm>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300552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04CF60E1-B352-D64A-9B7F-E54C71641520}" type="datetimeFigureOut">
              <a:rPr lang="en-GR" smtClean="0"/>
              <a:t>17/3/26</a:t>
            </a:fld>
            <a:endParaRPr lang="en-GR"/>
          </a:p>
        </p:txBody>
      </p:sp>
      <p:sp>
        <p:nvSpPr>
          <p:cNvPr id="6" name="Footer Placeholder 5"/>
          <p:cNvSpPr>
            <a:spLocks noGrp="1"/>
          </p:cNvSpPr>
          <p:nvPr>
            <p:ph type="ftr" sz="quarter" idx="11"/>
          </p:nvPr>
        </p:nvSpPr>
        <p:spPr>
          <a:xfrm>
            <a:off x="804672" y="6227064"/>
            <a:ext cx="10588752" cy="320040"/>
          </a:xfrm>
        </p:spPr>
        <p:txBody>
          <a:bodyPr/>
          <a:lstStyle/>
          <a:p>
            <a:endParaRPr lang="en-GR"/>
          </a:p>
        </p:txBody>
      </p:sp>
      <p:sp>
        <p:nvSpPr>
          <p:cNvPr id="7" name="Slide Number Placeholder 6"/>
          <p:cNvSpPr>
            <a:spLocks noGrp="1"/>
          </p:cNvSpPr>
          <p:nvPr>
            <p:ph type="sldNum" sz="quarter" idx="12"/>
          </p:nvPr>
        </p:nvSpPr>
        <p:spPr>
          <a:xfrm>
            <a:off x="10469880" y="320040"/>
            <a:ext cx="914400" cy="320040"/>
          </a:xfrm>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153804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4CF60E1-B352-D64A-9B7F-E54C71641520}" type="datetimeFigureOut">
              <a:rPr lang="en-GR" smtClean="0"/>
              <a:t>17/3/26</a:t>
            </a:fld>
            <a:endParaRPr lang="en-GR"/>
          </a:p>
        </p:txBody>
      </p:sp>
      <p:sp>
        <p:nvSpPr>
          <p:cNvPr id="8" name="Footer Placeholder 7"/>
          <p:cNvSpPr>
            <a:spLocks noGrp="1"/>
          </p:cNvSpPr>
          <p:nvPr>
            <p:ph type="ftr" sz="quarter" idx="11"/>
          </p:nvPr>
        </p:nvSpPr>
        <p:spPr>
          <a:xfrm>
            <a:off x="804672" y="6227064"/>
            <a:ext cx="10588752" cy="320040"/>
          </a:xfrm>
        </p:spPr>
        <p:txBody>
          <a:bodyPr/>
          <a:lstStyle/>
          <a:p>
            <a:endParaRPr lang="en-GR"/>
          </a:p>
        </p:txBody>
      </p:sp>
      <p:sp>
        <p:nvSpPr>
          <p:cNvPr id="9" name="Slide Number Placeholder 8"/>
          <p:cNvSpPr>
            <a:spLocks noGrp="1"/>
          </p:cNvSpPr>
          <p:nvPr>
            <p:ph type="sldNum" sz="quarter" idx="12"/>
          </p:nvPr>
        </p:nvSpPr>
        <p:spPr>
          <a:xfrm>
            <a:off x="10469880" y="320040"/>
            <a:ext cx="914400" cy="320040"/>
          </a:xfrm>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148818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4CF60E1-B352-D64A-9B7F-E54C71641520}" type="datetimeFigureOut">
              <a:rPr lang="en-GR" smtClean="0"/>
              <a:t>17/3/26</a:t>
            </a:fld>
            <a:endParaRPr lang="en-GR"/>
          </a:p>
        </p:txBody>
      </p:sp>
      <p:sp>
        <p:nvSpPr>
          <p:cNvPr id="4" name="Footer Placeholder 3"/>
          <p:cNvSpPr>
            <a:spLocks noGrp="1"/>
          </p:cNvSpPr>
          <p:nvPr>
            <p:ph type="ftr" sz="quarter" idx="11"/>
          </p:nvPr>
        </p:nvSpPr>
        <p:spPr/>
        <p:txBody>
          <a:bodyPr/>
          <a:lstStyle/>
          <a:p>
            <a:endParaRPr lang="en-GR"/>
          </a:p>
        </p:txBody>
      </p:sp>
      <p:sp>
        <p:nvSpPr>
          <p:cNvPr id="5" name="Slide Number Placeholder 4"/>
          <p:cNvSpPr>
            <a:spLocks noGrp="1"/>
          </p:cNvSpPr>
          <p:nvPr>
            <p:ph type="sldNum" sz="quarter" idx="12"/>
          </p:nvPr>
        </p:nvSpPr>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151981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4CF60E1-B352-D64A-9B7F-E54C71641520}" type="datetimeFigureOut">
              <a:rPr lang="en-GR" smtClean="0"/>
              <a:t>17/3/26</a:t>
            </a:fld>
            <a:endParaRPr lang="en-GR"/>
          </a:p>
        </p:txBody>
      </p:sp>
      <p:sp>
        <p:nvSpPr>
          <p:cNvPr id="3" name="Footer Placeholder 2"/>
          <p:cNvSpPr>
            <a:spLocks noGrp="1"/>
          </p:cNvSpPr>
          <p:nvPr>
            <p:ph type="ftr" sz="quarter" idx="11"/>
          </p:nvPr>
        </p:nvSpPr>
        <p:spPr>
          <a:xfrm>
            <a:off x="804672" y="6227064"/>
            <a:ext cx="10588752" cy="320040"/>
          </a:xfrm>
        </p:spPr>
        <p:txBody>
          <a:bodyPr/>
          <a:lstStyle/>
          <a:p>
            <a:endParaRPr lang="en-GR"/>
          </a:p>
        </p:txBody>
      </p:sp>
      <p:sp>
        <p:nvSpPr>
          <p:cNvPr id="4" name="Slide Number Placeholder 3"/>
          <p:cNvSpPr>
            <a:spLocks noGrp="1"/>
          </p:cNvSpPr>
          <p:nvPr>
            <p:ph type="sldNum" sz="quarter" idx="12"/>
          </p:nvPr>
        </p:nvSpPr>
        <p:spPr>
          <a:xfrm>
            <a:off x="10469880" y="320040"/>
            <a:ext cx="914400" cy="320040"/>
          </a:xfrm>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15265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4CF60E1-B352-D64A-9B7F-E54C71641520}" type="datetimeFigureOut">
              <a:rPr lang="en-GR" smtClean="0"/>
              <a:t>17/3/26</a:t>
            </a:fld>
            <a:endParaRPr lang="en-GR"/>
          </a:p>
        </p:txBody>
      </p:sp>
      <p:sp>
        <p:nvSpPr>
          <p:cNvPr id="6" name="Footer Placeholder 5"/>
          <p:cNvSpPr>
            <a:spLocks noGrp="1"/>
          </p:cNvSpPr>
          <p:nvPr>
            <p:ph type="ftr" sz="quarter" idx="11"/>
          </p:nvPr>
        </p:nvSpPr>
        <p:spPr/>
        <p:txBody>
          <a:bodyPr/>
          <a:lstStyle/>
          <a:p>
            <a:endParaRPr lang="en-GR"/>
          </a:p>
        </p:txBody>
      </p:sp>
      <p:sp>
        <p:nvSpPr>
          <p:cNvPr id="7" name="Slide Number Placeholder 6"/>
          <p:cNvSpPr>
            <a:spLocks noGrp="1"/>
          </p:cNvSpPr>
          <p:nvPr>
            <p:ph type="sldNum" sz="quarter" idx="12"/>
          </p:nvPr>
        </p:nvSpPr>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143378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04CF60E1-B352-D64A-9B7F-E54C71641520}" type="datetimeFigureOut">
              <a:rPr lang="en-GR" smtClean="0"/>
              <a:t>17/3/26</a:t>
            </a:fld>
            <a:endParaRPr lang="en-GR"/>
          </a:p>
        </p:txBody>
      </p:sp>
      <p:sp>
        <p:nvSpPr>
          <p:cNvPr id="6" name="Footer Placeholder 5"/>
          <p:cNvSpPr>
            <a:spLocks noGrp="1"/>
          </p:cNvSpPr>
          <p:nvPr>
            <p:ph type="ftr" sz="quarter" idx="11"/>
          </p:nvPr>
        </p:nvSpPr>
        <p:spPr>
          <a:xfrm>
            <a:off x="804672" y="6227064"/>
            <a:ext cx="5942203" cy="320040"/>
          </a:xfrm>
        </p:spPr>
        <p:txBody>
          <a:bodyPr/>
          <a:lstStyle/>
          <a:p>
            <a:endParaRPr lang="en-GR"/>
          </a:p>
        </p:txBody>
      </p:sp>
      <p:sp>
        <p:nvSpPr>
          <p:cNvPr id="7" name="Slide Number Placeholder 6"/>
          <p:cNvSpPr>
            <a:spLocks noGrp="1"/>
          </p:cNvSpPr>
          <p:nvPr>
            <p:ph type="sldNum" sz="quarter" idx="12"/>
          </p:nvPr>
        </p:nvSpPr>
        <p:spPr>
          <a:xfrm>
            <a:off x="5828377" y="320040"/>
            <a:ext cx="914400" cy="320040"/>
          </a:xfrm>
        </p:spPr>
        <p:txBody>
          <a:bodyPr/>
          <a:lstStyle/>
          <a:p>
            <a:fld id="{8C875492-8867-2D44-82F7-36417A1E05CD}" type="slidenum">
              <a:rPr lang="en-GR" smtClean="0"/>
              <a:t>‹#›</a:t>
            </a:fld>
            <a:endParaRPr lang="en-GR"/>
          </a:p>
        </p:txBody>
      </p:sp>
    </p:spTree>
    <p:extLst>
      <p:ext uri="{BB962C8B-B14F-4D97-AF65-F5344CB8AC3E}">
        <p14:creationId xmlns:p14="http://schemas.microsoft.com/office/powerpoint/2010/main" val="216580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4CF60E1-B352-D64A-9B7F-E54C71641520}" type="datetimeFigureOut">
              <a:rPr lang="en-GR" smtClean="0"/>
              <a:t>17/3/26</a:t>
            </a:fld>
            <a:endParaRPr lang="en-G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8C875492-8867-2D44-82F7-36417A1E05CD}" type="slidenum">
              <a:rPr lang="en-GR" smtClean="0"/>
              <a:t>‹#›</a:t>
            </a:fld>
            <a:endParaRPr lang="en-GR"/>
          </a:p>
        </p:txBody>
      </p:sp>
    </p:spTree>
    <p:extLst>
      <p:ext uri="{BB962C8B-B14F-4D97-AF65-F5344CB8AC3E}">
        <p14:creationId xmlns:p14="http://schemas.microsoft.com/office/powerpoint/2010/main" val="30185026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fia.tipaldou@panteion.g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ofia.tipaldou@panteion.g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5D9EEC-24EA-4FED-9057-A7DF62184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E6BBC07-CF0C-4EE5-8031-F879DB97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5FC103D5-034F-4011-9560-2E228DFE0C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11FE8C8C-C4F2-4450-90C0-C136E650FF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6B1E0A0-D6AB-4F4D-8774-61E1AC6BB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6CF0FF91-67FE-4CC2-A118-115BB484E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2EB9BBD9-6E53-4580-8BC8-11B6A1527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6B291C4A-C071-4454-B1F6-2184217440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5422271-E1E2-4DE1-BB33-24B25A75C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329EDDB5-2B0D-43CE-92ED-A6A778FF6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10A1194D-A997-4FE9-9CB0-57581AE3D7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B521952F-D6C8-40F1-8316-AD9DF2123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E16DE89-464A-4358-9B60-0F1FD5F799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88E9B73-C067-4408-BC0D-612FD21E3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FE2A6E28-A041-456A-AE80-B5D826895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CA16A224-CC99-413E-963F-1D42F67969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65AFF0E6-A7FE-4D59-A3A7-1547BD9A6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E8BB7079-6A4E-40A9-A365-21930624F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670069B7-6B28-4C65-8785-C2C0430EB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E874764B-497F-440C-B294-4E31DDB86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AA56C61D-2933-436F-9707-E5EC7E610E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39A0898F-097F-D0B1-4D6A-E6EAA99C4BAF}"/>
              </a:ext>
            </a:extLst>
          </p:cNvPr>
          <p:cNvPicPr>
            <a:picLocks noChangeAspect="1"/>
          </p:cNvPicPr>
          <p:nvPr/>
        </p:nvPicPr>
        <p:blipFill rotWithShape="1">
          <a:blip r:embed="rId2"/>
          <a:srcRect l="2743" r="37917" b="-2"/>
          <a:stretch/>
        </p:blipFill>
        <p:spPr>
          <a:xfrm>
            <a:off x="20" y="227"/>
            <a:ext cx="6096591" cy="6858000"/>
          </a:xfrm>
          <a:prstGeom prst="rect">
            <a:avLst/>
          </a:prstGeom>
          <a:ln w="9525">
            <a:noFill/>
          </a:ln>
        </p:spPr>
      </p:pic>
      <p:grpSp>
        <p:nvGrpSpPr>
          <p:cNvPr id="32" name="Group 31">
            <a:extLst>
              <a:ext uri="{FF2B5EF4-FFF2-40B4-BE49-F238E27FC236}">
                <a16:creationId xmlns:a16="http://schemas.microsoft.com/office/drawing/2014/main" id="{C823590F-2DA6-407F-920B-C16D7DF27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33" name="Rectangle 32">
              <a:extLst>
                <a:ext uri="{FF2B5EF4-FFF2-40B4-BE49-F238E27FC236}">
                  <a16:creationId xmlns:a16="http://schemas.microsoft.com/office/drawing/2014/main" id="{BA6740CE-4890-4FA2-A0EE-33F574913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id="{55A58F2C-2C22-43AC-8FD0-21AA09DC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BC59081-7EE3-45DC-A228-2D08ED227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28155E1-2881-22D8-00C7-A1737C593CA4}"/>
              </a:ext>
            </a:extLst>
          </p:cNvPr>
          <p:cNvSpPr>
            <a:spLocks noGrp="1"/>
          </p:cNvSpPr>
          <p:nvPr>
            <p:ph type="ctrTitle"/>
          </p:nvPr>
        </p:nvSpPr>
        <p:spPr>
          <a:xfrm>
            <a:off x="7001122" y="2389448"/>
            <a:ext cx="4299456" cy="1343754"/>
          </a:xfrm>
        </p:spPr>
        <p:txBody>
          <a:bodyPr>
            <a:noAutofit/>
          </a:bodyPr>
          <a:lstStyle/>
          <a:p>
            <a:r>
              <a:rPr lang="el-GR" sz="2800" u="sng" dirty="0"/>
              <a:t>ΕΙΔΙΚΑ ΘΕΜΑΤΑ ΕΞΩΤΕΡΙΚΗΣ ΠΟΛΙΤΙΚΗΣ</a:t>
            </a:r>
            <a:br>
              <a:rPr lang="el-GR" sz="2800" u="sng" dirty="0"/>
            </a:br>
            <a:br>
              <a:rPr lang="el-GR" sz="2800" dirty="0"/>
            </a:br>
            <a:r>
              <a:rPr lang="el-GR" sz="2800" dirty="0"/>
              <a:t>Σχολές Σκέψεις</a:t>
            </a:r>
            <a:endParaRPr lang="en-GR" sz="2800" dirty="0"/>
          </a:p>
        </p:txBody>
      </p:sp>
      <p:sp>
        <p:nvSpPr>
          <p:cNvPr id="3" name="Subtitle 2">
            <a:extLst>
              <a:ext uri="{FF2B5EF4-FFF2-40B4-BE49-F238E27FC236}">
                <a16:creationId xmlns:a16="http://schemas.microsoft.com/office/drawing/2014/main" id="{CF560C51-9530-74D4-E417-4F0E061AB03D}"/>
              </a:ext>
            </a:extLst>
          </p:cNvPr>
          <p:cNvSpPr>
            <a:spLocks noGrp="1"/>
          </p:cNvSpPr>
          <p:nvPr>
            <p:ph type="subTitle" idx="1"/>
          </p:nvPr>
        </p:nvSpPr>
        <p:spPr>
          <a:xfrm>
            <a:off x="6972406" y="4053505"/>
            <a:ext cx="4299455" cy="1019937"/>
          </a:xfrm>
        </p:spPr>
        <p:txBody>
          <a:bodyPr>
            <a:normAutofit lnSpcReduction="10000"/>
          </a:bodyPr>
          <a:lstStyle/>
          <a:p>
            <a:pPr>
              <a:lnSpc>
                <a:spcPct val="90000"/>
              </a:lnSpc>
            </a:pPr>
            <a:r>
              <a:rPr lang="el-GR" sz="1200" dirty="0"/>
              <a:t>Δρ. Σοφία Τυπάλδου</a:t>
            </a:r>
          </a:p>
          <a:p>
            <a:pPr>
              <a:lnSpc>
                <a:spcPct val="90000"/>
              </a:lnSpc>
            </a:pPr>
            <a:r>
              <a:rPr lang="en-US" sz="1200" dirty="0">
                <a:solidFill>
                  <a:schemeClr val="tx1"/>
                </a:solidFill>
                <a:hlinkClick r:id="rId3">
                  <a:extLst>
                    <a:ext uri="{A12FA001-AC4F-418D-AE19-62706E023703}">
                      <ahyp:hlinkClr xmlns:ahyp="http://schemas.microsoft.com/office/drawing/2018/hyperlinkcolor" val="tx"/>
                    </a:ext>
                  </a:extLst>
                </a:hlinkClick>
              </a:rPr>
              <a:t>sofia.tipaldou@panteion.gr</a:t>
            </a:r>
            <a:endParaRPr lang="en-US" sz="1200" dirty="0">
              <a:solidFill>
                <a:schemeClr val="tx1"/>
              </a:solidFill>
            </a:endParaRPr>
          </a:p>
          <a:p>
            <a:pPr>
              <a:lnSpc>
                <a:spcPct val="90000"/>
              </a:lnSpc>
            </a:pPr>
            <a:r>
              <a:rPr lang="el-GR" sz="1200" dirty="0"/>
              <a:t>Νέο Κτίριο, ΣΤ-1</a:t>
            </a:r>
            <a:r>
              <a:rPr lang="en-US" sz="1200" dirty="0"/>
              <a:t>9</a:t>
            </a:r>
          </a:p>
          <a:p>
            <a:pPr>
              <a:lnSpc>
                <a:spcPct val="90000"/>
              </a:lnSpc>
            </a:pPr>
            <a:r>
              <a:rPr lang="el-GR" sz="1200" dirty="0" err="1"/>
              <a:t>Ωρες</a:t>
            </a:r>
            <a:r>
              <a:rPr lang="el-GR" sz="1200" dirty="0"/>
              <a:t> γραφείου: Τρ</a:t>
            </a:r>
            <a:r>
              <a:rPr lang="en-US" sz="1200" dirty="0" err="1"/>
              <a:t>ί</a:t>
            </a:r>
            <a:r>
              <a:rPr lang="el-GR" sz="1200" dirty="0"/>
              <a:t>τη 12.00-13.00</a:t>
            </a:r>
            <a:r>
              <a:rPr lang="el-GR" sz="1200"/>
              <a:t>, Τετάρτη 14.00-15.00</a:t>
            </a:r>
            <a:endParaRPr lang="en-US" sz="1200" dirty="0"/>
          </a:p>
          <a:p>
            <a:pPr>
              <a:lnSpc>
                <a:spcPct val="90000"/>
              </a:lnSpc>
            </a:pPr>
            <a:endParaRPr lang="en-GR" sz="1000" dirty="0"/>
          </a:p>
        </p:txBody>
      </p:sp>
    </p:spTree>
    <p:extLst>
      <p:ext uri="{BB962C8B-B14F-4D97-AF65-F5344CB8AC3E}">
        <p14:creationId xmlns:p14="http://schemas.microsoft.com/office/powerpoint/2010/main" val="403069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206D-C9E0-27A7-51FA-5D2340DEB6FE}"/>
              </a:ext>
            </a:extLst>
          </p:cNvPr>
          <p:cNvSpPr>
            <a:spLocks noGrp="1"/>
          </p:cNvSpPr>
          <p:nvPr>
            <p:ph type="title"/>
          </p:nvPr>
        </p:nvSpPr>
        <p:spPr/>
        <p:txBody>
          <a:bodyPr/>
          <a:lstStyle/>
          <a:p>
            <a:r>
              <a:rPr lang="el-GR" dirty="0"/>
              <a:t>Θεωρία μετάβασης της ισχύος</a:t>
            </a:r>
            <a:endParaRPr lang="en-GR" dirty="0"/>
          </a:p>
        </p:txBody>
      </p:sp>
      <p:sp>
        <p:nvSpPr>
          <p:cNvPr id="3" name="Content Placeholder 2">
            <a:extLst>
              <a:ext uri="{FF2B5EF4-FFF2-40B4-BE49-F238E27FC236}">
                <a16:creationId xmlns:a16="http://schemas.microsoft.com/office/drawing/2014/main" id="{DC9AC9E3-1DD6-9660-C4DC-FEA0161B6302}"/>
              </a:ext>
            </a:extLst>
          </p:cNvPr>
          <p:cNvSpPr>
            <a:spLocks noGrp="1"/>
          </p:cNvSpPr>
          <p:nvPr>
            <p:ph idx="1"/>
          </p:nvPr>
        </p:nvSpPr>
        <p:spPr/>
        <p:txBody>
          <a:bodyPr/>
          <a:lstStyle/>
          <a:p>
            <a:r>
              <a:rPr lang="el-GR" dirty="0"/>
              <a:t>Οι μεγαλύτεροι πόλεμοι αποτελούν συνέπεια της αμφισβήτησης της κορυφαίας θέσης της ιεραρχίας όταν μια ανερχόμενη δύναμη ξεπερνάει (η απειλεί να ξεπεράσει) το πιο ισχυρό κράτος</a:t>
            </a:r>
          </a:p>
          <a:p>
            <a:r>
              <a:rPr lang="el-GR" dirty="0"/>
              <a:t>Σε τέτοιες περιόδους: η ισχύς κατανέμεται σχετικά ισότιμα</a:t>
            </a:r>
          </a:p>
          <a:p>
            <a:r>
              <a:rPr lang="el-GR" dirty="0"/>
              <a:t>Αυτές είναι οι πιο επικίνδυνες εποχές για μεγάλους πολέμους</a:t>
            </a:r>
            <a:endParaRPr lang="en-GR" dirty="0"/>
          </a:p>
        </p:txBody>
      </p:sp>
    </p:spTree>
    <p:extLst>
      <p:ext uri="{BB962C8B-B14F-4D97-AF65-F5344CB8AC3E}">
        <p14:creationId xmlns:p14="http://schemas.microsoft.com/office/powerpoint/2010/main" val="122012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B3DC-B64F-23C8-69D0-55B7E7497205}"/>
              </a:ext>
            </a:extLst>
          </p:cNvPr>
          <p:cNvSpPr>
            <a:spLocks noGrp="1"/>
          </p:cNvSpPr>
          <p:nvPr>
            <p:ph type="title"/>
          </p:nvPr>
        </p:nvSpPr>
        <p:spPr/>
        <p:txBody>
          <a:bodyPr/>
          <a:lstStyle/>
          <a:p>
            <a:r>
              <a:rPr lang="el-GR" dirty="0"/>
              <a:t>Θεωρία ηγεμονικής σταθερότητας</a:t>
            </a:r>
            <a:endParaRPr lang="en-GR" dirty="0"/>
          </a:p>
        </p:txBody>
      </p:sp>
      <p:sp>
        <p:nvSpPr>
          <p:cNvPr id="3" name="Content Placeholder 2">
            <a:extLst>
              <a:ext uri="{FF2B5EF4-FFF2-40B4-BE49-F238E27FC236}">
                <a16:creationId xmlns:a16="http://schemas.microsoft.com/office/drawing/2014/main" id="{8C50C898-E7BF-6150-6D11-FF42328F24B9}"/>
              </a:ext>
            </a:extLst>
          </p:cNvPr>
          <p:cNvSpPr>
            <a:spLocks noGrp="1"/>
          </p:cNvSpPr>
          <p:nvPr>
            <p:ph idx="1"/>
          </p:nvPr>
        </p:nvSpPr>
        <p:spPr/>
        <p:txBody>
          <a:bodyPr/>
          <a:lstStyle/>
          <a:p>
            <a:r>
              <a:rPr lang="el-GR" b="1" dirty="0"/>
              <a:t>Ηγεμονία</a:t>
            </a:r>
            <a:r>
              <a:rPr lang="el-GR" dirty="0"/>
              <a:t>: μια κατάσταση στην οποία ένα κράτος κατέχει θέση υπεροχής από άποψη ισχύος στο διεθνές σύστημα, γεγονός που του επιτρέπει να ελέγχει μόνο του τους κανόνες και τις ρυθμίσεις με τις οποίες λαμβάνουν χώρα οι διεθνείς πολιτικές και οικονομικές σχέσεις. </a:t>
            </a:r>
          </a:p>
          <a:p>
            <a:r>
              <a:rPr lang="el-GR" b="1" dirty="0"/>
              <a:t>Θεωρία ηγεμονικής σταθερότητας: </a:t>
            </a:r>
            <a:r>
              <a:rPr lang="el-GR" dirty="0"/>
              <a:t>το επιχείρημα ότι τα καθεστώτα είναι πιο αποτελεσματικά όταν η εξουσία στο διεθνές σύστημα είναι πιο συγκεντρωμένη </a:t>
            </a:r>
            <a:endParaRPr lang="en-GR" b="1" dirty="0"/>
          </a:p>
        </p:txBody>
      </p:sp>
    </p:spTree>
    <p:extLst>
      <p:ext uri="{BB962C8B-B14F-4D97-AF65-F5344CB8AC3E}">
        <p14:creationId xmlns:p14="http://schemas.microsoft.com/office/powerpoint/2010/main" val="61124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9"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1"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2"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3"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4"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5"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6"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7"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8"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9"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0"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1"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2"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3"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4"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5"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6"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7"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8"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grpSp>
      <p:grpSp>
        <p:nvGrpSpPr>
          <p:cNvPr id="30" name="Group 29">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sp>
          <p:nvSpPr>
            <p:cNvPr id="33" name="Rectangle 32">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grpSp>
      <p:sp useBgFill="1">
        <p:nvSpPr>
          <p:cNvPr id="35" name="Rectangle 34">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7C87B71C-14F4-FA7B-DEA7-9FEE94E738B8}"/>
              </a:ext>
            </a:extLst>
          </p:cNvPr>
          <p:cNvSpPr txBox="1"/>
          <p:nvPr/>
        </p:nvSpPr>
        <p:spPr>
          <a:xfrm>
            <a:off x="4846319" y="1111249"/>
            <a:ext cx="6554001" cy="4635503"/>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l-GR" sz="3200" dirty="0"/>
              <a:t>ΦΙΛΕΛΕΥΘΕΡΙΣΜΟΣ</a:t>
            </a:r>
            <a:endParaRPr lang="en-US" sz="3200" dirty="0"/>
          </a:p>
        </p:txBody>
      </p:sp>
    </p:spTree>
    <p:extLst>
      <p:ext uri="{BB962C8B-B14F-4D97-AF65-F5344CB8AC3E}">
        <p14:creationId xmlns:p14="http://schemas.microsoft.com/office/powerpoint/2010/main" val="276469660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8E8958-A0BD-4366-8F61-3A496C51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445862C-E73D-4EFB-9DD5-8A5E3473E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D2676ED1-2492-46B6-88D6-C9ED257B7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58A42DCC-C6BA-4B68-9FC4-FEE653997B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F81ED05C-778D-41F3-9C0E-6DE1D668A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E063861-F6FC-4CC1-A77E-5993E5E252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7E1DA2FC-6137-4EC4-B9F4-72264C39D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BFE9E3A7-993F-401D-8B16-53BFC6FA2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23757125-5D70-4D7A-B223-2FFC51F5B3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03C4207E-9457-436F-B9A0-C3CAEBF81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64EE9697-E49F-4E62-8318-9E2DBC6E7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800120F-70F4-4696-BAFB-BBC0BC576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8D1E1ADB-5BAA-49F4-BE24-044E941043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9D410413-BDE6-4A4E-930A-0ACBBF8CD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0EBF657D-5B37-4F84-8833-C569EAB904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A2DBF00E-BE35-44EC-A95B-8B2EE9233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BA2C8141-5135-467E-B940-D3836B16E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44991C1A-45E7-45C6-8816-BFEDFFCCB7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B88BEC13-903F-4318-B5AB-DC23ED2ED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41E259CE-D2C5-4FBC-9FAE-5AB0BBD0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495CB679-05D8-44D1-8218-C52552952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DFCC6878-2DB4-4497-B668-E75220A2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6254A6B-DCFA-42AD-906C-C43E2CAE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 name="Rectangle 35">
            <a:extLst>
              <a:ext uri="{FF2B5EF4-FFF2-40B4-BE49-F238E27FC236}">
                <a16:creationId xmlns:a16="http://schemas.microsoft.com/office/drawing/2014/main" id="{1429180E-866D-447C-A170-484000E48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2">
            <a:extLst>
              <a:ext uri="{FF2B5EF4-FFF2-40B4-BE49-F238E27FC236}">
                <a16:creationId xmlns:a16="http://schemas.microsoft.com/office/drawing/2014/main" id="{FEE51AA4-287D-4CB8-8CD4-D6986106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177ACA7-E71A-4888-9EBD-074801D88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D82CB-9BC9-3C6F-2134-71ED81412891}"/>
              </a:ext>
            </a:extLst>
          </p:cNvPr>
          <p:cNvSpPr>
            <a:spLocks noGrp="1"/>
          </p:cNvSpPr>
          <p:nvPr>
            <p:ph type="title"/>
          </p:nvPr>
        </p:nvSpPr>
        <p:spPr>
          <a:xfrm>
            <a:off x="742484" y="830993"/>
            <a:ext cx="5767566" cy="1072378"/>
          </a:xfrm>
        </p:spPr>
        <p:txBody>
          <a:bodyPr anchor="ctr">
            <a:normAutofit/>
          </a:bodyPr>
          <a:lstStyle/>
          <a:p>
            <a:r>
              <a:rPr lang="el-GR" sz="3300" dirty="0"/>
              <a:t>Φιλελευθερισμός: τα θεμέλιά του</a:t>
            </a:r>
            <a:endParaRPr lang="en-GR" sz="3300" dirty="0"/>
          </a:p>
        </p:txBody>
      </p:sp>
      <p:sp>
        <p:nvSpPr>
          <p:cNvPr id="3" name="Content Placeholder 2">
            <a:extLst>
              <a:ext uri="{FF2B5EF4-FFF2-40B4-BE49-F238E27FC236}">
                <a16:creationId xmlns:a16="http://schemas.microsoft.com/office/drawing/2014/main" id="{3B61650F-9201-34A9-4E83-187EAD1C4579}"/>
              </a:ext>
            </a:extLst>
          </p:cNvPr>
          <p:cNvSpPr>
            <a:spLocks noGrp="1"/>
          </p:cNvSpPr>
          <p:nvPr>
            <p:ph idx="1"/>
          </p:nvPr>
        </p:nvSpPr>
        <p:spPr>
          <a:xfrm>
            <a:off x="667072" y="1794583"/>
            <a:ext cx="5952515" cy="3917308"/>
          </a:xfrm>
        </p:spPr>
        <p:txBody>
          <a:bodyPr>
            <a:normAutofit fontScale="85000" lnSpcReduction="20000"/>
          </a:bodyPr>
          <a:lstStyle/>
          <a:p>
            <a:pPr marL="0" lvl="0" indent="0">
              <a:lnSpc>
                <a:spcPct val="110000"/>
              </a:lnSpc>
              <a:buNone/>
            </a:pPr>
            <a:endParaRPr lang="en-GR" sz="900" dirty="0">
              <a:solidFill>
                <a:srgbClr val="FFFFFE"/>
              </a:solidFill>
              <a:effectLst/>
              <a:ea typeface="Calibri" panose="020F0502020204030204" pitchFamily="34" charset="0"/>
              <a:cs typeface="Times New Roman" panose="02020603050405020304" pitchFamily="18" charset="0"/>
            </a:endParaRPr>
          </a:p>
          <a:p>
            <a:pPr>
              <a:lnSpc>
                <a:spcPct val="110000"/>
              </a:lnSpc>
            </a:pPr>
            <a:r>
              <a:rPr lang="el-GR" dirty="0">
                <a:solidFill>
                  <a:srgbClr val="FFFFFE"/>
                </a:solidFill>
              </a:rPr>
              <a:t> Οι κανόνες των διεθνών σχέσεων </a:t>
            </a:r>
            <a:r>
              <a:rPr lang="el-GR" dirty="0">
                <a:solidFill>
                  <a:srgbClr val="FFFFFE"/>
                </a:solidFill>
                <a:effectLst/>
                <a:ea typeface="Calibri" panose="020F0502020204030204" pitchFamily="34" charset="0"/>
                <a:cs typeface="Times New Roman" panose="02020603050405020304" pitchFamily="18" charset="0"/>
              </a:rPr>
              <a:t>εξελίσσονται μέσα στο χρόνο και γίνονται όλο και πιο ειρηνικοί. </a:t>
            </a:r>
          </a:p>
          <a:p>
            <a:pPr>
              <a:lnSpc>
                <a:spcPct val="110000"/>
              </a:lnSpc>
            </a:pPr>
            <a:r>
              <a:rPr lang="el-GR" dirty="0">
                <a:solidFill>
                  <a:srgbClr val="FFFFFE"/>
                </a:solidFill>
                <a:effectLst/>
                <a:ea typeface="Calibri" panose="020F0502020204030204" pitchFamily="34" charset="0"/>
                <a:cs typeface="Times New Roman" panose="02020603050405020304" pitchFamily="18" charset="0"/>
              </a:rPr>
              <a:t>Η εξέλιξη αυτή αποτελεί κυρίως προϊόν της </a:t>
            </a:r>
            <a:r>
              <a:rPr lang="el-GR" b="1" dirty="0">
                <a:solidFill>
                  <a:srgbClr val="FFFFFE"/>
                </a:solidFill>
                <a:effectLst/>
                <a:ea typeface="Calibri" panose="020F0502020204030204" pitchFamily="34" charset="0"/>
                <a:cs typeface="Times New Roman" panose="02020603050405020304" pitchFamily="18" charset="0"/>
              </a:rPr>
              <a:t>σταδιακής ανάπτυξης των διεθνών θεσμών</a:t>
            </a:r>
            <a:r>
              <a:rPr lang="el-GR" dirty="0">
                <a:solidFill>
                  <a:srgbClr val="FFFFFE"/>
                </a:solidFill>
                <a:effectLst/>
                <a:ea typeface="Calibri" panose="020F0502020204030204" pitchFamily="34" charset="0"/>
                <a:cs typeface="Times New Roman" panose="02020603050405020304" pitchFamily="18" charset="0"/>
              </a:rPr>
              <a:t> και </a:t>
            </a:r>
            <a:r>
              <a:rPr lang="el-GR" b="1" dirty="0">
                <a:solidFill>
                  <a:srgbClr val="FFFFFE"/>
                </a:solidFill>
                <a:effectLst/>
                <a:ea typeface="Calibri" panose="020F0502020204030204" pitchFamily="34" charset="0"/>
                <a:cs typeface="Times New Roman" panose="02020603050405020304" pitchFamily="18" charset="0"/>
              </a:rPr>
              <a:t>αμοιβαίας συνεργασίας </a:t>
            </a:r>
            <a:r>
              <a:rPr lang="el-GR" dirty="0">
                <a:solidFill>
                  <a:srgbClr val="FFFFFE"/>
                </a:solidFill>
                <a:ea typeface="Calibri" panose="020F0502020204030204" pitchFamily="34" charset="0"/>
                <a:cs typeface="Times New Roman" panose="02020603050405020304" pitchFamily="18" charset="0"/>
              </a:rPr>
              <a:t>κ</a:t>
            </a:r>
            <a:r>
              <a:rPr lang="el-GR" dirty="0">
                <a:solidFill>
                  <a:srgbClr val="FFFFFE"/>
                </a:solidFill>
                <a:effectLst/>
                <a:ea typeface="Calibri" panose="020F0502020204030204" pitchFamily="34" charset="0"/>
                <a:cs typeface="Times New Roman" panose="02020603050405020304" pitchFamily="18" charset="0"/>
              </a:rPr>
              <a:t>αι δευτερευόντως αλλαγών στις </a:t>
            </a:r>
            <a:r>
              <a:rPr lang="el-GR" b="1" dirty="0">
                <a:solidFill>
                  <a:srgbClr val="FFFFFE"/>
                </a:solidFill>
                <a:effectLst/>
                <a:ea typeface="Calibri" panose="020F0502020204030204" pitchFamily="34" charset="0"/>
                <a:cs typeface="Times New Roman" panose="02020603050405020304" pitchFamily="18" charset="0"/>
              </a:rPr>
              <a:t>νόρμες</a:t>
            </a:r>
            <a:r>
              <a:rPr lang="el-GR" dirty="0">
                <a:solidFill>
                  <a:srgbClr val="FFFFFE"/>
                </a:solidFill>
                <a:effectLst/>
                <a:ea typeface="Calibri" panose="020F0502020204030204" pitchFamily="34" charset="0"/>
                <a:cs typeface="Times New Roman" panose="02020603050405020304" pitchFamily="18" charset="0"/>
              </a:rPr>
              <a:t> και την </a:t>
            </a:r>
            <a:r>
              <a:rPr lang="el-GR" b="1" dirty="0">
                <a:solidFill>
                  <a:srgbClr val="FFFFFE"/>
                </a:solidFill>
                <a:effectLst/>
                <a:ea typeface="Calibri" panose="020F0502020204030204" pitchFamily="34" charset="0"/>
                <a:cs typeface="Times New Roman" panose="02020603050405020304" pitchFamily="18" charset="0"/>
              </a:rPr>
              <a:t>κοινή γνώμη</a:t>
            </a:r>
            <a:r>
              <a:rPr lang="el-GR" dirty="0">
                <a:solidFill>
                  <a:srgbClr val="FFFFFE"/>
                </a:solidFill>
                <a:effectLst/>
                <a:ea typeface="Calibri" panose="020F0502020204030204" pitchFamily="34" charset="0"/>
                <a:cs typeface="Times New Roman" panose="02020603050405020304" pitchFamily="18" charset="0"/>
              </a:rPr>
              <a:t> (ταυτότητα)</a:t>
            </a:r>
          </a:p>
          <a:p>
            <a:pPr>
              <a:lnSpc>
                <a:spcPct val="110000"/>
              </a:lnSpc>
            </a:pPr>
            <a:r>
              <a:rPr lang="el-GR" dirty="0">
                <a:solidFill>
                  <a:srgbClr val="FFFFFE"/>
                </a:solidFill>
                <a:ea typeface="Calibri" panose="020F0502020204030204" pitchFamily="34" charset="0"/>
                <a:cs typeface="Times New Roman" panose="02020603050405020304" pitchFamily="18" charset="0"/>
              </a:rPr>
              <a:t>Οι φιλελεύθερες θεωρίες εξηγούν τους τρόπους με τους οποίους μπορούν να επιτευχθούν η ειρήνη και η συνεργασία </a:t>
            </a:r>
          </a:p>
          <a:p>
            <a:pPr>
              <a:lnSpc>
                <a:spcPct val="110000"/>
              </a:lnSpc>
            </a:pPr>
            <a:r>
              <a:rPr lang="el-GR" dirty="0" err="1">
                <a:solidFill>
                  <a:srgbClr val="FFFFFE"/>
                </a:solidFill>
                <a:effectLst/>
                <a:ea typeface="Calibri" panose="020F0502020204030204" pitchFamily="34" charset="0"/>
                <a:cs typeface="Times New Roman" panose="02020603050405020304" pitchFamily="18" charset="0"/>
              </a:rPr>
              <a:t>Ιμμανουελ</a:t>
            </a:r>
            <a:r>
              <a:rPr lang="el-GR" dirty="0">
                <a:solidFill>
                  <a:srgbClr val="FFFFFE"/>
                </a:solidFill>
                <a:effectLst/>
                <a:ea typeface="Calibri" panose="020F0502020204030204" pitchFamily="34" charset="0"/>
                <a:cs typeface="Times New Roman" panose="02020603050405020304" pitchFamily="18" charset="0"/>
              </a:rPr>
              <a:t> </a:t>
            </a:r>
            <a:r>
              <a:rPr lang="el-GR" dirty="0" err="1">
                <a:solidFill>
                  <a:srgbClr val="FFFFFE"/>
                </a:solidFill>
                <a:effectLst/>
                <a:ea typeface="Calibri" panose="020F0502020204030204" pitchFamily="34" charset="0"/>
                <a:cs typeface="Times New Roman" panose="02020603050405020304" pitchFamily="18" charset="0"/>
              </a:rPr>
              <a:t>Καντ</a:t>
            </a:r>
            <a:r>
              <a:rPr lang="el-GR" dirty="0">
                <a:solidFill>
                  <a:srgbClr val="FFFFFE"/>
                </a:solidFill>
                <a:effectLst/>
                <a:ea typeface="Calibri" panose="020F0502020204030204" pitchFamily="34" charset="0"/>
                <a:cs typeface="Times New Roman" panose="02020603050405020304" pitchFamily="18" charset="0"/>
              </a:rPr>
              <a:t> (1724- 1804) </a:t>
            </a:r>
            <a:r>
              <a:rPr lang="el-GR" dirty="0">
                <a:solidFill>
                  <a:srgbClr val="FFFFFE"/>
                </a:solidFill>
                <a:ea typeface="Calibri" panose="020F0502020204030204" pitchFamily="34" charset="0"/>
                <a:cs typeface="Times New Roman" panose="02020603050405020304" pitchFamily="18" charset="0"/>
              </a:rPr>
              <a:t>έδωσε 3 απαντήσεις: </a:t>
            </a:r>
          </a:p>
          <a:p>
            <a:pPr>
              <a:lnSpc>
                <a:spcPct val="110000"/>
              </a:lnSpc>
            </a:pPr>
            <a:r>
              <a:rPr lang="el-GR" dirty="0">
                <a:solidFill>
                  <a:srgbClr val="FFFFFE"/>
                </a:solidFill>
                <a:ea typeface="Calibri" panose="020F0502020204030204" pitchFamily="34" charset="0"/>
                <a:cs typeface="Times New Roman" panose="02020603050405020304" pitchFamily="18" charset="0"/>
              </a:rPr>
              <a:t>1. αρχή της αμοιβαιότητας</a:t>
            </a:r>
          </a:p>
          <a:p>
            <a:pPr>
              <a:lnSpc>
                <a:spcPct val="110000"/>
              </a:lnSpc>
            </a:pPr>
            <a:r>
              <a:rPr lang="el-GR" dirty="0">
                <a:solidFill>
                  <a:srgbClr val="FFFFFE"/>
                </a:solidFill>
                <a:effectLst/>
                <a:ea typeface="Calibri" panose="020F0502020204030204" pitchFamily="34" charset="0"/>
                <a:cs typeface="Times New Roman" panose="02020603050405020304" pitchFamily="18" charset="0"/>
              </a:rPr>
              <a:t>2. η ειρήνη εξαρτάται από τον εσωτερικό χαρακτήρα των κυβερνήσεων</a:t>
            </a:r>
          </a:p>
          <a:p>
            <a:pPr>
              <a:lnSpc>
                <a:spcPct val="110000"/>
              </a:lnSpc>
            </a:pPr>
            <a:r>
              <a:rPr lang="el-GR" dirty="0">
                <a:solidFill>
                  <a:srgbClr val="FFFFFE"/>
                </a:solidFill>
                <a:ea typeface="Calibri" panose="020F0502020204030204" pitchFamily="34" charset="0"/>
                <a:cs typeface="Times New Roman" panose="02020603050405020304" pitchFamily="18" charset="0"/>
              </a:rPr>
              <a:t>3. το εμπόριο προωθεί την ειρήνη</a:t>
            </a:r>
            <a:endParaRPr lang="el-GR" dirty="0">
              <a:solidFill>
                <a:srgbClr val="FFFFFE"/>
              </a:solidFill>
              <a:effectLst/>
              <a:ea typeface="Calibri" panose="020F0502020204030204" pitchFamily="34" charset="0"/>
              <a:cs typeface="Times New Roman" panose="02020603050405020304" pitchFamily="18" charset="0"/>
            </a:endParaRPr>
          </a:p>
          <a:p>
            <a:pPr>
              <a:lnSpc>
                <a:spcPct val="110000"/>
              </a:lnSpc>
            </a:pPr>
            <a:endParaRPr lang="en-GR" sz="900" dirty="0">
              <a:solidFill>
                <a:srgbClr val="FFFFFE"/>
              </a:solidFill>
              <a:effectLst/>
              <a:ea typeface="Calibri" panose="020F0502020204030204" pitchFamily="34" charset="0"/>
              <a:cs typeface="Times New Roman" panose="02020603050405020304" pitchFamily="18" charset="0"/>
            </a:endParaRPr>
          </a:p>
          <a:p>
            <a:pPr>
              <a:lnSpc>
                <a:spcPct val="110000"/>
              </a:lnSpc>
            </a:pPr>
            <a:endParaRPr lang="en-GR" sz="900" dirty="0">
              <a:solidFill>
                <a:srgbClr val="FFFFFE"/>
              </a:solidFill>
              <a:effectLst/>
              <a:ea typeface="Calibri" panose="020F0502020204030204" pitchFamily="34" charset="0"/>
              <a:cs typeface="Times New Roman" panose="02020603050405020304" pitchFamily="18" charset="0"/>
            </a:endParaRPr>
          </a:p>
          <a:p>
            <a:pPr>
              <a:lnSpc>
                <a:spcPct val="110000"/>
              </a:lnSpc>
            </a:pPr>
            <a:endParaRPr lang="en-GR" sz="900" dirty="0">
              <a:solidFill>
                <a:srgbClr val="FFFFFE"/>
              </a:solidFill>
            </a:endParaRPr>
          </a:p>
        </p:txBody>
      </p:sp>
      <p:sp>
        <p:nvSpPr>
          <p:cNvPr id="42" name="Rectangle 41">
            <a:extLst>
              <a:ext uri="{FF2B5EF4-FFF2-40B4-BE49-F238E27FC236}">
                <a16:creationId xmlns:a16="http://schemas.microsoft.com/office/drawing/2014/main" id="{B2DF6337-9683-4A06-B3D5-CB22C7F4F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person, indoor, suit&#10;&#10;Description automatically generated">
            <a:extLst>
              <a:ext uri="{FF2B5EF4-FFF2-40B4-BE49-F238E27FC236}">
                <a16:creationId xmlns:a16="http://schemas.microsoft.com/office/drawing/2014/main" id="{714B6038-CF28-926D-90E9-6730843C28A1}"/>
              </a:ext>
            </a:extLst>
          </p:cNvPr>
          <p:cNvPicPr>
            <a:picLocks noChangeAspect="1"/>
          </p:cNvPicPr>
          <p:nvPr/>
        </p:nvPicPr>
        <p:blipFill>
          <a:blip r:embed="rId3"/>
          <a:stretch>
            <a:fillRect/>
          </a:stretch>
        </p:blipFill>
        <p:spPr>
          <a:xfrm>
            <a:off x="7876652" y="560379"/>
            <a:ext cx="3990545" cy="5746384"/>
          </a:xfrm>
          <a:prstGeom prst="rect">
            <a:avLst/>
          </a:prstGeom>
        </p:spPr>
      </p:pic>
    </p:spTree>
    <p:extLst>
      <p:ext uri="{BB962C8B-B14F-4D97-AF65-F5344CB8AC3E}">
        <p14:creationId xmlns:p14="http://schemas.microsoft.com/office/powerpoint/2010/main" val="2580834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2B45-D7F7-2CFC-A37C-0260F0222701}"/>
              </a:ext>
            </a:extLst>
          </p:cNvPr>
          <p:cNvSpPr>
            <a:spLocks noGrp="1"/>
          </p:cNvSpPr>
          <p:nvPr>
            <p:ph type="title"/>
          </p:nvPr>
        </p:nvSpPr>
        <p:spPr>
          <a:xfrm>
            <a:off x="994087" y="1130603"/>
            <a:ext cx="3342442" cy="4596794"/>
          </a:xfrm>
        </p:spPr>
        <p:txBody>
          <a:bodyPr anchor="ctr">
            <a:normAutofit/>
          </a:bodyPr>
          <a:lstStyle/>
          <a:p>
            <a:r>
              <a:rPr lang="el-GR" sz="3200" dirty="0">
                <a:solidFill>
                  <a:srgbClr val="EBEBEB"/>
                </a:solidFill>
              </a:rPr>
              <a:t>Φιλελεύθερες θεωρίες Ι</a:t>
            </a:r>
            <a:endParaRPr lang="en-GR" sz="3200" dirty="0">
              <a:solidFill>
                <a:srgbClr val="EBEBEB"/>
              </a:solidFill>
            </a:endParaRPr>
          </a:p>
        </p:txBody>
      </p:sp>
      <p:sp>
        <p:nvSpPr>
          <p:cNvPr id="3" name="Content Placeholder 2">
            <a:extLst>
              <a:ext uri="{FF2B5EF4-FFF2-40B4-BE49-F238E27FC236}">
                <a16:creationId xmlns:a16="http://schemas.microsoft.com/office/drawing/2014/main" id="{F62EBCC7-EF69-D31B-B81E-FC0BE00ADF9D}"/>
              </a:ext>
            </a:extLst>
          </p:cNvPr>
          <p:cNvSpPr>
            <a:spLocks noGrp="1"/>
          </p:cNvSpPr>
          <p:nvPr>
            <p:ph idx="1"/>
          </p:nvPr>
        </p:nvSpPr>
        <p:spPr>
          <a:xfrm>
            <a:off x="5290077" y="437513"/>
            <a:ext cx="5502614" cy="5954325"/>
          </a:xfrm>
        </p:spPr>
        <p:txBody>
          <a:bodyPr anchor="ctr">
            <a:normAutofit/>
          </a:bodyPr>
          <a:lstStyle/>
          <a:p>
            <a:pPr marL="0" indent="0">
              <a:buNone/>
            </a:pPr>
            <a:r>
              <a:rPr lang="el-GR" sz="2000" b="1" dirty="0"/>
              <a:t>(Νέο)φιλελεύθερος </a:t>
            </a:r>
            <a:r>
              <a:rPr lang="el-GR" sz="2000" b="1" dirty="0" err="1"/>
              <a:t>θεσμισμός</a:t>
            </a:r>
            <a:endParaRPr lang="el-GR" sz="2000" b="1" dirty="0"/>
          </a:p>
          <a:p>
            <a:r>
              <a:rPr lang="el-GR" sz="2000" dirty="0"/>
              <a:t>Νεοφιλελευθερισμός (ή οικονομικός φιλελευθερισμός): μια προσέγγιση που τονίζει τη σημασία των διεθνών οργανισμών στη </a:t>
            </a:r>
            <a:r>
              <a:rPr lang="el-GR" sz="2000" dirty="0" err="1"/>
              <a:t>μειώση</a:t>
            </a:r>
            <a:r>
              <a:rPr lang="el-GR" sz="2000" dirty="0"/>
              <a:t> της εγγενούς σύγκρουσης (οι ρεαλιστές θεωρούν τη σύγκρουση δεδομένη σε ένα διεθνές σύστημα)</a:t>
            </a:r>
          </a:p>
          <a:p>
            <a:r>
              <a:rPr lang="el-GR" sz="2000" dirty="0"/>
              <a:t>Βασίζεται στη βασική φιλελεύθερη ιδέα ότι η αναζήτηση μακροπρόθεσμων αμοιβαίων κερδών είναι συχνά πιο λογική από τη μεγιστοποίηση των βραχυπρόθεσμων ατομικών κερδών. </a:t>
            </a:r>
            <a:endParaRPr lang="en-GR" sz="2000" dirty="0"/>
          </a:p>
        </p:txBody>
      </p:sp>
    </p:spTree>
    <p:extLst>
      <p:ext uri="{BB962C8B-B14F-4D97-AF65-F5344CB8AC3E}">
        <p14:creationId xmlns:p14="http://schemas.microsoft.com/office/powerpoint/2010/main" val="194946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773F-C573-E4DB-0F00-1D51C9F0116D}"/>
              </a:ext>
            </a:extLst>
          </p:cNvPr>
          <p:cNvSpPr>
            <a:spLocks noGrp="1"/>
          </p:cNvSpPr>
          <p:nvPr>
            <p:ph type="title"/>
          </p:nvPr>
        </p:nvSpPr>
        <p:spPr>
          <a:xfrm>
            <a:off x="994087" y="1130603"/>
            <a:ext cx="3342442" cy="4596794"/>
          </a:xfrm>
        </p:spPr>
        <p:txBody>
          <a:bodyPr anchor="ctr">
            <a:normAutofit/>
          </a:bodyPr>
          <a:lstStyle/>
          <a:p>
            <a:r>
              <a:rPr lang="el-GR" sz="3200" dirty="0">
                <a:solidFill>
                  <a:srgbClr val="EBEBEB"/>
                </a:solidFill>
              </a:rPr>
              <a:t>Φιλελεύθερες θεωρίες ΙΙ</a:t>
            </a:r>
            <a:endParaRPr lang="en-GR" sz="3200" dirty="0">
              <a:solidFill>
                <a:srgbClr val="EBEBEB"/>
              </a:solidFill>
            </a:endParaRPr>
          </a:p>
        </p:txBody>
      </p:sp>
      <p:sp>
        <p:nvSpPr>
          <p:cNvPr id="3" name="Content Placeholder 2">
            <a:extLst>
              <a:ext uri="{FF2B5EF4-FFF2-40B4-BE49-F238E27FC236}">
                <a16:creationId xmlns:a16="http://schemas.microsoft.com/office/drawing/2014/main" id="{5E2EBBDD-586A-D826-0B7E-44935EC6DB8F}"/>
              </a:ext>
            </a:extLst>
          </p:cNvPr>
          <p:cNvSpPr>
            <a:spLocks noGrp="1"/>
          </p:cNvSpPr>
          <p:nvPr>
            <p:ph idx="1"/>
          </p:nvPr>
        </p:nvSpPr>
        <p:spPr>
          <a:xfrm>
            <a:off x="4997605" y="108937"/>
            <a:ext cx="6138335" cy="5954325"/>
          </a:xfrm>
        </p:spPr>
        <p:txBody>
          <a:bodyPr anchor="ctr">
            <a:normAutofit/>
          </a:bodyPr>
          <a:lstStyle/>
          <a:p>
            <a:r>
              <a:rPr lang="el-GR" sz="2000" b="1" dirty="0"/>
              <a:t>Διεθνές καθεστώς </a:t>
            </a:r>
            <a:r>
              <a:rPr lang="el-GR" sz="2000" dirty="0"/>
              <a:t>(</a:t>
            </a:r>
            <a:r>
              <a:rPr lang="en-US" sz="2000" dirty="0"/>
              <a:t>international regime): </a:t>
            </a:r>
            <a:r>
              <a:rPr lang="en-US" sz="2000" dirty="0" err="1"/>
              <a:t>έ</a:t>
            </a:r>
            <a:r>
              <a:rPr lang="el-GR" sz="2000" dirty="0"/>
              <a:t>να σύνολο από κανόνες, νόρμες και διαδικασίες στο οποίο συγκλίνουν οι προσδοκίες των δρώντων σε έναν συγκεκριμένο τομέα ζητημάτων (π.χ. ωκεανοί, νομισματική πολιτική)</a:t>
            </a:r>
          </a:p>
          <a:p>
            <a:r>
              <a:rPr lang="el-GR" sz="2000" b="1" dirty="0"/>
              <a:t>Συλλογική ασφάλεια</a:t>
            </a:r>
            <a:r>
              <a:rPr lang="el-GR" sz="2000" dirty="0"/>
              <a:t>: ο σχηματισμός ευρείας συμμαχίας μεταξύ των περισσοτέρων σημαντικών δρώντων σε ένα διεθνές σύστημα με σκοπό την από κοινού εναντίωσή τους στις επιθετικές διαθέσεις ενός οποιουδήποτε δρώντος. </a:t>
            </a:r>
          </a:p>
          <a:p>
            <a:r>
              <a:rPr lang="el-GR" sz="2000" b="1" dirty="0"/>
              <a:t>Δημοκρατική ειρήνη: </a:t>
            </a:r>
            <a:r>
              <a:rPr lang="el-GR" sz="2000" dirty="0"/>
              <a:t>Η πρόταση ότι οι δημοκρατίες σχεδόν ποτέ δεν διεξάγουν πολέμους μεταξύ τους</a:t>
            </a:r>
            <a:endParaRPr lang="en-GR" sz="2000" dirty="0"/>
          </a:p>
        </p:txBody>
      </p:sp>
    </p:spTree>
    <p:extLst>
      <p:ext uri="{BB962C8B-B14F-4D97-AF65-F5344CB8AC3E}">
        <p14:creationId xmlns:p14="http://schemas.microsoft.com/office/powerpoint/2010/main" val="109546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9"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1"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2"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3"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4"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5"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6"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7"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8"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9"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0"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1"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2"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3"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4"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5"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6"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7"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8"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grpSp>
      <p:grpSp>
        <p:nvGrpSpPr>
          <p:cNvPr id="30" name="Group 29">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sp>
          <p:nvSpPr>
            <p:cNvPr id="33" name="Rectangle 32">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grpSp>
      <p:sp useBgFill="1">
        <p:nvSpPr>
          <p:cNvPr id="35" name="Rectangle 34">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7C87B71C-14F4-FA7B-DEA7-9FEE94E738B8}"/>
              </a:ext>
            </a:extLst>
          </p:cNvPr>
          <p:cNvSpPr txBox="1"/>
          <p:nvPr/>
        </p:nvSpPr>
        <p:spPr>
          <a:xfrm>
            <a:off x="4846319" y="1111249"/>
            <a:ext cx="6554001" cy="4635503"/>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l-GR" sz="3200" dirty="0"/>
              <a:t>ΚΟΙΝΩΝΙΚΕΣ ΘΕΩΡΙΕΣ </a:t>
            </a:r>
            <a:endParaRPr lang="en-US" sz="3200" dirty="0"/>
          </a:p>
        </p:txBody>
      </p:sp>
    </p:spTree>
    <p:extLst>
      <p:ext uri="{BB962C8B-B14F-4D97-AF65-F5344CB8AC3E}">
        <p14:creationId xmlns:p14="http://schemas.microsoft.com/office/powerpoint/2010/main" val="23613531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2"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3"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4"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5"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6"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7"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8"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9"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0"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1"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2"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3"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4"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5"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6"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7"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8"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9"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30"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31"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grpSp>
      <p:grpSp>
        <p:nvGrpSpPr>
          <p:cNvPr id="33" name="Group 32">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sp>
          <p:nvSpPr>
            <p:cNvPr id="36" name="Rectangle 35">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grpSp>
      <p:sp>
        <p:nvSpPr>
          <p:cNvPr id="2" name="Title 1">
            <a:extLst>
              <a:ext uri="{FF2B5EF4-FFF2-40B4-BE49-F238E27FC236}">
                <a16:creationId xmlns:a16="http://schemas.microsoft.com/office/drawing/2014/main" id="{AB7B188B-93C7-D0FD-0A14-28C7FE976C7E}"/>
              </a:ext>
            </a:extLst>
          </p:cNvPr>
          <p:cNvSpPr>
            <a:spLocks noGrp="1"/>
          </p:cNvSpPr>
          <p:nvPr>
            <p:ph type="title"/>
          </p:nvPr>
        </p:nvSpPr>
        <p:spPr>
          <a:xfrm>
            <a:off x="888631" y="2349925"/>
            <a:ext cx="3498979" cy="2456442"/>
          </a:xfrm>
        </p:spPr>
        <p:txBody>
          <a:bodyPr>
            <a:normAutofit/>
          </a:bodyPr>
          <a:lstStyle/>
          <a:p>
            <a:r>
              <a:rPr lang="el-GR" dirty="0"/>
              <a:t>Κοινωνικές θεωρίες</a:t>
            </a:r>
            <a:endParaRPr lang="en-GR" dirty="0"/>
          </a:p>
        </p:txBody>
      </p:sp>
      <p:sp>
        <p:nvSpPr>
          <p:cNvPr id="3" name="Content Placeholder 2">
            <a:extLst>
              <a:ext uri="{FF2B5EF4-FFF2-40B4-BE49-F238E27FC236}">
                <a16:creationId xmlns:a16="http://schemas.microsoft.com/office/drawing/2014/main" id="{36E2F4B2-1C1A-FC19-8598-1933803FED36}"/>
              </a:ext>
            </a:extLst>
          </p:cNvPr>
          <p:cNvSpPr>
            <a:spLocks noGrp="1"/>
          </p:cNvSpPr>
          <p:nvPr>
            <p:ph idx="1"/>
          </p:nvPr>
        </p:nvSpPr>
        <p:spPr>
          <a:xfrm>
            <a:off x="5118447" y="803186"/>
            <a:ext cx="6475065" cy="5597614"/>
          </a:xfrm>
        </p:spPr>
        <p:txBody>
          <a:bodyPr>
            <a:normAutofit/>
          </a:bodyPr>
          <a:lstStyle/>
          <a:p>
            <a:r>
              <a:rPr lang="el-GR" b="1" dirty="0"/>
              <a:t>Κονστρουκτιβισμός</a:t>
            </a:r>
            <a:r>
              <a:rPr lang="el-GR" dirty="0"/>
              <a:t>: εξετάζει τους τρόπους με τους οποίους αλλαγές στις διεθνείς νόρμες και τις ταυτότητες των δρώντων συμβάλλουν στη διαμόρφωση του περιεχομένου των κρατικών συμφερόντων </a:t>
            </a:r>
          </a:p>
        </p:txBody>
      </p:sp>
    </p:spTree>
    <p:extLst>
      <p:ext uri="{BB962C8B-B14F-4D97-AF65-F5344CB8AC3E}">
        <p14:creationId xmlns:p14="http://schemas.microsoft.com/office/powerpoint/2010/main" val="172244485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34A540-8C78-AB10-993E-92CB1A541896}"/>
              </a:ext>
            </a:extLst>
          </p:cNvPr>
          <p:cNvSpPr>
            <a:spLocks noGrp="1"/>
          </p:cNvSpPr>
          <p:nvPr>
            <p:ph type="title"/>
          </p:nvPr>
        </p:nvSpPr>
        <p:spPr>
          <a:xfrm>
            <a:off x="274063" y="2342274"/>
            <a:ext cx="3461914" cy="2456442"/>
          </a:xfrm>
        </p:spPr>
        <p:txBody>
          <a:bodyPr>
            <a:normAutofit/>
          </a:bodyPr>
          <a:lstStyle/>
          <a:p>
            <a:pPr algn="l"/>
            <a:r>
              <a:rPr lang="el-GR" sz="3200" dirty="0"/>
              <a:t>Κονστρουκτιβισμός</a:t>
            </a:r>
            <a:endParaRPr lang="en-GR" sz="3200" dirty="0"/>
          </a:p>
        </p:txBody>
      </p:sp>
      <p:sp>
        <p:nvSpPr>
          <p:cNvPr id="3" name="Content Placeholder 2">
            <a:extLst>
              <a:ext uri="{FF2B5EF4-FFF2-40B4-BE49-F238E27FC236}">
                <a16:creationId xmlns:a16="http://schemas.microsoft.com/office/drawing/2014/main" id="{74E31022-F263-2FDF-9C90-B6782D22A347}"/>
              </a:ext>
            </a:extLst>
          </p:cNvPr>
          <p:cNvSpPr>
            <a:spLocks noGrp="1"/>
          </p:cNvSpPr>
          <p:nvPr>
            <p:ph idx="1"/>
          </p:nvPr>
        </p:nvSpPr>
        <p:spPr>
          <a:xfrm>
            <a:off x="4846319" y="1111249"/>
            <a:ext cx="6554001" cy="4635503"/>
          </a:xfrm>
        </p:spPr>
        <p:txBody>
          <a:bodyPr>
            <a:normAutofit/>
          </a:bodyPr>
          <a:lstStyle/>
          <a:p>
            <a:r>
              <a:rPr lang="el-GR" dirty="0"/>
              <a:t>Κύριο χαρακτηριστικό: Αλληλεπίδραση</a:t>
            </a:r>
          </a:p>
          <a:p>
            <a:r>
              <a:rPr lang="el-GR" dirty="0"/>
              <a:t>Αρχή της ταυτότητας </a:t>
            </a:r>
          </a:p>
          <a:p>
            <a:r>
              <a:rPr lang="el-GR" dirty="0"/>
              <a:t>Θέτει τις Διεθνείς Σχέσεις στο πλαίσιο ευρύτερων κοινωνικών σχέσεων, δηλαδή ενδιαφέρεται για τον τρόπο με τον οποίον οι δρώντες προσδιορίζουν τα εθνικά τους συμφέροντα, τις απειλές και τις σχέσεις των συμφερόντων μεταξύ τους</a:t>
            </a:r>
          </a:p>
          <a:p>
            <a:r>
              <a:rPr lang="el-GR" dirty="0"/>
              <a:t>Οι κρατικές ταυτότητες είναι σύνθετες, μεταβαλλόμενες και προϊόν αλληλεπιδράσεων με άλλη κράτη</a:t>
            </a:r>
          </a:p>
          <a:p>
            <a:r>
              <a:rPr lang="el-GR" dirty="0"/>
              <a:t>Παράδειγμα: Ευρωπαϊκή Ένωση, τρομοκρατικά κινήματα</a:t>
            </a:r>
          </a:p>
          <a:p>
            <a:endParaRPr lang="en-GR" dirty="0"/>
          </a:p>
        </p:txBody>
      </p:sp>
    </p:spTree>
    <p:extLst>
      <p:ext uri="{BB962C8B-B14F-4D97-AF65-F5344CB8AC3E}">
        <p14:creationId xmlns:p14="http://schemas.microsoft.com/office/powerpoint/2010/main" val="359983561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6"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7"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8"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9"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0"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1"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2"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3"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4"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5"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6"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7"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8"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9"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30"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31"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32"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33"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34"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35"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grpSp>
      <p:grpSp>
        <p:nvGrpSpPr>
          <p:cNvPr id="37" name="Group 36">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8" name="Rectangle 37">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sp>
          <p:nvSpPr>
            <p:cNvPr id="40" name="Rectangle 39">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grpSp>
      <p:sp>
        <p:nvSpPr>
          <p:cNvPr id="2" name="Title 1">
            <a:extLst>
              <a:ext uri="{FF2B5EF4-FFF2-40B4-BE49-F238E27FC236}">
                <a16:creationId xmlns:a16="http://schemas.microsoft.com/office/drawing/2014/main" id="{9D0EF472-1164-F4AD-4269-93C3F29DFAB6}"/>
              </a:ext>
            </a:extLst>
          </p:cNvPr>
          <p:cNvSpPr>
            <a:spLocks noGrp="1"/>
          </p:cNvSpPr>
          <p:nvPr>
            <p:ph type="title"/>
          </p:nvPr>
        </p:nvSpPr>
        <p:spPr>
          <a:xfrm>
            <a:off x="888631" y="2349925"/>
            <a:ext cx="3498979" cy="2456442"/>
          </a:xfrm>
        </p:spPr>
        <p:txBody>
          <a:bodyPr vert="horz" lIns="228600" tIns="228600" rIns="228600" bIns="228600" rtlCol="0" anchor="ctr">
            <a:normAutofit/>
          </a:bodyPr>
          <a:lstStyle/>
          <a:p>
            <a:r>
              <a:rPr lang="en-US"/>
              <a:t>ΣΥΖΗΤΗΣΗ</a:t>
            </a:r>
          </a:p>
        </p:txBody>
      </p:sp>
      <p:sp>
        <p:nvSpPr>
          <p:cNvPr id="4" name="Content Placeholder 3">
            <a:extLst>
              <a:ext uri="{FF2B5EF4-FFF2-40B4-BE49-F238E27FC236}">
                <a16:creationId xmlns:a16="http://schemas.microsoft.com/office/drawing/2014/main" id="{19FFA517-4CF1-EACE-5DE1-800629A148C8}"/>
              </a:ext>
            </a:extLst>
          </p:cNvPr>
          <p:cNvSpPr>
            <a:spLocks noGrp="1"/>
          </p:cNvSpPr>
          <p:nvPr>
            <p:ph idx="1"/>
          </p:nvPr>
        </p:nvSpPr>
        <p:spPr>
          <a:xfrm>
            <a:off x="5118447" y="803186"/>
            <a:ext cx="6281873" cy="5248622"/>
          </a:xfrm>
        </p:spPr>
        <p:txBody>
          <a:bodyPr vert="horz" lIns="91440" tIns="45720" rIns="91440" bIns="45720" rtlCol="0" anchor="ctr">
            <a:normAutofit/>
          </a:bodyPr>
          <a:lstStyle/>
          <a:p>
            <a:r>
              <a:rPr lang="en-US" dirty="0" err="1"/>
              <a:t>Δρ</a:t>
            </a:r>
            <a:r>
              <a:rPr lang="en-US" dirty="0"/>
              <a:t>. </a:t>
            </a:r>
            <a:r>
              <a:rPr lang="en-US" dirty="0" err="1"/>
              <a:t>Σοφί</a:t>
            </a:r>
            <a:r>
              <a:rPr lang="en-US" dirty="0"/>
              <a:t>α </a:t>
            </a:r>
            <a:r>
              <a:rPr lang="en-US" dirty="0" err="1"/>
              <a:t>Τυ</a:t>
            </a:r>
            <a:r>
              <a:rPr lang="en-US" dirty="0"/>
              <a:t>π</a:t>
            </a:r>
            <a:r>
              <a:rPr lang="en-US" dirty="0" err="1"/>
              <a:t>άλδου</a:t>
            </a:r>
            <a:endParaRPr lang="en-US" dirty="0"/>
          </a:p>
          <a:p>
            <a:r>
              <a:rPr lang="en-US" dirty="0">
                <a:hlinkClick r:id="rId3"/>
              </a:rPr>
              <a:t>sofia.tipaldou@panteion.gr</a:t>
            </a:r>
            <a:endParaRPr lang="en-US" dirty="0"/>
          </a:p>
          <a:p>
            <a:r>
              <a:rPr lang="en-US" dirty="0" err="1"/>
              <a:t>Νέο</a:t>
            </a:r>
            <a:r>
              <a:rPr lang="en-US" dirty="0"/>
              <a:t> </a:t>
            </a:r>
            <a:r>
              <a:rPr lang="en-US" dirty="0" err="1"/>
              <a:t>Κτίριο</a:t>
            </a:r>
            <a:r>
              <a:rPr lang="en-US" dirty="0"/>
              <a:t>, ΣΤ-10</a:t>
            </a:r>
          </a:p>
          <a:p>
            <a:r>
              <a:rPr lang="en-US" dirty="0" err="1"/>
              <a:t>Ωρες</a:t>
            </a:r>
            <a:r>
              <a:rPr lang="en-US" dirty="0"/>
              <a:t> </a:t>
            </a:r>
            <a:r>
              <a:rPr lang="en-US" dirty="0" err="1"/>
              <a:t>γρ</a:t>
            </a:r>
            <a:r>
              <a:rPr lang="en-US" dirty="0"/>
              <a:t>α</a:t>
            </a:r>
            <a:r>
              <a:rPr lang="en-US" dirty="0" err="1"/>
              <a:t>φείου</a:t>
            </a:r>
            <a:r>
              <a:rPr lang="en-US" dirty="0"/>
              <a:t>: </a:t>
            </a:r>
            <a:r>
              <a:rPr lang="el-GR" dirty="0"/>
              <a:t>Παρασκευή</a:t>
            </a:r>
            <a:r>
              <a:rPr lang="en-US" dirty="0"/>
              <a:t> 15.00-16.00</a:t>
            </a:r>
          </a:p>
          <a:p>
            <a:endParaRPr lang="en-US" dirty="0"/>
          </a:p>
        </p:txBody>
      </p:sp>
    </p:spTree>
    <p:extLst>
      <p:ext uri="{BB962C8B-B14F-4D97-AF65-F5344CB8AC3E}">
        <p14:creationId xmlns:p14="http://schemas.microsoft.com/office/powerpoint/2010/main" val="23404401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0"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1"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2"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3"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4"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5"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6"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7"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8"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9"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0"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1"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2"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3"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4"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5"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6"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7"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8"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9"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grpSp>
      <p:grpSp>
        <p:nvGrpSpPr>
          <p:cNvPr id="31" name="Group 30">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sp>
          <p:nvSpPr>
            <p:cNvPr id="34" name="Rectangle 33">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grpSp>
      <p:sp useBgFill="1">
        <p:nvSpPr>
          <p:cNvPr id="36" name="Rectangle 35">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0"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41"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42"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43"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44"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45"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46"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47"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48"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49"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50"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51"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52"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53"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54"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55"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56"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57"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58"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59"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grpSp>
      <p:sp>
        <p:nvSpPr>
          <p:cNvPr id="3" name="TextBox 2">
            <a:extLst>
              <a:ext uri="{FF2B5EF4-FFF2-40B4-BE49-F238E27FC236}">
                <a16:creationId xmlns:a16="http://schemas.microsoft.com/office/drawing/2014/main" id="{8AC356DF-1CA4-AFB3-11EE-F0DC3CF054D4}"/>
              </a:ext>
            </a:extLst>
          </p:cNvPr>
          <p:cNvSpPr txBox="1"/>
          <p:nvPr/>
        </p:nvSpPr>
        <p:spPr>
          <a:xfrm>
            <a:off x="2193724" y="606592"/>
            <a:ext cx="8279215" cy="798714"/>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3600" dirty="0"/>
              <a:t>ΣΧΟΛΕΣ ΣΚΕΨΕΙΣ ΔΙΕΘΝΩΝ ΣΧΕΣΕΩΝ</a:t>
            </a:r>
          </a:p>
        </p:txBody>
      </p:sp>
      <p:pic>
        <p:nvPicPr>
          <p:cNvPr id="2" name="Picture 2">
            <a:extLst>
              <a:ext uri="{FF2B5EF4-FFF2-40B4-BE49-F238E27FC236}">
                <a16:creationId xmlns:a16="http://schemas.microsoft.com/office/drawing/2014/main" id="{2E9AAEF3-6182-0F4F-DE2A-F03DF37DF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140" y="1578935"/>
            <a:ext cx="9591348" cy="4115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FA3B35FE-5B8F-5D26-30D7-B9D2054EACB3}"/>
              </a:ext>
            </a:extLst>
          </p:cNvPr>
          <p:cNvSpPr txBox="1"/>
          <p:nvPr/>
        </p:nvSpPr>
        <p:spPr>
          <a:xfrm>
            <a:off x="1507524" y="6227805"/>
            <a:ext cx="9984528" cy="646331"/>
          </a:xfrm>
          <a:prstGeom prst="rect">
            <a:avLst/>
          </a:prstGeom>
          <a:noFill/>
        </p:spPr>
        <p:txBody>
          <a:bodyPr wrap="none" rtlCol="0">
            <a:spAutoFit/>
          </a:bodyPr>
          <a:lstStyle/>
          <a:p>
            <a:r>
              <a:rPr lang="el-GR" dirty="0" err="1"/>
              <a:t>Πηγ</a:t>
            </a:r>
            <a:r>
              <a:rPr lang="en-GR" dirty="0"/>
              <a:t>ή</a:t>
            </a:r>
            <a:r>
              <a:rPr lang="el-GR" dirty="0"/>
              <a:t>: </a:t>
            </a:r>
            <a:r>
              <a:rPr lang="en-US" dirty="0" err="1"/>
              <a:t>Pevehouse</a:t>
            </a:r>
            <a:r>
              <a:rPr lang="en-US" dirty="0"/>
              <a:t>, Jon and Goldstein, Joshua (2021) </a:t>
            </a:r>
            <a:r>
              <a:rPr lang="el-GR" i="1" dirty="0" err="1"/>
              <a:t>Διεθνε</a:t>
            </a:r>
            <a:r>
              <a:rPr lang="en-US" i="1" dirty="0" err="1"/>
              <a:t>ί</a:t>
            </a:r>
            <a:r>
              <a:rPr lang="el-GR" i="1" dirty="0"/>
              <a:t>ς Σχέσεις</a:t>
            </a:r>
            <a:r>
              <a:rPr lang="el-GR" dirty="0"/>
              <a:t>. Εκδόσεις </a:t>
            </a:r>
            <a:r>
              <a:rPr lang="el-GR" dirty="0" err="1"/>
              <a:t>Τζιολα</a:t>
            </a:r>
            <a:r>
              <a:rPr lang="el-GR" dirty="0"/>
              <a:t>, σχήμα 2.1.</a:t>
            </a:r>
            <a:endParaRPr lang="en-GR" dirty="0"/>
          </a:p>
          <a:p>
            <a:endParaRPr lang="en-GR" dirty="0"/>
          </a:p>
        </p:txBody>
      </p:sp>
    </p:spTree>
    <p:extLst>
      <p:ext uri="{BB962C8B-B14F-4D97-AF65-F5344CB8AC3E}">
        <p14:creationId xmlns:p14="http://schemas.microsoft.com/office/powerpoint/2010/main" val="108023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9"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0"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1"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2"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3"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4"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5"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6"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7"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8"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19"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0"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1"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2"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3"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4"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5"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6"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7"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sp>
          <p:nvSpPr>
            <p:cNvPr id="28"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R"/>
            </a:p>
          </p:txBody>
        </p:sp>
      </p:grpSp>
      <p:grpSp>
        <p:nvGrpSpPr>
          <p:cNvPr id="30" name="Group 29">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1" name="Rectangle 30">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sp>
          <p:nvSpPr>
            <p:cNvPr id="33" name="Rectangle 32">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R"/>
            </a:p>
          </p:txBody>
        </p:sp>
      </p:grpSp>
      <p:sp useBgFill="1">
        <p:nvSpPr>
          <p:cNvPr id="35" name="Rectangle 34">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7C87B71C-14F4-FA7B-DEA7-9FEE94E738B8}"/>
              </a:ext>
            </a:extLst>
          </p:cNvPr>
          <p:cNvSpPr txBox="1"/>
          <p:nvPr/>
        </p:nvSpPr>
        <p:spPr>
          <a:xfrm>
            <a:off x="4846319" y="1111249"/>
            <a:ext cx="6554001" cy="4635503"/>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10000"/>
              <a:buFont typeface="Wingdings" panose="05000000000000000000" pitchFamily="2" charset="2"/>
              <a:buChar char="§"/>
            </a:pPr>
            <a:r>
              <a:rPr lang="en-US" sz="3200" dirty="0"/>
              <a:t>ΡΕΑΛΙΣΜΟΣ</a:t>
            </a:r>
          </a:p>
        </p:txBody>
      </p:sp>
    </p:spTree>
    <p:extLst>
      <p:ext uri="{BB962C8B-B14F-4D97-AF65-F5344CB8AC3E}">
        <p14:creationId xmlns:p14="http://schemas.microsoft.com/office/powerpoint/2010/main" val="40955077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FB8C-387B-B5C5-C725-63AD9713D893}"/>
              </a:ext>
            </a:extLst>
          </p:cNvPr>
          <p:cNvSpPr>
            <a:spLocks noGrp="1"/>
          </p:cNvSpPr>
          <p:nvPr>
            <p:ph type="title"/>
          </p:nvPr>
        </p:nvSpPr>
        <p:spPr/>
        <p:txBody>
          <a:bodyPr/>
          <a:lstStyle/>
          <a:p>
            <a:r>
              <a:rPr lang="el-GR" dirty="0"/>
              <a:t>Ρεαλισμός: Τί είναι και από πού προέρχεται</a:t>
            </a:r>
            <a:endParaRPr lang="en-GR" dirty="0"/>
          </a:p>
        </p:txBody>
      </p:sp>
      <p:sp>
        <p:nvSpPr>
          <p:cNvPr id="3" name="Content Placeholder 2">
            <a:extLst>
              <a:ext uri="{FF2B5EF4-FFF2-40B4-BE49-F238E27FC236}">
                <a16:creationId xmlns:a16="http://schemas.microsoft.com/office/drawing/2014/main" id="{AFDC4D62-697D-0051-A0E5-E6CF3283DFE8}"/>
              </a:ext>
            </a:extLst>
          </p:cNvPr>
          <p:cNvSpPr>
            <a:spLocks noGrp="1"/>
          </p:cNvSpPr>
          <p:nvPr>
            <p:ph idx="1"/>
          </p:nvPr>
        </p:nvSpPr>
        <p:spPr/>
        <p:txBody>
          <a:bodyPr/>
          <a:lstStyle/>
          <a:p>
            <a:r>
              <a:rPr lang="el-GR" dirty="0"/>
              <a:t>Μια ευρεία πνευματική παράδοση που εξηγεί τις διεθνείς σχέσεις κυρίως από την οπτική της ισχύος. </a:t>
            </a:r>
          </a:p>
          <a:p>
            <a:r>
              <a:rPr lang="el-GR" dirty="0"/>
              <a:t>Κατέχει κεντρική θέση στη μελέτη των Διεθνών Σχέσεων</a:t>
            </a:r>
          </a:p>
          <a:p>
            <a:r>
              <a:rPr lang="el-GR" dirty="0"/>
              <a:t>Ως αντίδραση στη φιλελεύθερη παράδοση του ιδεαλισμού</a:t>
            </a:r>
          </a:p>
          <a:p>
            <a:r>
              <a:rPr lang="el-GR" dirty="0"/>
              <a:t>Απαρχές: </a:t>
            </a:r>
            <a:r>
              <a:rPr lang="el-GR" dirty="0" err="1"/>
              <a:t>Σουν</a:t>
            </a:r>
            <a:r>
              <a:rPr lang="el-GR" dirty="0"/>
              <a:t> Τσου, </a:t>
            </a:r>
            <a:r>
              <a:rPr lang="el-GR" dirty="0" err="1"/>
              <a:t>Θουκιδύδης</a:t>
            </a:r>
            <a:r>
              <a:rPr lang="el-GR" dirty="0"/>
              <a:t>, </a:t>
            </a:r>
            <a:r>
              <a:rPr lang="el-GR" dirty="0" err="1"/>
              <a:t>Νικόλο</a:t>
            </a:r>
            <a:r>
              <a:rPr lang="el-GR" dirty="0"/>
              <a:t> </a:t>
            </a:r>
            <a:r>
              <a:rPr lang="el-GR" dirty="0" err="1"/>
              <a:t>Μακιαβέλι</a:t>
            </a:r>
            <a:r>
              <a:rPr lang="el-GR" dirty="0"/>
              <a:t>, Τόμας Χομπς</a:t>
            </a:r>
          </a:p>
          <a:p>
            <a:r>
              <a:rPr lang="el-GR" dirty="0"/>
              <a:t>Μετά το 2</a:t>
            </a:r>
            <a:r>
              <a:rPr lang="el-GR" baseline="30000" dirty="0"/>
              <a:t>ο</a:t>
            </a:r>
            <a:r>
              <a:rPr lang="el-GR" dirty="0"/>
              <a:t> Παγκόσμιο: Χανς </a:t>
            </a:r>
            <a:r>
              <a:rPr lang="el-GR" dirty="0" err="1"/>
              <a:t>Μοργκεντάου</a:t>
            </a:r>
            <a:endParaRPr lang="en-GR" dirty="0"/>
          </a:p>
        </p:txBody>
      </p:sp>
    </p:spTree>
    <p:extLst>
      <p:ext uri="{BB962C8B-B14F-4D97-AF65-F5344CB8AC3E}">
        <p14:creationId xmlns:p14="http://schemas.microsoft.com/office/powerpoint/2010/main" val="3103102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989E4-41C6-661E-51EE-AE757E22C8C2}"/>
              </a:ext>
            </a:extLst>
          </p:cNvPr>
          <p:cNvSpPr>
            <a:spLocks noGrp="1"/>
          </p:cNvSpPr>
          <p:nvPr>
            <p:ph type="title"/>
          </p:nvPr>
        </p:nvSpPr>
        <p:spPr/>
        <p:txBody>
          <a:bodyPr/>
          <a:lstStyle/>
          <a:p>
            <a:r>
              <a:rPr lang="el-GR" dirty="0"/>
              <a:t>Βασικές αρχές ρεαλισμού</a:t>
            </a:r>
            <a:endParaRPr lang="en-GR" dirty="0"/>
          </a:p>
        </p:txBody>
      </p:sp>
      <p:sp>
        <p:nvSpPr>
          <p:cNvPr id="3" name="Content Placeholder 2">
            <a:extLst>
              <a:ext uri="{FF2B5EF4-FFF2-40B4-BE49-F238E27FC236}">
                <a16:creationId xmlns:a16="http://schemas.microsoft.com/office/drawing/2014/main" id="{46C98EF0-6B0B-1237-99BF-A7A2E5F2FB9D}"/>
              </a:ext>
            </a:extLst>
          </p:cNvPr>
          <p:cNvSpPr>
            <a:spLocks noGrp="1"/>
          </p:cNvSpPr>
          <p:nvPr>
            <p:ph idx="1"/>
          </p:nvPr>
        </p:nvSpPr>
        <p:spPr/>
        <p:txBody>
          <a:bodyPr/>
          <a:lstStyle/>
          <a:p>
            <a:r>
              <a:rPr lang="el-GR" dirty="0"/>
              <a:t>Αρχή της κυριαρχίας</a:t>
            </a:r>
          </a:p>
          <a:p>
            <a:r>
              <a:rPr lang="el-GR" dirty="0"/>
              <a:t>Η πολιτική δύναμη υπερισχύει της ηθικής, ιδεολογίας και άλλων κοινωνικών και οικονομικών πτυχών της ζωής</a:t>
            </a:r>
          </a:p>
          <a:p>
            <a:r>
              <a:rPr lang="el-GR" dirty="0"/>
              <a:t>Τα κράτη λειτουργούν ως αυτόνομοι δρώντες οι οποίοι επιδιώκουν με ορθολογικό τρόπο την εξυπηρέτηση των συμφερόντων τους</a:t>
            </a:r>
          </a:p>
          <a:p>
            <a:r>
              <a:rPr lang="el-GR" dirty="0"/>
              <a:t>Το διεθνές σύστημα κυρίαρχων κρατών δεν έχει μια κεντρική αρχή</a:t>
            </a:r>
            <a:endParaRPr lang="en-GR" dirty="0"/>
          </a:p>
        </p:txBody>
      </p:sp>
    </p:spTree>
    <p:extLst>
      <p:ext uri="{BB962C8B-B14F-4D97-AF65-F5344CB8AC3E}">
        <p14:creationId xmlns:p14="http://schemas.microsoft.com/office/powerpoint/2010/main" val="140609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24B3-36EC-8DB7-4492-536AFB75C9FC}"/>
              </a:ext>
            </a:extLst>
          </p:cNvPr>
          <p:cNvSpPr>
            <a:spLocks noGrp="1"/>
          </p:cNvSpPr>
          <p:nvPr>
            <p:ph type="title"/>
          </p:nvPr>
        </p:nvSpPr>
        <p:spPr/>
        <p:txBody>
          <a:bodyPr/>
          <a:lstStyle/>
          <a:p>
            <a:r>
              <a:rPr lang="el-GR" dirty="0"/>
              <a:t>Ισχύς </a:t>
            </a:r>
            <a:r>
              <a:rPr lang="en-US" dirty="0"/>
              <a:t>(power)</a:t>
            </a:r>
            <a:endParaRPr lang="en-GR" dirty="0"/>
          </a:p>
        </p:txBody>
      </p:sp>
      <p:sp>
        <p:nvSpPr>
          <p:cNvPr id="5" name="Content Placeholder 4">
            <a:extLst>
              <a:ext uri="{FF2B5EF4-FFF2-40B4-BE49-F238E27FC236}">
                <a16:creationId xmlns:a16="http://schemas.microsoft.com/office/drawing/2014/main" id="{C7274EA4-34BD-E02F-CF3E-2163D13C9F44}"/>
              </a:ext>
            </a:extLst>
          </p:cNvPr>
          <p:cNvSpPr>
            <a:spLocks noGrp="1"/>
          </p:cNvSpPr>
          <p:nvPr>
            <p:ph idx="1"/>
          </p:nvPr>
        </p:nvSpPr>
        <p:spPr/>
        <p:txBody>
          <a:bodyPr/>
          <a:lstStyle/>
          <a:p>
            <a:r>
              <a:rPr lang="el-GR" dirty="0"/>
              <a:t>Η </a:t>
            </a:r>
            <a:r>
              <a:rPr lang="el-GR" dirty="0" err="1"/>
              <a:t>ικαν</a:t>
            </a:r>
            <a:r>
              <a:rPr lang="en-GR" dirty="0"/>
              <a:t>ό</a:t>
            </a:r>
            <a:r>
              <a:rPr lang="el-GR" dirty="0" err="1"/>
              <a:t>τητα</a:t>
            </a:r>
            <a:r>
              <a:rPr lang="el-GR" dirty="0"/>
              <a:t> ή η δυνατότητα επηρεασμού της συμπεριφοράς των άλλων, όπως αυτή μετριέται με βάση ορισμένα εμφανή και άλλα λιγότερο εμφανή χαρακτηριστικά που διαθέτει κανείς</a:t>
            </a:r>
          </a:p>
          <a:p>
            <a:r>
              <a:rPr lang="el-GR" dirty="0"/>
              <a:t>Δείκτες ισχύος: πληθυσμός, έκταση, στρατιωτική δύναμη, συνολικό ακαθάριστο εγχώριο προϊόν (ΑΕΠ)</a:t>
            </a:r>
          </a:p>
          <a:p>
            <a:r>
              <a:rPr lang="el-GR" dirty="0"/>
              <a:t>Μη υλικοί δείκτες ισχύος: εθνική βούληση, διπλωματικές ικανότητες, </a:t>
            </a:r>
            <a:r>
              <a:rPr lang="el-GR" dirty="0" err="1"/>
              <a:t>λαΪκή</a:t>
            </a:r>
            <a:r>
              <a:rPr lang="el-GR" dirty="0"/>
              <a:t> υποστήριξη κυβέρνησης, ιδέες, αξίες</a:t>
            </a:r>
          </a:p>
          <a:p>
            <a:r>
              <a:rPr lang="el-GR" dirty="0"/>
              <a:t>Μακροπρόθεσμα και βραχυπρόθεσμα στοιχεία της ισχύος </a:t>
            </a:r>
          </a:p>
        </p:txBody>
      </p:sp>
    </p:spTree>
    <p:extLst>
      <p:ext uri="{BB962C8B-B14F-4D97-AF65-F5344CB8AC3E}">
        <p14:creationId xmlns:p14="http://schemas.microsoft.com/office/powerpoint/2010/main" val="299972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a:extLst>
              <a:ext uri="{FF2B5EF4-FFF2-40B4-BE49-F238E27FC236}">
                <a16:creationId xmlns:a16="http://schemas.microsoft.com/office/drawing/2014/main" id="{C41751C7-91E4-AD13-47F0-023A7B2679D4}"/>
              </a:ext>
            </a:extLst>
          </p:cNvPr>
          <p:cNvSpPr txBox="1">
            <a:spLocks noChangeArrowheads="1"/>
          </p:cNvSpPr>
          <p:nvPr/>
        </p:nvSpPr>
        <p:spPr bwMode="auto">
          <a:xfrm>
            <a:off x="575733" y="215900"/>
            <a:ext cx="10888134"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100000"/>
              </a:lnSpc>
              <a:spcAft>
                <a:spcPct val="0"/>
              </a:spcAft>
              <a:buClrTx/>
              <a:buFontTx/>
              <a:buNone/>
            </a:pPr>
            <a:r>
              <a:rPr lang="en-US" altLang="en-US" sz="2400" dirty="0" err="1"/>
              <a:t>Το</a:t>
            </a:r>
            <a:r>
              <a:rPr lang="en-US" altLang="en-US" sz="2400" dirty="0"/>
              <a:t> </a:t>
            </a:r>
            <a:r>
              <a:rPr lang="en-US" altLang="en-US" sz="2400" dirty="0" err="1"/>
              <a:t>μερίδιο</a:t>
            </a:r>
            <a:r>
              <a:rPr lang="en-US" altLang="en-US" sz="2400" dirty="0"/>
              <a:t> </a:t>
            </a:r>
            <a:r>
              <a:rPr lang="en-US" altLang="en-US" sz="2400" dirty="0" err="1"/>
              <a:t>των</a:t>
            </a:r>
            <a:r>
              <a:rPr lang="en-US" altLang="en-US" sz="2400" dirty="0"/>
              <a:t> </a:t>
            </a:r>
            <a:r>
              <a:rPr lang="en-US" altLang="en-US" sz="2400" dirty="0" err="1"/>
              <a:t>μεγάλων</a:t>
            </a:r>
            <a:r>
              <a:rPr lang="en-US" altLang="en-US" sz="2400" dirty="0"/>
              <a:t> </a:t>
            </a:r>
            <a:r>
              <a:rPr lang="en-US" altLang="en-US" sz="2400" dirty="0" err="1"/>
              <a:t>δυνάμεων</a:t>
            </a:r>
            <a:r>
              <a:rPr lang="en-US" altLang="en-US" sz="2400" dirty="0"/>
              <a:t> </a:t>
            </a:r>
            <a:r>
              <a:rPr lang="en-US" altLang="en-US" sz="2400" dirty="0" err="1"/>
              <a:t>στο</a:t>
            </a:r>
            <a:r>
              <a:rPr lang="en-US" altLang="en-US" sz="2400" dirty="0"/>
              <a:t> πα</a:t>
            </a:r>
            <a:r>
              <a:rPr lang="en-US" altLang="en-US" sz="2400" dirty="0" err="1"/>
              <a:t>γκόσμιο</a:t>
            </a:r>
            <a:r>
              <a:rPr lang="en-US" altLang="en-US" sz="2400" dirty="0"/>
              <a:t> ΑΕΠ </a:t>
            </a:r>
            <a:r>
              <a:rPr lang="en-US" altLang="en-US" sz="2400" dirty="0" err="1"/>
              <a:t>του</a:t>
            </a:r>
            <a:r>
              <a:rPr lang="en-US" altLang="en-US" sz="2400" dirty="0"/>
              <a:t> 2017 </a:t>
            </a:r>
            <a:r>
              <a:rPr lang="en-US" altLang="en-US" sz="2400" dirty="0" err="1"/>
              <a:t>κ</a:t>
            </a:r>
            <a:r>
              <a:rPr lang="en-US" altLang="en-US" sz="2400" dirty="0"/>
              <a:t>α</a:t>
            </a:r>
            <a:r>
              <a:rPr lang="en-US" altLang="en-US" sz="2400" dirty="0" err="1"/>
              <a:t>ι</a:t>
            </a:r>
            <a:r>
              <a:rPr lang="en-US" altLang="en-US" sz="2400" dirty="0"/>
              <a:t> </a:t>
            </a:r>
            <a:r>
              <a:rPr lang="en-US" altLang="en-US" sz="2400" dirty="0" err="1"/>
              <a:t>στις</a:t>
            </a:r>
            <a:r>
              <a:rPr lang="en-US" altLang="en-US" sz="2400" dirty="0"/>
              <a:t> </a:t>
            </a:r>
            <a:r>
              <a:rPr lang="en-US" altLang="en-US" sz="2400" dirty="0" err="1"/>
              <a:t>στρ</a:t>
            </a:r>
            <a:r>
              <a:rPr lang="en-US" altLang="en-US" sz="2400" dirty="0"/>
              <a:t>α</a:t>
            </a:r>
            <a:r>
              <a:rPr lang="en-US" altLang="en-US" sz="2400" dirty="0" err="1"/>
              <a:t>τιωτικές</a:t>
            </a:r>
            <a:r>
              <a:rPr lang="en-US" altLang="en-US" sz="2400" dirty="0"/>
              <a:t> </a:t>
            </a:r>
            <a:r>
              <a:rPr lang="en-US" altLang="en-US" sz="2400" dirty="0" err="1"/>
              <a:t>δ</a:t>
            </a:r>
            <a:r>
              <a:rPr lang="en-US" altLang="en-US" sz="2400" dirty="0"/>
              <a:t>απ</a:t>
            </a:r>
            <a:r>
              <a:rPr lang="en-US" altLang="en-US" sz="2400" dirty="0" err="1"/>
              <a:t>άνες</a:t>
            </a:r>
            <a:r>
              <a:rPr lang="en-US" altLang="en-US" sz="2400" dirty="0"/>
              <a:t> </a:t>
            </a:r>
            <a:r>
              <a:rPr lang="en-US" altLang="en-US" sz="2400" dirty="0" err="1"/>
              <a:t>του</a:t>
            </a:r>
            <a:r>
              <a:rPr lang="en-US" altLang="en-US" sz="2400" dirty="0"/>
              <a:t> 2016 (</a:t>
            </a:r>
            <a:r>
              <a:rPr lang="en-US" altLang="en-US" sz="2400" dirty="0" err="1"/>
              <a:t>Pevehouse</a:t>
            </a:r>
            <a:r>
              <a:rPr lang="en-US" altLang="en-US" sz="2400" dirty="0"/>
              <a:t> &amp; Goldstein, </a:t>
            </a:r>
            <a:r>
              <a:rPr lang="el-GR" altLang="en-US" sz="2400" dirty="0"/>
              <a:t>σχήμα 2.3, σελ. 57)</a:t>
            </a:r>
            <a:endParaRPr lang="en-US" altLang="en-US" sz="2400" dirty="0"/>
          </a:p>
        </p:txBody>
      </p:sp>
      <p:sp>
        <p:nvSpPr>
          <p:cNvPr id="68611" name="Text Box 2">
            <a:extLst>
              <a:ext uri="{FF2B5EF4-FFF2-40B4-BE49-F238E27FC236}">
                <a16:creationId xmlns:a16="http://schemas.microsoft.com/office/drawing/2014/main" id="{662500FC-8566-3CE9-74EC-659B71DDE1E6}"/>
              </a:ext>
            </a:extLst>
          </p:cNvPr>
          <p:cNvSpPr txBox="1">
            <a:spLocks noChangeArrowheads="1"/>
          </p:cNvSpPr>
          <p:nvPr/>
        </p:nvSpPr>
        <p:spPr bwMode="auto">
          <a:xfrm>
            <a:off x="2455333" y="6210300"/>
            <a:ext cx="8229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Arial" panose="020B0604020202020204" pitchFamily="34" charset="0"/>
              </a:defRPr>
            </a:lvl9pPr>
          </a:lstStyle>
          <a:p>
            <a:pPr eaLnBrk="1" hangingPunct="1">
              <a:lnSpc>
                <a:spcPct val="100000"/>
              </a:lnSpc>
              <a:spcAft>
                <a:spcPct val="0"/>
              </a:spcAft>
              <a:buClrTx/>
              <a:buFontTx/>
              <a:buNone/>
            </a:pPr>
            <a:r>
              <a:rPr lang="en-US" altLang="en-US" dirty="0"/>
              <a:t>ΠΗΓΕΣ ΔΕΔΟΜΕΝΩΝ: </a:t>
            </a:r>
            <a:r>
              <a:rPr lang="en-US" altLang="en-US" dirty="0" err="1"/>
              <a:t>Δείκτες</a:t>
            </a:r>
            <a:r>
              <a:rPr lang="en-US" altLang="en-US" dirty="0"/>
              <a:t> α</a:t>
            </a:r>
            <a:r>
              <a:rPr lang="en-US" altLang="en-US" dirty="0" err="1"/>
              <a:t>νά</a:t>
            </a:r>
            <a:r>
              <a:rPr lang="en-US" altLang="en-US" dirty="0"/>
              <a:t>π</a:t>
            </a:r>
            <a:r>
              <a:rPr lang="en-US" altLang="en-US" dirty="0" err="1"/>
              <a:t>τυξης</a:t>
            </a:r>
            <a:r>
              <a:rPr lang="en-US" altLang="en-US" dirty="0"/>
              <a:t> </a:t>
            </a:r>
            <a:r>
              <a:rPr lang="en-US" altLang="en-US" dirty="0" err="1"/>
              <a:t>της</a:t>
            </a:r>
            <a:r>
              <a:rPr lang="en-US" altLang="en-US" dirty="0"/>
              <a:t>  </a:t>
            </a:r>
            <a:r>
              <a:rPr lang="en-US" altLang="en-US" dirty="0" err="1"/>
              <a:t>Π</a:t>
            </a:r>
            <a:r>
              <a:rPr lang="en-US" altLang="en-US" dirty="0"/>
              <a:t>α</a:t>
            </a:r>
            <a:r>
              <a:rPr lang="en-US" altLang="en-US" dirty="0" err="1"/>
              <a:t>γκόσμι</a:t>
            </a:r>
            <a:r>
              <a:rPr lang="en-US" altLang="en-US" dirty="0"/>
              <a:t>α</a:t>
            </a:r>
            <a:r>
              <a:rPr lang="en-US" altLang="en-US" dirty="0" err="1"/>
              <a:t>ς</a:t>
            </a:r>
            <a:r>
              <a:rPr lang="en-US" altLang="en-US" dirty="0"/>
              <a:t> </a:t>
            </a:r>
            <a:r>
              <a:rPr lang="en-US" altLang="en-US" dirty="0" err="1"/>
              <a:t>Τρά</a:t>
            </a:r>
            <a:r>
              <a:rPr lang="en-US" altLang="en-US" dirty="0"/>
              <a:t>π</a:t>
            </a:r>
            <a:r>
              <a:rPr lang="en-US" altLang="en-US" dirty="0" err="1"/>
              <a:t>εζ</a:t>
            </a:r>
            <a:r>
              <a:rPr lang="en-US" altLang="en-US" dirty="0"/>
              <a:t>α</a:t>
            </a:r>
            <a:r>
              <a:rPr lang="en-US" altLang="en-US" dirty="0" err="1"/>
              <a:t>ς</a:t>
            </a:r>
            <a:r>
              <a:rPr lang="en-US" altLang="en-US" dirty="0"/>
              <a:t>, 2017, </a:t>
            </a:r>
            <a:r>
              <a:rPr lang="en-US" altLang="en-US" i="1" dirty="0"/>
              <a:t>SIPRI Yearbook</a:t>
            </a:r>
            <a:r>
              <a:rPr lang="en-US" altLang="en-US" dirty="0"/>
              <a:t>, 2016.</a:t>
            </a:r>
          </a:p>
        </p:txBody>
      </p:sp>
      <p:pic>
        <p:nvPicPr>
          <p:cNvPr id="68612" name="Picture 3">
            <a:extLst>
              <a:ext uri="{FF2B5EF4-FFF2-40B4-BE49-F238E27FC236}">
                <a16:creationId xmlns:a16="http://schemas.microsoft.com/office/drawing/2014/main" id="{D7F2B755-B169-B487-B16A-546FEE943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71613"/>
            <a:ext cx="9618133" cy="4369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B046450-D436-524C-8880-7A0E3579759A}"/>
              </a:ext>
            </a:extLst>
          </p:cNvPr>
          <p:cNvSpPr>
            <a:spLocks noGrp="1"/>
          </p:cNvSpPr>
          <p:nvPr>
            <p:ph type="title"/>
          </p:nvPr>
        </p:nvSpPr>
        <p:spPr>
          <a:xfrm>
            <a:off x="1759287" y="798881"/>
            <a:ext cx="8673427" cy="1048945"/>
          </a:xfrm>
        </p:spPr>
        <p:txBody>
          <a:bodyPr>
            <a:normAutofit/>
          </a:bodyPr>
          <a:lstStyle/>
          <a:p>
            <a:r>
              <a:rPr lang="el-GR">
                <a:solidFill>
                  <a:schemeClr val="tx1"/>
                </a:solidFill>
              </a:rPr>
              <a:t>Το Διεθνές Σύστημα κατά τους ρεαλιστές</a:t>
            </a:r>
            <a:endParaRPr lang="en-GR">
              <a:solidFill>
                <a:schemeClr val="tx1"/>
              </a:solidFill>
            </a:endParaRPr>
          </a:p>
        </p:txBody>
      </p:sp>
      <p:graphicFrame>
        <p:nvGraphicFramePr>
          <p:cNvPr id="5" name="Content Placeholder 2">
            <a:extLst>
              <a:ext uri="{FF2B5EF4-FFF2-40B4-BE49-F238E27FC236}">
                <a16:creationId xmlns:a16="http://schemas.microsoft.com/office/drawing/2014/main" id="{0B2B566E-0898-DCD5-9582-A34B0C7C2587}"/>
              </a:ext>
            </a:extLst>
          </p:cNvPr>
          <p:cNvGraphicFramePr>
            <a:graphicFrameLocks noGrp="1"/>
          </p:cNvGraphicFramePr>
          <p:nvPr>
            <p:ph idx="1"/>
            <p:extLst>
              <p:ext uri="{D42A27DB-BD31-4B8C-83A1-F6EECF244321}">
                <p14:modId xmlns:p14="http://schemas.microsoft.com/office/powerpoint/2010/main" val="163562216"/>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32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8">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0">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4"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DA73BE0-4183-754B-B839-6E105C09AE09}"/>
              </a:ext>
            </a:extLst>
          </p:cNvPr>
          <p:cNvSpPr>
            <a:spLocks noGrp="1"/>
          </p:cNvSpPr>
          <p:nvPr>
            <p:ph type="title"/>
          </p:nvPr>
        </p:nvSpPr>
        <p:spPr>
          <a:xfrm>
            <a:off x="904877" y="795527"/>
            <a:ext cx="10488547" cy="1190912"/>
          </a:xfrm>
        </p:spPr>
        <p:txBody>
          <a:bodyPr>
            <a:normAutofit/>
          </a:bodyPr>
          <a:lstStyle/>
          <a:p>
            <a:r>
              <a:rPr lang="el-GR" dirty="0">
                <a:solidFill>
                  <a:schemeClr val="tx2"/>
                </a:solidFill>
              </a:rPr>
              <a:t>Κατανομή της ισχύος</a:t>
            </a:r>
            <a:endParaRPr lang="en-GR" dirty="0">
              <a:solidFill>
                <a:schemeClr val="tx2"/>
              </a:solidFill>
            </a:endParaRPr>
          </a:p>
        </p:txBody>
      </p:sp>
      <p:sp>
        <p:nvSpPr>
          <p:cNvPr id="65"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66BCA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850C4DF-D929-E696-0CD1-EE051B9655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79"/>
          <a:stretch/>
        </p:blipFill>
        <p:spPr bwMode="auto">
          <a:xfrm>
            <a:off x="817535" y="1819554"/>
            <a:ext cx="5991253" cy="4333594"/>
          </a:xfrm>
          <a:prstGeom prst="rect">
            <a:avLst/>
          </a:prstGeom>
          <a:noFill/>
          <a:ln w="12700">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a:extLst>
              <a:ext uri="{FF2B5EF4-FFF2-40B4-BE49-F238E27FC236}">
                <a16:creationId xmlns:a16="http://schemas.microsoft.com/office/drawing/2014/main" id="{9D448F33-1DA3-598A-9815-CD82D707414D}"/>
              </a:ext>
            </a:extLst>
          </p:cNvPr>
          <p:cNvSpPr>
            <a:spLocks noGrp="1"/>
          </p:cNvSpPr>
          <p:nvPr>
            <p:ph idx="1"/>
          </p:nvPr>
        </p:nvSpPr>
        <p:spPr>
          <a:xfrm>
            <a:off x="7064373" y="2781966"/>
            <a:ext cx="4345257" cy="3146553"/>
          </a:xfrm>
        </p:spPr>
        <p:txBody>
          <a:bodyPr>
            <a:normAutofit/>
          </a:bodyPr>
          <a:lstStyle/>
          <a:p>
            <a:pPr>
              <a:buClr>
                <a:srgbClr val="66BCAC"/>
              </a:buClr>
            </a:pPr>
            <a:r>
              <a:rPr lang="el-GR" dirty="0"/>
              <a:t>Διεθνές σύστημα με συνήθως πέντε ή έξι κέντρα εξουσίας που δεν ομαδοποιούνται σε συμμαχίες</a:t>
            </a:r>
          </a:p>
          <a:p>
            <a:pPr>
              <a:buClr>
                <a:srgbClr val="66BCAC"/>
              </a:buClr>
            </a:pPr>
            <a:r>
              <a:rPr lang="el-GR" dirty="0"/>
              <a:t>Πιο σταθερό: Μονοπολικό</a:t>
            </a:r>
          </a:p>
          <a:p>
            <a:pPr>
              <a:buClr>
                <a:srgbClr val="66BCAC"/>
              </a:buClr>
            </a:pPr>
            <a:r>
              <a:rPr lang="el-GR" dirty="0"/>
              <a:t>Λιγότερο σταθερό: Διπολικό</a:t>
            </a:r>
          </a:p>
          <a:p>
            <a:pPr>
              <a:buClr>
                <a:srgbClr val="66BCAC"/>
              </a:buClr>
            </a:pPr>
            <a:endParaRPr lang="el-GR" dirty="0"/>
          </a:p>
          <a:p>
            <a:pPr>
              <a:buClr>
                <a:srgbClr val="66BCAC"/>
              </a:buClr>
            </a:pPr>
            <a:endParaRPr lang="en-GR" dirty="0"/>
          </a:p>
        </p:txBody>
      </p:sp>
    </p:spTree>
    <p:extLst>
      <p:ext uri="{BB962C8B-B14F-4D97-AF65-F5344CB8AC3E}">
        <p14:creationId xmlns:p14="http://schemas.microsoft.com/office/powerpoint/2010/main" val="316658179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{9E91E2BC-C48A-E542-A7D8-5B968634102E}tf10001076</Template>
  <TotalTime>2641</TotalTime>
  <Words>1062</Words>
  <Application>Microsoft Macintosh PowerPoint</Application>
  <PresentationFormat>Widescreen</PresentationFormat>
  <Paragraphs>116</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Rockwell</vt:lpstr>
      <vt:lpstr>Wingdings</vt:lpstr>
      <vt:lpstr>Atlas</vt:lpstr>
      <vt:lpstr>ΕΙΔΙΚΑ ΘΕΜΑΤΑ ΕΞΩΤΕΡΙΚΗΣ ΠΟΛΙΤΙΚΗΣ  Σχολές Σκέψεις</vt:lpstr>
      <vt:lpstr>PowerPoint Presentation</vt:lpstr>
      <vt:lpstr>PowerPoint Presentation</vt:lpstr>
      <vt:lpstr>Ρεαλισμός: Τί είναι και από πού προέρχεται</vt:lpstr>
      <vt:lpstr>Βασικές αρχές ρεαλισμού</vt:lpstr>
      <vt:lpstr>Ισχύς (power)</vt:lpstr>
      <vt:lpstr>PowerPoint Presentation</vt:lpstr>
      <vt:lpstr>Το Διεθνές Σύστημα κατά τους ρεαλιστές</vt:lpstr>
      <vt:lpstr>Κατανομή της ισχύος</vt:lpstr>
      <vt:lpstr>Θεωρία μετάβασης της ισχύος</vt:lpstr>
      <vt:lpstr>Θεωρία ηγεμονικής σταθερότητας</vt:lpstr>
      <vt:lpstr>PowerPoint Presentation</vt:lpstr>
      <vt:lpstr>Φιλελευθερισμός: τα θεμέλιά του</vt:lpstr>
      <vt:lpstr>Φιλελεύθερες θεωρίες Ι</vt:lpstr>
      <vt:lpstr>Φιλελεύθερες θεωρίες ΙΙ</vt:lpstr>
      <vt:lpstr>PowerPoint Presentation</vt:lpstr>
      <vt:lpstr>Κοινωνικές θεωρίες</vt:lpstr>
      <vt:lpstr>Κονστρουκτιβισμός</vt:lpstr>
      <vt:lpstr>ΣΥΖΗΤΗΣΗ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Ρωσική Εξωτερική Πολιτική</dc:title>
  <dc:creator>Sofia Tipaldou</dc:creator>
  <cp:lastModifiedBy>Sofia Tipaldou</cp:lastModifiedBy>
  <cp:revision>77</cp:revision>
  <dcterms:created xsi:type="dcterms:W3CDTF">2023-03-12T15:45:49Z</dcterms:created>
  <dcterms:modified xsi:type="dcterms:W3CDTF">2026-03-17T15:32:20Z</dcterms:modified>
</cp:coreProperties>
</file>