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7"/>
  </p:notesMasterIdLst>
  <p:sldIdLst>
    <p:sldId id="256" r:id="rId2"/>
    <p:sldId id="280" r:id="rId3"/>
    <p:sldId id="272" r:id="rId4"/>
    <p:sldId id="274" r:id="rId5"/>
    <p:sldId id="277" r:id="rId6"/>
    <p:sldId id="275" r:id="rId7"/>
    <p:sldId id="276" r:id="rId8"/>
    <p:sldId id="278" r:id="rId9"/>
    <p:sldId id="279" r:id="rId10"/>
    <p:sldId id="281" r:id="rId11"/>
    <p:sldId id="294" r:id="rId12"/>
    <p:sldId id="282" r:id="rId13"/>
    <p:sldId id="273" r:id="rId14"/>
    <p:sldId id="296" r:id="rId15"/>
    <p:sldId id="30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72"/>
    <p:restoredTop sz="64476"/>
  </p:normalViewPr>
  <p:slideViewPr>
    <p:cSldViewPr snapToGrid="0">
      <p:cViewPr varScale="1">
        <p:scale>
          <a:sx n="73" d="100"/>
          <a:sy n="73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9922D-228D-4E49-9F65-34B4576C0763}" type="doc">
      <dgm:prSet loTypeId="urn:microsoft.com/office/officeart/2005/8/layout/cycle6" loCatId="cycle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EE8517-54FF-41A9-9D1A-1C7F464C44B7}">
      <dgm:prSet/>
      <dgm:spPr/>
      <dgm:t>
        <a:bodyPr/>
        <a:lstStyle/>
        <a:p>
          <a:r>
            <a:rPr lang="el-GR"/>
            <a:t>ΚΡΑΤΙΚΟΙ ΔΡΩΝΤΕΣ</a:t>
          </a:r>
          <a:endParaRPr lang="en-US"/>
        </a:p>
      </dgm:t>
    </dgm:pt>
    <dgm:pt modelId="{ABF738AA-D1E8-480C-BEB2-57728CECDEBA}" type="parTrans" cxnId="{4C1FCB52-6801-49B8-80BB-ECC8D79676FC}">
      <dgm:prSet/>
      <dgm:spPr/>
      <dgm:t>
        <a:bodyPr/>
        <a:lstStyle/>
        <a:p>
          <a:endParaRPr lang="en-US"/>
        </a:p>
      </dgm:t>
    </dgm:pt>
    <dgm:pt modelId="{38B564AE-1D34-437B-95D6-FDE95A5047E1}" type="sibTrans" cxnId="{4C1FCB52-6801-49B8-80BB-ECC8D79676FC}">
      <dgm:prSet/>
      <dgm:spPr/>
      <dgm:t>
        <a:bodyPr/>
        <a:lstStyle/>
        <a:p>
          <a:endParaRPr lang="en-US"/>
        </a:p>
      </dgm:t>
    </dgm:pt>
    <dgm:pt modelId="{FB6D105E-8B40-47AE-86AE-0B95604AE605}">
      <dgm:prSet/>
      <dgm:spPr/>
      <dgm:t>
        <a:bodyPr/>
        <a:lstStyle/>
        <a:p>
          <a:r>
            <a:rPr lang="el-GR"/>
            <a:t>ΜΗ ΚΡΑΤΙΚΟΙ ΔΡΩΝΤΕΣ</a:t>
          </a:r>
          <a:endParaRPr lang="en-US"/>
        </a:p>
      </dgm:t>
    </dgm:pt>
    <dgm:pt modelId="{FA649348-C3F9-4501-9C0A-A3E121E05A56}" type="parTrans" cxnId="{2AFDD9BD-DB42-4F15-9891-ADFF8DF95043}">
      <dgm:prSet/>
      <dgm:spPr/>
      <dgm:t>
        <a:bodyPr/>
        <a:lstStyle/>
        <a:p>
          <a:endParaRPr lang="en-US"/>
        </a:p>
      </dgm:t>
    </dgm:pt>
    <dgm:pt modelId="{EB773384-27BA-4459-B835-D8FD8EDC0107}" type="sibTrans" cxnId="{2AFDD9BD-DB42-4F15-9891-ADFF8DF95043}">
      <dgm:prSet/>
      <dgm:spPr/>
      <dgm:t>
        <a:bodyPr/>
        <a:lstStyle/>
        <a:p>
          <a:endParaRPr lang="en-US"/>
        </a:p>
      </dgm:t>
    </dgm:pt>
    <dgm:pt modelId="{3D6BCE8D-0711-0D4F-A7D7-025E07E19834}" type="pres">
      <dgm:prSet presAssocID="{5569922D-228D-4E49-9F65-34B4576C0763}" presName="cycle" presStyleCnt="0">
        <dgm:presLayoutVars>
          <dgm:dir/>
          <dgm:resizeHandles val="exact"/>
        </dgm:presLayoutVars>
      </dgm:prSet>
      <dgm:spPr/>
    </dgm:pt>
    <dgm:pt modelId="{AB5983AC-9286-D74A-9DAA-FECAAB15930A}" type="pres">
      <dgm:prSet presAssocID="{89EE8517-54FF-41A9-9D1A-1C7F464C44B7}" presName="node" presStyleLbl="node1" presStyleIdx="0" presStyleCnt="2">
        <dgm:presLayoutVars>
          <dgm:bulletEnabled val="1"/>
        </dgm:presLayoutVars>
      </dgm:prSet>
      <dgm:spPr/>
    </dgm:pt>
    <dgm:pt modelId="{AE8E10CA-E9BF-2F44-BC65-2FD25CAA694F}" type="pres">
      <dgm:prSet presAssocID="{89EE8517-54FF-41A9-9D1A-1C7F464C44B7}" presName="spNode" presStyleCnt="0"/>
      <dgm:spPr/>
    </dgm:pt>
    <dgm:pt modelId="{84F13C90-7F5E-F349-A237-A11BE4F23F2B}" type="pres">
      <dgm:prSet presAssocID="{38B564AE-1D34-437B-95D6-FDE95A5047E1}" presName="sibTrans" presStyleLbl="sibTrans1D1" presStyleIdx="0" presStyleCnt="2"/>
      <dgm:spPr/>
    </dgm:pt>
    <dgm:pt modelId="{E623978A-502D-7F49-ADCB-2327AE329947}" type="pres">
      <dgm:prSet presAssocID="{FB6D105E-8B40-47AE-86AE-0B95604AE605}" presName="node" presStyleLbl="node1" presStyleIdx="1" presStyleCnt="2">
        <dgm:presLayoutVars>
          <dgm:bulletEnabled val="1"/>
        </dgm:presLayoutVars>
      </dgm:prSet>
      <dgm:spPr/>
    </dgm:pt>
    <dgm:pt modelId="{9DB3F804-546C-9040-9D47-A04BC9823E74}" type="pres">
      <dgm:prSet presAssocID="{FB6D105E-8B40-47AE-86AE-0B95604AE605}" presName="spNode" presStyleCnt="0"/>
      <dgm:spPr/>
    </dgm:pt>
    <dgm:pt modelId="{7607701D-569B-4E45-8D31-48293B5B7A4C}" type="pres">
      <dgm:prSet presAssocID="{EB773384-27BA-4459-B835-D8FD8EDC0107}" presName="sibTrans" presStyleLbl="sibTrans1D1" presStyleIdx="1" presStyleCnt="2"/>
      <dgm:spPr/>
    </dgm:pt>
  </dgm:ptLst>
  <dgm:cxnLst>
    <dgm:cxn modelId="{A136B952-FA3A-F94D-9E0B-DB11AE284C67}" type="presOf" srcId="{EB773384-27BA-4459-B835-D8FD8EDC0107}" destId="{7607701D-569B-4E45-8D31-48293B5B7A4C}" srcOrd="0" destOrd="0" presId="urn:microsoft.com/office/officeart/2005/8/layout/cycle6"/>
    <dgm:cxn modelId="{4C1FCB52-6801-49B8-80BB-ECC8D79676FC}" srcId="{5569922D-228D-4E49-9F65-34B4576C0763}" destId="{89EE8517-54FF-41A9-9D1A-1C7F464C44B7}" srcOrd="0" destOrd="0" parTransId="{ABF738AA-D1E8-480C-BEB2-57728CECDEBA}" sibTransId="{38B564AE-1D34-437B-95D6-FDE95A5047E1}"/>
    <dgm:cxn modelId="{EBFF1A92-D7B1-5844-B1B8-6A7B54E63F8E}" type="presOf" srcId="{89EE8517-54FF-41A9-9D1A-1C7F464C44B7}" destId="{AB5983AC-9286-D74A-9DAA-FECAAB15930A}" srcOrd="0" destOrd="0" presId="urn:microsoft.com/office/officeart/2005/8/layout/cycle6"/>
    <dgm:cxn modelId="{56AC6AB1-F248-BE48-9C71-EA9220BD04EE}" type="presOf" srcId="{38B564AE-1D34-437B-95D6-FDE95A5047E1}" destId="{84F13C90-7F5E-F349-A237-A11BE4F23F2B}" srcOrd="0" destOrd="0" presId="urn:microsoft.com/office/officeart/2005/8/layout/cycle6"/>
    <dgm:cxn modelId="{2AFDD9BD-DB42-4F15-9891-ADFF8DF95043}" srcId="{5569922D-228D-4E49-9F65-34B4576C0763}" destId="{FB6D105E-8B40-47AE-86AE-0B95604AE605}" srcOrd="1" destOrd="0" parTransId="{FA649348-C3F9-4501-9C0A-A3E121E05A56}" sibTransId="{EB773384-27BA-4459-B835-D8FD8EDC0107}"/>
    <dgm:cxn modelId="{ACE4DDC6-1815-B84F-9914-5C5B949433FD}" type="presOf" srcId="{FB6D105E-8B40-47AE-86AE-0B95604AE605}" destId="{E623978A-502D-7F49-ADCB-2327AE329947}" srcOrd="0" destOrd="0" presId="urn:microsoft.com/office/officeart/2005/8/layout/cycle6"/>
    <dgm:cxn modelId="{5358E6EC-2CD9-E145-AEFA-8E57B17DE4FD}" type="presOf" srcId="{5569922D-228D-4E49-9F65-34B4576C0763}" destId="{3D6BCE8D-0711-0D4F-A7D7-025E07E19834}" srcOrd="0" destOrd="0" presId="urn:microsoft.com/office/officeart/2005/8/layout/cycle6"/>
    <dgm:cxn modelId="{401B6E74-1396-104E-87B3-2147C0A9EC5E}" type="presParOf" srcId="{3D6BCE8D-0711-0D4F-A7D7-025E07E19834}" destId="{AB5983AC-9286-D74A-9DAA-FECAAB15930A}" srcOrd="0" destOrd="0" presId="urn:microsoft.com/office/officeart/2005/8/layout/cycle6"/>
    <dgm:cxn modelId="{5C24F628-8C34-5F4C-9DF9-12801BF0128D}" type="presParOf" srcId="{3D6BCE8D-0711-0D4F-A7D7-025E07E19834}" destId="{AE8E10CA-E9BF-2F44-BC65-2FD25CAA694F}" srcOrd="1" destOrd="0" presId="urn:microsoft.com/office/officeart/2005/8/layout/cycle6"/>
    <dgm:cxn modelId="{69231472-506E-B044-91C7-0398006D77AA}" type="presParOf" srcId="{3D6BCE8D-0711-0D4F-A7D7-025E07E19834}" destId="{84F13C90-7F5E-F349-A237-A11BE4F23F2B}" srcOrd="2" destOrd="0" presId="urn:microsoft.com/office/officeart/2005/8/layout/cycle6"/>
    <dgm:cxn modelId="{4B942280-D43A-9848-8F34-4A36F1BB2EF5}" type="presParOf" srcId="{3D6BCE8D-0711-0D4F-A7D7-025E07E19834}" destId="{E623978A-502D-7F49-ADCB-2327AE329947}" srcOrd="3" destOrd="0" presId="urn:microsoft.com/office/officeart/2005/8/layout/cycle6"/>
    <dgm:cxn modelId="{237170FF-2401-9544-A183-3D83B67E4757}" type="presParOf" srcId="{3D6BCE8D-0711-0D4F-A7D7-025E07E19834}" destId="{9DB3F804-546C-9040-9D47-A04BC9823E74}" srcOrd="4" destOrd="0" presId="urn:microsoft.com/office/officeart/2005/8/layout/cycle6"/>
    <dgm:cxn modelId="{8FE00863-0137-DD4F-AF95-9992626CCE37}" type="presParOf" srcId="{3D6BCE8D-0711-0D4F-A7D7-025E07E19834}" destId="{7607701D-569B-4E45-8D31-48293B5B7A4C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983AC-9286-D74A-9DAA-FECAAB15930A}">
      <dsp:nvSpPr>
        <dsp:cNvPr id="0" name=""/>
        <dsp:cNvSpPr/>
      </dsp:nvSpPr>
      <dsp:spPr>
        <a:xfrm>
          <a:off x="2023313" y="1079010"/>
          <a:ext cx="3103765" cy="20174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700" kern="1200"/>
            <a:t>ΚΡΑΤΙΚΟΙ ΔΡΩΝΤΕΣ</a:t>
          </a:r>
          <a:endParaRPr lang="en-US" sz="3700" kern="1200"/>
        </a:p>
      </dsp:txBody>
      <dsp:txXfrm>
        <a:off x="2121797" y="1177494"/>
        <a:ext cx="2906797" cy="1820479"/>
      </dsp:txXfrm>
    </dsp:sp>
    <dsp:sp modelId="{84F13C90-7F5E-F349-A237-A11BE4F23F2B}">
      <dsp:nvSpPr>
        <dsp:cNvPr id="0" name=""/>
        <dsp:cNvSpPr/>
      </dsp:nvSpPr>
      <dsp:spPr>
        <a:xfrm>
          <a:off x="3575196" y="374651"/>
          <a:ext cx="3426165" cy="3426165"/>
        </a:xfrm>
        <a:custGeom>
          <a:avLst/>
          <a:gdLst/>
          <a:ahLst/>
          <a:cxnLst/>
          <a:rect l="0" t="0" r="0" b="0"/>
          <a:pathLst>
            <a:path>
              <a:moveTo>
                <a:pt x="344964" y="682109"/>
              </a:moveTo>
              <a:arcTo wR="1713082" hR="1713082" stAng="13020036" swAng="63599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3978A-502D-7F49-ADCB-2327AE329947}">
      <dsp:nvSpPr>
        <dsp:cNvPr id="0" name=""/>
        <dsp:cNvSpPr/>
      </dsp:nvSpPr>
      <dsp:spPr>
        <a:xfrm>
          <a:off x="5449479" y="1079010"/>
          <a:ext cx="3103765" cy="2017447"/>
        </a:xfrm>
        <a:prstGeom prst="roundRec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700" kern="1200"/>
            <a:t>ΜΗ ΚΡΑΤΙΚΟΙ ΔΡΩΝΤΕΣ</a:t>
          </a:r>
          <a:endParaRPr lang="en-US" sz="3700" kern="1200"/>
        </a:p>
      </dsp:txBody>
      <dsp:txXfrm>
        <a:off x="5547963" y="1177494"/>
        <a:ext cx="2906797" cy="1820479"/>
      </dsp:txXfrm>
    </dsp:sp>
    <dsp:sp modelId="{7607701D-569B-4E45-8D31-48293B5B7A4C}">
      <dsp:nvSpPr>
        <dsp:cNvPr id="0" name=""/>
        <dsp:cNvSpPr/>
      </dsp:nvSpPr>
      <dsp:spPr>
        <a:xfrm>
          <a:off x="3575196" y="374651"/>
          <a:ext cx="3426165" cy="3426165"/>
        </a:xfrm>
        <a:custGeom>
          <a:avLst/>
          <a:gdLst/>
          <a:ahLst/>
          <a:cxnLst/>
          <a:rect l="0" t="0" r="0" b="0"/>
          <a:pathLst>
            <a:path>
              <a:moveTo>
                <a:pt x="3081200" y="2744055"/>
              </a:moveTo>
              <a:arcTo wR="1713082" hR="1713082" stAng="2220036" swAng="6359928"/>
            </a:path>
          </a:pathLst>
        </a:custGeom>
        <a:noFill/>
        <a:ln w="9525" cap="flat" cmpd="sng" algn="ctr">
          <a:solidFill>
            <a:schemeClr val="accent2">
              <a:hueOff val="2529934"/>
              <a:satOff val="-47862"/>
              <a:lumOff val="-33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23B0E-9FD8-7348-9AFA-A30027C52E8F}" type="datetimeFigureOut">
              <a:rPr lang="en-GR" smtClean="0"/>
              <a:t>3/3/26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96C41-2CB4-B64D-95B9-9061BB0D28E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6763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96C41-2CB4-B64D-95B9-9061BB0D28E0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47188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29F97E17-BC25-75F7-EB42-512BF42F43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61A8CE-92AE-0E4B-8300-C8A00D29157F}" type="slidenum">
              <a:rPr lang="el-GR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l-GR" altLang="en-US" sz="1400"/>
          </a:p>
        </p:txBody>
      </p:sp>
      <p:sp>
        <p:nvSpPr>
          <p:cNvPr id="112643" name="Rectangle 1">
            <a:extLst>
              <a:ext uri="{FF2B5EF4-FFF2-40B4-BE49-F238E27FC236}">
                <a16:creationId xmlns:a16="http://schemas.microsoft.com/office/drawing/2014/main" id="{F87D75BF-2F1F-1987-5F20-598D42609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712742BF-7659-5F50-2597-01E3634CE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12645" name="Text Box 3">
            <a:extLst>
              <a:ext uri="{FF2B5EF4-FFF2-40B4-BE49-F238E27FC236}">
                <a16:creationId xmlns:a16="http://schemas.microsoft.com/office/drawing/2014/main" id="{C30AD8E0-C690-C070-33F4-AA9544458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330D36-46F3-4143-98C3-AD2FD34A5174}" type="slidenum"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l-G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96C41-2CB4-B64D-95B9-9061BB0D28E0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3542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1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- Γενικότερα, είναι πιο εύκολο να παρέχεις συλλογικά αγαθά σε μικρές ομάδες, παρά σε μεγάλες. Γιατί; Γιατί είναι πιο δύσκολο για ένα μέλος να κλέψει (ή </a:t>
            </a:r>
            <a:r>
              <a:rPr lang="en-US" dirty="0"/>
              <a:t>free riding)</a:t>
            </a:r>
            <a:r>
              <a:rPr lang="el-GR" dirty="0"/>
              <a:t> σε μια μικρή ομάδα, αυτό έχει πιο μεγάλο αντίκτυπο για ολόκληρη την ομάδα και είναι εύκολο να τιμωρηθεί. </a:t>
            </a:r>
          </a:p>
          <a:p>
            <a:r>
              <a:rPr lang="el-GR" dirty="0"/>
              <a:t>- Το πρόβλημα των συλλογικών αγαθών παρατηρείται σε όλες τις κοινωνίες, αλλά είναι πιο έντονο στο θέμα των διεθνών σχέσεων γιατί κάθε έθνος είναι </a:t>
            </a:r>
            <a:r>
              <a:rPr lang="el-GR" b="1" dirty="0"/>
              <a:t>κυρίαρχο</a:t>
            </a:r>
            <a:r>
              <a:rPr lang="en-US" dirty="0"/>
              <a:t>, </a:t>
            </a:r>
            <a:r>
              <a:rPr lang="el-GR" dirty="0"/>
              <a:t>χωρίς κάποια κεντρική αρχή (μια παγκόσμια κυβέρνηση) για να αναγκάζει κάθε έθνος να παίρνει τα αναγκαία μέτρα για την παροχή ενός συλλογικού αγαθού. </a:t>
            </a:r>
          </a:p>
          <a:p>
            <a:r>
              <a:rPr lang="el-GR" dirty="0"/>
              <a:t>- Σε αντίθεση, στην εσωτερική πολιτική κάθε χώρας, μια κυβέρνηση μπορεί να αναγκάσει τους πολίτες να κάνουν πράγματα που έρχονται σε αντίθεση με το προσωπικό τους συμφέρον, όπως να πληρώνουν φόρους ή να εγκαθιστούν τεχνολογία κατά της περιβαλλοντικής μόλυνσης σε αυτοκίνητα και βιομηχανίες. Άμα οι πολίτες δεν υπακούσουν, το κράτος μπορεί να τους τιμωρήσει.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5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036D43AC-2911-9569-7D39-701D1DD6FF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4A41A9-E40A-344A-8C1C-391F03688F4A}" type="slidenum">
              <a:rPr lang="el-GR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l-GR" altLang="en-US" sz="1400"/>
          </a:p>
        </p:txBody>
      </p:sp>
      <p:sp>
        <p:nvSpPr>
          <p:cNvPr id="86019" name="Rectangle 1">
            <a:extLst>
              <a:ext uri="{FF2B5EF4-FFF2-40B4-BE49-F238E27FC236}">
                <a16:creationId xmlns:a16="http://schemas.microsoft.com/office/drawing/2014/main" id="{59004B85-84E7-1146-D9C5-15E2A3A67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7AD19D1F-46A8-9DA8-3323-6F1E88C1C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6021" name="Text Box 3">
            <a:extLst>
              <a:ext uri="{FF2B5EF4-FFF2-40B4-BE49-F238E27FC236}">
                <a16:creationId xmlns:a16="http://schemas.microsoft.com/office/drawing/2014/main" id="{FD5EFBE6-A007-73B9-E5BB-E93AB4C2D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871BF9-0C3A-EB41-9C4A-1D8991B1901A}" type="slidenum"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l-G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96C41-2CB4-B64D-95B9-9061BB0D28E0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64384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4CF60E1-B352-D64A-9B7F-E54C71641520}" type="datetimeFigureOut">
              <a:rPr lang="en-GR" smtClean="0"/>
              <a:t>3/3/26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8367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60E1-B352-D64A-9B7F-E54C71641520}" type="datetimeFigureOut">
              <a:rPr lang="en-GR" smtClean="0"/>
              <a:t>3/3/26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9964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CF60E1-B352-D64A-9B7F-E54C71641520}" type="datetimeFigureOut">
              <a:rPr lang="en-GR" smtClean="0"/>
              <a:t>3/3/26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66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60E1-B352-D64A-9B7F-E54C71641520}" type="datetimeFigureOut">
              <a:rPr lang="en-GR" smtClean="0"/>
              <a:t>3/3/26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8187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CF60E1-B352-D64A-9B7F-E54C71641520}" type="datetimeFigureOut">
              <a:rPr lang="en-GR" smtClean="0"/>
              <a:t>3/3/26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0552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CF60E1-B352-D64A-9B7F-E54C71641520}" type="datetimeFigureOut">
              <a:rPr lang="en-GR" smtClean="0"/>
              <a:t>3/3/26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3804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CF60E1-B352-D64A-9B7F-E54C71641520}" type="datetimeFigureOut">
              <a:rPr lang="en-GR" smtClean="0"/>
              <a:t>3/3/26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8818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60E1-B352-D64A-9B7F-E54C71641520}" type="datetimeFigureOut">
              <a:rPr lang="en-GR" smtClean="0"/>
              <a:t>3/3/26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1981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CF60E1-B352-D64A-9B7F-E54C71641520}" type="datetimeFigureOut">
              <a:rPr lang="en-GR" smtClean="0"/>
              <a:t>3/3/26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265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60E1-B352-D64A-9B7F-E54C71641520}" type="datetimeFigureOut">
              <a:rPr lang="en-GR" smtClean="0"/>
              <a:t>3/3/26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3378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CF60E1-B352-D64A-9B7F-E54C71641520}" type="datetimeFigureOut">
              <a:rPr lang="en-GR" smtClean="0"/>
              <a:t>3/3/26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6580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F60E1-B352-D64A-9B7F-E54C71641520}" type="datetimeFigureOut">
              <a:rPr lang="en-GR" smtClean="0"/>
              <a:t>3/3/26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1850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ofia.tipaldou@panteion.g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5D9EEC-24EA-4FED-9057-A7DF62184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6BBC07-CF0C-4EE5-8031-F879DB97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FC103D5-034F-4011-9560-2E228DFE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1FE8C8C-C4F2-4450-90C0-C136E650F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6B1E0A0-D6AB-4F4D-8774-61E1AC6BB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CF0FF91-67FE-4CC2-A118-115BB484E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EB9BBD9-6E53-4580-8BC8-11B6A1527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B291C4A-C071-4454-B1F6-218421744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5422271-E1E2-4DE1-BB33-24B25A75C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29EDDB5-2B0D-43CE-92ED-A6A778FF6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10A1194D-A997-4FE9-9CB0-57581AE3D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B521952F-D6C8-40F1-8316-AD9DF2123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E16DE89-464A-4358-9B60-0F1FD5F799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88E9B73-C067-4408-BC0D-612FD21E3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FE2A6E28-A041-456A-AE80-B5D826895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CA16A224-CC99-413E-963F-1D42F6796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65AFF0E6-A7FE-4D59-A3A7-1547BD9A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8BB7079-6A4E-40A9-A365-21930624F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70069B7-6B28-4C65-8785-C2C0430E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E874764B-497F-440C-B294-4E31DDB86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AA56C61D-2933-436F-9707-E5EC7E610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9A0898F-097F-D0B1-4D6A-E6EAA99C4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" r="37917" b="-2"/>
          <a:stretch/>
        </p:blipFill>
        <p:spPr>
          <a:xfrm>
            <a:off x="20" y="227"/>
            <a:ext cx="6096591" cy="6858000"/>
          </a:xfrm>
          <a:prstGeom prst="rect">
            <a:avLst/>
          </a:prstGeom>
          <a:ln w="9525"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823590F-2DA6-407F-920B-C16D7DF27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12791" y="1186483"/>
            <a:ext cx="4473771" cy="4477933"/>
            <a:chOff x="807084" y="1186483"/>
            <a:chExt cx="4473771" cy="44779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6740CE-4890-4FA2-A0EE-33F574913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9">
              <a:extLst>
                <a:ext uri="{FF2B5EF4-FFF2-40B4-BE49-F238E27FC236}">
                  <a16:creationId xmlns:a16="http://schemas.microsoft.com/office/drawing/2014/main" id="{55A58F2C-2C22-43AC-8FD0-21AA09DC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BC59081-7EE3-45DC-A228-2D08ED227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8155E1-2881-22D8-00C7-A1737C593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1122" y="2389448"/>
            <a:ext cx="4337330" cy="1519034"/>
          </a:xfrm>
        </p:spPr>
        <p:txBody>
          <a:bodyPr>
            <a:noAutofit/>
          </a:bodyPr>
          <a:lstStyle/>
          <a:p>
            <a:r>
              <a:rPr lang="el-GR" sz="2800" u="sng" dirty="0"/>
              <a:t>ΕΙΔΙΚΑ ΘΕΜΑΤΑ ΕΞΩΤΕΡΙΚΗΣ ΠΟΛΙΤΙΚΗΣ</a:t>
            </a:r>
            <a:br>
              <a:rPr lang="el-GR" sz="2800" u="sng" dirty="0"/>
            </a:br>
            <a:br>
              <a:rPr lang="el-GR" sz="2800" dirty="0"/>
            </a:br>
            <a:r>
              <a:rPr lang="el-GR" sz="2800" dirty="0"/>
              <a:t>Εισαγωγή</a:t>
            </a:r>
            <a:r>
              <a:rPr lang="en-US" sz="2800" dirty="0"/>
              <a:t> </a:t>
            </a:r>
            <a:r>
              <a:rPr lang="el-GR" sz="2800" dirty="0"/>
              <a:t>στις Διεθνείς Σχέσεις</a:t>
            </a:r>
            <a:endParaRPr lang="en-GR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60C51-9530-74D4-E417-4F0E061AB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2406" y="4053505"/>
            <a:ext cx="4299455" cy="10199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1200" dirty="0"/>
              <a:t>Δρ. Σοφία Τυπάλδου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sofia.tipaldou@panteion.gr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1200" dirty="0"/>
              <a:t>Νέο Κτίριο, ΣΤ-1</a:t>
            </a:r>
            <a:r>
              <a:rPr lang="en-US" sz="1200" dirty="0"/>
              <a:t>9</a:t>
            </a:r>
          </a:p>
          <a:p>
            <a:pPr>
              <a:lnSpc>
                <a:spcPct val="90000"/>
              </a:lnSpc>
            </a:pPr>
            <a:r>
              <a:rPr lang="el-GR" sz="1200" dirty="0" err="1"/>
              <a:t>Ωρες</a:t>
            </a:r>
            <a:r>
              <a:rPr lang="el-GR" sz="1200" dirty="0"/>
              <a:t> γραφείου: </a:t>
            </a:r>
            <a:r>
              <a:rPr lang="en-US" sz="1200" dirty="0"/>
              <a:t> </a:t>
            </a:r>
            <a:r>
              <a:rPr lang="el-GR" sz="1200" dirty="0"/>
              <a:t>Τρ</a:t>
            </a:r>
            <a:r>
              <a:rPr lang="en-US" sz="1200" dirty="0" err="1"/>
              <a:t>ί</a:t>
            </a:r>
            <a:r>
              <a:rPr lang="el-GR" sz="1200" dirty="0"/>
              <a:t>τη 12.00-13.00 &amp;  </a:t>
            </a:r>
            <a:r>
              <a:rPr lang="en-US" sz="1200" dirty="0"/>
              <a:t>T</a:t>
            </a:r>
            <a:r>
              <a:rPr lang="el-GR" sz="1200" dirty="0" err="1"/>
              <a:t>ετάρτη</a:t>
            </a:r>
            <a:r>
              <a:rPr lang="el-GR" sz="1200" dirty="0"/>
              <a:t> 14.00-15.00</a:t>
            </a:r>
            <a:endParaRPr lang="en-US" sz="1200" dirty="0"/>
          </a:p>
          <a:p>
            <a:pPr>
              <a:lnSpc>
                <a:spcPct val="90000"/>
              </a:lnSpc>
            </a:pPr>
            <a:endParaRPr lang="en-GR" sz="1000" dirty="0"/>
          </a:p>
        </p:txBody>
      </p:sp>
    </p:spTree>
    <p:extLst>
      <p:ext uri="{BB962C8B-B14F-4D97-AF65-F5344CB8AC3E}">
        <p14:creationId xmlns:p14="http://schemas.microsoft.com/office/powerpoint/2010/main" val="403069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5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A2B0DE-4D50-98E0-7290-8EB030899933}"/>
              </a:ext>
            </a:extLst>
          </p:cNvPr>
          <p:cNvSpPr txBox="1"/>
          <p:nvPr/>
        </p:nvSpPr>
        <p:spPr>
          <a:xfrm>
            <a:off x="1298639" y="6347883"/>
            <a:ext cx="1052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Πηγ</a:t>
            </a:r>
            <a:r>
              <a:rPr lang="en-GR" dirty="0"/>
              <a:t>ή</a:t>
            </a:r>
            <a:r>
              <a:rPr lang="el-GR" dirty="0"/>
              <a:t>: </a:t>
            </a:r>
            <a:r>
              <a:rPr lang="en-US" dirty="0" err="1"/>
              <a:t>Pevehouse</a:t>
            </a:r>
            <a:r>
              <a:rPr lang="en-US" dirty="0"/>
              <a:t>, Jon and Goldstein, Joshua (2021) </a:t>
            </a:r>
            <a:r>
              <a:rPr lang="el-GR" i="1" dirty="0" err="1"/>
              <a:t>Διεθνε</a:t>
            </a:r>
            <a:r>
              <a:rPr lang="en-US" i="1" dirty="0" err="1"/>
              <a:t>ί</a:t>
            </a:r>
            <a:r>
              <a:rPr lang="el-GR" i="1" dirty="0"/>
              <a:t>ς Σχέσεις</a:t>
            </a:r>
            <a:r>
              <a:rPr lang="el-GR" dirty="0"/>
              <a:t>. Εκδόσεις </a:t>
            </a:r>
            <a:r>
              <a:rPr lang="el-GR" dirty="0" err="1"/>
              <a:t>Τζιολα</a:t>
            </a:r>
            <a:r>
              <a:rPr lang="el-GR" dirty="0"/>
              <a:t>, σχήμα </a:t>
            </a:r>
            <a:r>
              <a:rPr lang="en-US" dirty="0"/>
              <a:t>1</a:t>
            </a:r>
            <a:r>
              <a:rPr lang="el-GR" dirty="0"/>
              <a:t>.1.</a:t>
            </a:r>
            <a:endParaRPr lang="en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80173-E847-28F5-C35F-EAFDB71877D0}"/>
              </a:ext>
            </a:extLst>
          </p:cNvPr>
          <p:cNvSpPr txBox="1"/>
          <p:nvPr/>
        </p:nvSpPr>
        <p:spPr>
          <a:xfrm>
            <a:off x="4846505" y="309639"/>
            <a:ext cx="352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Οι μεγαλύτερες χώρες </a:t>
            </a:r>
            <a:r>
              <a:rPr lang="en-US" dirty="0"/>
              <a:t>2021-2022</a:t>
            </a:r>
            <a:endParaRPr lang="en-GR" dirty="0"/>
          </a:p>
        </p:txBody>
      </p:sp>
      <p:pic>
        <p:nvPicPr>
          <p:cNvPr id="5" name="Content Placeholder 4" descr="A diagram of different languages&#10;&#10;AI-generated content may be incorrect.">
            <a:extLst>
              <a:ext uri="{FF2B5EF4-FFF2-40B4-BE49-F238E27FC236}">
                <a16:creationId xmlns:a16="http://schemas.microsoft.com/office/drawing/2014/main" id="{321EBD20-2A47-75CD-FFED-F82BFCCBF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552" y="976890"/>
            <a:ext cx="6757988" cy="51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4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2" name="Freeform: Shape 85031">
            <a:extLst>
              <a:ext uri="{FF2B5EF4-FFF2-40B4-BE49-F238E27FC236}">
                <a16:creationId xmlns:a16="http://schemas.microsoft.com/office/drawing/2014/main" id="{65CD016E-5031-49BE-9253-598979EEA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88642"/>
          </a:xfrm>
          <a:custGeom>
            <a:avLst/>
            <a:gdLst>
              <a:gd name="connsiteX0" fmla="*/ 0 w 12192000"/>
              <a:gd name="connsiteY0" fmla="*/ 0 h 1188642"/>
              <a:gd name="connsiteX1" fmla="*/ 12192000 w 12192000"/>
              <a:gd name="connsiteY1" fmla="*/ 0 h 1188642"/>
              <a:gd name="connsiteX2" fmla="*/ 12192000 w 12192000"/>
              <a:gd name="connsiteY2" fmla="*/ 839697 h 1188642"/>
              <a:gd name="connsiteX3" fmla="*/ 12113803 w 12192000"/>
              <a:gd name="connsiteY3" fmla="*/ 847980 h 1188642"/>
              <a:gd name="connsiteX4" fmla="*/ 6753597 w 12192000"/>
              <a:gd name="connsiteY4" fmla="*/ 1171537 h 1188642"/>
              <a:gd name="connsiteX5" fmla="*/ 400746 w 12192000"/>
              <a:gd name="connsiteY5" fmla="*/ 1000194 h 1188642"/>
              <a:gd name="connsiteX6" fmla="*/ 0 w 12192000"/>
              <a:gd name="connsiteY6" fmla="*/ 963218 h 11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188642">
                <a:moveTo>
                  <a:pt x="0" y="0"/>
                </a:moveTo>
                <a:lnTo>
                  <a:pt x="12192000" y="0"/>
                </a:lnTo>
                <a:lnTo>
                  <a:pt x="12192000" y="839697"/>
                </a:lnTo>
                <a:lnTo>
                  <a:pt x="12113803" y="847980"/>
                </a:lnTo>
                <a:cubicBezTo>
                  <a:pt x="10139508" y="1045929"/>
                  <a:pt x="8237152" y="1138932"/>
                  <a:pt x="6753597" y="1171537"/>
                </a:cubicBezTo>
                <a:cubicBezTo>
                  <a:pt x="4940363" y="1211386"/>
                  <a:pt x="2657278" y="1192056"/>
                  <a:pt x="400746" y="1000194"/>
                </a:cubicBezTo>
                <a:lnTo>
                  <a:pt x="0" y="963218"/>
                </a:lnTo>
                <a:close/>
              </a:path>
            </a:pathLst>
          </a:custGeom>
          <a:solidFill>
            <a:schemeClr val="tx2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5034" name="Group 85033">
            <a:extLst>
              <a:ext uri="{FF2B5EF4-FFF2-40B4-BE49-F238E27FC236}">
                <a16:creationId xmlns:a16="http://schemas.microsoft.com/office/drawing/2014/main" id="{503631E2-1718-4F37-AF4F-56ED9E0F5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5035" name="Freeform 5">
              <a:extLst>
                <a:ext uri="{FF2B5EF4-FFF2-40B4-BE49-F238E27FC236}">
                  <a16:creationId xmlns:a16="http://schemas.microsoft.com/office/drawing/2014/main" id="{D6E43AAA-0A9C-4A11-B5E4-76598F43E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36" name="Freeform 6">
              <a:extLst>
                <a:ext uri="{FF2B5EF4-FFF2-40B4-BE49-F238E27FC236}">
                  <a16:creationId xmlns:a16="http://schemas.microsoft.com/office/drawing/2014/main" id="{0DAF0EFB-E124-47F9-A92D-5ACF35117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37" name="Freeform 7">
              <a:extLst>
                <a:ext uri="{FF2B5EF4-FFF2-40B4-BE49-F238E27FC236}">
                  <a16:creationId xmlns:a16="http://schemas.microsoft.com/office/drawing/2014/main" id="{C37653B8-17BA-4001-BEE1-4E6991EAB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38" name="Freeform 8">
              <a:extLst>
                <a:ext uri="{FF2B5EF4-FFF2-40B4-BE49-F238E27FC236}">
                  <a16:creationId xmlns:a16="http://schemas.microsoft.com/office/drawing/2014/main" id="{6467AAAF-9A62-48E9-A977-E1E172016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39" name="Freeform 9">
              <a:extLst>
                <a:ext uri="{FF2B5EF4-FFF2-40B4-BE49-F238E27FC236}">
                  <a16:creationId xmlns:a16="http://schemas.microsoft.com/office/drawing/2014/main" id="{3FF402E9-42A2-4489-8A1C-33D431C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0" name="Freeform 10">
              <a:extLst>
                <a:ext uri="{FF2B5EF4-FFF2-40B4-BE49-F238E27FC236}">
                  <a16:creationId xmlns:a16="http://schemas.microsoft.com/office/drawing/2014/main" id="{746F500E-5E65-412F-9151-128D8A8A10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1" name="Freeform 11">
              <a:extLst>
                <a:ext uri="{FF2B5EF4-FFF2-40B4-BE49-F238E27FC236}">
                  <a16:creationId xmlns:a16="http://schemas.microsoft.com/office/drawing/2014/main" id="{2ED6AF5D-CDAA-4496-B382-BC011CD7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2" name="Freeform 12">
              <a:extLst>
                <a:ext uri="{FF2B5EF4-FFF2-40B4-BE49-F238E27FC236}">
                  <a16:creationId xmlns:a16="http://schemas.microsoft.com/office/drawing/2014/main" id="{B83CA955-24B2-49CA-AD12-346DC89C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3" name="Freeform 13">
              <a:extLst>
                <a:ext uri="{FF2B5EF4-FFF2-40B4-BE49-F238E27FC236}">
                  <a16:creationId xmlns:a16="http://schemas.microsoft.com/office/drawing/2014/main" id="{6A25F8E2-F649-499C-9F8E-63D9C7D6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4" name="Freeform 14">
              <a:extLst>
                <a:ext uri="{FF2B5EF4-FFF2-40B4-BE49-F238E27FC236}">
                  <a16:creationId xmlns:a16="http://schemas.microsoft.com/office/drawing/2014/main" id="{F2C3541D-E273-4F5F-B0C9-58EB62CAD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5" name="Freeform 15">
              <a:extLst>
                <a:ext uri="{FF2B5EF4-FFF2-40B4-BE49-F238E27FC236}">
                  <a16:creationId xmlns:a16="http://schemas.microsoft.com/office/drawing/2014/main" id="{5DAADE8A-1FC9-4E7A-A73D-E361E88A6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6" name="Freeform 16">
              <a:extLst>
                <a:ext uri="{FF2B5EF4-FFF2-40B4-BE49-F238E27FC236}">
                  <a16:creationId xmlns:a16="http://schemas.microsoft.com/office/drawing/2014/main" id="{E080E18A-9973-41CF-A8C2-A23444BA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7" name="Freeform 17">
              <a:extLst>
                <a:ext uri="{FF2B5EF4-FFF2-40B4-BE49-F238E27FC236}">
                  <a16:creationId xmlns:a16="http://schemas.microsoft.com/office/drawing/2014/main" id="{9747E375-DB87-4737-971E-BE07BEF2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8" name="Freeform 18">
              <a:extLst>
                <a:ext uri="{FF2B5EF4-FFF2-40B4-BE49-F238E27FC236}">
                  <a16:creationId xmlns:a16="http://schemas.microsoft.com/office/drawing/2014/main" id="{DDD91999-92A7-46A7-A2A4-E610DD63A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9" name="Freeform 19">
              <a:extLst>
                <a:ext uri="{FF2B5EF4-FFF2-40B4-BE49-F238E27FC236}">
                  <a16:creationId xmlns:a16="http://schemas.microsoft.com/office/drawing/2014/main" id="{DE59C638-9FC3-4C07-A488-7CC46DABB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50" name="Freeform 20">
              <a:extLst>
                <a:ext uri="{FF2B5EF4-FFF2-40B4-BE49-F238E27FC236}">
                  <a16:creationId xmlns:a16="http://schemas.microsoft.com/office/drawing/2014/main" id="{DDAD8E32-C8C2-4CB6-A1DD-57773D26B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2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51" name="Freeform 21">
              <a:extLst>
                <a:ext uri="{FF2B5EF4-FFF2-40B4-BE49-F238E27FC236}">
                  <a16:creationId xmlns:a16="http://schemas.microsoft.com/office/drawing/2014/main" id="{992C2CA5-FC63-4CD4-9E9D-E508AB0F3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52" name="Freeform 22">
              <a:extLst>
                <a:ext uri="{FF2B5EF4-FFF2-40B4-BE49-F238E27FC236}">
                  <a16:creationId xmlns:a16="http://schemas.microsoft.com/office/drawing/2014/main" id="{7BC83671-DBAB-4D1A-9130-A1C91C37C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53" name="Freeform 23">
              <a:extLst>
                <a:ext uri="{FF2B5EF4-FFF2-40B4-BE49-F238E27FC236}">
                  <a16:creationId xmlns:a16="http://schemas.microsoft.com/office/drawing/2014/main" id="{5A8C4915-0ECE-472C-88DC-CCA9C37ED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54" name="Freeform 24">
              <a:extLst>
                <a:ext uri="{FF2B5EF4-FFF2-40B4-BE49-F238E27FC236}">
                  <a16:creationId xmlns:a16="http://schemas.microsoft.com/office/drawing/2014/main" id="{1E7B8714-14C0-4959-A678-4FC94E822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55" name="Freeform 25">
              <a:extLst>
                <a:ext uri="{FF2B5EF4-FFF2-40B4-BE49-F238E27FC236}">
                  <a16:creationId xmlns:a16="http://schemas.microsoft.com/office/drawing/2014/main" id="{9855E83E-3C8F-415E-B3AC-1BAC260DC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84994" name="Text Box 1">
            <a:extLst>
              <a:ext uri="{FF2B5EF4-FFF2-40B4-BE49-F238E27FC236}">
                <a16:creationId xmlns:a16="http://schemas.microsoft.com/office/drawing/2014/main" id="{592E526F-A6C7-3F19-3448-DF5CFE0F9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2"/>
            <a:ext cx="7381875" cy="71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</a:rPr>
              <a:t>Μη κρατικοί δρώντες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  <p:sp>
        <p:nvSpPr>
          <p:cNvPr id="85027" name="Text Box 72">
            <a:extLst>
              <a:ext uri="{FF2B5EF4-FFF2-40B4-BE49-F238E27FC236}">
                <a16:creationId xmlns:a16="http://schemas.microsoft.com/office/drawing/2014/main" id="{976E7ED6-48A3-EA4E-5D53-02098FC8D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5076826"/>
            <a:ext cx="77724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dirty="0"/>
          </a:p>
        </p:txBody>
      </p:sp>
      <p:graphicFrame>
        <p:nvGraphicFramePr>
          <p:cNvPr id="46082" name="Group 2">
            <a:extLst>
              <a:ext uri="{FF2B5EF4-FFF2-40B4-BE49-F238E27FC236}">
                <a16:creationId xmlns:a16="http://schemas.microsoft.com/office/drawing/2014/main" id="{515633B4-9CF4-4DE2-45D3-1CA9D832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69603"/>
              </p:ext>
            </p:extLst>
          </p:nvPr>
        </p:nvGraphicFramePr>
        <p:xfrm>
          <a:off x="639002" y="1801152"/>
          <a:ext cx="10913999" cy="411439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2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1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4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68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3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Είδος</a:t>
                      </a:r>
                    </a:p>
                  </a:txBody>
                  <a:tcPr marL="103926" marR="74233" marT="148466" marB="14846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n-US" sz="2300" b="1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103926" marR="74233" marT="148466" marB="14846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3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Ποιοι είναι</a:t>
                      </a:r>
                    </a:p>
                  </a:txBody>
                  <a:tcPr marL="103926" marR="74233" marT="148466" marB="14846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3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Παραδείγματα</a:t>
                      </a:r>
                    </a:p>
                  </a:txBody>
                  <a:tcPr marL="103926" marR="74233" marT="148466" marB="14846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17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IGOs</a:t>
                      </a:r>
                      <a:endParaRPr kumimoji="0" lang="el-GR" altLang="en-US" sz="19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Διακυβερνητικοί οργανισμοί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Τα μέλη είναι εθνικές κυβερνήσεις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Ηνωμένα Έθνη, NATO, Aραβικός Σύνδεσμος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17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ΜΚΟ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Μη κυβερνητικές οργανώσεις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Τα μέλη είναι άτομα και ομάδες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Διεθνής Αμνηστία, Lions Clubs, Ερυθρός Σταυρός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17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MNC</a:t>
                      </a:r>
                      <a:r>
                        <a:rPr kumimoji="0" lang="en-US" altLang="en-US" sz="19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</a:t>
                      </a:r>
                      <a:endParaRPr kumimoji="0" lang="el-GR" altLang="en-US" sz="19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Πολυεθνικές εταιρείες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Εταιρείες που λειτουργούν διασυνοριακά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ExxonMobil, Toyota, Walmart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17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Άλλοι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n-US" sz="19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103926" marR="74233" marT="147823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Άτομα, πόλεις, εκλογικές περιφέρειες, κ.λπ.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Μπόνο</a:t>
                      </a:r>
                      <a:r>
                        <a:rPr kumimoji="0" lang="el-GR" altLang="en-US" sz="19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l-GR" altLang="en-US" sz="19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Iρακινό</a:t>
                      </a:r>
                      <a:r>
                        <a:rPr kumimoji="0" lang="el-GR" altLang="en-US" sz="19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Κουρδιστάν, Αλ </a:t>
                      </a:r>
                      <a:r>
                        <a:rPr kumimoji="0" lang="el-GR" altLang="en-US" sz="19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Κάιντα</a:t>
                      </a:r>
                      <a:endParaRPr kumimoji="0" lang="el-GR" altLang="en-US" sz="19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E8EAE9-BA2D-CB82-5052-34AA5DAA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33" y="325674"/>
            <a:ext cx="8673427" cy="257039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chemeClr val="tx1"/>
                </a:solidFill>
              </a:rPr>
              <a:t>Επ</a:t>
            </a:r>
            <a:r>
              <a:rPr lang="en-US" dirty="0" err="1">
                <a:solidFill>
                  <a:schemeClr val="tx1"/>
                </a:solidFill>
              </a:rPr>
              <a:t>ί</a:t>
            </a:r>
            <a:r>
              <a:rPr lang="el-GR" dirty="0" err="1">
                <a:solidFill>
                  <a:schemeClr val="tx1"/>
                </a:solidFill>
              </a:rPr>
              <a:t>πεδα</a:t>
            </a:r>
            <a:r>
              <a:rPr lang="el-GR" dirty="0">
                <a:solidFill>
                  <a:schemeClr val="tx1"/>
                </a:solidFill>
              </a:rPr>
              <a:t> ανάλυσης Ι</a:t>
            </a:r>
            <a:endParaRPr lang="en-GR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35075-97A6-7721-342D-68577BEEE9AC}"/>
              </a:ext>
            </a:extLst>
          </p:cNvPr>
          <p:cNvSpPr txBox="1"/>
          <p:nvPr/>
        </p:nvSpPr>
        <p:spPr>
          <a:xfrm>
            <a:off x="2997200" y="6383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FED9B-51A4-34CF-7E7C-5F9699769897}"/>
              </a:ext>
            </a:extLst>
          </p:cNvPr>
          <p:cNvSpPr txBox="1"/>
          <p:nvPr/>
        </p:nvSpPr>
        <p:spPr>
          <a:xfrm>
            <a:off x="982133" y="6400800"/>
            <a:ext cx="1016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Πηγ</a:t>
            </a:r>
            <a:r>
              <a:rPr lang="en-GR" dirty="0"/>
              <a:t>ή</a:t>
            </a:r>
            <a:r>
              <a:rPr lang="el-GR" dirty="0"/>
              <a:t>: </a:t>
            </a:r>
            <a:r>
              <a:rPr lang="en-US" dirty="0"/>
              <a:t>Pevehouse, Jon and Goldstein, Joshua (2026) </a:t>
            </a:r>
            <a:r>
              <a:rPr lang="el-GR" i="1" dirty="0" err="1"/>
              <a:t>Διεθνε</a:t>
            </a:r>
            <a:r>
              <a:rPr lang="en-US" i="1" dirty="0" err="1"/>
              <a:t>ί</a:t>
            </a:r>
            <a:r>
              <a:rPr lang="el-GR" i="1" dirty="0"/>
              <a:t>ς Σχέσεις</a:t>
            </a:r>
            <a:r>
              <a:rPr lang="el-GR" dirty="0"/>
              <a:t>. Εκδόσεις </a:t>
            </a:r>
            <a:r>
              <a:rPr lang="el-GR" dirty="0" err="1"/>
              <a:t>Τζιολα</a:t>
            </a:r>
            <a:r>
              <a:rPr lang="el-GR" dirty="0"/>
              <a:t>, π</a:t>
            </a:r>
            <a:r>
              <a:rPr lang="en-US" dirty="0" err="1"/>
              <a:t>ί</a:t>
            </a:r>
            <a:r>
              <a:rPr lang="el-GR" dirty="0" err="1"/>
              <a:t>νακας</a:t>
            </a:r>
            <a:r>
              <a:rPr lang="el-GR" dirty="0"/>
              <a:t> 1.3</a:t>
            </a:r>
            <a:endParaRPr lang="en-GR" dirty="0"/>
          </a:p>
          <a:p>
            <a:endParaRPr lang="en-G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824AA-D812-0155-182C-1FCC11C8F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4" descr="Εικόνα που περιέχει κείμενο, στιγμιότυπο οθόνης, γραμματοσειρά, κατάλογος&#10;&#10;Περιγραφή που δημιουργήθηκε αυτόματα">
            <a:extLst>
              <a:ext uri="{FF2B5EF4-FFF2-40B4-BE49-F238E27FC236}">
                <a16:creationId xmlns:a16="http://schemas.microsoft.com/office/drawing/2014/main" id="{C5D0E72E-610A-E1DE-CFAC-C98C41940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9" y="709498"/>
            <a:ext cx="10802313" cy="55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R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R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05F5E-85CD-BDF5-985F-56CDBD2B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8" y="1124998"/>
            <a:ext cx="3456122" cy="4589717"/>
          </a:xfrm>
        </p:spPr>
        <p:txBody>
          <a:bodyPr>
            <a:normAutofit/>
          </a:bodyPr>
          <a:lstStyle/>
          <a:p>
            <a:pPr algn="l"/>
            <a:r>
              <a:rPr lang="el-GR" sz="3000"/>
              <a:t>ΠΑΓΚΟΣΜΙΟΠΟΙΗΣΗ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249E5-2013-ABCC-F9E3-65F78306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73" y="794042"/>
            <a:ext cx="5556641" cy="524862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800" dirty="0"/>
              <a:t>Η αυξανόμενη ενοποίηση του κόσμου από άποψη τηλεπικοινωνιών, πολιτισμού και οικονομίας.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2800" dirty="0"/>
              <a:t>Ο όρος αναφέρεται επίσης και στις μεταβαλλόμενες υποκειμενικές εμπειρίες του χώρου και του χρόνου που συνοδεύουν αυτή τη διαδικασία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792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FD05-F544-1128-9B5F-4AD07FEF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Χάσμα Βορρά-Νότου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07FF-3D25-931A-250D-C361C573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ανισότητα σε πόρους (εισόδημα, πλούτο, δύναμη) μεταξύ σχετικά πλούσιων βιομηχανικών χωρών του Βορρά και των σχετικά φτωχών χωρών του Νότου</a:t>
            </a:r>
          </a:p>
          <a:p>
            <a:r>
              <a:rPr lang="el-GR" dirty="0"/>
              <a:t>Νότος: Αφρική, Μέση Ανατολή, μεγάλο μέρος Ασίας και Λατινικής Αμερικής</a:t>
            </a:r>
          </a:p>
          <a:p>
            <a:r>
              <a:rPr lang="el-GR" dirty="0"/>
              <a:t>Το πιο σημαντικό γεωγραφικό στοιχείο στο παγκόσμιο επίπεδο ανάλυσης.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755992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24" name="Group 111623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1625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26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27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28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29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0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1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2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3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4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5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6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7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8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9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40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41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42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43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grpSp>
        <p:nvGrpSpPr>
          <p:cNvPr id="111645" name="Group 111644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11646" name="Rectangle 111645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sp>
          <p:nvSpPr>
            <p:cNvPr id="111647" name="Isosceles Triangle 111646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sp>
          <p:nvSpPr>
            <p:cNvPr id="111648" name="Rectangle 111647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</p:grpSp>
      <p:sp>
        <p:nvSpPr>
          <p:cNvPr id="111650" name="Rectangle 11164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652" name="Group 11165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165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5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5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5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5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5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5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7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7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111618" name="Text Box 1">
            <a:extLst>
              <a:ext uri="{FF2B5EF4-FFF2-40B4-BE49-F238E27FC236}">
                <a16:creationId xmlns:a16="http://schemas.microsoft.com/office/drawing/2014/main" id="{EEF06A2D-A5D8-81C1-476D-2E83ED96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425" y="5199797"/>
            <a:ext cx="9435152" cy="7896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228600" tIns="228600" rIns="228600" bIns="0" rtlCol="0" anchor="ctr">
            <a:norm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4000" spc="-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Οι 9 περιοχές του κόσμου</a:t>
            </a:r>
          </a:p>
        </p:txBody>
      </p:sp>
      <p:sp>
        <p:nvSpPr>
          <p:cNvPr id="111673" name="Freeform: Shape 111672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1619" name="Picture 2">
            <a:extLst>
              <a:ext uri="{FF2B5EF4-FFF2-40B4-BE49-F238E27FC236}">
                <a16:creationId xmlns:a16="http://schemas.microsoft.com/office/drawing/2014/main" id="{41A56026-DC53-98F6-9EC2-399E95842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211" y="155381"/>
            <a:ext cx="8215541" cy="47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7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EE47B1-54D8-D532-A972-36E8A7CF6ADE}"/>
              </a:ext>
            </a:extLst>
          </p:cNvPr>
          <p:cNvSpPr txBox="1"/>
          <p:nvPr/>
        </p:nvSpPr>
        <p:spPr>
          <a:xfrm>
            <a:off x="812800" y="6485467"/>
            <a:ext cx="113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Ό</a:t>
            </a:r>
            <a:r>
              <a:rPr lang="el-GR" dirty="0"/>
              <a:t>λες οι ιδέες, οι ορισμοί και τα διαγράμματα της παρουσίασης είναι από το βιβλίο των </a:t>
            </a:r>
            <a:r>
              <a:rPr lang="en-US" dirty="0" err="1"/>
              <a:t>Pevehouse</a:t>
            </a:r>
            <a:r>
              <a:rPr lang="en-US" dirty="0"/>
              <a:t> &amp; Goldstein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E3327-4FA2-A883-562F-BAC3A8E7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9BCA0C6-C698-C18D-D5C8-14A1E1470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7936" b="-595"/>
          <a:stretch>
            <a:fillRect/>
          </a:stretch>
        </p:blipFill>
        <p:spPr bwMode="auto">
          <a:xfrm>
            <a:off x="4389502" y="720312"/>
            <a:ext cx="3862389" cy="546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1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9836-E80C-AED0-C826-38C84FDE7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ΕΙΝΑΙ ΟΙ ΔΙΕΘΝΕΙΣ ΣΧΕΣΕΙΣ ΚΑΙ ΓΙΑΤΙ ΤΙΣ ΜΕΛΕΤΑΜΕ;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81F4-C535-7D51-4905-1A1AE996D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τομέας των Διεθνών Σχέσεων αφορά τις σχέσεις μεταξύ κυβερνήσεων σε παγκόσμιο επίπεδο</a:t>
            </a:r>
          </a:p>
          <a:p>
            <a:r>
              <a:rPr lang="el-GR" dirty="0"/>
              <a:t>Αλλά αυτές οι σχέσεις είναι στενά συνυφασμένες: </a:t>
            </a:r>
          </a:p>
          <a:p>
            <a:pPr marL="915988" indent="-427038"/>
            <a:r>
              <a:rPr lang="el-GR" dirty="0"/>
              <a:t>με διάφορους δρώντες (π.χ. διεθνείς οργανισμούς, πολυεθνικές και συγκεκριμένα άτομα)</a:t>
            </a:r>
          </a:p>
          <a:p>
            <a:pPr marL="915988" indent="-427038"/>
            <a:r>
              <a:rPr lang="el-GR" dirty="0"/>
              <a:t>με κοινωνικές δομές και διαδικασίες (π.χ. οικονομικά, κουλτούρα, εσωτερική πολιτική)</a:t>
            </a:r>
          </a:p>
          <a:p>
            <a:pPr marL="915988" indent="-427038"/>
            <a:r>
              <a:rPr lang="el-GR" dirty="0"/>
              <a:t>με γεωγραφικές και ιστορικές επιρροές</a:t>
            </a:r>
          </a:p>
        </p:txBody>
      </p:sp>
    </p:spTree>
    <p:extLst>
      <p:ext uri="{BB962C8B-B14F-4D97-AF65-F5344CB8AC3E}">
        <p14:creationId xmlns:p14="http://schemas.microsoft.com/office/powerpoint/2010/main" val="477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835A7-386B-2A9C-70FE-36E15E51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l-GR" sz="4400" b="1" dirty="0">
                <a:solidFill>
                  <a:schemeClr val="tx1"/>
                </a:solidFill>
              </a:rPr>
              <a:t>Πρόβλημα των συλλογικών αγαθών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E001D-D39A-FDF6-D00E-67AE72940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1700" dirty="0"/>
              <a:t>Το κεντρικό δίλημμα των Διεθνών Σχέσεων:</a:t>
            </a:r>
          </a:p>
          <a:p>
            <a:pPr>
              <a:lnSpc>
                <a:spcPct val="110000"/>
              </a:lnSpc>
            </a:pPr>
            <a:r>
              <a:rPr lang="el-GR" sz="1700" dirty="0"/>
              <a:t>Πώς γίνεται μια ομάδα χωρών να υπηρετήσει το συλλογικό συμφέρον όταν αυτό σημαίνει ότι το ατομικό συμφέρον των πολιτών τους θα επισκιαστεί; </a:t>
            </a:r>
            <a:endParaRPr lang="en-US" sz="1700" dirty="0"/>
          </a:p>
          <a:p>
            <a:pPr>
              <a:lnSpc>
                <a:spcPct val="110000"/>
              </a:lnSpc>
            </a:pPr>
            <a:r>
              <a:rPr lang="el-GR" sz="1700" dirty="0"/>
              <a:t>Π.χ. υπερθέρμανση του πλανήτη</a:t>
            </a:r>
            <a:endParaRPr lang="el-GR" sz="1700" b="1" dirty="0"/>
          </a:p>
          <a:p>
            <a:pPr>
              <a:lnSpc>
                <a:spcPct val="110000"/>
              </a:lnSpc>
            </a:pPr>
            <a:r>
              <a:rPr lang="el-GR" sz="1700" dirty="0"/>
              <a:t>Στρατιωτικές συμμαχίες, όπως το ΝΑΤΟ</a:t>
            </a:r>
          </a:p>
          <a:p>
            <a:pPr>
              <a:lnSpc>
                <a:spcPct val="110000"/>
              </a:lnSpc>
            </a:pPr>
            <a:r>
              <a:rPr lang="el-GR" sz="1700" dirty="0"/>
              <a:t>Το πρόβλημα της «συλλογικής δράσης» ή «καιροσκοπικής συμπεριφοράς» (</a:t>
            </a:r>
            <a:r>
              <a:rPr lang="en-US" sz="1700" b="1" dirty="0"/>
              <a:t>free riding</a:t>
            </a:r>
            <a:r>
              <a:rPr lang="el-GR" sz="1700" b="1" dirty="0"/>
              <a:t>)</a:t>
            </a:r>
            <a:r>
              <a:rPr lang="en-US" sz="1700" b="1" dirty="0"/>
              <a:t> </a:t>
            </a:r>
            <a:r>
              <a:rPr lang="el-GR" sz="1700" dirty="0"/>
              <a:t>ή το «πρόβλημα συλλογικών αγαθών» </a:t>
            </a:r>
            <a:r>
              <a:rPr lang="en-US" sz="1700" dirty="0"/>
              <a:t>(collective goods problem): </a:t>
            </a:r>
            <a:r>
              <a:rPr lang="el-GR" sz="1700" dirty="0"/>
              <a:t>πώς να παρέχεις κάτι που </a:t>
            </a:r>
            <a:r>
              <a:rPr lang="el-GR" sz="1700" b="1" dirty="0"/>
              <a:t>ωφελεί</a:t>
            </a:r>
            <a:r>
              <a:rPr lang="en-US" sz="1700" dirty="0"/>
              <a:t> </a:t>
            </a:r>
            <a:r>
              <a:rPr lang="en-US" sz="1700" dirty="0" err="1"/>
              <a:t>ό</a:t>
            </a:r>
            <a:r>
              <a:rPr lang="el-GR" sz="1700" dirty="0"/>
              <a:t>λα τα μέλη της ομάδας, ανεξάρτητα από τί συνεισφέρει</a:t>
            </a:r>
            <a:r>
              <a:rPr lang="en-US" sz="1700" dirty="0"/>
              <a:t> </a:t>
            </a:r>
            <a:r>
              <a:rPr lang="el-GR" sz="1700" dirty="0"/>
              <a:t>κάθε μέλος σε αυτήν. </a:t>
            </a:r>
          </a:p>
          <a:p>
            <a:pPr>
              <a:lnSpc>
                <a:spcPct val="110000"/>
              </a:lnSpc>
            </a:pPr>
            <a:endParaRPr lang="el-GR" sz="1700" b="1" dirty="0"/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6537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4A125-05F2-E625-A811-9869EEF46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4" y="841375"/>
            <a:ext cx="8620953" cy="1218759"/>
          </a:xfrm>
        </p:spPr>
        <p:txBody>
          <a:bodyPr anchor="t">
            <a:noAutofit/>
          </a:bodyPr>
          <a:lstStyle/>
          <a:p>
            <a:pPr algn="l"/>
            <a:r>
              <a:rPr lang="el-GR" sz="3600" dirty="0">
                <a:solidFill>
                  <a:schemeClr val="accent1"/>
                </a:solidFill>
              </a:rPr>
              <a:t>Πιθανές </a:t>
            </a:r>
            <a:r>
              <a:rPr lang="el-GR" sz="3600" dirty="0" err="1">
                <a:solidFill>
                  <a:schemeClr val="accent1"/>
                </a:solidFill>
              </a:rPr>
              <a:t>λύσες</a:t>
            </a:r>
            <a:r>
              <a:rPr lang="el-GR" sz="3600" dirty="0">
                <a:solidFill>
                  <a:schemeClr val="accent1"/>
                </a:solidFill>
              </a:rPr>
              <a:t> του προβλήματος των συλλογικών αγαθών</a:t>
            </a:r>
            <a:endParaRPr lang="en-GR" sz="3600" dirty="0">
              <a:solidFill>
                <a:schemeClr val="accent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8FD83-AA08-4C39-AC1C-1D756D1D6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6" y="2249046"/>
            <a:ext cx="8068501" cy="4448175"/>
          </a:xfrm>
        </p:spPr>
        <p:txBody>
          <a:bodyPr anchor="t">
            <a:normAutofit fontScale="92500" lnSpcReduction="20000"/>
          </a:bodyPr>
          <a:lstStyle/>
          <a:p>
            <a:r>
              <a:rPr lang="el-GR" sz="2800" b="1" dirty="0"/>
              <a:t>Αρχή της κυριαρχίας</a:t>
            </a:r>
            <a:r>
              <a:rPr lang="el-GR" sz="2800" dirty="0"/>
              <a:t>: επιβολή λύσεων ιεραρχικά</a:t>
            </a:r>
          </a:p>
          <a:p>
            <a:r>
              <a:rPr lang="el-GR" sz="2800" b="1" dirty="0"/>
              <a:t>Αρχή της αμοιβαιότητας</a:t>
            </a:r>
            <a:r>
              <a:rPr lang="el-GR" sz="2800" dirty="0"/>
              <a:t>: ανταπόκριση σε είδος στις ενέργειες ενός άλλου. Μια στρατηγική αμοιβαιότητας χρησιμοποιεί θετικές μορφές άσκησης πίεσης με υποσχέσεις ανταμοιβών και αρνητικές μορφές με απειλές τιμωρίας </a:t>
            </a:r>
          </a:p>
          <a:p>
            <a:r>
              <a:rPr lang="el-GR" sz="2800" b="1" dirty="0"/>
              <a:t>Ταυτότητα</a:t>
            </a:r>
            <a:r>
              <a:rPr lang="el-GR" sz="2800" dirty="0"/>
              <a:t>: μια αρχή για την επίλυση προβλημάτων συλλογικών αγαθών μέσω της αλλαγής των προτιμήσεων των συμμετεχόντων με βάση την κοινή τους αίσθηση ότι ανήκουν σε μία κοινότητα</a:t>
            </a:r>
          </a:p>
          <a:p>
            <a:endParaRPr lang="en-GR" sz="1600" dirty="0"/>
          </a:p>
        </p:txBody>
      </p:sp>
    </p:spTree>
    <p:extLst>
      <p:ext uri="{BB962C8B-B14F-4D97-AF65-F5344CB8AC3E}">
        <p14:creationId xmlns:p14="http://schemas.microsoft.com/office/powerpoint/2010/main" val="160365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7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8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9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0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1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2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3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5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6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7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8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9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60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61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grpSp>
        <p:nvGrpSpPr>
          <p:cNvPr id="162" name="Group 113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63" name="Rectangle 114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sp>
          <p:nvSpPr>
            <p:cNvPr id="164" name="Isosceles Triangle 115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sp>
          <p:nvSpPr>
            <p:cNvPr id="165" name="Rectangle 116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</p:grpSp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3904BE49-D42F-4F46-B6D8-2F317121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120">
            <a:extLst>
              <a:ext uri="{FF2B5EF4-FFF2-40B4-BE49-F238E27FC236}">
                <a16:creationId xmlns:a16="http://schemas.microsoft.com/office/drawing/2014/main" id="{D57C06C8-18BE-4336-B9E0-3E15ACC9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7" name="Freeform 5">
              <a:extLst>
                <a:ext uri="{FF2B5EF4-FFF2-40B4-BE49-F238E27FC236}">
                  <a16:creationId xmlns:a16="http://schemas.microsoft.com/office/drawing/2014/main" id="{C1C39E9B-4917-47D7-B9CB-56480F887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">
              <a:extLst>
                <a:ext uri="{FF2B5EF4-FFF2-40B4-BE49-F238E27FC236}">
                  <a16:creationId xmlns:a16="http://schemas.microsoft.com/office/drawing/2014/main" id="{5F7200AE-DDFE-46D2-ABCA-99906B970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CAC40760-2393-4FAE-9A58-F4CDC0671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8">
              <a:extLst>
                <a:ext uri="{FF2B5EF4-FFF2-40B4-BE49-F238E27FC236}">
                  <a16:creationId xmlns:a16="http://schemas.microsoft.com/office/drawing/2014/main" id="{1080422B-1649-4C8E-9459-421424360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0136A7BD-0DB3-401B-A6AB-38BD30D1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FD037346-242B-41AF-8CF5-C35284C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238EBF94-0BBF-4BAE-AE27-729E3AC13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3940EFD7-EB1A-47AF-9DC9-7D4FCC601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6BAA7A10-98A8-4931-9BE2-B573EB376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420223F5-34A9-4388-AF7B-38C76242F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3CC9C746-C646-4363-B3D3-349B5C18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3EAA5BC5-AB13-4C8E-9D9D-05DE777C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500FC397-0569-4EC4-926A-DDD62AC4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284FF041-FE7D-47CD-830F-7FABF41C7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224154F3-CDFE-4FFF-92E4-ECEACF4A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CCE7404D-AA5A-4B82-A875-07F35D7C2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526B6FED-4F20-4070-95B4-FF6F439E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3A75958D-1716-4B5A-A745-AFA4962FA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531A2051-17DE-4E9D-9EA6-026B97B1A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E0642A0-80D3-4F37-8249-A07E6F38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8EB5716-BB6D-E307-A1DD-AD97EE6353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979" y="826286"/>
            <a:ext cx="11552981" cy="271495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A760135-24A9-40C9-B45F-2EB5B642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145" name="Isosceles Triangle 39">
              <a:extLst>
                <a:ext uri="{FF2B5EF4-FFF2-40B4-BE49-F238E27FC236}">
                  <a16:creationId xmlns:a16="http://schemas.microsoft.com/office/drawing/2014/main" id="{20E3CEE0-0CB3-421F-99FC-4585E6243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346BB80-2556-4779-9642-5706CAA33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881954-0087-61DA-3DA7-455216BD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/>
              <a:t>Βασικές αρχές που προσφέρουν πιθανές λύσεις στο πρόβλημα συλλογικών αγαθών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4A0EE-938B-F314-280A-DB1AA7551798}"/>
              </a:ext>
            </a:extLst>
          </p:cNvPr>
          <p:cNvSpPr txBox="1"/>
          <p:nvPr/>
        </p:nvSpPr>
        <p:spPr>
          <a:xfrm>
            <a:off x="660400" y="3776133"/>
            <a:ext cx="1016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Πηγ</a:t>
            </a:r>
            <a:r>
              <a:rPr lang="en-GR" dirty="0"/>
              <a:t>ή</a:t>
            </a:r>
            <a:r>
              <a:rPr lang="el-GR" dirty="0"/>
              <a:t>: </a:t>
            </a:r>
            <a:r>
              <a:rPr lang="en-US" dirty="0" err="1"/>
              <a:t>Pevehouse</a:t>
            </a:r>
            <a:r>
              <a:rPr lang="en-US" dirty="0"/>
              <a:t>, Jon and Goldstein, Joshua (2021) </a:t>
            </a:r>
            <a:r>
              <a:rPr lang="el-GR" i="1" dirty="0" err="1"/>
              <a:t>Διεθνε</a:t>
            </a:r>
            <a:r>
              <a:rPr lang="en-US" i="1" dirty="0" err="1"/>
              <a:t>ί</a:t>
            </a:r>
            <a:r>
              <a:rPr lang="el-GR" i="1" dirty="0"/>
              <a:t>ς Σχέσεις</a:t>
            </a:r>
            <a:r>
              <a:rPr lang="el-GR" dirty="0"/>
              <a:t>. Εκδόσεις </a:t>
            </a:r>
            <a:r>
              <a:rPr lang="el-GR" dirty="0" err="1"/>
              <a:t>Τζιολα</a:t>
            </a:r>
            <a:r>
              <a:rPr lang="el-GR" dirty="0"/>
              <a:t>, πίνακας 1.1</a:t>
            </a:r>
            <a:endParaRPr lang="en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99073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C75BE-F48F-6CD5-433D-32BC65F2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Παράδειγμα: διάδοση των πυρηνικών όπλων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ECC5-8669-B25D-6A1E-4190E5A7D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Συμφέρον όλων των χωρών: συλλογικό αγαθό ειρήνης και σταθερότητας </a:t>
            </a:r>
          </a:p>
          <a:p>
            <a:r>
              <a:rPr lang="el-GR" dirty="0"/>
              <a:t>Δύσκολο σε έναν κόσμο που οι χώρες παράγουν όλο και περισσότερα πυρηνικά όπλα</a:t>
            </a:r>
          </a:p>
          <a:p>
            <a:r>
              <a:rPr lang="el-GR" b="1" dirty="0"/>
              <a:t>Αρχή κυριαρχίας</a:t>
            </a:r>
            <a:r>
              <a:rPr lang="en-US" b="1" dirty="0"/>
              <a:t>:</a:t>
            </a:r>
            <a:r>
              <a:rPr lang="el-GR" b="1" dirty="0"/>
              <a:t> </a:t>
            </a:r>
            <a:r>
              <a:rPr lang="el-GR" dirty="0"/>
              <a:t>νομιμοποίηση κατοχής πυρηνικών μόνο από τις λίγες πιο ισχυρές χώρες (π.χ. οι «μεγάλοι 5» έχουν δικαίωμα βέτο στο Συμβούλιο Ασφαλείας του ΟΗΕ)</a:t>
            </a:r>
          </a:p>
          <a:p>
            <a:r>
              <a:rPr lang="el-GR" b="1" dirty="0"/>
              <a:t>Αρχή αμοιβαιότητας: </a:t>
            </a:r>
            <a:r>
              <a:rPr lang="el-GR" dirty="0"/>
              <a:t>υποχρέωση πυρηνικών δυνάμεων να αφοπλιστούν ως αντάλλαγμα στη συμφωνία μικρότερων να παραμείνουν μη πυρηνικές.</a:t>
            </a:r>
            <a:endParaRPr lang="el-GR" b="1" dirty="0"/>
          </a:p>
          <a:p>
            <a:r>
              <a:rPr lang="el-GR" b="1" dirty="0"/>
              <a:t>Αρχή ταυτότητας:</a:t>
            </a:r>
            <a:r>
              <a:rPr lang="el-GR" dirty="0"/>
              <a:t> εθνικές ταυτότητες χτισμένες με τρόπους που καθιστούν την κατασκευή πυρηνικών βομβών ασύμβατη με τα συμφέροντά τους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585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3B405-1383-A337-5F2C-F6DB2197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l-GR" sz="3200" dirty="0"/>
              <a:t>ΔΙΕΘΝΕΙΣ ΣΧΕΣΕΙΣ ΩΣ ΠΕΔΙΟ ΣΠΟΥΔΩΝ</a:t>
            </a:r>
            <a:endParaRPr lang="en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9D57-BE6C-1DFE-E86B-FF4EE6648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r>
              <a:rPr lang="el-GR" dirty="0"/>
              <a:t>1 ΥΠΟΠΕΔΙΟ: ΔΙΕΘΝΗΣ ΑΣΦΑΛΕΙΑ</a:t>
            </a:r>
          </a:p>
          <a:p>
            <a:r>
              <a:rPr lang="el-GR" dirty="0"/>
              <a:t>2 ΥΠΟΠΕΔΙΟ: ΔΙΕΘΝΗΣ ΠΟΛΙΤΙΚΗ ΟΙΚΟΝΟΜΙΑ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978960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8FC708-2634-258F-7E7C-7D3E2F7C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ΔΡΩΝΤΕΣ</a:t>
            </a:r>
            <a:endParaRPr lang="en-GR">
              <a:solidFill>
                <a:schemeClr val="tx1"/>
              </a:solidFill>
            </a:endParaRP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77E66856-2DFE-8283-2F55-ED8B241D9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286151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41BED75-3E51-A94D-3C3D-5F212CCBB6C0}"/>
              </a:ext>
            </a:extLst>
          </p:cNvPr>
          <p:cNvSpPr txBox="1"/>
          <p:nvPr/>
        </p:nvSpPr>
        <p:spPr>
          <a:xfrm>
            <a:off x="2403475" y="5907521"/>
            <a:ext cx="8570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Διεθνές Σύστημα: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σύνολο των σχέσεων μεταξύ των κρατών του κόσμου, δομημένο από συγκεκριμένους κανόνες και πρότυπα αλληλεπίδρασης</a:t>
            </a:r>
            <a:endParaRPr lang="en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892448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{9E91E2BC-C48A-E542-A7D8-5B968634102E}tf10001076</Template>
  <TotalTime>1764</TotalTime>
  <Words>865</Words>
  <Application>Microsoft Macintosh PowerPoint</Application>
  <PresentationFormat>Widescreen</PresentationFormat>
  <Paragraphs>83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Rockwell</vt:lpstr>
      <vt:lpstr>Wingdings</vt:lpstr>
      <vt:lpstr>Atlas</vt:lpstr>
      <vt:lpstr>ΕΙΔΙΚΑ ΘΕΜΑΤΑ ΕΞΩΤΕΡΙΚΗΣ ΠΟΛΙΤΙΚΗΣ  Εισαγωγή στις Διεθνείς Σχέσεις</vt:lpstr>
      <vt:lpstr>PowerPoint Presentation</vt:lpstr>
      <vt:lpstr>ΤΙ ΕΙΝΑΙ ΟΙ ΔΙΕΘΝΕΙΣ ΣΧΕΣΕΙΣ ΚΑΙ ΓΙΑΤΙ ΤΙΣ ΜΕΛΕΤΑΜΕ; </vt:lpstr>
      <vt:lpstr>Πρόβλημα των συλλογικών αγαθών</vt:lpstr>
      <vt:lpstr>Πιθανές λύσες του προβλήματος των συλλογικών αγαθών</vt:lpstr>
      <vt:lpstr>Βασικές αρχές που προσφέρουν πιθανές λύσεις στο πρόβλημα συλλογικών αγαθών</vt:lpstr>
      <vt:lpstr>Παράδειγμα: διάδοση των πυρηνικών όπλων</vt:lpstr>
      <vt:lpstr>ΔΙΕΘΝΕΙΣ ΣΧΕΣΕΙΣ ΩΣ ΠΕΔΙΟ ΣΠΟΥΔΩΝ</vt:lpstr>
      <vt:lpstr>ΔΡΩΝΤΕΣ</vt:lpstr>
      <vt:lpstr>PowerPoint Presentation</vt:lpstr>
      <vt:lpstr>PowerPoint Presentation</vt:lpstr>
      <vt:lpstr>Επίπεδα ανάλυσης Ι</vt:lpstr>
      <vt:lpstr>ΠΑΓΚΟΣΜΙΟΠΟΙΗΣΗ</vt:lpstr>
      <vt:lpstr>Χάσμα Βορρά-Νότου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Ρωσική Εξωτερική Πολιτική</dc:title>
  <dc:creator>Sofia Tipaldou</dc:creator>
  <cp:lastModifiedBy>Sofia Tipaldou</cp:lastModifiedBy>
  <cp:revision>69</cp:revision>
  <dcterms:created xsi:type="dcterms:W3CDTF">2023-03-12T15:45:49Z</dcterms:created>
  <dcterms:modified xsi:type="dcterms:W3CDTF">2026-03-03T06:31:38Z</dcterms:modified>
</cp:coreProperties>
</file>