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7"/>
  </p:notesMasterIdLst>
  <p:sldIdLst>
    <p:sldId id="256" r:id="rId2"/>
    <p:sldId id="280" r:id="rId3"/>
    <p:sldId id="257" r:id="rId4"/>
    <p:sldId id="281" r:id="rId5"/>
    <p:sldId id="282" r:id="rId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368"/>
    <p:restoredTop sz="96327"/>
  </p:normalViewPr>
  <p:slideViewPr>
    <p:cSldViewPr snapToGrid="0">
      <p:cViewPr varScale="1">
        <p:scale>
          <a:sx n="57" d="100"/>
          <a:sy n="57" d="100"/>
        </p:scale>
        <p:origin x="168"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91F90-F799-3948-8EF2-20E52D2223B3}" type="datetimeFigureOut">
              <a:rPr lang="en-GR" smtClean="0"/>
              <a:t>16/6/26</a:t>
            </a:fld>
            <a:endParaRPr lang="en-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5176BA-39C6-D04F-BC3B-B800FD1724D0}" type="slidenum">
              <a:rPr lang="en-GR" smtClean="0"/>
              <a:t>‹#›</a:t>
            </a:fld>
            <a:endParaRPr lang="en-GR"/>
          </a:p>
        </p:txBody>
      </p:sp>
    </p:spTree>
    <p:extLst>
      <p:ext uri="{BB962C8B-B14F-4D97-AF65-F5344CB8AC3E}">
        <p14:creationId xmlns:p14="http://schemas.microsoft.com/office/powerpoint/2010/main" val="313466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dirty="0"/>
          </a:p>
        </p:txBody>
      </p:sp>
      <p:sp>
        <p:nvSpPr>
          <p:cNvPr id="4" name="Slide Number Placeholder 3"/>
          <p:cNvSpPr>
            <a:spLocks noGrp="1"/>
          </p:cNvSpPr>
          <p:nvPr>
            <p:ph type="sldNum" sz="quarter" idx="5"/>
          </p:nvPr>
        </p:nvSpPr>
        <p:spPr/>
        <p:txBody>
          <a:bodyPr/>
          <a:lstStyle/>
          <a:p>
            <a:fld id="{22696C41-2CB4-B64D-95B9-9061BB0D28E0}" type="slidenum">
              <a:rPr lang="en-GR" smtClean="0"/>
              <a:t>2</a:t>
            </a:fld>
            <a:endParaRPr lang="en-GR"/>
          </a:p>
        </p:txBody>
      </p:sp>
    </p:spTree>
    <p:extLst>
      <p:ext uri="{BB962C8B-B14F-4D97-AF65-F5344CB8AC3E}">
        <p14:creationId xmlns:p14="http://schemas.microsoft.com/office/powerpoint/2010/main" val="20029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98E-90C4-48E6-B39B-37FF65347ABD}"/>
              </a:ext>
            </a:extLst>
          </p:cNvPr>
          <p:cNvSpPr>
            <a:spLocks noGrp="1"/>
          </p:cNvSpPr>
          <p:nvPr>
            <p:ph type="ctrTitle"/>
          </p:nvPr>
        </p:nvSpPr>
        <p:spPr>
          <a:xfrm>
            <a:off x="2197100" y="1079500"/>
            <a:ext cx="7797799" cy="2138400"/>
          </a:xfrm>
        </p:spPr>
        <p:txBody>
          <a:bodyPr anchor="b">
            <a:normAutofit/>
          </a:bodyPr>
          <a:lstStyle>
            <a:lvl1pPr algn="ctr">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3D95C8C-0A7F-40D9-A690-3D5898EFFE81}"/>
              </a:ext>
            </a:extLst>
          </p:cNvPr>
          <p:cNvSpPr>
            <a:spLocks noGrp="1"/>
          </p:cNvSpPr>
          <p:nvPr>
            <p:ph type="subTitle" idx="1"/>
          </p:nvPr>
        </p:nvSpPr>
        <p:spPr>
          <a:xfrm>
            <a:off x="3308350" y="4113213"/>
            <a:ext cx="5575300" cy="1655762"/>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D1322F3-E47A-4D6E-96A8-AB5C73BA9906}"/>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dirty="0"/>
          </a:p>
        </p:txBody>
      </p:sp>
      <p:sp>
        <p:nvSpPr>
          <p:cNvPr id="5" name="Footer Placeholder 4">
            <a:extLst>
              <a:ext uri="{FF2B5EF4-FFF2-40B4-BE49-F238E27FC236}">
                <a16:creationId xmlns:a16="http://schemas.microsoft.com/office/drawing/2014/main" id="{737BF5CE-9E66-4FD5-949F-34E11607C6DF}"/>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EDAB7A-4032-416A-B04E-1F4878912E0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dirty="0"/>
          </a:p>
        </p:txBody>
      </p:sp>
      <p:cxnSp>
        <p:nvCxnSpPr>
          <p:cNvPr id="7" name="Straight Connector 6">
            <a:extLst>
              <a:ext uri="{FF2B5EF4-FFF2-40B4-BE49-F238E27FC236}">
                <a16:creationId xmlns:a16="http://schemas.microsoft.com/office/drawing/2014/main" id="{701C0CAB-6A03-4C6A-9FAA-219847753628}"/>
              </a:ext>
            </a:extLst>
          </p:cNvPr>
          <p:cNvCxnSpPr>
            <a:cxnSpLocks/>
          </p:cNvCxnSpPr>
          <p:nvPr/>
        </p:nvCxnSpPr>
        <p:spPr>
          <a:xfrm>
            <a:off x="5826000"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F982E0B2-AA9C-441C-A08E-A9DF9CF12116}"/>
              </a:ext>
            </a:extLst>
          </p:cNvPr>
          <p:cNvGrpSpPr/>
          <p:nvPr/>
        </p:nvGrpSpPr>
        <p:grpSpPr>
          <a:xfrm>
            <a:off x="9728046" y="4869342"/>
            <a:ext cx="1623711" cy="630920"/>
            <a:chOff x="9588346" y="4824892"/>
            <a:chExt cx="1623711" cy="630920"/>
          </a:xfrm>
        </p:grpSpPr>
        <p:sp>
          <p:nvSpPr>
            <p:cNvPr id="16" name="Freeform: Shape 15">
              <a:extLst>
                <a:ext uri="{FF2B5EF4-FFF2-40B4-BE49-F238E27FC236}">
                  <a16:creationId xmlns:a16="http://schemas.microsoft.com/office/drawing/2014/main" id="{A4A2E074-C10D-4C57-AB72-B631E4D77102}"/>
                </a:ext>
              </a:extLst>
            </p:cNvPr>
            <p:cNvSpPr/>
            <p:nvPr/>
          </p:nvSpPr>
          <p:spPr>
            <a:xfrm rot="2700000" flipH="1">
              <a:off x="10267789" y="4452443"/>
              <a:ext cx="571820" cy="1316717"/>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820" h="1316717">
                  <a:moveTo>
                    <a:pt x="282417" y="0"/>
                  </a:moveTo>
                  <a:lnTo>
                    <a:pt x="285910" y="3175"/>
                  </a:lnTo>
                  <a:lnTo>
                    <a:pt x="287393" y="1827"/>
                  </a:lnTo>
                  <a:lnTo>
                    <a:pt x="289403" y="0"/>
                  </a:lnTo>
                  <a:lnTo>
                    <a:pt x="289403" y="6349"/>
                  </a:lnTo>
                  <a:lnTo>
                    <a:pt x="309203" y="24345"/>
                  </a:lnTo>
                  <a:cubicBezTo>
                    <a:pt x="471461" y="186603"/>
                    <a:pt x="571820" y="410761"/>
                    <a:pt x="571820" y="658359"/>
                  </a:cubicBezTo>
                  <a:cubicBezTo>
                    <a:pt x="571820" y="905956"/>
                    <a:pt x="471461" y="1130114"/>
                    <a:pt x="309203" y="1292372"/>
                  </a:cubicBezTo>
                  <a:lnTo>
                    <a:pt x="289403" y="1310368"/>
                  </a:lnTo>
                  <a:lnTo>
                    <a:pt x="289403" y="1316717"/>
                  </a:lnTo>
                  <a:lnTo>
                    <a:pt x="287393" y="1314890"/>
                  </a:lnTo>
                  <a:lnTo>
                    <a:pt x="285910" y="1313542"/>
                  </a:lnTo>
                  <a:lnTo>
                    <a:pt x="282417" y="1316717"/>
                  </a:lnTo>
                  <a:lnTo>
                    <a:pt x="282417" y="1310367"/>
                  </a:lnTo>
                  <a:lnTo>
                    <a:pt x="262617" y="1292372"/>
                  </a:lnTo>
                  <a:cubicBezTo>
                    <a:pt x="100359" y="1130113"/>
                    <a:pt x="0" y="905956"/>
                    <a:pt x="0" y="658358"/>
                  </a:cubicBezTo>
                  <a:cubicBezTo>
                    <a:pt x="0" y="410761"/>
                    <a:pt x="100359" y="186603"/>
                    <a:pt x="262617" y="24345"/>
                  </a:cubicBezTo>
                  <a:lnTo>
                    <a:pt x="282417" y="6349"/>
                  </a:lnTo>
                  <a:close/>
                </a:path>
              </a:pathLst>
            </a:custGeom>
            <a:solidFill>
              <a:schemeClr val="accent4">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0B037EB3-1772-4BA8-A95A-E5DBDFEA32B0}"/>
                </a:ext>
              </a:extLst>
            </p:cNvPr>
            <p:cNvGrpSpPr/>
            <p:nvPr/>
          </p:nvGrpSpPr>
          <p:grpSpPr>
            <a:xfrm rot="2700000" flipH="1">
              <a:off x="10112436" y="4359902"/>
              <a:ext cx="571820" cy="1620000"/>
              <a:chOff x="8482785" y="4330454"/>
              <a:chExt cx="571820" cy="1620000"/>
            </a:xfrm>
          </p:grpSpPr>
          <p:sp>
            <p:nvSpPr>
              <p:cNvPr id="18" name="Freeform: Shape 17">
                <a:extLst>
                  <a:ext uri="{FF2B5EF4-FFF2-40B4-BE49-F238E27FC236}">
                    <a16:creationId xmlns:a16="http://schemas.microsoft.com/office/drawing/2014/main" id="{A1F47AC1-63D0-47F3-9728-1A0A0543494B}"/>
                  </a:ext>
                </a:extLst>
              </p:cNvPr>
              <p:cNvSpPr/>
              <p:nvPr/>
            </p:nvSpPr>
            <p:spPr>
              <a:xfrm>
                <a:off x="8482785" y="4333632"/>
                <a:ext cx="571820" cy="1311956"/>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82417 w 571820"/>
                  <a:gd name="connsiteY0" fmla="*/ 6349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309203 w 571820"/>
                  <a:gd name="connsiteY4" fmla="*/ 24345 h 1316717"/>
                  <a:gd name="connsiteX5" fmla="*/ 571820 w 571820"/>
                  <a:gd name="connsiteY5" fmla="*/ 658359 h 1316717"/>
                  <a:gd name="connsiteX6" fmla="*/ 309203 w 571820"/>
                  <a:gd name="connsiteY6" fmla="*/ 1292372 h 1316717"/>
                  <a:gd name="connsiteX7" fmla="*/ 289403 w 571820"/>
                  <a:gd name="connsiteY7" fmla="*/ 1310368 h 1316717"/>
                  <a:gd name="connsiteX8" fmla="*/ 289403 w 571820"/>
                  <a:gd name="connsiteY8" fmla="*/ 1316717 h 1316717"/>
                  <a:gd name="connsiteX9" fmla="*/ 287393 w 571820"/>
                  <a:gd name="connsiteY9" fmla="*/ 1314890 h 1316717"/>
                  <a:gd name="connsiteX10" fmla="*/ 285910 w 571820"/>
                  <a:gd name="connsiteY10" fmla="*/ 1313542 h 1316717"/>
                  <a:gd name="connsiteX11" fmla="*/ 282417 w 571820"/>
                  <a:gd name="connsiteY11" fmla="*/ 1316717 h 1316717"/>
                  <a:gd name="connsiteX12" fmla="*/ 282417 w 571820"/>
                  <a:gd name="connsiteY12" fmla="*/ 1310367 h 1316717"/>
                  <a:gd name="connsiteX13" fmla="*/ 262617 w 571820"/>
                  <a:gd name="connsiteY13" fmla="*/ 1292372 h 1316717"/>
                  <a:gd name="connsiteX14" fmla="*/ 0 w 571820"/>
                  <a:gd name="connsiteY14" fmla="*/ 658358 h 1316717"/>
                  <a:gd name="connsiteX15" fmla="*/ 262617 w 571820"/>
                  <a:gd name="connsiteY15" fmla="*/ 24345 h 1316717"/>
                  <a:gd name="connsiteX0" fmla="*/ 262617 w 571820"/>
                  <a:gd name="connsiteY0" fmla="*/ 22518 h 1314890"/>
                  <a:gd name="connsiteX1" fmla="*/ 285910 w 571820"/>
                  <a:gd name="connsiteY1" fmla="*/ 1348 h 1314890"/>
                  <a:gd name="connsiteX2" fmla="*/ 287393 w 571820"/>
                  <a:gd name="connsiteY2" fmla="*/ 0 h 1314890"/>
                  <a:gd name="connsiteX3" fmla="*/ 309203 w 571820"/>
                  <a:gd name="connsiteY3" fmla="*/ 22518 h 1314890"/>
                  <a:gd name="connsiteX4" fmla="*/ 571820 w 571820"/>
                  <a:gd name="connsiteY4" fmla="*/ 656532 h 1314890"/>
                  <a:gd name="connsiteX5" fmla="*/ 309203 w 571820"/>
                  <a:gd name="connsiteY5" fmla="*/ 1290545 h 1314890"/>
                  <a:gd name="connsiteX6" fmla="*/ 289403 w 571820"/>
                  <a:gd name="connsiteY6" fmla="*/ 1308541 h 1314890"/>
                  <a:gd name="connsiteX7" fmla="*/ 289403 w 571820"/>
                  <a:gd name="connsiteY7" fmla="*/ 1314890 h 1314890"/>
                  <a:gd name="connsiteX8" fmla="*/ 287393 w 571820"/>
                  <a:gd name="connsiteY8" fmla="*/ 1313063 h 1314890"/>
                  <a:gd name="connsiteX9" fmla="*/ 285910 w 571820"/>
                  <a:gd name="connsiteY9" fmla="*/ 1311715 h 1314890"/>
                  <a:gd name="connsiteX10" fmla="*/ 282417 w 571820"/>
                  <a:gd name="connsiteY10" fmla="*/ 1314890 h 1314890"/>
                  <a:gd name="connsiteX11" fmla="*/ 282417 w 571820"/>
                  <a:gd name="connsiteY11" fmla="*/ 1308540 h 1314890"/>
                  <a:gd name="connsiteX12" fmla="*/ 262617 w 571820"/>
                  <a:gd name="connsiteY12" fmla="*/ 1290545 h 1314890"/>
                  <a:gd name="connsiteX13" fmla="*/ 0 w 571820"/>
                  <a:gd name="connsiteY13" fmla="*/ 656531 h 1314890"/>
                  <a:gd name="connsiteX14" fmla="*/ 262617 w 571820"/>
                  <a:gd name="connsiteY14" fmla="*/ 22518 h 1314890"/>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82417 w 571820"/>
                  <a:gd name="connsiteY10" fmla="*/ 1307192 h 1313542"/>
                  <a:gd name="connsiteX11" fmla="*/ 262617 w 571820"/>
                  <a:gd name="connsiteY11" fmla="*/ 1289197 h 1313542"/>
                  <a:gd name="connsiteX12" fmla="*/ 0 w 571820"/>
                  <a:gd name="connsiteY12" fmla="*/ 655183 h 1313542"/>
                  <a:gd name="connsiteX13" fmla="*/ 262617 w 571820"/>
                  <a:gd name="connsiteY13"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62617 w 571820"/>
                  <a:gd name="connsiteY10" fmla="*/ 1289197 h 1313542"/>
                  <a:gd name="connsiteX11" fmla="*/ 0 w 571820"/>
                  <a:gd name="connsiteY11" fmla="*/ 655183 h 1313542"/>
                  <a:gd name="connsiteX12" fmla="*/ 262617 w 571820"/>
                  <a:gd name="connsiteY12"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62617 w 571820"/>
                  <a:gd name="connsiteY9" fmla="*/ 1289197 h 1313542"/>
                  <a:gd name="connsiteX10" fmla="*/ 0 w 571820"/>
                  <a:gd name="connsiteY10" fmla="*/ 655183 h 1313542"/>
                  <a:gd name="connsiteX11" fmla="*/ 262617 w 571820"/>
                  <a:gd name="connsiteY11"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62617 w 571820"/>
                  <a:gd name="connsiteY8" fmla="*/ 1289197 h 1313542"/>
                  <a:gd name="connsiteX9" fmla="*/ 0 w 571820"/>
                  <a:gd name="connsiteY9" fmla="*/ 655183 h 1313542"/>
                  <a:gd name="connsiteX10" fmla="*/ 262617 w 571820"/>
                  <a:gd name="connsiteY10"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62617 w 571820"/>
                  <a:gd name="connsiteY7" fmla="*/ 1289197 h 1313542"/>
                  <a:gd name="connsiteX8" fmla="*/ 0 w 571820"/>
                  <a:gd name="connsiteY8" fmla="*/ 655183 h 1313542"/>
                  <a:gd name="connsiteX9" fmla="*/ 262617 w 571820"/>
                  <a:gd name="connsiteY9" fmla="*/ 21170 h 1313542"/>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9403 w 571820"/>
                  <a:gd name="connsiteY5" fmla="*/ 1307193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5832 w 571820"/>
                  <a:gd name="connsiteY5" fmla="*/ 1311956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11956"/>
                  <a:gd name="connsiteX1" fmla="*/ 285910 w 571820"/>
                  <a:gd name="connsiteY1" fmla="*/ 0 h 1311956"/>
                  <a:gd name="connsiteX2" fmla="*/ 309203 w 571820"/>
                  <a:gd name="connsiteY2" fmla="*/ 21170 h 1311956"/>
                  <a:gd name="connsiteX3" fmla="*/ 571820 w 571820"/>
                  <a:gd name="connsiteY3" fmla="*/ 655184 h 1311956"/>
                  <a:gd name="connsiteX4" fmla="*/ 309203 w 571820"/>
                  <a:gd name="connsiteY4" fmla="*/ 1289197 h 1311956"/>
                  <a:gd name="connsiteX5" fmla="*/ 285832 w 571820"/>
                  <a:gd name="connsiteY5" fmla="*/ 1311956 h 1311956"/>
                  <a:gd name="connsiteX6" fmla="*/ 262617 w 571820"/>
                  <a:gd name="connsiteY6" fmla="*/ 1289197 h 1311956"/>
                  <a:gd name="connsiteX7" fmla="*/ 0 w 571820"/>
                  <a:gd name="connsiteY7" fmla="*/ 655183 h 1311956"/>
                  <a:gd name="connsiteX8" fmla="*/ 262617 w 571820"/>
                  <a:gd name="connsiteY8" fmla="*/ 21170 h 131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20" h="1311956">
                    <a:moveTo>
                      <a:pt x="262617" y="21170"/>
                    </a:moveTo>
                    <a:lnTo>
                      <a:pt x="285910" y="0"/>
                    </a:lnTo>
                    <a:lnTo>
                      <a:pt x="309203" y="21170"/>
                    </a:lnTo>
                    <a:cubicBezTo>
                      <a:pt x="471461" y="183428"/>
                      <a:pt x="571820" y="407586"/>
                      <a:pt x="571820" y="655184"/>
                    </a:cubicBezTo>
                    <a:cubicBezTo>
                      <a:pt x="571820" y="902781"/>
                      <a:pt x="471461" y="1126939"/>
                      <a:pt x="309203" y="1289197"/>
                    </a:cubicBezTo>
                    <a:lnTo>
                      <a:pt x="285832" y="1311956"/>
                    </a:lnTo>
                    <a:lnTo>
                      <a:pt x="262617" y="1289197"/>
                    </a:lnTo>
                    <a:cubicBezTo>
                      <a:pt x="100359" y="1126938"/>
                      <a:pt x="0" y="902781"/>
                      <a:pt x="0" y="655183"/>
                    </a:cubicBezTo>
                    <a:cubicBezTo>
                      <a:pt x="0" y="407586"/>
                      <a:pt x="100359" y="183428"/>
                      <a:pt x="262617" y="2117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 name="Straight Connector 18">
                <a:extLst>
                  <a:ext uri="{FF2B5EF4-FFF2-40B4-BE49-F238E27FC236}">
                    <a16:creationId xmlns:a16="http://schemas.microsoft.com/office/drawing/2014/main" id="{803A57D6-0C36-4560-A08A-16768551EF6F}"/>
                  </a:ext>
                </a:extLst>
              </p:cNvPr>
              <p:cNvCxnSpPr>
                <a:cxnSpLocks/>
              </p:cNvCxnSpPr>
              <p:nvPr/>
            </p:nvCxnSpPr>
            <p:spPr>
              <a:xfrm>
                <a:off x="8768695" y="433045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0613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794F-0C7D-47A6-A355-9B54F3A082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18BEFC-5F95-43C3-A662-CF24426CB374}"/>
              </a:ext>
            </a:extLst>
          </p:cNvPr>
          <p:cNvSpPr>
            <a:spLocks noGrp="1"/>
          </p:cNvSpPr>
          <p:nvPr>
            <p:ph type="body" orient="vert" idx="1"/>
          </p:nvPr>
        </p:nvSpPr>
        <p:spPr>
          <a:xfrm>
            <a:off x="1079500" y="1790700"/>
            <a:ext cx="10026650" cy="39782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020A41-C226-41AB-8766-C9BF3E9BF9D0}"/>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5" name="Footer Placeholder 4">
            <a:extLst>
              <a:ext uri="{FF2B5EF4-FFF2-40B4-BE49-F238E27FC236}">
                <a16:creationId xmlns:a16="http://schemas.microsoft.com/office/drawing/2014/main" id="{877795E9-017B-4505-810D-A5F553A56BC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26A1BD-3429-4C11-B230-8AD083EC3EC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155019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1CA2-18BF-408B-A40C-B43A0A7B80FA}"/>
              </a:ext>
            </a:extLst>
          </p:cNvPr>
          <p:cNvSpPr>
            <a:spLocks noGrp="1"/>
          </p:cNvSpPr>
          <p:nvPr>
            <p:ph type="title" orient="vert"/>
          </p:nvPr>
        </p:nvSpPr>
        <p:spPr>
          <a:xfrm>
            <a:off x="9899079" y="1079500"/>
            <a:ext cx="1292662" cy="4689476"/>
          </a:xfrm>
        </p:spPr>
        <p:txBody>
          <a:bodyPr vert="eaVert">
            <a:normAutofit/>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E424B6-12FC-41A1-AF7C-7E3931D97204}"/>
              </a:ext>
            </a:extLst>
          </p:cNvPr>
          <p:cNvSpPr>
            <a:spLocks noGrp="1"/>
          </p:cNvSpPr>
          <p:nvPr>
            <p:ph type="body" orient="vert" idx="1"/>
          </p:nvPr>
        </p:nvSpPr>
        <p:spPr>
          <a:xfrm>
            <a:off x="1079499" y="1079500"/>
            <a:ext cx="8495943" cy="46894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35CF957-F921-48CF-97FE-91190C1AE9B3}"/>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5" name="Footer Placeholder 4">
            <a:extLst>
              <a:ext uri="{FF2B5EF4-FFF2-40B4-BE49-F238E27FC236}">
                <a16:creationId xmlns:a16="http://schemas.microsoft.com/office/drawing/2014/main" id="{6653F49D-6E0C-47F7-BAAD-A427913DC4D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38A122-F390-46CF-BECF-3AE05CA585C4}"/>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276981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7D3B28-C66B-4279-AB67-2BC1D01239A4}"/>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5" name="Footer Placeholder 4">
            <a:extLst>
              <a:ext uri="{FF2B5EF4-FFF2-40B4-BE49-F238E27FC236}">
                <a16:creationId xmlns:a16="http://schemas.microsoft.com/office/drawing/2014/main" id="{8928FF39-A0DA-4F77-9297-B83C86B575D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9D7D65A-9D4E-42F6-A8BF-1EEAFB180710}"/>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798459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17BB-B242-4CC6-887C-83E08CE2D54A}"/>
              </a:ext>
            </a:extLst>
          </p:cNvPr>
          <p:cNvSpPr>
            <a:spLocks noGrp="1"/>
          </p:cNvSpPr>
          <p:nvPr>
            <p:ph type="title"/>
          </p:nvPr>
        </p:nvSpPr>
        <p:spPr>
          <a:xfrm>
            <a:off x="1079500" y="2252663"/>
            <a:ext cx="4457700" cy="2349500"/>
          </a:xfrm>
        </p:spPr>
        <p:txBody>
          <a:bodyPr anchor="ctr" anchorCtr="0">
            <a:normAutofit/>
          </a:bodyPr>
          <a:lstStyle>
            <a:lvl1pPr algn="ctr">
              <a:defRPr sz="2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695823-EA83-493F-8FEC-C72B5B9CF2FD}"/>
              </a:ext>
            </a:extLst>
          </p:cNvPr>
          <p:cNvSpPr>
            <a:spLocks noGrp="1"/>
          </p:cNvSpPr>
          <p:nvPr>
            <p:ph type="body" idx="1"/>
          </p:nvPr>
        </p:nvSpPr>
        <p:spPr>
          <a:xfrm>
            <a:off x="6654800" y="2252664"/>
            <a:ext cx="4451348" cy="2349500"/>
          </a:xfrm>
        </p:spPr>
        <p:txBody>
          <a:bodyPr anchor="ctr" anchorCtr="0"/>
          <a:lstStyle>
            <a:lvl1pPr marL="0" indent="0">
              <a:buNone/>
              <a:defRPr sz="2400" i="1">
                <a:solidFill>
                  <a:schemeClr val="tx1">
                    <a:alpha val="7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E08E54-36BB-4AB4-BE1F-5FA8207BEAF8}"/>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5" name="Footer Placeholder 4">
            <a:extLst>
              <a:ext uri="{FF2B5EF4-FFF2-40B4-BE49-F238E27FC236}">
                <a16:creationId xmlns:a16="http://schemas.microsoft.com/office/drawing/2014/main" id="{C0453A6A-C55A-40A1-A3BB-DB417047F54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D6E656-7AC0-4BD3-AFE5-4B5122E2F2D8}"/>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grpSp>
        <p:nvGrpSpPr>
          <p:cNvPr id="20" name="Group 19">
            <a:extLst>
              <a:ext uri="{FF2B5EF4-FFF2-40B4-BE49-F238E27FC236}">
                <a16:creationId xmlns:a16="http://schemas.microsoft.com/office/drawing/2014/main" id="{E9ABE19D-0B51-4388-93D1-0CD6B767115D}"/>
              </a:ext>
            </a:extLst>
          </p:cNvPr>
          <p:cNvGrpSpPr/>
          <p:nvPr/>
        </p:nvGrpSpPr>
        <p:grpSpPr>
          <a:xfrm>
            <a:off x="999771" y="932104"/>
            <a:ext cx="913428" cy="1032464"/>
            <a:chOff x="999771" y="932104"/>
            <a:chExt cx="913428" cy="1032464"/>
          </a:xfrm>
        </p:grpSpPr>
        <p:grpSp>
          <p:nvGrpSpPr>
            <p:cNvPr id="21" name="Group 20">
              <a:extLst>
                <a:ext uri="{FF2B5EF4-FFF2-40B4-BE49-F238E27FC236}">
                  <a16:creationId xmlns:a16="http://schemas.microsoft.com/office/drawing/2014/main" id="{46226ED6-7133-4222-9552-0EA4B1B3C9FB}"/>
                </a:ext>
              </a:extLst>
            </p:cNvPr>
            <p:cNvGrpSpPr/>
            <p:nvPr/>
          </p:nvGrpSpPr>
          <p:grpSpPr>
            <a:xfrm rot="8100000" flipV="1">
              <a:off x="1047457" y="1290386"/>
              <a:ext cx="865742" cy="628383"/>
              <a:chOff x="558167" y="958515"/>
              <a:chExt cx="865742" cy="628383"/>
            </a:xfrm>
            <a:solidFill>
              <a:schemeClr val="accent3"/>
            </a:solidFill>
          </p:grpSpPr>
          <p:sp>
            <p:nvSpPr>
              <p:cNvPr id="28" name="Freeform: Shape 27">
                <a:extLst>
                  <a:ext uri="{FF2B5EF4-FFF2-40B4-BE49-F238E27FC236}">
                    <a16:creationId xmlns:a16="http://schemas.microsoft.com/office/drawing/2014/main" id="{BE810E40-D42F-4034-93BA-54446465D20B}"/>
                  </a:ext>
                </a:extLst>
              </p:cNvPr>
              <p:cNvSpPr/>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Freeform: Shape 28">
                <a:extLst>
                  <a:ext uri="{FF2B5EF4-FFF2-40B4-BE49-F238E27FC236}">
                    <a16:creationId xmlns:a16="http://schemas.microsoft.com/office/drawing/2014/main" id="{60F6BFC2-CA89-42B8-8A5A-E9F26BA87FBB}"/>
                  </a:ext>
                </a:extLst>
              </p:cNvPr>
              <p:cNvSpPr/>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2" name="Group 21">
              <a:extLst>
                <a:ext uri="{FF2B5EF4-FFF2-40B4-BE49-F238E27FC236}">
                  <a16:creationId xmlns:a16="http://schemas.microsoft.com/office/drawing/2014/main" id="{1CA36485-DC1D-48C9-91B2-425DBC66D471}"/>
                </a:ext>
              </a:extLst>
            </p:cNvPr>
            <p:cNvGrpSpPr/>
            <p:nvPr/>
          </p:nvGrpSpPr>
          <p:grpSpPr>
            <a:xfrm rot="10800000" flipH="1" flipV="1">
              <a:off x="999771" y="932104"/>
              <a:ext cx="864005" cy="1032464"/>
              <a:chOff x="2207971" y="2384401"/>
              <a:chExt cx="864005" cy="1032464"/>
            </a:xfrm>
          </p:grpSpPr>
          <p:sp>
            <p:nvSpPr>
              <p:cNvPr id="23" name="Freeform: Shape 22">
                <a:extLst>
                  <a:ext uri="{FF2B5EF4-FFF2-40B4-BE49-F238E27FC236}">
                    <a16:creationId xmlns:a16="http://schemas.microsoft.com/office/drawing/2014/main" id="{0ACF276E-196C-4923-B7D1-48A8E6A1669C}"/>
                  </a:ext>
                </a:extLst>
              </p:cNvPr>
              <p:cNvSpPr/>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Freeform: Shape 23">
                <a:extLst>
                  <a:ext uri="{FF2B5EF4-FFF2-40B4-BE49-F238E27FC236}">
                    <a16:creationId xmlns:a16="http://schemas.microsoft.com/office/drawing/2014/main" id="{FFE3686C-DFF6-4995-81B8-FA38F5BB0401}"/>
                  </a:ext>
                </a:extLst>
              </p:cNvPr>
              <p:cNvSpPr/>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5" name="Group 24">
                <a:extLst>
                  <a:ext uri="{FF2B5EF4-FFF2-40B4-BE49-F238E27FC236}">
                    <a16:creationId xmlns:a16="http://schemas.microsoft.com/office/drawing/2014/main" id="{9DCBF653-CCB9-47B2-9DD9-68847A45D82D}"/>
                  </a:ext>
                </a:extLst>
              </p:cNvPr>
              <p:cNvGrpSpPr/>
              <p:nvPr/>
            </p:nvGrpSpPr>
            <p:grpSpPr>
              <a:xfrm>
                <a:off x="2440769" y="2384401"/>
                <a:ext cx="313009" cy="1032464"/>
                <a:chOff x="2440769" y="2384401"/>
                <a:chExt cx="313009" cy="1032464"/>
              </a:xfrm>
            </p:grpSpPr>
            <p:cxnSp>
              <p:nvCxnSpPr>
                <p:cNvPr id="26" name="Straight Connector 25">
                  <a:extLst>
                    <a:ext uri="{FF2B5EF4-FFF2-40B4-BE49-F238E27FC236}">
                      <a16:creationId xmlns:a16="http://schemas.microsoft.com/office/drawing/2014/main" id="{7F081A1F-C7C9-4907-AAED-B4E9B64973FB}"/>
                    </a:ext>
                  </a:extLst>
                </p:cNvPr>
                <p:cNvCxnSpPr>
                  <a:cxnSpLocks/>
                </p:cNvCxnSpPr>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F8F89A-0719-4D9A-8379-9EEBD7201052}"/>
                    </a:ext>
                  </a:extLst>
                </p:cNvPr>
                <p:cNvCxnSpPr>
                  <a:cxnSpLocks/>
                </p:cNvCxnSpPr>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30" name="Group 29">
            <a:extLst>
              <a:ext uri="{FF2B5EF4-FFF2-40B4-BE49-F238E27FC236}">
                <a16:creationId xmlns:a16="http://schemas.microsoft.com/office/drawing/2014/main" id="{E7AA5779-FF0F-4ACF-A56C-710A4CDEC8A3}"/>
              </a:ext>
            </a:extLst>
          </p:cNvPr>
          <p:cNvGrpSpPr/>
          <p:nvPr/>
        </p:nvGrpSpPr>
        <p:grpSpPr>
          <a:xfrm>
            <a:off x="1437136" y="649304"/>
            <a:ext cx="388541" cy="388541"/>
            <a:chOff x="5752675" y="5440856"/>
            <a:chExt cx="388541" cy="388541"/>
          </a:xfrm>
        </p:grpSpPr>
        <p:sp>
          <p:nvSpPr>
            <p:cNvPr id="31" name="Oval 30">
              <a:extLst>
                <a:ext uri="{FF2B5EF4-FFF2-40B4-BE49-F238E27FC236}">
                  <a16:creationId xmlns:a16="http://schemas.microsoft.com/office/drawing/2014/main" id="{5F0ADB13-4626-4F84-B513-0B58E65C248E}"/>
                </a:ext>
              </a:extLst>
            </p:cNvPr>
            <p:cNvSpPr/>
            <p:nvPr/>
          </p:nvSpPr>
          <p:spPr>
            <a:xfrm rot="10800000">
              <a:off x="5800801" y="5488982"/>
              <a:ext cx="340415" cy="3404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AF46BC46-AD78-4932-95BA-D3009154CA7A}"/>
                </a:ext>
              </a:extLst>
            </p:cNvPr>
            <p:cNvSpPr/>
            <p:nvPr/>
          </p:nvSpPr>
          <p:spPr>
            <a:xfrm>
              <a:off x="5752675" y="5440856"/>
              <a:ext cx="340415" cy="34041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3" name="Straight Connector 32">
            <a:extLst>
              <a:ext uri="{FF2B5EF4-FFF2-40B4-BE49-F238E27FC236}">
                <a16:creationId xmlns:a16="http://schemas.microsoft.com/office/drawing/2014/main" id="{D38118F0-6EA8-4901-9161-9101C6DDD97E}"/>
              </a:ext>
            </a:extLst>
          </p:cNvPr>
          <p:cNvCxnSpPr>
            <a:cxnSpLocks/>
          </p:cNvCxnSpPr>
          <p:nvPr/>
        </p:nvCxnSpPr>
        <p:spPr>
          <a:xfrm rot="16200000" flipH="1">
            <a:off x="5826000" y="342900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35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108585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36600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0E57E5E-B324-4633-AB65-4A53498B9FA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6" name="Footer Placeholder 5">
            <a:extLst>
              <a:ext uri="{FF2B5EF4-FFF2-40B4-BE49-F238E27FC236}">
                <a16:creationId xmlns:a16="http://schemas.microsoft.com/office/drawing/2014/main" id="{5B42A16D-8423-4C91-B839-F95380250FA3}"/>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3AD46B-C875-4F91-8991-4A4E5D768D9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6339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70C3-74D3-4445-A879-4F7CF42ED29A}"/>
              </a:ext>
            </a:extLst>
          </p:cNvPr>
          <p:cNvSpPr>
            <a:spLocks noGrp="1"/>
          </p:cNvSpPr>
          <p:nvPr>
            <p:ph type="title"/>
          </p:nvPr>
        </p:nvSpPr>
        <p:spPr>
          <a:xfrm>
            <a:off x="1079500" y="1011238"/>
            <a:ext cx="10026650" cy="655637"/>
          </a:xfrm>
        </p:spPr>
        <p:txBody>
          <a:bodyPr>
            <a:normAutofit/>
          </a:bodyPr>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2B64494-3C1C-49FE-ADB2-6F41CEEA82EF}"/>
              </a:ext>
            </a:extLst>
          </p:cNvPr>
          <p:cNvSpPr>
            <a:spLocks noGrp="1"/>
          </p:cNvSpPr>
          <p:nvPr>
            <p:ph type="body" idx="1"/>
          </p:nvPr>
        </p:nvSpPr>
        <p:spPr>
          <a:xfrm>
            <a:off x="107950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EE19A6-8340-43A4-9B30-A27DEB9E2BF1}"/>
              </a:ext>
            </a:extLst>
          </p:cNvPr>
          <p:cNvSpPr>
            <a:spLocks noGrp="1"/>
          </p:cNvSpPr>
          <p:nvPr>
            <p:ph sz="half" idx="2"/>
          </p:nvPr>
        </p:nvSpPr>
        <p:spPr>
          <a:xfrm>
            <a:off x="1079500" y="2525561"/>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B9D4B31-0090-483A-BF84-CEA2B22D51D5}"/>
              </a:ext>
            </a:extLst>
          </p:cNvPr>
          <p:cNvSpPr>
            <a:spLocks noGrp="1"/>
          </p:cNvSpPr>
          <p:nvPr>
            <p:ph type="body" sz="quarter" idx="3"/>
          </p:nvPr>
        </p:nvSpPr>
        <p:spPr>
          <a:xfrm>
            <a:off x="636495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DB9E9-0BD8-4F85-9342-5C5BA0D35CEA}"/>
              </a:ext>
            </a:extLst>
          </p:cNvPr>
          <p:cNvSpPr>
            <a:spLocks noGrp="1"/>
          </p:cNvSpPr>
          <p:nvPr>
            <p:ph sz="quarter" idx="4"/>
          </p:nvPr>
        </p:nvSpPr>
        <p:spPr>
          <a:xfrm>
            <a:off x="6364950" y="2525560"/>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2AE3D3E-6168-45C3-BAB4-04FFFB9835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8" name="Footer Placeholder 7">
            <a:extLst>
              <a:ext uri="{FF2B5EF4-FFF2-40B4-BE49-F238E27FC236}">
                <a16:creationId xmlns:a16="http://schemas.microsoft.com/office/drawing/2014/main" id="{DA8F8D02-7CCF-4321-847A-CD553E52A342}"/>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F966368-2A9A-4617-A2A9-E4E9ACD06381}"/>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957517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9500" y="1079500"/>
            <a:ext cx="10026650" cy="4689475"/>
          </a:xfrm>
        </p:spPr>
        <p:txBody>
          <a:bodyPr anchor="ct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1629F6FD-C2F8-4688-B52A-ED76F48B8B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4" name="Footer Placeholder 3">
            <a:extLst>
              <a:ext uri="{FF2B5EF4-FFF2-40B4-BE49-F238E27FC236}">
                <a16:creationId xmlns:a16="http://schemas.microsoft.com/office/drawing/2014/main" id="{AB358F0F-237C-4F8E-A5A7-48269F700B1D}"/>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8C3629E-70C3-44A4-A268-2194CD424AF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538329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232D4-EC56-49D3-B967-D972B5E5E2C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3" name="Footer Placeholder 2">
            <a:extLst>
              <a:ext uri="{FF2B5EF4-FFF2-40B4-BE49-F238E27FC236}">
                <a16:creationId xmlns:a16="http://schemas.microsoft.com/office/drawing/2014/main" id="{0B2C3171-136A-405F-B1CF-C0DAFAA21E4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6523E7E-BA29-40D2-BE24-10E7F705040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54432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07EF-706F-47DD-B487-7C3E4EDE1945}"/>
              </a:ext>
            </a:extLst>
          </p:cNvPr>
          <p:cNvSpPr>
            <a:spLocks noGrp="1"/>
          </p:cNvSpPr>
          <p:nvPr>
            <p:ph type="title"/>
          </p:nvPr>
        </p:nvSpPr>
        <p:spPr>
          <a:xfrm>
            <a:off x="1071607" y="1011238"/>
            <a:ext cx="3906000" cy="1292400"/>
          </a:xfrm>
        </p:spPr>
        <p:txBody>
          <a:bodyPr anchor="t" anchorCtr="0">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8298442-7D9F-4D62-866B-FBA382F06C4C}"/>
              </a:ext>
            </a:extLst>
          </p:cNvPr>
          <p:cNvSpPr>
            <a:spLocks noGrp="1"/>
          </p:cNvSpPr>
          <p:nvPr>
            <p:ph idx="1"/>
          </p:nvPr>
        </p:nvSpPr>
        <p:spPr>
          <a:xfrm>
            <a:off x="5537200" y="955230"/>
            <a:ext cx="5583193" cy="4813745"/>
          </a:xfrm>
        </p:spPr>
        <p:txBody>
          <a:bodyPr/>
          <a:lstStyle>
            <a:lvl1pPr marL="0" indent="0">
              <a:lnSpc>
                <a:spcPct val="100000"/>
              </a:lnSpc>
              <a:buFontTx/>
              <a:buNone/>
              <a:defRPr sz="4800"/>
            </a:lvl1pPr>
            <a:lvl2pPr marL="0">
              <a:lnSpc>
                <a:spcPct val="100000"/>
              </a:lnSpc>
              <a:defRPr sz="4800"/>
            </a:lvl2pPr>
            <a:lvl3pPr marL="0" indent="0">
              <a:buNone/>
              <a:defRPr sz="2000"/>
            </a:lvl3pPr>
            <a:lvl4pPr marL="0">
              <a:defRPr sz="2000"/>
            </a:lvl4pPr>
            <a:lvl5pPr marL="360000">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7D1DB7-AC43-460E-B3C5-9F8B37D1B50A}"/>
              </a:ext>
            </a:extLst>
          </p:cNvPr>
          <p:cNvSpPr>
            <a:spLocks noGrp="1"/>
          </p:cNvSpPr>
          <p:nvPr>
            <p:ph type="body" sz="half" idx="2"/>
          </p:nvPr>
        </p:nvSpPr>
        <p:spPr>
          <a:xfrm>
            <a:off x="1079499" y="2664000"/>
            <a:ext cx="3905999" cy="3106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0C5DE9-6995-4F6E-AF64-6CE9A677971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6" name="Footer Placeholder 5">
            <a:extLst>
              <a:ext uri="{FF2B5EF4-FFF2-40B4-BE49-F238E27FC236}">
                <a16:creationId xmlns:a16="http://schemas.microsoft.com/office/drawing/2014/main" id="{388BC655-2B4D-48CA-90B9-740400332295}"/>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14A7E0-1D83-4CE0-9FFE-3EEE2B3C27E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166817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7F85-950A-4BED-AE31-5C85DE4FA488}"/>
              </a:ext>
            </a:extLst>
          </p:cNvPr>
          <p:cNvSpPr>
            <a:spLocks noGrp="1"/>
          </p:cNvSpPr>
          <p:nvPr>
            <p:ph type="title"/>
          </p:nvPr>
        </p:nvSpPr>
        <p:spPr>
          <a:xfrm>
            <a:off x="1079501" y="1011238"/>
            <a:ext cx="3905250" cy="1292662"/>
          </a:xfrm>
        </p:spPr>
        <p:txBody>
          <a:bodyPr anchor="t"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13A008-3741-4305-8A06-C0D8404A32BB}"/>
              </a:ext>
            </a:extLst>
          </p:cNvPr>
          <p:cNvSpPr>
            <a:spLocks noGrp="1"/>
          </p:cNvSpPr>
          <p:nvPr>
            <p:ph type="pic" idx="1"/>
          </p:nvPr>
        </p:nvSpPr>
        <p:spPr>
          <a:xfrm>
            <a:off x="5537200" y="531813"/>
            <a:ext cx="6113812" cy="57848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F2ADC63-3365-4920-AF26-600F4D2EA579}"/>
              </a:ext>
            </a:extLst>
          </p:cNvPr>
          <p:cNvSpPr>
            <a:spLocks noGrp="1"/>
          </p:cNvSpPr>
          <p:nvPr>
            <p:ph type="body" sz="half" idx="2"/>
          </p:nvPr>
        </p:nvSpPr>
        <p:spPr>
          <a:xfrm>
            <a:off x="1079500" y="2663825"/>
            <a:ext cx="3905250" cy="310515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161BE-EF8B-4F4D-8197-61442EBC46B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6/16/26</a:t>
            </a:fld>
            <a:endParaRPr lang="en-US"/>
          </a:p>
        </p:txBody>
      </p:sp>
      <p:sp>
        <p:nvSpPr>
          <p:cNvPr id="6" name="Footer Placeholder 5">
            <a:extLst>
              <a:ext uri="{FF2B5EF4-FFF2-40B4-BE49-F238E27FC236}">
                <a16:creationId xmlns:a16="http://schemas.microsoft.com/office/drawing/2014/main" id="{9FD37897-BFE5-414E-9334-53116988DC3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F5BF024-9A20-4B80-976D-420DCCD1616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897643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079500" y="1011238"/>
            <a:ext cx="10026650" cy="655637"/>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079500" y="1790700"/>
            <a:ext cx="10026650" cy="3978275"/>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22E245-B48B-4526-8D2D-9475E64B0624}"/>
              </a:ext>
            </a:extLst>
          </p:cNvPr>
          <p:cNvSpPr>
            <a:spLocks noGrp="1"/>
          </p:cNvSpPr>
          <p:nvPr>
            <p:ph type="dt" sz="half" idx="2"/>
          </p:nvPr>
        </p:nvSpPr>
        <p:spPr>
          <a:xfrm>
            <a:off x="541338" y="6401999"/>
            <a:ext cx="2206625" cy="369332"/>
          </a:xfrm>
          <a:prstGeom prst="rect">
            <a:avLst/>
          </a:prstGeom>
        </p:spPr>
        <p:txBody>
          <a:bodyPr vert="horz" lIns="0" tIns="0" rIns="0" bIns="0" rtlCol="0" anchor="ctr">
            <a:normAutofit/>
          </a:bodyPr>
          <a:lstStyle>
            <a:lvl1pPr algn="l">
              <a:defRPr sz="1000" cap="all" spc="300" baseline="0">
                <a:solidFill>
                  <a:schemeClr val="tx1">
                    <a:alpha val="70000"/>
                  </a:schemeClr>
                </a:solidFill>
              </a:defRPr>
            </a:lvl1pPr>
          </a:lstStyle>
          <a:p>
            <a:fld id="{64F0E216-BA48-4F04-AC4F-645AA0DD6AC6}" type="datetimeFigureOut">
              <a:rPr lang="en-US" smtClean="0"/>
              <a:pPr/>
              <a:t>6/16/26</a:t>
            </a:fld>
            <a:endParaRPr lang="en-US" dirty="0"/>
          </a:p>
        </p:txBody>
      </p:sp>
      <p:sp>
        <p:nvSpPr>
          <p:cNvPr id="5" name="Footer Placeholder 4">
            <a:extLst>
              <a:ext uri="{FF2B5EF4-FFF2-40B4-BE49-F238E27FC236}">
                <a16:creationId xmlns:a16="http://schemas.microsoft.com/office/drawing/2014/main" id="{C2A0FE5C-A494-40F2-A357-786AFFA6318E}"/>
              </a:ext>
            </a:extLst>
          </p:cNvPr>
          <p:cNvSpPr>
            <a:spLocks noGrp="1"/>
          </p:cNvSpPr>
          <p:nvPr>
            <p:ph type="ftr" sz="quarter" idx="3"/>
          </p:nvPr>
        </p:nvSpPr>
        <p:spPr>
          <a:xfrm>
            <a:off x="3308350" y="6401999"/>
            <a:ext cx="5575300" cy="369332"/>
          </a:xfrm>
          <a:prstGeom prst="rect">
            <a:avLst/>
          </a:prstGeom>
        </p:spPr>
        <p:txBody>
          <a:bodyPr vert="horz" lIns="0" tIns="0" rIns="0" bIns="0" rtlCol="0" anchor="ctr">
            <a:normAutofit/>
          </a:bodyPr>
          <a:lstStyle>
            <a:lvl1pPr algn="ctr">
              <a:defRPr sz="1000" cap="all" spc="300" baseline="0">
                <a:solidFill>
                  <a:schemeClr val="tx1">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504686A1-EDE2-44D9-A671-F708A6F883D7}"/>
              </a:ext>
            </a:extLst>
          </p:cNvPr>
          <p:cNvSpPr>
            <a:spLocks noGrp="1"/>
          </p:cNvSpPr>
          <p:nvPr>
            <p:ph type="sldNum" sz="quarter" idx="4"/>
          </p:nvPr>
        </p:nvSpPr>
        <p:spPr>
          <a:xfrm>
            <a:off x="9442800" y="6401999"/>
            <a:ext cx="2208212" cy="369332"/>
          </a:xfrm>
          <a:prstGeom prst="rect">
            <a:avLst/>
          </a:prstGeom>
        </p:spPr>
        <p:txBody>
          <a:bodyPr vert="horz" lIns="0" tIns="0" rIns="0" bIns="0" rtlCol="0" anchor="ctr">
            <a:normAutofit/>
          </a:bodyPr>
          <a:lstStyle>
            <a:lvl1pPr algn="r">
              <a:defRPr sz="1000" cap="all" spc="300" baseline="0">
                <a:solidFill>
                  <a:schemeClr val="tx1">
                    <a:alpha val="70000"/>
                  </a:schemeClr>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623460318"/>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100000"/>
        </a:lnSpc>
        <a:spcBef>
          <a:spcPct val="0"/>
        </a:spcBef>
        <a:buNone/>
        <a:defRPr sz="2800" kern="1200" cap="all"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1pPr>
      <a:lvl2pPr marL="36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2pPr>
      <a:lvl3pPr marL="108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3pPr>
      <a:lvl4pPr marL="108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4pPr>
      <a:lvl5pPr marL="180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ofia.tipaldou@panteion.gr"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F4CD6D0-88B6-45F4-AC60-54587D3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riangular abstract background">
            <a:extLst>
              <a:ext uri="{FF2B5EF4-FFF2-40B4-BE49-F238E27FC236}">
                <a16:creationId xmlns:a16="http://schemas.microsoft.com/office/drawing/2014/main" id="{CA9AB66D-7966-3883-5515-F255C0FECB3B}"/>
              </a:ext>
            </a:extLst>
          </p:cNvPr>
          <p:cNvPicPr>
            <a:picLocks noChangeAspect="1"/>
          </p:cNvPicPr>
          <p:nvPr/>
        </p:nvPicPr>
        <p:blipFill rotWithShape="1">
          <a:blip r:embed="rId2"/>
          <a:srcRect t="15730"/>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8" name="Rectangle 17">
            <a:extLst>
              <a:ext uri="{FF2B5EF4-FFF2-40B4-BE49-F238E27FC236}">
                <a16:creationId xmlns:a16="http://schemas.microsoft.com/office/drawing/2014/main" id="{C2E86F6D-198D-45C3-AC93-8D31B8A4D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3428999"/>
            <a:ext cx="12191999" cy="3429000"/>
          </a:xfrm>
          <a:prstGeom prst="rect">
            <a:avLst/>
          </a:prstGeom>
          <a:gradFill flip="none" rotWithShape="1">
            <a:gsLst>
              <a:gs pos="0">
                <a:srgbClr val="000000">
                  <a:alpha val="35000"/>
                </a:srgbClr>
              </a:gs>
              <a:gs pos="100000">
                <a:srgbClr val="000000">
                  <a:alpha val="0"/>
                </a:srgbClr>
              </a:gs>
              <a:gs pos="37000">
                <a:srgbClr val="000000">
                  <a:alpha val="2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FB068E3-29FC-C180-13D2-D5C896048FF8}"/>
              </a:ext>
            </a:extLst>
          </p:cNvPr>
          <p:cNvSpPr>
            <a:spLocks noGrp="1"/>
          </p:cNvSpPr>
          <p:nvPr>
            <p:ph type="ctrTitle"/>
          </p:nvPr>
        </p:nvSpPr>
        <p:spPr>
          <a:xfrm>
            <a:off x="1079510" y="4769810"/>
            <a:ext cx="4457690" cy="1332000"/>
          </a:xfrm>
        </p:spPr>
        <p:txBody>
          <a:bodyPr anchor="ctr">
            <a:normAutofit/>
          </a:bodyPr>
          <a:lstStyle/>
          <a:p>
            <a:r>
              <a:rPr lang="en-GR" sz="2000">
                <a:solidFill>
                  <a:srgbClr val="FFFFFF"/>
                </a:solidFill>
              </a:rPr>
              <a:t>	</a:t>
            </a:r>
            <a:r>
              <a:rPr lang="el-GR" sz="2000">
                <a:solidFill>
                  <a:srgbClr val="FFFFFF"/>
                </a:solidFill>
              </a:rPr>
              <a:t>ΠΑΓΚΟΣΜΙΟΠΟΙΗΣΗ</a:t>
            </a:r>
            <a:endParaRPr lang="en-GR" sz="2000">
              <a:solidFill>
                <a:srgbClr val="FFFFFF"/>
              </a:solidFill>
            </a:endParaRPr>
          </a:p>
        </p:txBody>
      </p:sp>
      <p:sp>
        <p:nvSpPr>
          <p:cNvPr id="3" name="Subtitle 2">
            <a:extLst>
              <a:ext uri="{FF2B5EF4-FFF2-40B4-BE49-F238E27FC236}">
                <a16:creationId xmlns:a16="http://schemas.microsoft.com/office/drawing/2014/main" id="{63BF21FE-7B10-66AE-3F76-D80A4635C244}"/>
              </a:ext>
            </a:extLst>
          </p:cNvPr>
          <p:cNvSpPr>
            <a:spLocks noGrp="1"/>
          </p:cNvSpPr>
          <p:nvPr>
            <p:ph type="subTitle" idx="1"/>
          </p:nvPr>
        </p:nvSpPr>
        <p:spPr>
          <a:xfrm>
            <a:off x="6654801" y="4769810"/>
            <a:ext cx="4451347" cy="1332000"/>
          </a:xfrm>
        </p:spPr>
        <p:txBody>
          <a:bodyPr anchor="ctr">
            <a:normAutofit/>
          </a:bodyPr>
          <a:lstStyle/>
          <a:p>
            <a:pPr algn="l">
              <a:lnSpc>
                <a:spcPct val="90000"/>
              </a:lnSpc>
            </a:pPr>
            <a:r>
              <a:rPr lang="el-GR" sz="2400" b="1" dirty="0">
                <a:solidFill>
                  <a:schemeClr val="bg1"/>
                </a:solidFill>
              </a:rPr>
              <a:t>Δρ. Σοφία Τυπάλδου</a:t>
            </a:r>
            <a:r>
              <a:rPr lang="en-US" sz="2400" b="1" dirty="0">
                <a:solidFill>
                  <a:schemeClr val="bg1"/>
                </a:solidFill>
              </a:rPr>
              <a:t>, </a:t>
            </a:r>
            <a:endParaRPr lang="el-GR" sz="2400" b="1" dirty="0">
              <a:solidFill>
                <a:schemeClr val="bg1"/>
              </a:solidFill>
            </a:endParaRPr>
          </a:p>
          <a:p>
            <a:pPr algn="l">
              <a:lnSpc>
                <a:spcPct val="90000"/>
              </a:lnSpc>
            </a:pPr>
            <a:r>
              <a:rPr lang="en-US" sz="2400" b="1" dirty="0">
                <a:solidFill>
                  <a:schemeClr val="bg1"/>
                </a:solidFill>
                <a:hlinkClick r:id="rId3">
                  <a:extLst>
                    <a:ext uri="{A12FA001-AC4F-418D-AE19-62706E023703}">
                      <ahyp:hlinkClr xmlns:ahyp="http://schemas.microsoft.com/office/drawing/2018/hyperlinkcolor" val="tx"/>
                    </a:ext>
                  </a:extLst>
                </a:hlinkClick>
              </a:rPr>
              <a:t>sofia.tipaldou@panteion.gr</a:t>
            </a:r>
            <a:endParaRPr lang="en-US" sz="2400" b="1" dirty="0">
              <a:solidFill>
                <a:schemeClr val="bg1"/>
              </a:solidFill>
            </a:endParaRPr>
          </a:p>
          <a:p>
            <a:pPr algn="l">
              <a:lnSpc>
                <a:spcPct val="90000"/>
              </a:lnSpc>
            </a:pPr>
            <a:r>
              <a:rPr lang="el-GR" sz="2400" b="1" dirty="0">
                <a:solidFill>
                  <a:schemeClr val="bg1"/>
                </a:solidFill>
              </a:rPr>
              <a:t>Νέο Κτίριο, ΣΤ-</a:t>
            </a:r>
            <a:r>
              <a:rPr lang="en-US" sz="2400" b="1" dirty="0">
                <a:solidFill>
                  <a:schemeClr val="bg1"/>
                </a:solidFill>
              </a:rPr>
              <a:t>19. </a:t>
            </a:r>
            <a:endParaRPr lang="el-GR" sz="2400" b="1" dirty="0">
              <a:solidFill>
                <a:schemeClr val="bg1"/>
              </a:solidFill>
            </a:endParaRPr>
          </a:p>
          <a:p>
            <a:endParaRPr lang="en-GR" dirty="0">
              <a:solidFill>
                <a:srgbClr val="FFFFFF"/>
              </a:solidFill>
            </a:endParaRPr>
          </a:p>
        </p:txBody>
      </p:sp>
      <p:cxnSp>
        <p:nvCxnSpPr>
          <p:cNvPr id="20" name="Straight Connector 19">
            <a:extLst>
              <a:ext uri="{FF2B5EF4-FFF2-40B4-BE49-F238E27FC236}">
                <a16:creationId xmlns:a16="http://schemas.microsoft.com/office/drawing/2014/main" id="{6C14D892-36B8-4065-9158-50C22E1E69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5400000">
            <a:off x="5826000" y="5435810"/>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049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961D25-37FF-2959-8E97-F124A255D5E4}"/>
              </a:ext>
            </a:extLst>
          </p:cNvPr>
          <p:cNvSpPr txBox="1"/>
          <p:nvPr/>
        </p:nvSpPr>
        <p:spPr>
          <a:xfrm>
            <a:off x="100228" y="6211669"/>
            <a:ext cx="11080919" cy="646331"/>
          </a:xfrm>
          <a:prstGeom prst="rect">
            <a:avLst/>
          </a:prstGeom>
          <a:noFill/>
        </p:spPr>
        <p:txBody>
          <a:bodyPr wrap="none" rtlCol="0">
            <a:spAutoFit/>
          </a:bodyPr>
          <a:lstStyle/>
          <a:p>
            <a:r>
              <a:rPr lang="en-GR" dirty="0"/>
              <a:t>Ό</a:t>
            </a:r>
            <a:r>
              <a:rPr lang="el-GR" dirty="0"/>
              <a:t>λες οι ιδέες, οι ορισμοί και τα διαγράμματα της παρουσίασης είναι από το βιβλίο των </a:t>
            </a:r>
            <a:r>
              <a:rPr lang="en-US" dirty="0"/>
              <a:t>Pevehouse &amp; Goldstein</a:t>
            </a:r>
            <a:endParaRPr lang="en-GR" dirty="0"/>
          </a:p>
          <a:p>
            <a:endParaRPr lang="en-GR" dirty="0"/>
          </a:p>
        </p:txBody>
      </p:sp>
      <p:sp>
        <p:nvSpPr>
          <p:cNvPr id="3" name="TextBox 2">
            <a:extLst>
              <a:ext uri="{FF2B5EF4-FFF2-40B4-BE49-F238E27FC236}">
                <a16:creationId xmlns:a16="http://schemas.microsoft.com/office/drawing/2014/main" id="{038FF286-E3A2-73BA-F40B-C44727E1C14E}"/>
              </a:ext>
            </a:extLst>
          </p:cNvPr>
          <p:cNvSpPr txBox="1"/>
          <p:nvPr/>
        </p:nvSpPr>
        <p:spPr>
          <a:xfrm>
            <a:off x="7748337" y="1588168"/>
            <a:ext cx="1284326" cy="369332"/>
          </a:xfrm>
          <a:prstGeom prst="rect">
            <a:avLst/>
          </a:prstGeom>
          <a:noFill/>
        </p:spPr>
        <p:txBody>
          <a:bodyPr wrap="none" rtlCol="0">
            <a:spAutoFit/>
          </a:bodyPr>
          <a:lstStyle/>
          <a:p>
            <a:r>
              <a:rPr lang="el-GR"/>
              <a:t>Κεφάλαιο </a:t>
            </a:r>
            <a:r>
              <a:rPr lang="el-GR" dirty="0"/>
              <a:t>9</a:t>
            </a:r>
            <a:endParaRPr lang="en-GR" dirty="0"/>
          </a:p>
        </p:txBody>
      </p:sp>
      <p:pic>
        <p:nvPicPr>
          <p:cNvPr id="5" name="Picture 9">
            <a:extLst>
              <a:ext uri="{FF2B5EF4-FFF2-40B4-BE49-F238E27FC236}">
                <a16:creationId xmlns:a16="http://schemas.microsoft.com/office/drawing/2014/main" id="{1316C102-A3C9-F7D0-7E41-B9792D77F4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167" r="7936" b="-595"/>
          <a:stretch>
            <a:fillRect/>
          </a:stretch>
        </p:blipFill>
        <p:spPr bwMode="auto">
          <a:xfrm>
            <a:off x="1115568" y="664694"/>
            <a:ext cx="4382168" cy="55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16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23E07-41CB-A37A-D209-F4AF42CC5F5A}"/>
              </a:ext>
            </a:extLst>
          </p:cNvPr>
          <p:cNvSpPr>
            <a:spLocks noGrp="1"/>
          </p:cNvSpPr>
          <p:nvPr>
            <p:ph type="title"/>
          </p:nvPr>
        </p:nvSpPr>
        <p:spPr/>
        <p:txBody>
          <a:bodyPr>
            <a:normAutofit fontScale="90000"/>
          </a:bodyPr>
          <a:lstStyle/>
          <a:p>
            <a:r>
              <a:rPr lang="el-GR" dirty="0" err="1"/>
              <a:t>πΑΓΚΟΣΜΙΑ</a:t>
            </a:r>
            <a:r>
              <a:rPr lang="el-GR" dirty="0"/>
              <a:t> ΧΡΗΜΑΤΟΠΙΣΤΩΤΙΚΗ ΚΡΙΣΗ 2008-2009</a:t>
            </a:r>
            <a:endParaRPr lang="en-GR" dirty="0"/>
          </a:p>
        </p:txBody>
      </p:sp>
      <p:sp>
        <p:nvSpPr>
          <p:cNvPr id="3" name="Content Placeholder 2">
            <a:extLst>
              <a:ext uri="{FF2B5EF4-FFF2-40B4-BE49-F238E27FC236}">
                <a16:creationId xmlns:a16="http://schemas.microsoft.com/office/drawing/2014/main" id="{A2BD446D-791B-6468-8E88-830ED89414F4}"/>
              </a:ext>
            </a:extLst>
          </p:cNvPr>
          <p:cNvSpPr>
            <a:spLocks noGrp="1"/>
          </p:cNvSpPr>
          <p:nvPr>
            <p:ph idx="1"/>
          </p:nvPr>
        </p:nvSpPr>
        <p:spPr>
          <a:xfrm>
            <a:off x="1079500" y="2078182"/>
            <a:ext cx="10026650" cy="3690793"/>
          </a:xfrm>
        </p:spPr>
        <p:txBody>
          <a:bodyPr/>
          <a:lstStyle/>
          <a:p>
            <a:r>
              <a:rPr lang="el-GR" dirty="0"/>
              <a:t>Οικονομική ύφεση στις ΗΠΑ, πολλοί Αμερικάνοι δεν ήταν σε θέση να αποπληρώσουν τα στεγαστικά τους δάνεια</a:t>
            </a:r>
          </a:p>
          <a:p>
            <a:r>
              <a:rPr lang="el-GR" dirty="0"/>
              <a:t>Οι τράπεζες ανακοίνωσαν ότι βρίσκονταν στα πρόθυρα χρεοκοπίας </a:t>
            </a:r>
          </a:p>
          <a:p>
            <a:r>
              <a:rPr lang="el-GR" dirty="0"/>
              <a:t>Λόγο παγκόσμιας ενοποίησης των χρηματοπιστωτικών αγορών, η στεγαστική κρίση οδήγησε σε μια παγκόσμια τραπεζική κρίση και στη δραματική πτώση των χρηματιστηριακών αγορών</a:t>
            </a:r>
          </a:p>
          <a:p>
            <a:r>
              <a:rPr lang="el-GR" dirty="0"/>
              <a:t>Μετά, ήρθε η κρίση χρέους στην Ευρώπη (Ελλάδα, Ισπανία, Πορτογαλία, Ιταλία) που απείλησε την ΕΕ στο σύνολό της και κράτησε την ανάπτυξη στις ΗΠΑ</a:t>
            </a:r>
            <a:endParaRPr lang="en-GR" dirty="0"/>
          </a:p>
        </p:txBody>
      </p:sp>
    </p:spTree>
    <p:extLst>
      <p:ext uri="{BB962C8B-B14F-4D97-AF65-F5344CB8AC3E}">
        <p14:creationId xmlns:p14="http://schemas.microsoft.com/office/powerpoint/2010/main" val="74584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42A20-619A-714F-57D7-3D6F3BD5B41D}"/>
              </a:ext>
            </a:extLst>
          </p:cNvPr>
          <p:cNvSpPr>
            <a:spLocks noGrp="1"/>
          </p:cNvSpPr>
          <p:nvPr>
            <p:ph type="title"/>
          </p:nvPr>
        </p:nvSpPr>
        <p:spPr/>
        <p:txBody>
          <a:bodyPr/>
          <a:lstStyle/>
          <a:p>
            <a:r>
              <a:rPr lang="el-GR" dirty="0" err="1"/>
              <a:t>δΙΕΘΝΕΙΣ</a:t>
            </a:r>
            <a:r>
              <a:rPr lang="el-GR" dirty="0"/>
              <a:t> ΣΥΝΑΛΛΑΓΜΑΤΙΚΕΣ ΙΣΟΤΙΜΙΕΣ</a:t>
            </a:r>
            <a:endParaRPr lang="en-GR" dirty="0"/>
          </a:p>
        </p:txBody>
      </p:sp>
      <p:sp>
        <p:nvSpPr>
          <p:cNvPr id="3" name="Content Placeholder 2">
            <a:extLst>
              <a:ext uri="{FF2B5EF4-FFF2-40B4-BE49-F238E27FC236}">
                <a16:creationId xmlns:a16="http://schemas.microsoft.com/office/drawing/2014/main" id="{E612136C-742A-8379-20BB-BE5FC8502AFD}"/>
              </a:ext>
            </a:extLst>
          </p:cNvPr>
          <p:cNvSpPr>
            <a:spLocks noGrp="1"/>
          </p:cNvSpPr>
          <p:nvPr>
            <p:ph idx="1"/>
          </p:nvPr>
        </p:nvSpPr>
        <p:spPr/>
        <p:txBody>
          <a:bodyPr>
            <a:normAutofit fontScale="92500" lnSpcReduction="20000"/>
          </a:bodyPr>
          <a:lstStyle/>
          <a:p>
            <a:r>
              <a:rPr lang="el-GR" b="1" kern="100" dirty="0">
                <a:effectLst/>
                <a:ea typeface="Calibri" panose="020F0502020204030204" pitchFamily="34" charset="0"/>
                <a:cs typeface="Times New Roman" panose="02020603050405020304" pitchFamily="18" charset="0"/>
              </a:rPr>
              <a:t>Συναλλαγματική ισοτιμία: </a:t>
            </a:r>
            <a:r>
              <a:rPr lang="el-GR" kern="100" dirty="0">
                <a:effectLst/>
                <a:ea typeface="Calibri" panose="020F0502020204030204" pitchFamily="34" charset="0"/>
                <a:cs typeface="Times New Roman" panose="02020603050405020304" pitchFamily="18" charset="0"/>
              </a:rPr>
              <a:t>η τιμή στην οποία μπορεί να ανταλλαχθεί το νόμισμα μιας χώρας με το νόμισμα μιας άλλης. Από το 1973, το διεθνές νομισματικό σύστημα βασίζεται κυρίως σε κυμαινόμενες παρά σε σταθερές συναλλαγματικές ισοτιμίες. </a:t>
            </a:r>
          </a:p>
          <a:p>
            <a:r>
              <a:rPr lang="el-GR" b="1" kern="100" dirty="0">
                <a:ea typeface="Calibri" panose="020F0502020204030204" pitchFamily="34" charset="0"/>
                <a:cs typeface="Times New Roman" panose="02020603050405020304" pitchFamily="18" charset="0"/>
              </a:rPr>
              <a:t>Μετατρέψιμα νομίσματα: </a:t>
            </a:r>
            <a:r>
              <a:rPr lang="el-GR" kern="100" dirty="0">
                <a:ea typeface="Calibri" panose="020F0502020204030204" pitchFamily="34" charset="0"/>
                <a:cs typeface="Times New Roman" panose="02020603050405020304" pitchFamily="18" charset="0"/>
              </a:rPr>
              <a:t>η εγγύηση ότι ο κάτοχος ενός συγκεκριμένου νομίσματος μπορεί να το ανταλλάξει με άλλο νόμισμα. Τα νομίσματα ορισμένων χωρών είναι μη μετατρέψιμα. </a:t>
            </a:r>
            <a:endParaRPr lang="en-GR" kern="100" dirty="0">
              <a:effectLst/>
              <a:ea typeface="Calibri" panose="020F0502020204030204" pitchFamily="34" charset="0"/>
              <a:cs typeface="Times New Roman" panose="02020603050405020304" pitchFamily="18" charset="0"/>
            </a:endParaRPr>
          </a:p>
          <a:p>
            <a:r>
              <a:rPr lang="el-GR" b="1" dirty="0"/>
              <a:t>Ισχυρό νόμισμα: </a:t>
            </a:r>
            <a:r>
              <a:rPr lang="el-GR" dirty="0"/>
              <a:t>χρήματα που μπορούν εύκολα να μετατραπούν στα κορυφαία νομίσματα του κόσμου</a:t>
            </a:r>
          </a:p>
          <a:p>
            <a:r>
              <a:rPr lang="el-GR" b="1" dirty="0"/>
              <a:t>Αποθέματα (</a:t>
            </a:r>
            <a:r>
              <a:rPr lang="en-US" b="1" dirty="0"/>
              <a:t>reserves): </a:t>
            </a:r>
            <a:r>
              <a:rPr lang="el-GR" dirty="0"/>
              <a:t>αποθέματα σκληρού νομίσματος που διατηρούν τα κράτη</a:t>
            </a:r>
          </a:p>
          <a:p>
            <a:r>
              <a:rPr lang="el-GR" b="1" dirty="0"/>
              <a:t>Κυμαινόμενες συναλλαγματικές ισοτιμίες:</a:t>
            </a:r>
            <a:r>
              <a:rPr lang="el-GR" dirty="0"/>
              <a:t> οι ισοτιμίες που καθορίζονται από τις διεθνείς αγορές συναλλάγματος στις οποίες οι ιδιώτες επενδυτές και κυβερνήσεις αγοράζουν και πουλούν νομίσματα</a:t>
            </a:r>
            <a:endParaRPr lang="el-GR" b="1" dirty="0"/>
          </a:p>
          <a:p>
            <a:endParaRPr lang="en-GR" dirty="0"/>
          </a:p>
        </p:txBody>
      </p:sp>
    </p:spTree>
    <p:extLst>
      <p:ext uri="{BB962C8B-B14F-4D97-AF65-F5344CB8AC3E}">
        <p14:creationId xmlns:p14="http://schemas.microsoft.com/office/powerpoint/2010/main" val="55498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2034F-C587-1E9B-3BCE-27C1D1B1B79C}"/>
              </a:ext>
            </a:extLst>
          </p:cNvPr>
          <p:cNvSpPr>
            <a:spLocks noGrp="1"/>
          </p:cNvSpPr>
          <p:nvPr>
            <p:ph type="title"/>
          </p:nvPr>
        </p:nvSpPr>
        <p:spPr/>
        <p:txBody>
          <a:bodyPr/>
          <a:lstStyle/>
          <a:p>
            <a:r>
              <a:rPr lang="el-GR" dirty="0"/>
              <a:t>ΑΝΟΔΟΣ/ΠΤΩΣΗ ΝΟΜΙΣΜΑΤΩΝ</a:t>
            </a:r>
            <a:endParaRPr lang="en-GR" dirty="0"/>
          </a:p>
        </p:txBody>
      </p:sp>
      <p:sp>
        <p:nvSpPr>
          <p:cNvPr id="3" name="Content Placeholder 2">
            <a:extLst>
              <a:ext uri="{FF2B5EF4-FFF2-40B4-BE49-F238E27FC236}">
                <a16:creationId xmlns:a16="http://schemas.microsoft.com/office/drawing/2014/main" id="{B90EC3CE-0AD3-8B5C-1B32-F76431649EDA}"/>
              </a:ext>
            </a:extLst>
          </p:cNvPr>
          <p:cNvSpPr>
            <a:spLocks noGrp="1"/>
          </p:cNvSpPr>
          <p:nvPr>
            <p:ph idx="1"/>
          </p:nvPr>
        </p:nvSpPr>
        <p:spPr>
          <a:xfrm>
            <a:off x="1079499" y="1790700"/>
            <a:ext cx="10495973" cy="4319155"/>
          </a:xfrm>
        </p:spPr>
        <p:txBody>
          <a:bodyPr>
            <a:normAutofit/>
          </a:bodyPr>
          <a:lstStyle/>
          <a:p>
            <a:r>
              <a:rPr lang="el-GR" dirty="0"/>
              <a:t>Βραχυπρόθεσμα: οι συναλλαγματικές ισοτιμίες </a:t>
            </a:r>
            <a:r>
              <a:rPr lang="el-GR" dirty="0">
                <a:effectLst/>
                <a:ea typeface="Calibri" panose="020F0502020204030204" pitchFamily="34" charset="0"/>
                <a:cs typeface="Times New Roman" panose="02020603050405020304" pitchFamily="18" charset="0"/>
              </a:rPr>
              <a:t>εξαρτώνται από υποθέσεις που γίνονται σχετικά με τη μελλοντική αξία των νομισμάτων</a:t>
            </a:r>
            <a:r>
              <a:rPr lang="en-GR" dirty="0">
                <a:effectLst/>
              </a:rPr>
              <a:t> </a:t>
            </a:r>
            <a:endParaRPr lang="el-GR" dirty="0">
              <a:effectLst/>
            </a:endParaRPr>
          </a:p>
          <a:p>
            <a:r>
              <a:rPr lang="el-GR" dirty="0" err="1"/>
              <a:t>Μακροπρ</a:t>
            </a:r>
            <a:r>
              <a:rPr lang="en-GR" dirty="0"/>
              <a:t>ό</a:t>
            </a:r>
            <a:r>
              <a:rPr lang="el-GR" dirty="0" err="1"/>
              <a:t>θεσμα</a:t>
            </a:r>
            <a:r>
              <a:rPr lang="el-GR" dirty="0"/>
              <a:t>: </a:t>
            </a:r>
            <a:r>
              <a:rPr lang="el-GR" dirty="0">
                <a:effectLst/>
                <a:ea typeface="Calibri" panose="020F0502020204030204" pitchFamily="34" charset="0"/>
                <a:cs typeface="Times New Roman" panose="02020603050405020304" pitchFamily="18" charset="0"/>
              </a:rPr>
              <a:t>η αξία του νομίσματος ενός κράτους</a:t>
            </a:r>
            <a:r>
              <a:rPr lang="el-GR" b="1" dirty="0">
                <a:effectLst/>
                <a:ea typeface="Calibri" panose="020F0502020204030204" pitchFamily="34" charset="0"/>
                <a:cs typeface="Times New Roman" panose="02020603050405020304" pitchFamily="18" charset="0"/>
              </a:rPr>
              <a:t> </a:t>
            </a:r>
            <a:r>
              <a:rPr lang="el-GR" dirty="0">
                <a:effectLst/>
                <a:ea typeface="Calibri" panose="020F0502020204030204" pitchFamily="34" charset="0"/>
                <a:cs typeface="Times New Roman" panose="02020603050405020304" pitchFamily="18" charset="0"/>
              </a:rPr>
              <a:t>τείνει να αυξάνεται ή να μειώνεται σε σχέση με άλλα νομίσματα λόγω αλλαγών στη μακροπρόθεσμη </a:t>
            </a:r>
            <a:r>
              <a:rPr lang="el-GR" b="1" dirty="0">
                <a:effectLst/>
                <a:ea typeface="Calibri" panose="020F0502020204030204" pitchFamily="34" charset="0"/>
                <a:cs typeface="Times New Roman" panose="02020603050405020304" pitchFamily="18" charset="0"/>
              </a:rPr>
              <a:t>προσφορά</a:t>
            </a:r>
            <a:r>
              <a:rPr lang="el-GR" dirty="0">
                <a:effectLst/>
                <a:ea typeface="Calibri" panose="020F0502020204030204" pitchFamily="34" charset="0"/>
                <a:cs typeface="Times New Roman" panose="02020603050405020304" pitchFamily="18" charset="0"/>
              </a:rPr>
              <a:t> και </a:t>
            </a:r>
            <a:r>
              <a:rPr lang="el-GR" b="1" dirty="0">
                <a:effectLst/>
                <a:ea typeface="Calibri" panose="020F0502020204030204" pitchFamily="34" charset="0"/>
                <a:cs typeface="Times New Roman" panose="02020603050405020304" pitchFamily="18" charset="0"/>
              </a:rPr>
              <a:t>ζήτηση</a:t>
            </a:r>
            <a:r>
              <a:rPr lang="el-GR" dirty="0">
                <a:effectLst/>
                <a:ea typeface="Calibri" panose="020F0502020204030204" pitchFamily="34" charset="0"/>
                <a:cs typeface="Times New Roman" panose="02020603050405020304" pitchFamily="18" charset="0"/>
              </a:rPr>
              <a:t> για το νόμισμα</a:t>
            </a:r>
            <a:r>
              <a:rPr lang="en-GR" dirty="0">
                <a:effectLst/>
              </a:rPr>
              <a:t> </a:t>
            </a:r>
            <a:endParaRPr lang="el-GR" dirty="0">
              <a:effectLst/>
            </a:endParaRPr>
          </a:p>
          <a:p>
            <a:r>
              <a:rPr lang="el-GR" b="1" dirty="0"/>
              <a:t>Η </a:t>
            </a:r>
            <a:r>
              <a:rPr lang="el-GR" b="1" dirty="0" err="1"/>
              <a:t>προσφορ</a:t>
            </a:r>
            <a:r>
              <a:rPr lang="en-GR" b="1" dirty="0"/>
              <a:t>ά</a:t>
            </a:r>
            <a:r>
              <a:rPr lang="el-GR" dirty="0"/>
              <a:t> </a:t>
            </a:r>
            <a:r>
              <a:rPr lang="el-GR" kern="100" dirty="0">
                <a:effectLst/>
                <a:ea typeface="Calibri" panose="020F0502020204030204" pitchFamily="34" charset="0"/>
                <a:cs typeface="Times New Roman" panose="02020603050405020304" pitchFamily="18" charset="0"/>
              </a:rPr>
              <a:t>καθορίζεται από την ποσότητα του ρήματος που εκδίδει μια κυβέρνηση</a:t>
            </a:r>
          </a:p>
          <a:p>
            <a:r>
              <a:rPr lang="el-GR" kern="100" dirty="0">
                <a:effectLst/>
                <a:ea typeface="Calibri" panose="020F0502020204030204" pitchFamily="34" charset="0"/>
                <a:cs typeface="Times New Roman" panose="02020603050405020304" pitchFamily="18" charset="0"/>
              </a:rPr>
              <a:t>Η </a:t>
            </a:r>
            <a:r>
              <a:rPr lang="el-GR" b="1" kern="100" dirty="0">
                <a:effectLst/>
                <a:ea typeface="Calibri" panose="020F0502020204030204" pitchFamily="34" charset="0"/>
                <a:cs typeface="Times New Roman" panose="02020603050405020304" pitchFamily="18" charset="0"/>
              </a:rPr>
              <a:t>ζήτηση </a:t>
            </a:r>
            <a:r>
              <a:rPr lang="el-GR" kern="100" dirty="0">
                <a:effectLst/>
                <a:ea typeface="Calibri" panose="020F0502020204030204" pitchFamily="34" charset="0"/>
                <a:cs typeface="Times New Roman" panose="02020603050405020304" pitchFamily="18" charset="0"/>
              </a:rPr>
              <a:t>για ένα νόμισμα εξαρτάται από την κατάσταση της οικονομίας ενός κράτους και από την πολιτική του σταθερότητα</a:t>
            </a:r>
          </a:p>
          <a:p>
            <a:r>
              <a:rPr lang="el-GR" kern="100" dirty="0">
                <a:effectLst/>
                <a:ea typeface="Calibri" panose="020F0502020204030204" pitchFamily="34" charset="0"/>
                <a:cs typeface="Times New Roman" panose="02020603050405020304" pitchFamily="18" charset="0"/>
              </a:rPr>
              <a:t>Η </a:t>
            </a:r>
            <a:r>
              <a:rPr lang="el-GR" b="1" kern="100" dirty="0">
                <a:effectLst/>
                <a:ea typeface="Calibri" panose="020F0502020204030204" pitchFamily="34" charset="0"/>
                <a:cs typeface="Times New Roman" panose="02020603050405020304" pitchFamily="18" charset="0"/>
              </a:rPr>
              <a:t>υποτίμηση</a:t>
            </a:r>
            <a:r>
              <a:rPr lang="el-GR" kern="100" dirty="0">
                <a:effectLst/>
                <a:ea typeface="Calibri" panose="020F0502020204030204" pitchFamily="34" charset="0"/>
                <a:cs typeface="Times New Roman" panose="02020603050405020304" pitchFamily="18" charset="0"/>
              </a:rPr>
              <a:t> είναι η μονομερής κίνηση ενός κράτους να μειώσει την αξία του νομίσματός του αλλάζοντας μια σταθερή ή επίσημη συναλλαγματική ισοτιμία</a:t>
            </a:r>
            <a:endParaRPr lang="en-GR" kern="100" dirty="0">
              <a:effectLst/>
              <a:ea typeface="Calibri" panose="020F0502020204030204" pitchFamily="34" charset="0"/>
              <a:cs typeface="Times New Roman" panose="02020603050405020304" pitchFamily="18" charset="0"/>
            </a:endParaRPr>
          </a:p>
          <a:p>
            <a:endParaRPr lang="en-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effectLst/>
            </a:endParaRPr>
          </a:p>
          <a:p>
            <a:endParaRPr lang="en-GR" dirty="0"/>
          </a:p>
        </p:txBody>
      </p:sp>
    </p:spTree>
    <p:extLst>
      <p:ext uri="{BB962C8B-B14F-4D97-AF65-F5344CB8AC3E}">
        <p14:creationId xmlns:p14="http://schemas.microsoft.com/office/powerpoint/2010/main" val="108051202"/>
      </p:ext>
    </p:extLst>
  </p:cSld>
  <p:clrMapOvr>
    <a:masterClrMapping/>
  </p:clrMapOvr>
</p:sld>
</file>

<file path=ppt/theme/theme1.xml><?xml version="1.0" encoding="utf-8"?>
<a:theme xmlns:a="http://schemas.openxmlformats.org/drawingml/2006/main" name="LeafVTI">
  <a:themeElements>
    <a:clrScheme name="AnalogousFromRegularSeed_2SEEDS">
      <a:dk1>
        <a:srgbClr val="000000"/>
      </a:dk1>
      <a:lt1>
        <a:srgbClr val="FFFFFF"/>
      </a:lt1>
      <a:dk2>
        <a:srgbClr val="3D2229"/>
      </a:dk2>
      <a:lt2>
        <a:srgbClr val="E2E5E8"/>
      </a:lt2>
      <a:accent1>
        <a:srgbClr val="D56A17"/>
      </a:accent1>
      <a:accent2>
        <a:srgbClr val="E72D29"/>
      </a:accent2>
      <a:accent3>
        <a:srgbClr val="B8A221"/>
      </a:accent3>
      <a:accent4>
        <a:srgbClr val="14B4A3"/>
      </a:accent4>
      <a:accent5>
        <a:srgbClr val="29ADE7"/>
      </a:accent5>
      <a:accent6>
        <a:srgbClr val="174CD5"/>
      </a:accent6>
      <a:hlink>
        <a:srgbClr val="3F87BF"/>
      </a:hlink>
      <a:folHlink>
        <a:srgbClr val="7F7F7F"/>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4412</TotalTime>
  <Words>348</Words>
  <Application>Microsoft Macintosh PowerPoint</Application>
  <PresentationFormat>Widescreen</PresentationFormat>
  <Paragraphs>26</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Avenir Next LT Pro Light</vt:lpstr>
      <vt:lpstr>Calibri</vt:lpstr>
      <vt:lpstr>Rockwell Nova Light</vt:lpstr>
      <vt:lpstr>Wingdings</vt:lpstr>
      <vt:lpstr>LeafVTI</vt:lpstr>
      <vt:lpstr> ΠΑΓΚΟΣΜΙΟΠΟΙΗΣΗ</vt:lpstr>
      <vt:lpstr>PowerPoint Presentation</vt:lpstr>
      <vt:lpstr>πΑΓΚΟΣΜΙΑ ΧΡΗΜΑΤΟΠΙΣΤΩΤΙΚΗ ΚΡΙΣΗ 2008-2009</vt:lpstr>
      <vt:lpstr>δΙΕΘΝΕΙΣ ΣΥΝΑΛΛΑΓΜΑΤΙΚΕΣ ΙΣΟΤΙΜΙΕΣ</vt:lpstr>
      <vt:lpstr>ΑΝΟΔΟΣ/ΠΤΩΣΗ ΝΟΜΙΣΜΑΤΩΝ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ΠΑΓΚΟΣΜΙΟΠΟΙΗΣΗ</dc:title>
  <dc:creator>Sofia Tipaldou</dc:creator>
  <cp:lastModifiedBy>Sofia Tipaldou</cp:lastModifiedBy>
  <cp:revision>20</cp:revision>
  <dcterms:created xsi:type="dcterms:W3CDTF">2023-06-08T11:18:07Z</dcterms:created>
  <dcterms:modified xsi:type="dcterms:W3CDTF">2026-06-16T11:53:32Z</dcterms:modified>
</cp:coreProperties>
</file>