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8" r:id="rId1"/>
  </p:sldMasterIdLst>
  <p:notesMasterIdLst>
    <p:notesMasterId r:id="rId10"/>
  </p:notesMasterIdLst>
  <p:sldIdLst>
    <p:sldId id="256" r:id="rId2"/>
    <p:sldId id="280" r:id="rId3"/>
    <p:sldId id="257" r:id="rId4"/>
    <p:sldId id="282" r:id="rId5"/>
    <p:sldId id="281" r:id="rId6"/>
    <p:sldId id="283" r:id="rId7"/>
    <p:sldId id="284" r:id="rId8"/>
    <p:sldId id="285" r:id="rId9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02"/>
    <p:restoredTop sz="96327"/>
  </p:normalViewPr>
  <p:slideViewPr>
    <p:cSldViewPr snapToGrid="0">
      <p:cViewPr varScale="1">
        <p:scale>
          <a:sx n="78" d="100"/>
          <a:sy n="78" d="100"/>
        </p:scale>
        <p:origin x="200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E98B6-CEDD-A04B-9FB0-FAE88E45F77F}" type="datetimeFigureOut">
              <a:rPr lang="en-GR" smtClean="0"/>
              <a:t>22/5/26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7A7A2-D9C8-D44C-A2C8-1B6B8F907E48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22450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96C41-2CB4-B64D-95B9-9061BB0D28E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029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8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5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2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22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64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91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27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7" r:id="rId6"/>
    <p:sldLayoutId id="2147483782" r:id="rId7"/>
    <p:sldLayoutId id="2147483783" r:id="rId8"/>
    <p:sldLayoutId id="2147483784" r:id="rId9"/>
    <p:sldLayoutId id="2147483786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fia.tipaldou@panteion.g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.gov/" TargetMode="External"/><Relationship Id="rId2" Type="http://schemas.openxmlformats.org/officeDocument/2006/relationships/hyperlink" Target="https://www.ncdc.noaa.gov/cag/global/time-seri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udy oil paint art">
            <a:extLst>
              <a:ext uri="{FF2B5EF4-FFF2-40B4-BE49-F238E27FC236}">
                <a16:creationId xmlns:a16="http://schemas.microsoft.com/office/drawing/2014/main" id="{F2455AA4-1E1E-BC7F-3752-7FEF53BD8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65" b="786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ACCA1-913F-2208-EE50-23CC7D900E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l-GR" sz="3600">
                <a:solidFill>
                  <a:schemeClr val="bg1"/>
                </a:solidFill>
              </a:rPr>
              <a:t>Περιβάλλον και κλιματική αλλαγή</a:t>
            </a:r>
            <a:endParaRPr lang="en-GR" sz="36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F8DCBF-7EE1-BC08-7042-F0C45400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15716" y="4390310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sz="1800" b="1" dirty="0"/>
              <a:t>Δρ. Σοφία Τυπάλδου</a:t>
            </a:r>
            <a:r>
              <a:rPr lang="en-US" sz="1800" b="1" dirty="0"/>
              <a:t>, </a:t>
            </a:r>
            <a:endParaRPr lang="el-GR" sz="1800" b="1" dirty="0"/>
          </a:p>
          <a:p>
            <a:pPr>
              <a:lnSpc>
                <a:spcPct val="90000"/>
              </a:lnSpc>
            </a:pPr>
            <a:r>
              <a:rPr lang="en-US" sz="18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sofia.tipaldou@panteion.gr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1800" b="1" dirty="0"/>
              <a:t>Νέο Κτίριο, ΣΤ-</a:t>
            </a:r>
            <a:r>
              <a:rPr lang="en-US" sz="1800" b="1" dirty="0"/>
              <a:t>19. </a:t>
            </a:r>
            <a:endParaRPr lang="el-GR" sz="1800" b="1" dirty="0"/>
          </a:p>
          <a:p>
            <a:pPr>
              <a:lnSpc>
                <a:spcPct val="90000"/>
              </a:lnSpc>
            </a:pPr>
            <a:r>
              <a:rPr lang="el-GR" sz="1800" b="1" dirty="0" err="1"/>
              <a:t>Ωρες</a:t>
            </a:r>
            <a:r>
              <a:rPr lang="el-GR" sz="1800" b="1" dirty="0"/>
              <a:t> γραφείου: Παρασκευή 15.00-16.00</a:t>
            </a:r>
            <a:endParaRPr lang="en-US" sz="1800" b="1" dirty="0"/>
          </a:p>
          <a:p>
            <a:pPr algn="ctr"/>
            <a:endParaRPr lang="en-GR" sz="1800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1072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961D25-37FF-2959-8E97-F124A255D5E4}"/>
              </a:ext>
            </a:extLst>
          </p:cNvPr>
          <p:cNvSpPr txBox="1"/>
          <p:nvPr/>
        </p:nvSpPr>
        <p:spPr>
          <a:xfrm>
            <a:off x="100228" y="6211669"/>
            <a:ext cx="11348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/>
              <a:t>Ό</a:t>
            </a:r>
            <a:r>
              <a:rPr lang="el-GR" dirty="0"/>
              <a:t>λες οι ιδέες, οι ορισμοί και τα διαγράμματα της παρουσίασης είναι από το βιβλίο των </a:t>
            </a:r>
            <a:r>
              <a:rPr lang="en-US" dirty="0"/>
              <a:t>Pevehouse &amp; Goldstein</a:t>
            </a:r>
            <a:endParaRPr lang="en-GR" dirty="0"/>
          </a:p>
          <a:p>
            <a:endParaRPr lang="en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FF286-E3A2-73BA-F40B-C44727E1C14E}"/>
              </a:ext>
            </a:extLst>
          </p:cNvPr>
          <p:cNvSpPr txBox="1"/>
          <p:nvPr/>
        </p:nvSpPr>
        <p:spPr>
          <a:xfrm>
            <a:off x="7748337" y="1588168"/>
            <a:ext cx="135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Κεφάλαιο 11</a:t>
            </a:r>
            <a:endParaRPr lang="en-GR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1F995836-2E17-E7FE-217D-E3CBB2925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7936" b="-595"/>
          <a:stretch>
            <a:fillRect/>
          </a:stretch>
        </p:blipFill>
        <p:spPr bwMode="auto">
          <a:xfrm>
            <a:off x="1115568" y="664694"/>
            <a:ext cx="4382168" cy="55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16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E98E5D-8B90-051F-79D8-BA3428C6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l-GR"/>
              <a:t>	Αλληλεξάρτηση και περιβάλλον</a:t>
            </a:r>
            <a:endParaRPr lang="en-GR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341BF-A8B0-632E-F23C-F9046A722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024"/>
            <a:ext cx="10515600" cy="36941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l-GR" sz="2200"/>
              <a:t>Η διεθνής περιβαλλοντική πολιτική δημιουργεί δύσκολα προβλήματα συλλογικών αγαθών </a:t>
            </a:r>
          </a:p>
          <a:p>
            <a:pPr>
              <a:lnSpc>
                <a:spcPct val="100000"/>
              </a:lnSpc>
            </a:pPr>
            <a:r>
              <a:rPr lang="el-GR" sz="2200"/>
              <a:t>Πρόβλημα συλλογικών αγαθών (κεφάλαιο 1, </a:t>
            </a:r>
            <a:r>
              <a:rPr lang="en-US" sz="2200"/>
              <a:t>remember?)</a:t>
            </a:r>
          </a:p>
          <a:p>
            <a:pPr>
              <a:lnSpc>
                <a:spcPct val="100000"/>
              </a:lnSpc>
            </a:pPr>
            <a:r>
              <a:rPr lang="el-GR" sz="2200"/>
              <a:t>Παρ</a:t>
            </a:r>
            <a:r>
              <a:rPr lang="en-US" sz="2200"/>
              <a:t>ά</a:t>
            </a:r>
            <a:r>
              <a:rPr lang="el-GR" sz="2200"/>
              <a:t>δειγμα κύριων αλιευτικών πεδίων στα διεθνή ύδατα</a:t>
            </a:r>
          </a:p>
          <a:p>
            <a:pPr>
              <a:lnSpc>
                <a:spcPct val="100000"/>
              </a:lnSpc>
            </a:pPr>
            <a:r>
              <a:rPr lang="el-GR" sz="2200"/>
              <a:t>Τραγωδία των κοινών: ένα δίλλημα συλλογικών αγαθών που δημιουργείται όταν κοινοί περιβαλλοντικοί πόροι </a:t>
            </a:r>
            <a:r>
              <a:rPr lang="el-GR" sz="2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εξαντλούνται ή υποβαθμίζονται λόγω της αδυναμίας των κρατών να συνεργαστούν αποτελεσματικά</a:t>
            </a:r>
            <a:r>
              <a:rPr lang="en-GR" sz="2200">
                <a:effectLst/>
              </a:rPr>
              <a:t> </a:t>
            </a:r>
            <a:endParaRPr lang="el-GR" sz="2200">
              <a:effectLst/>
            </a:endParaRPr>
          </a:p>
          <a:p>
            <a:pPr>
              <a:lnSpc>
                <a:spcPct val="100000"/>
              </a:lnSpc>
            </a:pPr>
            <a:r>
              <a:rPr lang="el-GR" sz="2200" b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Παγκόσμια κοινά αγαθά</a:t>
            </a:r>
            <a:r>
              <a:rPr lang="el-GR" sz="22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τα κοινόχρηστα μέλη της γης, όπως οι ωκεανοί και το διάστημα. </a:t>
            </a:r>
            <a:endParaRPr lang="en-GR" sz="22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GR" sz="2200"/>
          </a:p>
        </p:txBody>
      </p:sp>
    </p:spTree>
    <p:extLst>
      <p:ext uri="{BB962C8B-B14F-4D97-AF65-F5344CB8AC3E}">
        <p14:creationId xmlns:p14="http://schemas.microsoft.com/office/powerpoint/2010/main" val="2649935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2873-17AE-9A66-A887-F885926C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ΔΙΑΧΕΙΡΙΣΗ ΠΕΡΙΒΑΛΛΟΝΤΟΣ: ΑΤΜΟΣΦΑΙΡΑ</a:t>
            </a:r>
            <a:br>
              <a:rPr lang="en-GR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E5B87-C2B9-D8E8-B2EB-79084F600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Υπερθέρμανση του πλανήτη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μια αργή, μακροπρόθεσμη αύξηση της μέσης παγκόσμιας θερμοκρασίας προκαλούμενη από την εκπομπή αερίων του θερμοκηπίου που παράγονται από την καύση ορυκτών καυσίμων πετρελαίου, άνθρακα και φυσικού αερίου. 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63320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Freeform: Shape 44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46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5CAFC9-AFDA-1590-B7C3-5B9508638D69}"/>
              </a:ext>
            </a:extLst>
          </p:cNvPr>
          <p:cNvSpPr txBox="1"/>
          <p:nvPr/>
        </p:nvSpPr>
        <p:spPr>
          <a:xfrm>
            <a:off x="371094" y="2718054"/>
            <a:ext cx="3438906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</a:rPr>
              <a:t>Yearly surface temperature compared to the 20</a:t>
            </a:r>
            <a:r>
              <a:rPr lang="en-US" sz="1600" baseline="30000">
                <a:effectLst/>
              </a:rPr>
              <a:t>th</a:t>
            </a:r>
            <a:r>
              <a:rPr lang="en-US" sz="1600">
                <a:effectLst/>
              </a:rPr>
              <a:t>-century average from 1880–2022. Blue bars indicate cooler-than-average years; red bars show warmer-than-average years. NOAA Climate.gov graph, based on </a:t>
            </a:r>
            <a:r>
              <a:rPr lang="en-US" sz="1600" u="none" strike="noStrike">
                <a:effectLst/>
                <a:hlinkClick r:id="rId2"/>
              </a:rPr>
              <a:t>data</a:t>
            </a:r>
            <a:r>
              <a:rPr lang="en-US" sz="1600">
                <a:effectLst/>
              </a:rPr>
              <a:t> from the National Centers for Environmental Information.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effectLst/>
              </a:rPr>
              <a:t>Source: </a:t>
            </a:r>
            <a:r>
              <a:rPr lang="en-US" sz="1600">
                <a:effectLst/>
                <a:hlinkClick r:id="rId3"/>
              </a:rPr>
              <a:t>https://www.climate.gov</a:t>
            </a:r>
            <a:r>
              <a:rPr lang="en-US" sz="1600">
                <a:effectLst/>
              </a:rPr>
              <a:t> </a:t>
            </a:r>
            <a:br>
              <a:rPr lang="en-US" sz="1600"/>
            </a:br>
            <a:endParaRPr lang="en-US" sz="1600"/>
          </a:p>
        </p:txBody>
      </p:sp>
      <p:pic>
        <p:nvPicPr>
          <p:cNvPr id="15" name="Content Placeholder 14" descr="Chart&#10;&#10;Description automatically generated">
            <a:extLst>
              <a:ext uri="{FF2B5EF4-FFF2-40B4-BE49-F238E27FC236}">
                <a16:creationId xmlns:a16="http://schemas.microsoft.com/office/drawing/2014/main" id="{794E5611-16C6-7E94-0A81-CB4311DC6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44789" y="843533"/>
            <a:ext cx="6230295" cy="52801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148266-349C-C754-5747-2DD1EBB04B9F}"/>
              </a:ext>
            </a:extLst>
          </p:cNvPr>
          <p:cNvSpPr txBox="1"/>
          <p:nvPr/>
        </p:nvSpPr>
        <p:spPr>
          <a:xfrm>
            <a:off x="394650" y="1667435"/>
            <a:ext cx="3086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ΔΙΑΧΕΙΡΙΣΗ ΠΕΡΙΒΑΛΛΟΝΤΟΣ: 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ΑΤΜΟΣΦΑΙΡΑ</a:t>
            </a:r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530511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3F3C-0C68-C121-F410-9E081057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ΔΙΑΧΕΙΡΙΣΗ ΠΕΡΙΒΑΛΛΟΝΤΟΣ: ΑΤΜΟΣΦΑΙΡΑ</a:t>
            </a:r>
            <a:br>
              <a:rPr lang="en-GR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75AD-14C9-9B49-C2FA-5D49D879E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Περιβαλλοντικό πρόγραμμα ΟΗΕ</a:t>
            </a:r>
            <a:r>
              <a:rPr lang="el-GR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ένα πρόγραμμα που παρακολουθεί τις περιβαλλοντικές συνθήκες και, μεταξύ άλλων δραστηριοτήτων, συνεργάζεται με τον Παγκόσμιο Μετεωρολογικό Οργανισμό για τη μέτρηση των αλλαγών στο κλίμα του πλανήτη</a:t>
            </a:r>
          </a:p>
          <a:p>
            <a:r>
              <a:rPr lang="el-G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Διακυβερνητική Επιτροπή για την Αλλαγή του Κλίματος</a:t>
            </a:r>
            <a:r>
              <a:rPr lang="el-G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εξέδωσε μια έκθεση από επιστήμονες σε όλο τον κόσμο, η οποία κατέληγε στο συμπέρασμα ότι η υπερθέρμανση του πλανήτη προκαλείται αναμφίβολα από την ανθρώπινη συμπεριφορά</a:t>
            </a:r>
            <a:r>
              <a:rPr lang="en-GR" sz="2000" dirty="0">
                <a:effectLst/>
              </a:rPr>
              <a:t> </a:t>
            </a:r>
            <a:r>
              <a:rPr lang="el-GR" sz="2000" dirty="0">
                <a:effectLst/>
              </a:rPr>
              <a:t>(2013)</a:t>
            </a:r>
          </a:p>
          <a:p>
            <a:r>
              <a:rPr lang="el-GR" sz="2000" dirty="0"/>
              <a:t>Φαινόμενο θερμοκηπίου και μείωσή του</a:t>
            </a:r>
            <a:endParaRPr lang="el-GR" sz="2000" dirty="0">
              <a:effectLst/>
            </a:endParaRPr>
          </a:p>
          <a:p>
            <a:endParaRPr lang="en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525338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3B325-5173-766B-5CAE-2EB71B38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ΔΙΑΧΕΙΡΙΣΗ ΠΕΡΙΒΑΛΛΟΝΤΟΣ: ΑΤΜΟΣΦΑΙΡΑ, </a:t>
            </a:r>
            <a:r>
              <a:rPr lang="el-GR" dirty="0"/>
              <a:t>Πολυμερείς διαπραγματεύσεις</a:t>
            </a:r>
            <a:br>
              <a:rPr lang="en-GR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9503D-297E-45B1-3374-AAE269383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Σύμβαση-πλαίσιο για Κλιματική Αλλαγή (1992): </a:t>
            </a:r>
            <a:r>
              <a:rPr lang="el-GR" dirty="0"/>
              <a:t>μη δεσμευτική λόγω αντιρρήσεων ΗΠΑ</a:t>
            </a:r>
          </a:p>
          <a:p>
            <a:r>
              <a:rPr lang="el-GR" b="1" dirty="0"/>
              <a:t>Πρωτόκολλο του Κιότο (1997</a:t>
            </a:r>
            <a:r>
              <a:rPr lang="el-GR" dirty="0"/>
              <a:t>): σε ισχύ το 2005, επέβαλε περικοπές </a:t>
            </a:r>
            <a:r>
              <a:rPr lang="el-GR" dirty="0" err="1"/>
              <a:t>στηις</a:t>
            </a:r>
            <a:r>
              <a:rPr lang="el-GR" dirty="0"/>
              <a:t> εκπομπές διοξειδίου του άνθρακα. ΗΠΑ δεν συμμετείχαν. </a:t>
            </a:r>
            <a:endParaRPr lang="en-US" dirty="0"/>
          </a:p>
          <a:p>
            <a:r>
              <a:rPr lang="el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Συμφωνία Παρισιού για το Κλίμα (2015): </a:t>
            </a:r>
            <a:r>
              <a:rPr lang="el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η κύρια διεθνής συμφωνία για την υπερθέρμανση του πλανήτη. Στόχος της η διατήρηση της αύξησης της παγκόσμιας θερμοκρασίας αυτόν τον αιώνα σε επίπεδα που δεν ξεπερνούν τους 2 βαθμούς Κελσίου πάνω από τα προβιομηχανικά επίπεδα. Συμμετέχουν σχεδόν όλες οι χώρες του κόσμου.</a:t>
            </a:r>
            <a:r>
              <a:rPr lang="en-GR" dirty="0">
                <a:effectLst/>
              </a:rPr>
              <a:t>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188312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058D3-C05D-A4A6-A644-F8443BFB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ΔΙΑΧΕΙΡΙΣΗ ΠΕΡΙΒΑΛΛΟΝΤΟΣ: ΟΖΟΝ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EA8C0-ACF8-0B01-54E2-44255FBDD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Στρώμα του όζοντος</a:t>
            </a:r>
            <a:r>
              <a:rPr lang="el-GR" dirty="0"/>
              <a:t>: το τμήμα της ατμόσφαιρας που φιλτράρει τις βλαβερές υπεριώδεις ακτίνες του ήλιου. Ορισμένες χημικές ουσίες που χρησιμοποιούνται στις βιομηχανικές οικονομίες διασπούν το στρώμα του όζοντος. </a:t>
            </a:r>
          </a:p>
          <a:p>
            <a:r>
              <a:rPr lang="el-GR" b="1" dirty="0"/>
              <a:t>Πρωτόκολλο του Μόντρεαλ (1987): </a:t>
            </a:r>
            <a:r>
              <a:rPr lang="el-GR" dirty="0"/>
              <a:t>συμφωνία για την προστασία του στρώματος του όζοντος με την οποία τα κράτη δεσμεύτηκαν να μειώσουν και στη συνέχεια να εξαλείψουν τη χρήση </a:t>
            </a:r>
            <a:r>
              <a:rPr lang="el-GR" dirty="0" err="1"/>
              <a:t>χλωροφθορανθράκων</a:t>
            </a:r>
            <a:r>
              <a:rPr lang="el-GR" dirty="0"/>
              <a:t> </a:t>
            </a:r>
            <a:r>
              <a:rPr lang="en-US" dirty="0"/>
              <a:t>(CFC). </a:t>
            </a:r>
            <a:r>
              <a:rPr lang="el-GR" dirty="0"/>
              <a:t>Είναι η πιο επιτυχημένη περιβαλλοντική συνθήκη μέχρι σήμερα. 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08383275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468</Words>
  <Application>Microsoft Macintosh PowerPoint</Application>
  <PresentationFormat>Widescreen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Neue Haas Grotesk Text Pro</vt:lpstr>
      <vt:lpstr>AccentBoxVTI</vt:lpstr>
      <vt:lpstr>Περιβάλλον και κλιματική αλλαγή</vt:lpstr>
      <vt:lpstr>PowerPoint Presentation</vt:lpstr>
      <vt:lpstr> Αλληλεξάρτηση και περιβάλλον</vt:lpstr>
      <vt:lpstr>ΔΙΑΧΕΙΡΙΣΗ ΠΕΡΙΒΑΛΛΟΝΤΟΣ: ΑΤΜΟΣΦΑΙΡΑ </vt:lpstr>
      <vt:lpstr>PowerPoint Presentation</vt:lpstr>
      <vt:lpstr>ΔΙΑΧΕΙΡΙΣΗ ΠΕΡΙΒΑΛΛΟΝΤΟΣ: ΑΤΜΟΣΦΑΙΡΑ </vt:lpstr>
      <vt:lpstr>ΔΙΑΧΕΙΡΙΣΗ ΠΕΡΙΒΑΛΛΟΝΤΟΣ: ΑΤΜΟΣΦΑΙΡΑ, Πολυμερείς διαπραγματεύσεις </vt:lpstr>
      <vt:lpstr>ΔΙΑΧΕΙΡΙΣΗ ΠΕΡΙΒΑΛΛΟΝΤΟΣ: ΟΖΟΝ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Περιβάλλον και κλιματική αλλαγή</dc:title>
  <dc:creator>Sofia Tipaldou</dc:creator>
  <cp:lastModifiedBy>Sofia Tipaldou</cp:lastModifiedBy>
  <cp:revision>13</cp:revision>
  <dcterms:created xsi:type="dcterms:W3CDTF">2023-05-25T14:00:53Z</dcterms:created>
  <dcterms:modified xsi:type="dcterms:W3CDTF">2026-05-22T17:10:53Z</dcterms:modified>
</cp:coreProperties>
</file>