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7" r:id="rId2"/>
    <p:sldId id="258" r:id="rId3"/>
    <p:sldId id="259" r:id="rId4"/>
    <p:sldId id="260" r:id="rId5"/>
    <p:sldId id="261" r:id="rId6"/>
    <p:sldId id="262" r:id="rId7"/>
    <p:sldId id="263" r:id="rId8"/>
    <p:sldId id="264" r:id="rId9"/>
    <p:sldId id="266"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57E70A-A56B-412C-8CCD-B99A31197A17}" v="172" dt="2026-05-09T23:07:56.324"/>
    <p1510:client id="{E3FF4E72-8342-4434-9EE3-AD705078D6A6}" v="10" dt="2026-05-09T23:43:11.3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726" autoAdjust="0"/>
    <p:restoredTop sz="94660"/>
  </p:normalViewPr>
  <p:slideViewPr>
    <p:cSldViewPr snapToGrid="0">
      <p:cViewPr varScale="1">
        <p:scale>
          <a:sx n="118" d="100"/>
          <a:sy n="118" d="100"/>
        </p:scale>
        <p:origin x="-27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dirty="0"/>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4AAD347D-5ACD-4C99-B74B-A9C85AD731AF}" type="datetimeFigureOut">
              <a:rPr lang="en-US" dirty="0"/>
              <a:pPr/>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14124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3829637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dirty="0"/>
              <a:t>Click to edit Master title style</a:t>
            </a:r>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4144299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dirty="0"/>
              <a:t>Click to edit Master title style</a:t>
            </a:r>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dirty="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xmlns="" val="2364123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3699883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9970237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3109423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37658768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dirty="0"/>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242103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755221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pPr/>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946015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9796027F-7875-4030-9381-8BD8C4F21935}" type="datetimeFigureOut">
              <a:rPr lang="en-US" dirty="0"/>
              <a:pPr/>
              <a:t>5/11/2026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2955142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96027F-7875-4030-9381-8BD8C4F21935}" type="datetimeFigureOut">
              <a:rPr lang="en-US" dirty="0"/>
              <a:pPr/>
              <a:t>5/11/2026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773580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Date Placeholder 2"/>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099035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3774188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49553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5/11/2026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900577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pPr/>
              <a:t>5/11/2026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3176594916"/>
      </p:ext>
    </p:extLst>
  </p:cSld>
  <p:clrMap bg1="dk1" tx1="lt1" bg2="dk2" tx2="lt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xmlns="" id="{DE27238C-8EAF-4098-86E6-7723B7DAE60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2000" cy="68580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6" name="Freeform 36">
            <a:extLst>
              <a:ext uri="{FF2B5EF4-FFF2-40B4-BE49-F238E27FC236}">
                <a16:creationId xmlns:a16="http://schemas.microsoft.com/office/drawing/2014/main" xmlns="" id="{992F97B1-1891-4FCC-9E5F-BA97EDB48F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9351010"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lumMod val="60000"/>
              <a:lumOff val="40000"/>
              <a:alpha val="20000"/>
            </a:schemeClr>
          </a:solidFill>
          <a:ln>
            <a:noFill/>
          </a:ln>
        </p:spPr>
        <p:txBody>
          <a:bodyPr rtlCol="0" anchor="ctr"/>
          <a:lstStyle/>
          <a:p>
            <a:pPr algn="ctr"/>
            <a:endParaRPr lang="en-US" dirty="0"/>
          </a:p>
        </p:txBody>
      </p:sp>
      <p:sp useBgFill="1">
        <p:nvSpPr>
          <p:cNvPr id="17" name="Freeform: Shape 11">
            <a:extLst>
              <a:ext uri="{FF2B5EF4-FFF2-40B4-BE49-F238E27FC236}">
                <a16:creationId xmlns:a16="http://schemas.microsoft.com/office/drawing/2014/main" xmlns="" id="{78C6C821-FEE1-4EB6-9590-C021440C77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175" y="0"/>
            <a:ext cx="9700459" cy="6858001"/>
          </a:xfrm>
          <a:custGeom>
            <a:avLst/>
            <a:gdLst>
              <a:gd name="connsiteX0" fmla="*/ 0 w 9700459"/>
              <a:gd name="connsiteY0" fmla="*/ 0 h 6858001"/>
              <a:gd name="connsiteX1" fmla="*/ 1323975 w 9700459"/>
              <a:gd name="connsiteY1" fmla="*/ 0 h 6858001"/>
              <a:gd name="connsiteX2" fmla="*/ 1517015 w 9700459"/>
              <a:gd name="connsiteY2" fmla="*/ 0 h 6858001"/>
              <a:gd name="connsiteX3" fmla="*/ 3241265 w 9700459"/>
              <a:gd name="connsiteY3" fmla="*/ 0 h 6858001"/>
              <a:gd name="connsiteX4" fmla="*/ 3241265 w 9700459"/>
              <a:gd name="connsiteY4" fmla="*/ 1 h 6858001"/>
              <a:gd name="connsiteX5" fmla="*/ 8355744 w 9700459"/>
              <a:gd name="connsiteY5" fmla="*/ 1 h 6858001"/>
              <a:gd name="connsiteX6" fmla="*/ 8355744 w 9700459"/>
              <a:gd name="connsiteY6" fmla="*/ 0 h 6858001"/>
              <a:gd name="connsiteX7" fmla="*/ 9699282 w 9700459"/>
              <a:gd name="connsiteY7" fmla="*/ 0 h 6858001"/>
              <a:gd name="connsiteX8" fmla="*/ 9674237 w 9700459"/>
              <a:gd name="connsiteY8" fmla="*/ 155677 h 6858001"/>
              <a:gd name="connsiteX9" fmla="*/ 9650368 w 9700459"/>
              <a:gd name="connsiteY9" fmla="*/ 310668 h 6858001"/>
              <a:gd name="connsiteX10" fmla="*/ 9627004 w 9700459"/>
              <a:gd name="connsiteY10" fmla="*/ 466344 h 6858001"/>
              <a:gd name="connsiteX11" fmla="*/ 9607001 w 9700459"/>
              <a:gd name="connsiteY11" fmla="*/ 622707 h 6858001"/>
              <a:gd name="connsiteX12" fmla="*/ 9586830 w 9700459"/>
              <a:gd name="connsiteY12" fmla="*/ 778383 h 6858001"/>
              <a:gd name="connsiteX13" fmla="*/ 9568004 w 9700459"/>
              <a:gd name="connsiteY13" fmla="*/ 934746 h 6858001"/>
              <a:gd name="connsiteX14" fmla="*/ 9551868 w 9700459"/>
              <a:gd name="connsiteY14" fmla="*/ 1089051 h 6858001"/>
              <a:gd name="connsiteX15" fmla="*/ 9536572 w 9700459"/>
              <a:gd name="connsiteY15" fmla="*/ 1245413 h 6858001"/>
              <a:gd name="connsiteX16" fmla="*/ 9522620 w 9700459"/>
              <a:gd name="connsiteY16" fmla="*/ 1401090 h 6858001"/>
              <a:gd name="connsiteX17" fmla="*/ 9510518 w 9700459"/>
              <a:gd name="connsiteY17" fmla="*/ 1554023 h 6858001"/>
              <a:gd name="connsiteX18" fmla="*/ 9498415 w 9700459"/>
              <a:gd name="connsiteY18" fmla="*/ 1709014 h 6858001"/>
              <a:gd name="connsiteX19" fmla="*/ 9488330 w 9700459"/>
              <a:gd name="connsiteY19" fmla="*/ 1861947 h 6858001"/>
              <a:gd name="connsiteX20" fmla="*/ 9480430 w 9700459"/>
              <a:gd name="connsiteY20" fmla="*/ 2014881 h 6858001"/>
              <a:gd name="connsiteX21" fmla="*/ 9472193 w 9700459"/>
              <a:gd name="connsiteY21" fmla="*/ 2167128 h 6858001"/>
              <a:gd name="connsiteX22" fmla="*/ 9465302 w 9700459"/>
              <a:gd name="connsiteY22" fmla="*/ 2318004 h 6858001"/>
              <a:gd name="connsiteX23" fmla="*/ 9460427 w 9700459"/>
              <a:gd name="connsiteY23" fmla="*/ 2467509 h 6858001"/>
              <a:gd name="connsiteX24" fmla="*/ 9456225 w 9700459"/>
              <a:gd name="connsiteY24" fmla="*/ 2617013 h 6858001"/>
              <a:gd name="connsiteX25" fmla="*/ 9452191 w 9700459"/>
              <a:gd name="connsiteY25" fmla="*/ 2765146 h 6858001"/>
              <a:gd name="connsiteX26" fmla="*/ 9450342 w 9700459"/>
              <a:gd name="connsiteY26" fmla="*/ 2911221 h 6858001"/>
              <a:gd name="connsiteX27" fmla="*/ 9448325 w 9700459"/>
              <a:gd name="connsiteY27" fmla="*/ 3057297 h 6858001"/>
              <a:gd name="connsiteX28" fmla="*/ 9447316 w 9700459"/>
              <a:gd name="connsiteY28" fmla="*/ 3201315 h 6858001"/>
              <a:gd name="connsiteX29" fmla="*/ 9448325 w 9700459"/>
              <a:gd name="connsiteY29" fmla="*/ 3343961 h 6858001"/>
              <a:gd name="connsiteX30" fmla="*/ 9448325 w 9700459"/>
              <a:gd name="connsiteY30" fmla="*/ 3485236 h 6858001"/>
              <a:gd name="connsiteX31" fmla="*/ 9450342 w 9700459"/>
              <a:gd name="connsiteY31" fmla="*/ 3625139 h 6858001"/>
              <a:gd name="connsiteX32" fmla="*/ 9453367 w 9700459"/>
              <a:gd name="connsiteY32" fmla="*/ 3762299 h 6858001"/>
              <a:gd name="connsiteX33" fmla="*/ 9456225 w 9700459"/>
              <a:gd name="connsiteY33" fmla="*/ 3898087 h 6858001"/>
              <a:gd name="connsiteX34" fmla="*/ 9459419 w 9700459"/>
              <a:gd name="connsiteY34" fmla="*/ 4031133 h 6858001"/>
              <a:gd name="connsiteX35" fmla="*/ 9464293 w 9700459"/>
              <a:gd name="connsiteY35" fmla="*/ 4163492 h 6858001"/>
              <a:gd name="connsiteX36" fmla="*/ 9469504 w 9700459"/>
              <a:gd name="connsiteY36" fmla="*/ 4293793 h 6858001"/>
              <a:gd name="connsiteX37" fmla="*/ 9474210 w 9700459"/>
              <a:gd name="connsiteY37" fmla="*/ 4421352 h 6858001"/>
              <a:gd name="connsiteX38" fmla="*/ 9487490 w 9700459"/>
              <a:gd name="connsiteY38" fmla="*/ 4670298 h 6858001"/>
              <a:gd name="connsiteX39" fmla="*/ 9501609 w 9700459"/>
              <a:gd name="connsiteY39" fmla="*/ 4908956 h 6858001"/>
              <a:gd name="connsiteX40" fmla="*/ 9516401 w 9700459"/>
              <a:gd name="connsiteY40" fmla="*/ 5138013 h 6858001"/>
              <a:gd name="connsiteX41" fmla="*/ 9532706 w 9700459"/>
              <a:gd name="connsiteY41" fmla="*/ 5354726 h 6858001"/>
              <a:gd name="connsiteX42" fmla="*/ 9549683 w 9700459"/>
              <a:gd name="connsiteY42" fmla="*/ 5561838 h 6858001"/>
              <a:gd name="connsiteX43" fmla="*/ 9568004 w 9700459"/>
              <a:gd name="connsiteY43" fmla="*/ 5753862 h 6858001"/>
              <a:gd name="connsiteX44" fmla="*/ 9585990 w 9700459"/>
              <a:gd name="connsiteY44" fmla="*/ 5934227 h 6858001"/>
              <a:gd name="connsiteX45" fmla="*/ 9603975 w 9700459"/>
              <a:gd name="connsiteY45" fmla="*/ 6100191 h 6858001"/>
              <a:gd name="connsiteX46" fmla="*/ 9620952 w 9700459"/>
              <a:gd name="connsiteY46" fmla="*/ 6252438 h 6858001"/>
              <a:gd name="connsiteX47" fmla="*/ 9637089 w 9700459"/>
              <a:gd name="connsiteY47" fmla="*/ 6387541 h 6858001"/>
              <a:gd name="connsiteX48" fmla="*/ 9652385 w 9700459"/>
              <a:gd name="connsiteY48" fmla="*/ 6509613 h 6858001"/>
              <a:gd name="connsiteX49" fmla="*/ 9665160 w 9700459"/>
              <a:gd name="connsiteY49" fmla="*/ 6612483 h 6858001"/>
              <a:gd name="connsiteX50" fmla="*/ 9677262 w 9700459"/>
              <a:gd name="connsiteY50" fmla="*/ 6698894 h 6858001"/>
              <a:gd name="connsiteX51" fmla="*/ 9694576 w 9700459"/>
              <a:gd name="connsiteY51" fmla="*/ 6817538 h 6858001"/>
              <a:gd name="connsiteX52" fmla="*/ 9700459 w 9700459"/>
              <a:gd name="connsiteY52" fmla="*/ 6858000 h 6858001"/>
              <a:gd name="connsiteX53" fmla="*/ 8795105 w 9700459"/>
              <a:gd name="connsiteY53" fmla="*/ 6858000 h 6858001"/>
              <a:gd name="connsiteX54" fmla="*/ 8795105 w 9700459"/>
              <a:gd name="connsiteY54" fmla="*/ 6858001 h 6858001"/>
              <a:gd name="connsiteX55" fmla="*/ 2704541 w 9700459"/>
              <a:gd name="connsiteY55" fmla="*/ 6858001 h 6858001"/>
              <a:gd name="connsiteX56" fmla="*/ 2704541 w 9700459"/>
              <a:gd name="connsiteY56" fmla="*/ 6858000 h 6858001"/>
              <a:gd name="connsiteX57" fmla="*/ 1517015 w 9700459"/>
              <a:gd name="connsiteY57" fmla="*/ 6858000 h 6858001"/>
              <a:gd name="connsiteX58" fmla="*/ 1323975 w 9700459"/>
              <a:gd name="connsiteY58" fmla="*/ 6858000 h 6858001"/>
              <a:gd name="connsiteX59" fmla="*/ 0 w 9700459"/>
              <a:gd name="connsiteY5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700459" h="6858001">
                <a:moveTo>
                  <a:pt x="0" y="0"/>
                </a:moveTo>
                <a:lnTo>
                  <a:pt x="1323975" y="0"/>
                </a:lnTo>
                <a:lnTo>
                  <a:pt x="1517015" y="0"/>
                </a:lnTo>
                <a:lnTo>
                  <a:pt x="3241265" y="0"/>
                </a:lnTo>
                <a:lnTo>
                  <a:pt x="3241265" y="1"/>
                </a:lnTo>
                <a:lnTo>
                  <a:pt x="8355744" y="1"/>
                </a:lnTo>
                <a:lnTo>
                  <a:pt x="8355744" y="0"/>
                </a:lnTo>
                <a:lnTo>
                  <a:pt x="9699282" y="0"/>
                </a:lnTo>
                <a:lnTo>
                  <a:pt x="9674237" y="155677"/>
                </a:lnTo>
                <a:lnTo>
                  <a:pt x="9650368" y="310668"/>
                </a:lnTo>
                <a:lnTo>
                  <a:pt x="9627004" y="466344"/>
                </a:lnTo>
                <a:lnTo>
                  <a:pt x="9607001" y="622707"/>
                </a:lnTo>
                <a:lnTo>
                  <a:pt x="9586830" y="778383"/>
                </a:lnTo>
                <a:lnTo>
                  <a:pt x="9568004" y="934746"/>
                </a:lnTo>
                <a:lnTo>
                  <a:pt x="9551868" y="1089051"/>
                </a:lnTo>
                <a:lnTo>
                  <a:pt x="9536572" y="1245413"/>
                </a:lnTo>
                <a:lnTo>
                  <a:pt x="9522620" y="1401090"/>
                </a:lnTo>
                <a:lnTo>
                  <a:pt x="9510518" y="1554023"/>
                </a:lnTo>
                <a:lnTo>
                  <a:pt x="9498415" y="1709014"/>
                </a:lnTo>
                <a:lnTo>
                  <a:pt x="9488330" y="1861947"/>
                </a:lnTo>
                <a:lnTo>
                  <a:pt x="9480430" y="2014881"/>
                </a:lnTo>
                <a:lnTo>
                  <a:pt x="9472193" y="2167128"/>
                </a:lnTo>
                <a:lnTo>
                  <a:pt x="9465302" y="2318004"/>
                </a:lnTo>
                <a:lnTo>
                  <a:pt x="9460427" y="2467509"/>
                </a:lnTo>
                <a:lnTo>
                  <a:pt x="9456225" y="2617013"/>
                </a:lnTo>
                <a:lnTo>
                  <a:pt x="9452191" y="2765146"/>
                </a:lnTo>
                <a:lnTo>
                  <a:pt x="9450342" y="2911221"/>
                </a:lnTo>
                <a:lnTo>
                  <a:pt x="9448325" y="3057297"/>
                </a:lnTo>
                <a:lnTo>
                  <a:pt x="9447316" y="3201315"/>
                </a:lnTo>
                <a:lnTo>
                  <a:pt x="9448325" y="3343961"/>
                </a:lnTo>
                <a:lnTo>
                  <a:pt x="9448325" y="3485236"/>
                </a:lnTo>
                <a:lnTo>
                  <a:pt x="9450342" y="3625139"/>
                </a:lnTo>
                <a:lnTo>
                  <a:pt x="9453367" y="3762299"/>
                </a:lnTo>
                <a:lnTo>
                  <a:pt x="9456225" y="3898087"/>
                </a:lnTo>
                <a:lnTo>
                  <a:pt x="9459419" y="4031133"/>
                </a:lnTo>
                <a:lnTo>
                  <a:pt x="9464293" y="4163492"/>
                </a:lnTo>
                <a:lnTo>
                  <a:pt x="9469504" y="4293793"/>
                </a:lnTo>
                <a:lnTo>
                  <a:pt x="9474210" y="4421352"/>
                </a:lnTo>
                <a:lnTo>
                  <a:pt x="9487490" y="4670298"/>
                </a:lnTo>
                <a:lnTo>
                  <a:pt x="9501609" y="4908956"/>
                </a:lnTo>
                <a:lnTo>
                  <a:pt x="9516401" y="5138013"/>
                </a:lnTo>
                <a:lnTo>
                  <a:pt x="9532706" y="5354726"/>
                </a:lnTo>
                <a:lnTo>
                  <a:pt x="9549683" y="5561838"/>
                </a:lnTo>
                <a:lnTo>
                  <a:pt x="9568004" y="5753862"/>
                </a:lnTo>
                <a:lnTo>
                  <a:pt x="9585990" y="5934227"/>
                </a:lnTo>
                <a:lnTo>
                  <a:pt x="9603975" y="6100191"/>
                </a:lnTo>
                <a:lnTo>
                  <a:pt x="9620952" y="6252438"/>
                </a:lnTo>
                <a:lnTo>
                  <a:pt x="9637089" y="6387541"/>
                </a:lnTo>
                <a:lnTo>
                  <a:pt x="9652385" y="6509613"/>
                </a:lnTo>
                <a:lnTo>
                  <a:pt x="9665160" y="6612483"/>
                </a:lnTo>
                <a:lnTo>
                  <a:pt x="9677262" y="6698894"/>
                </a:lnTo>
                <a:lnTo>
                  <a:pt x="9694576" y="6817538"/>
                </a:lnTo>
                <a:lnTo>
                  <a:pt x="9700459" y="6858000"/>
                </a:lnTo>
                <a:lnTo>
                  <a:pt x="8795105" y="6858000"/>
                </a:lnTo>
                <a:lnTo>
                  <a:pt x="8795105" y="6858001"/>
                </a:lnTo>
                <a:lnTo>
                  <a:pt x="2704541" y="6858001"/>
                </a:lnTo>
                <a:lnTo>
                  <a:pt x="2704541" y="6858000"/>
                </a:lnTo>
                <a:lnTo>
                  <a:pt x="1517015" y="6858000"/>
                </a:lnTo>
                <a:lnTo>
                  <a:pt x="1323975" y="6858000"/>
                </a:lnTo>
                <a:lnTo>
                  <a:pt x="0" y="6858000"/>
                </a:lnTo>
                <a:close/>
              </a:path>
            </a:pathLst>
          </a:custGeom>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3" name="Θέση περιεχομένου 2">
            <a:extLst>
              <a:ext uri="{FF2B5EF4-FFF2-40B4-BE49-F238E27FC236}">
                <a16:creationId xmlns:a16="http://schemas.microsoft.com/office/drawing/2014/main" xmlns="" id="{28BA950B-486C-EE06-901D-938DA69C4C83}"/>
              </a:ext>
            </a:extLst>
          </p:cNvPr>
          <p:cNvSpPr>
            <a:spLocks noGrp="1"/>
          </p:cNvSpPr>
          <p:nvPr>
            <p:ph type="subTitle" idx="1"/>
          </p:nvPr>
        </p:nvSpPr>
        <p:spPr>
          <a:xfrm>
            <a:off x="1154955" y="4777380"/>
            <a:ext cx="6974911" cy="861420"/>
          </a:xfrm>
        </p:spPr>
        <p:txBody>
          <a:bodyPr vert="horz" lIns="91440" tIns="45720" rIns="91440" bIns="45720" rtlCol="0">
            <a:normAutofit/>
          </a:bodyPr>
          <a:lstStyle/>
          <a:p>
            <a:pPr marL="0" indent="0">
              <a:lnSpc>
                <a:spcPct val="90000"/>
              </a:lnSpc>
              <a:buNone/>
            </a:pPr>
            <a:endParaRPr lang="el-GR" sz="1400" b="1" dirty="0">
              <a:solidFill>
                <a:schemeClr val="tx1">
                  <a:lumMod val="85000"/>
                  <a:lumOff val="15000"/>
                </a:schemeClr>
              </a:solidFill>
              <a:latin typeface="Times New Roman"/>
              <a:cs typeface="Times New Roman"/>
            </a:endParaRPr>
          </a:p>
          <a:p>
            <a:pPr marL="0" indent="0">
              <a:lnSpc>
                <a:spcPct val="90000"/>
              </a:lnSpc>
              <a:buNone/>
            </a:pPr>
            <a:r>
              <a:rPr lang="el-GR" sz="1400" b="1" dirty="0">
                <a:solidFill>
                  <a:schemeClr val="tx1">
                    <a:lumMod val="85000"/>
                    <a:lumOff val="15000"/>
                  </a:schemeClr>
                </a:solidFill>
                <a:latin typeface="Times New Roman"/>
                <a:cs typeface="Times New Roman"/>
              </a:rPr>
              <a:t>Deconstructing  the nuclear order: diplomacy, theory and the existential crisis of 2026</a:t>
            </a:r>
            <a:endParaRPr lang="el-GR" sz="1400" dirty="0">
              <a:solidFill>
                <a:schemeClr val="tx1">
                  <a:lumMod val="85000"/>
                  <a:lumOff val="15000"/>
                </a:schemeClr>
              </a:solidFill>
            </a:endParaRPr>
          </a:p>
          <a:p>
            <a:pPr marL="457200" indent="-457200">
              <a:lnSpc>
                <a:spcPct val="90000"/>
              </a:lnSpc>
              <a:buAutoNum type="arabicPeriod"/>
            </a:pPr>
            <a:endParaRPr lang="el-GR" sz="1400" b="1" dirty="0">
              <a:solidFill>
                <a:schemeClr val="tx1">
                  <a:lumMod val="85000"/>
                  <a:lumOff val="15000"/>
                </a:schemeClr>
              </a:solidFill>
              <a:latin typeface="Times New Roman"/>
              <a:cs typeface="Times New Roman"/>
            </a:endParaRPr>
          </a:p>
        </p:txBody>
      </p:sp>
      <p:sp>
        <p:nvSpPr>
          <p:cNvPr id="2" name="Τίτλος 1">
            <a:extLst>
              <a:ext uri="{FF2B5EF4-FFF2-40B4-BE49-F238E27FC236}">
                <a16:creationId xmlns:a16="http://schemas.microsoft.com/office/drawing/2014/main" xmlns="" id="{E05EAD3B-D593-4182-A8CE-58FBFA94A75C}"/>
              </a:ext>
            </a:extLst>
          </p:cNvPr>
          <p:cNvSpPr>
            <a:spLocks noGrp="1"/>
          </p:cNvSpPr>
          <p:nvPr>
            <p:ph type="ctrTitle"/>
          </p:nvPr>
        </p:nvSpPr>
        <p:spPr>
          <a:xfrm>
            <a:off x="1154955" y="1447800"/>
            <a:ext cx="6974915" cy="3329581"/>
          </a:xfrm>
        </p:spPr>
        <p:txBody>
          <a:bodyPr>
            <a:normAutofit/>
          </a:bodyPr>
          <a:lstStyle/>
          <a:p>
            <a:pPr>
              <a:lnSpc>
                <a:spcPct val="90000"/>
              </a:lnSpc>
            </a:pPr>
            <a:r>
              <a:rPr lang="el-GR" sz="5600" dirty="0">
                <a:latin typeface="Times New Roman"/>
                <a:cs typeface="Times New Roman"/>
              </a:rPr>
              <a:t>NUCLEAR DISARMAMENT-A WORLD FREE FROM FEAR</a:t>
            </a:r>
          </a:p>
        </p:txBody>
      </p:sp>
      <p:sp>
        <p:nvSpPr>
          <p:cNvPr id="14" name="Rectangle 13">
            <a:extLst>
              <a:ext uri="{FF2B5EF4-FFF2-40B4-BE49-F238E27FC236}">
                <a16:creationId xmlns:a16="http://schemas.microsoft.com/office/drawing/2014/main" xmlns="" id="{B61A74B3-E247-44D4-8C48-FAE8E205640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90450495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74CD14DB-BB81-479F-A1FC-1C75640E9F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xmlns="" id="{C943A91B-7CA7-4592-A975-73B1BF8C4C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xmlns="" id="{EC471314-E46A-414B-8D91-74880E84F1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xmlns="" id="{6A681326-1C9D-44A3-A627-3871BDAE41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Τίτλος 1">
            <a:extLst>
              <a:ext uri="{FF2B5EF4-FFF2-40B4-BE49-F238E27FC236}">
                <a16:creationId xmlns:a16="http://schemas.microsoft.com/office/drawing/2014/main" xmlns="" id="{C9A4B370-47B2-0E40-5A16-E1046453F045}"/>
              </a:ext>
            </a:extLst>
          </p:cNvPr>
          <p:cNvSpPr>
            <a:spLocks noGrp="1"/>
          </p:cNvSpPr>
          <p:nvPr>
            <p:ph type="title"/>
          </p:nvPr>
        </p:nvSpPr>
        <p:spPr>
          <a:xfrm>
            <a:off x="1103312" y="452718"/>
            <a:ext cx="8947522" cy="1400530"/>
          </a:xfrm>
        </p:spPr>
        <p:txBody>
          <a:bodyPr anchor="ctr">
            <a:normAutofit/>
          </a:bodyPr>
          <a:lstStyle/>
          <a:p>
            <a:r>
              <a:rPr lang="el-GR" dirty="0">
                <a:solidFill>
                  <a:srgbClr val="FFFFFF"/>
                </a:solidFill>
                <a:latin typeface="Times New Roman"/>
                <a:cs typeface="Times New Roman"/>
              </a:rPr>
              <a:t>DEFINING THE STAKES </a:t>
            </a:r>
            <a:endParaRPr lang="el-GR" dirty="0">
              <a:solidFill>
                <a:srgbClr val="FFFFFF"/>
              </a:solidFill>
            </a:endParaRPr>
          </a:p>
        </p:txBody>
      </p:sp>
      <p:sp>
        <p:nvSpPr>
          <p:cNvPr id="3" name="Θέση περιεχομένου 2">
            <a:extLst>
              <a:ext uri="{FF2B5EF4-FFF2-40B4-BE49-F238E27FC236}">
                <a16:creationId xmlns:a16="http://schemas.microsoft.com/office/drawing/2014/main" xmlns="" id="{D852A3B3-8467-E6F5-86A4-C3F552E89D7B}"/>
              </a:ext>
            </a:extLst>
          </p:cNvPr>
          <p:cNvSpPr>
            <a:spLocks noGrp="1"/>
          </p:cNvSpPr>
          <p:nvPr>
            <p:ph idx="1"/>
          </p:nvPr>
        </p:nvSpPr>
        <p:spPr>
          <a:xfrm>
            <a:off x="1103312" y="2763520"/>
            <a:ext cx="8946541" cy="3484879"/>
          </a:xfrm>
        </p:spPr>
        <p:txBody>
          <a:bodyPr vert="horz" lIns="91440" tIns="45720" rIns="91440" bIns="45720" rtlCol="0">
            <a:normAutofit/>
          </a:bodyPr>
          <a:lstStyle/>
          <a:p>
            <a:r>
              <a:rPr lang="el-GR" b="1" dirty="0">
                <a:latin typeface="Times New Roman"/>
                <a:cs typeface="Times New Roman"/>
              </a:rPr>
              <a:t>Disarmament vs Non-proliferation .</a:t>
            </a:r>
            <a:endParaRPr lang="el-GR" dirty="0"/>
          </a:p>
          <a:p>
            <a:endParaRPr lang="el-GR" dirty="0">
              <a:latin typeface="Times New Roman"/>
              <a:cs typeface="Times New Roman"/>
            </a:endParaRPr>
          </a:p>
          <a:p>
            <a:r>
              <a:rPr lang="el-GR" dirty="0">
                <a:latin typeface="Times New Roman"/>
                <a:cs typeface="Times New Roman"/>
              </a:rPr>
              <a:t>Nuclear disarmament: The complete elimination of nuclear weapons world-wide </a:t>
            </a:r>
          </a:p>
          <a:p>
            <a:r>
              <a:rPr lang="el-GR" dirty="0">
                <a:latin typeface="Times New Roman"/>
                <a:cs typeface="Times New Roman"/>
              </a:rPr>
              <a:t>Non-proliferation: The efforts to prevent the production of nuclear weapons from non nuclear states in order to </a:t>
            </a:r>
            <a:r>
              <a:rPr lang="el-GR" dirty="0" smtClean="0">
                <a:latin typeface="Times New Roman"/>
                <a:cs typeface="Times New Roman"/>
              </a:rPr>
              <a:t>pre</a:t>
            </a:r>
            <a:r>
              <a:rPr lang="en-US" dirty="0" smtClean="0">
                <a:latin typeface="Times New Roman"/>
                <a:cs typeface="Times New Roman"/>
              </a:rPr>
              <a:t>s</a:t>
            </a:r>
            <a:r>
              <a:rPr lang="el-GR" dirty="0" smtClean="0">
                <a:latin typeface="Times New Roman"/>
                <a:cs typeface="Times New Roman"/>
              </a:rPr>
              <a:t>e</a:t>
            </a:r>
            <a:r>
              <a:rPr lang="en-US" dirty="0" smtClean="0">
                <a:latin typeface="Times New Roman"/>
                <a:cs typeface="Times New Roman"/>
              </a:rPr>
              <a:t>rve</a:t>
            </a:r>
            <a:r>
              <a:rPr lang="el-GR" dirty="0" smtClean="0">
                <a:latin typeface="Times New Roman"/>
                <a:cs typeface="Times New Roman"/>
              </a:rPr>
              <a:t> </a:t>
            </a:r>
            <a:r>
              <a:rPr lang="el-GR" dirty="0">
                <a:latin typeface="Times New Roman"/>
                <a:cs typeface="Times New Roman"/>
              </a:rPr>
              <a:t>the current status quo for the major powers.</a:t>
            </a:r>
          </a:p>
          <a:p>
            <a:r>
              <a:rPr lang="el-GR" dirty="0">
                <a:latin typeface="Times New Roman"/>
                <a:cs typeface="Times New Roman"/>
              </a:rPr>
              <a:t>Status: Stalling of disarmament and rise of proliferation risk.</a:t>
            </a:r>
          </a:p>
          <a:p>
            <a:r>
              <a:rPr lang="el-GR" dirty="0">
                <a:latin typeface="Times New Roman"/>
                <a:cs typeface="Times New Roman"/>
              </a:rPr>
              <a:t>In 2026, nine states have nuclear weapons, including USA, Russia, China, UK, Franch, India, Pakistan, Israel and North Korea.</a:t>
            </a:r>
          </a:p>
          <a:p>
            <a:endParaRPr lang="el-GR" dirty="0">
              <a:latin typeface="Times New Roman"/>
              <a:cs typeface="Times New Roman"/>
            </a:endParaRPr>
          </a:p>
        </p:txBody>
      </p:sp>
    </p:spTree>
    <p:extLst>
      <p:ext uri="{BB962C8B-B14F-4D97-AF65-F5344CB8AC3E}">
        <p14:creationId xmlns:p14="http://schemas.microsoft.com/office/powerpoint/2010/main" xmlns="" val="404265504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74CD14DB-BB81-479F-A1FC-1C75640E9F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xmlns="" id="{C943A91B-7CA7-4592-A975-73B1BF8C4C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xmlns="" id="{EC471314-E46A-414B-8D91-74880E84F1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xmlns="" id="{6A681326-1C9D-44A3-A627-3871BDAE41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Τίτλος 1">
            <a:extLst>
              <a:ext uri="{FF2B5EF4-FFF2-40B4-BE49-F238E27FC236}">
                <a16:creationId xmlns:a16="http://schemas.microsoft.com/office/drawing/2014/main" xmlns="" id="{5C2F1AA7-8B10-03FC-15C1-09EFA1FAC7F2}"/>
              </a:ext>
            </a:extLst>
          </p:cNvPr>
          <p:cNvSpPr>
            <a:spLocks noGrp="1"/>
          </p:cNvSpPr>
          <p:nvPr>
            <p:ph type="title"/>
          </p:nvPr>
        </p:nvSpPr>
        <p:spPr>
          <a:xfrm>
            <a:off x="1103312" y="452718"/>
            <a:ext cx="8947522" cy="1400530"/>
          </a:xfrm>
        </p:spPr>
        <p:txBody>
          <a:bodyPr anchor="ctr">
            <a:normAutofit/>
          </a:bodyPr>
          <a:lstStyle/>
          <a:p>
            <a:r>
              <a:rPr lang="el-GR" dirty="0">
                <a:solidFill>
                  <a:srgbClr val="FFFFFF"/>
                </a:solidFill>
                <a:latin typeface="Times New Roman"/>
                <a:cs typeface="Times New Roman"/>
              </a:rPr>
              <a:t>HISTORY OF THE NUCLEAR AGE :</a:t>
            </a:r>
            <a:endParaRPr lang="el-GR" dirty="0">
              <a:solidFill>
                <a:srgbClr val="FFFFFF"/>
              </a:solidFill>
            </a:endParaRPr>
          </a:p>
        </p:txBody>
      </p:sp>
      <p:sp>
        <p:nvSpPr>
          <p:cNvPr id="3" name="Θέση περιεχομένου 2">
            <a:extLst>
              <a:ext uri="{FF2B5EF4-FFF2-40B4-BE49-F238E27FC236}">
                <a16:creationId xmlns:a16="http://schemas.microsoft.com/office/drawing/2014/main" xmlns="" id="{28816AE4-92FC-127D-A695-155B4C63AC90}"/>
              </a:ext>
            </a:extLst>
          </p:cNvPr>
          <p:cNvSpPr>
            <a:spLocks noGrp="1"/>
          </p:cNvSpPr>
          <p:nvPr>
            <p:ph idx="1"/>
          </p:nvPr>
        </p:nvSpPr>
        <p:spPr>
          <a:xfrm>
            <a:off x="1103312" y="2763520"/>
            <a:ext cx="8946541" cy="3484879"/>
          </a:xfrm>
        </p:spPr>
        <p:txBody>
          <a:bodyPr vert="horz" lIns="91440" tIns="45720" rIns="91440" bIns="45720" rtlCol="0">
            <a:normAutofit/>
          </a:bodyPr>
          <a:lstStyle/>
          <a:p>
            <a:pPr>
              <a:lnSpc>
                <a:spcPct val="90000"/>
              </a:lnSpc>
            </a:pPr>
            <a:r>
              <a:rPr lang="el-GR" sz="1700" b="1" dirty="0">
                <a:latin typeface="Times New Roman"/>
                <a:cs typeface="Times New Roman"/>
              </a:rPr>
              <a:t>1945: </a:t>
            </a:r>
            <a:r>
              <a:rPr lang="el-GR" sz="1700" dirty="0">
                <a:latin typeface="Times New Roman"/>
                <a:cs typeface="Times New Roman"/>
              </a:rPr>
              <a:t>The bombing of Hirosima and Nagasaki sparks the </a:t>
            </a:r>
            <a:r>
              <a:rPr lang="el-GR" sz="1700" dirty="0" smtClean="0">
                <a:latin typeface="Times New Roman"/>
                <a:cs typeface="Times New Roman"/>
              </a:rPr>
              <a:t>beg</a:t>
            </a:r>
            <a:r>
              <a:rPr lang="en-US" sz="1700" dirty="0" smtClean="0">
                <a:latin typeface="Times New Roman"/>
                <a:cs typeface="Times New Roman"/>
              </a:rPr>
              <a:t>g</a:t>
            </a:r>
            <a:r>
              <a:rPr lang="el-GR" sz="1700" dirty="0" smtClean="0">
                <a:latin typeface="Times New Roman"/>
                <a:cs typeface="Times New Roman"/>
              </a:rPr>
              <a:t>ining </a:t>
            </a:r>
            <a:r>
              <a:rPr lang="el-GR" sz="1700" dirty="0">
                <a:latin typeface="Times New Roman"/>
                <a:cs typeface="Times New Roman"/>
              </a:rPr>
              <a:t>of the nuclear age.The humanitarian catastrophy </a:t>
            </a:r>
            <a:r>
              <a:rPr lang="el-GR" sz="1700" dirty="0" smtClean="0">
                <a:latin typeface="Times New Roman"/>
                <a:cs typeface="Times New Roman"/>
              </a:rPr>
              <a:t>g</a:t>
            </a:r>
            <a:r>
              <a:rPr lang="en-US" sz="1700" dirty="0" smtClean="0">
                <a:latin typeface="Times New Roman"/>
                <a:cs typeface="Times New Roman"/>
              </a:rPr>
              <a:t>a</a:t>
            </a:r>
            <a:r>
              <a:rPr lang="el-GR" sz="1700" dirty="0" smtClean="0">
                <a:latin typeface="Times New Roman"/>
                <a:cs typeface="Times New Roman"/>
              </a:rPr>
              <a:t>ve </a:t>
            </a:r>
            <a:r>
              <a:rPr lang="el-GR" sz="1700" dirty="0">
                <a:latin typeface="Times New Roman"/>
                <a:cs typeface="Times New Roman"/>
              </a:rPr>
              <a:t>birth to the nuclear disarmament movement in America and Asia and it </a:t>
            </a:r>
            <a:r>
              <a:rPr lang="el-GR" sz="1700" dirty="0" smtClean="0">
                <a:latin typeface="Times New Roman"/>
                <a:cs typeface="Times New Roman"/>
              </a:rPr>
              <a:t>sprea</a:t>
            </a:r>
            <a:r>
              <a:rPr lang="en-US" sz="1700" dirty="0" smtClean="0">
                <a:latin typeface="Times New Roman"/>
                <a:cs typeface="Times New Roman"/>
              </a:rPr>
              <a:t>ded</a:t>
            </a:r>
            <a:r>
              <a:rPr lang="el-GR" sz="1700" dirty="0" smtClean="0">
                <a:latin typeface="Times New Roman"/>
                <a:cs typeface="Times New Roman"/>
              </a:rPr>
              <a:t> </a:t>
            </a:r>
            <a:r>
              <a:rPr lang="el-GR" sz="1700" dirty="0">
                <a:latin typeface="Times New Roman"/>
                <a:cs typeface="Times New Roman"/>
              </a:rPr>
              <a:t>quickly to Europe.</a:t>
            </a:r>
          </a:p>
          <a:p>
            <a:pPr>
              <a:lnSpc>
                <a:spcPct val="90000"/>
              </a:lnSpc>
            </a:pPr>
            <a:r>
              <a:rPr lang="el-GR" sz="1700" b="1" dirty="0">
                <a:latin typeface="Times New Roman"/>
                <a:cs typeface="Times New Roman"/>
              </a:rPr>
              <a:t>1946:</a:t>
            </a:r>
            <a:r>
              <a:rPr lang="el-GR" sz="1700" dirty="0">
                <a:latin typeface="Times New Roman"/>
                <a:cs typeface="Times New Roman"/>
              </a:rPr>
              <a:t> The Truman Administration commisioned the Acheson-Lilienthal report,proposing the control of nuclear energy  through an international organization under the auspices of the UN that would ensure it would be used only for peaceful reasons. Bernand Baruch proposed that the nuclear powers would lose their veto right at the security council when it comes to themes regarding nuclear energy. The USSR disagreed to the 'Baruch plan' and the cold war </a:t>
            </a:r>
            <a:r>
              <a:rPr lang="el-GR" sz="1700" dirty="0" smtClean="0">
                <a:latin typeface="Times New Roman"/>
                <a:cs typeface="Times New Roman"/>
              </a:rPr>
              <a:t>beg</a:t>
            </a:r>
            <a:r>
              <a:rPr lang="en-US" sz="1700" dirty="0" smtClean="0">
                <a:latin typeface="Times New Roman"/>
                <a:cs typeface="Times New Roman"/>
              </a:rPr>
              <a:t>an</a:t>
            </a:r>
            <a:r>
              <a:rPr lang="el-GR" sz="1700" dirty="0" smtClean="0">
                <a:latin typeface="Times New Roman"/>
                <a:cs typeface="Times New Roman"/>
              </a:rPr>
              <a:t>.</a:t>
            </a:r>
            <a:endParaRPr lang="el-GR" sz="1700" dirty="0">
              <a:latin typeface="Times New Roman"/>
              <a:cs typeface="Times New Roman"/>
            </a:endParaRPr>
          </a:p>
          <a:p>
            <a:pPr>
              <a:lnSpc>
                <a:spcPct val="90000"/>
              </a:lnSpc>
            </a:pPr>
            <a:r>
              <a:rPr lang="el-GR" sz="1700" b="1" dirty="0">
                <a:latin typeface="Times New Roman"/>
                <a:cs typeface="Times New Roman"/>
              </a:rPr>
              <a:t>1954: </a:t>
            </a:r>
            <a:r>
              <a:rPr lang="el-GR" sz="1700" dirty="0">
                <a:latin typeface="Times New Roman"/>
                <a:cs typeface="Times New Roman"/>
              </a:rPr>
              <a:t>American Nuclear tests cause enviromental catastrophy and human casualties.A specific test in the Pasific Ocean contaminated a crew of japanese fishers.The incident helped the nuclear disarmament movement to gain even more support and led to marches across America, Europe and Japan.</a:t>
            </a:r>
          </a:p>
          <a:p>
            <a:pPr>
              <a:lnSpc>
                <a:spcPct val="90000"/>
              </a:lnSpc>
            </a:pPr>
            <a:endParaRPr lang="el-GR" sz="1700" dirty="0">
              <a:latin typeface="Times New Roman"/>
              <a:cs typeface="Times New Roman"/>
            </a:endParaRPr>
          </a:p>
        </p:txBody>
      </p:sp>
    </p:spTree>
    <p:extLst>
      <p:ext uri="{BB962C8B-B14F-4D97-AF65-F5344CB8AC3E}">
        <p14:creationId xmlns:p14="http://schemas.microsoft.com/office/powerpoint/2010/main" xmlns="" val="390551346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74CD14DB-BB81-479F-A1FC-1C75640E9F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xmlns="" id="{C943A91B-7CA7-4592-A975-73B1BF8C4C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xmlns="" id="{EC471314-E46A-414B-8D91-74880E84F1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xmlns="" id="{6A681326-1C9D-44A3-A627-3871BDAE41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Τίτλος 1">
            <a:extLst>
              <a:ext uri="{FF2B5EF4-FFF2-40B4-BE49-F238E27FC236}">
                <a16:creationId xmlns:a16="http://schemas.microsoft.com/office/drawing/2014/main" xmlns="" id="{F9303868-FEA6-587C-DB80-D2EFBF102A3B}"/>
              </a:ext>
            </a:extLst>
          </p:cNvPr>
          <p:cNvSpPr>
            <a:spLocks noGrp="1"/>
          </p:cNvSpPr>
          <p:nvPr>
            <p:ph type="title"/>
          </p:nvPr>
        </p:nvSpPr>
        <p:spPr>
          <a:xfrm>
            <a:off x="1103312" y="452718"/>
            <a:ext cx="8947522" cy="1400530"/>
          </a:xfrm>
        </p:spPr>
        <p:txBody>
          <a:bodyPr anchor="ctr">
            <a:normAutofit/>
          </a:bodyPr>
          <a:lstStyle/>
          <a:p>
            <a:r>
              <a:rPr lang="el-GR" dirty="0">
                <a:solidFill>
                  <a:srgbClr val="FFFFFF"/>
                </a:solidFill>
                <a:latin typeface="Times New Roman"/>
                <a:cs typeface="Times New Roman"/>
              </a:rPr>
              <a:t>KEY MILESTONES :</a:t>
            </a:r>
            <a:endParaRPr lang="el-GR" dirty="0">
              <a:solidFill>
                <a:srgbClr val="FFFFFF"/>
              </a:solidFill>
            </a:endParaRPr>
          </a:p>
        </p:txBody>
      </p:sp>
      <p:sp>
        <p:nvSpPr>
          <p:cNvPr id="3" name="Θέση περιεχομένου 2">
            <a:extLst>
              <a:ext uri="{FF2B5EF4-FFF2-40B4-BE49-F238E27FC236}">
                <a16:creationId xmlns:a16="http://schemas.microsoft.com/office/drawing/2014/main" xmlns="" id="{2E9942E2-A088-5EB2-62C8-FC5327155D3F}"/>
              </a:ext>
            </a:extLst>
          </p:cNvPr>
          <p:cNvSpPr>
            <a:spLocks noGrp="1"/>
          </p:cNvSpPr>
          <p:nvPr>
            <p:ph idx="1"/>
          </p:nvPr>
        </p:nvSpPr>
        <p:spPr>
          <a:xfrm>
            <a:off x="1103312" y="2763520"/>
            <a:ext cx="8946541" cy="3484879"/>
          </a:xfrm>
        </p:spPr>
        <p:txBody>
          <a:bodyPr vert="horz" lIns="91440" tIns="45720" rIns="91440" bIns="45720" rtlCol="0">
            <a:normAutofit/>
          </a:bodyPr>
          <a:lstStyle/>
          <a:p>
            <a:pPr>
              <a:lnSpc>
                <a:spcPct val="90000"/>
              </a:lnSpc>
            </a:pPr>
            <a:r>
              <a:rPr lang="el-GR" sz="1400" b="1" dirty="0">
                <a:latin typeface="Times New Roman"/>
                <a:cs typeface="Times New Roman"/>
              </a:rPr>
              <a:t>1963:</a:t>
            </a:r>
            <a:r>
              <a:rPr lang="el-GR" sz="1400" dirty="0">
                <a:latin typeface="Times New Roman"/>
                <a:cs typeface="Times New Roman"/>
              </a:rPr>
              <a:t> After the Cuban missile crisis, John f.Kennedy and Nikita Khrushchev signed the partial test ban treaty which declared illegal the nuclear testing in the atmosphere, the space and under the water.</a:t>
            </a:r>
          </a:p>
          <a:p>
            <a:pPr>
              <a:lnSpc>
                <a:spcPct val="90000"/>
              </a:lnSpc>
            </a:pPr>
            <a:r>
              <a:rPr lang="el-GR" sz="1400" b="1" dirty="0">
                <a:latin typeface="Times New Roman"/>
                <a:cs typeface="Times New Roman"/>
              </a:rPr>
              <a:t>1968: </a:t>
            </a:r>
            <a:r>
              <a:rPr lang="el-GR" sz="1400" dirty="0">
                <a:latin typeface="Times New Roman"/>
                <a:cs typeface="Times New Roman"/>
              </a:rPr>
              <a:t>The United Nations signed the Treaty on the Non-Proliferation of Nuclear Weapons (NPT) in July 1, 1968. Countries without nuclear weapons pledged to avoid developing them and the nuclear powers agreed to persue negotiations in good faith towards the elimination of their nuclear arsenals. All signatory countries could develop nuclear energy for peaceful reasons  with the condition that their actions would be overseen by the International Atomic Energy Agency (IAEA).The treaty is signed by 191 states.</a:t>
            </a:r>
          </a:p>
          <a:p>
            <a:pPr>
              <a:lnSpc>
                <a:spcPct val="90000"/>
              </a:lnSpc>
            </a:pPr>
            <a:r>
              <a:rPr lang="el-GR" sz="1400" b="1" dirty="0">
                <a:latin typeface="Times New Roman"/>
                <a:cs typeface="Times New Roman"/>
              </a:rPr>
              <a:t>1970:</a:t>
            </a:r>
            <a:r>
              <a:rPr lang="el-GR" sz="1400" dirty="0">
                <a:latin typeface="Times New Roman"/>
                <a:cs typeface="Times New Roman"/>
              </a:rPr>
              <a:t> Important treaties that reduced nuclear arsenals are signed by the USSR and the US (SALT 1,ABM,SALT 2,)</a:t>
            </a:r>
          </a:p>
          <a:p>
            <a:pPr>
              <a:lnSpc>
                <a:spcPct val="90000"/>
              </a:lnSpc>
            </a:pPr>
            <a:r>
              <a:rPr lang="el-GR" sz="1400" b="1" dirty="0">
                <a:latin typeface="Times New Roman"/>
                <a:cs typeface="Times New Roman"/>
              </a:rPr>
              <a:t>1980s:</a:t>
            </a:r>
            <a:r>
              <a:rPr lang="el-GR" sz="1400" dirty="0">
                <a:latin typeface="Times New Roman"/>
                <a:cs typeface="Times New Roman"/>
              </a:rPr>
              <a:t> Ronald Reagan policies against nuclear weapons combined with the economical issues that the arms race between USSR and US caused,led to the signation of 2 important treaties :</a:t>
            </a:r>
          </a:p>
          <a:p>
            <a:pPr>
              <a:lnSpc>
                <a:spcPct val="90000"/>
              </a:lnSpc>
            </a:pPr>
            <a:r>
              <a:rPr lang="el-GR" sz="1400" dirty="0">
                <a:latin typeface="Times New Roman"/>
                <a:cs typeface="Times New Roman"/>
              </a:rPr>
              <a:t>1)The INF treaty (1987), which destroyed short and intermediate-range nuclear forces.</a:t>
            </a:r>
          </a:p>
          <a:p>
            <a:pPr>
              <a:lnSpc>
                <a:spcPct val="90000"/>
              </a:lnSpc>
            </a:pPr>
            <a:r>
              <a:rPr lang="el-GR" sz="1400" dirty="0">
                <a:latin typeface="Times New Roman"/>
                <a:cs typeface="Times New Roman"/>
              </a:rPr>
              <a:t>2)The START 1 (1991) which redused the nuclear arsenals of the two  superpowers to 60%.</a:t>
            </a:r>
          </a:p>
          <a:p>
            <a:pPr>
              <a:lnSpc>
                <a:spcPct val="90000"/>
              </a:lnSpc>
            </a:pPr>
            <a:endParaRPr lang="el-GR" sz="1400" dirty="0">
              <a:latin typeface="Times New Roman"/>
              <a:cs typeface="Times New Roman"/>
            </a:endParaRPr>
          </a:p>
        </p:txBody>
      </p:sp>
    </p:spTree>
    <p:extLst>
      <p:ext uri="{BB962C8B-B14F-4D97-AF65-F5344CB8AC3E}">
        <p14:creationId xmlns:p14="http://schemas.microsoft.com/office/powerpoint/2010/main" xmlns="" val="238401495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74CD14DB-BB81-479F-A1FC-1C75640E9F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xmlns="" id="{C943A91B-7CA7-4592-A975-73B1BF8C4C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xmlns="" id="{EC471314-E46A-414B-8D91-74880E84F1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xmlns="" id="{6A681326-1C9D-44A3-A627-3871BDAE41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Τίτλος 1">
            <a:extLst>
              <a:ext uri="{FF2B5EF4-FFF2-40B4-BE49-F238E27FC236}">
                <a16:creationId xmlns:a16="http://schemas.microsoft.com/office/drawing/2014/main" xmlns="" id="{C15AD48D-E2D4-6F1D-A429-71AC764D417B}"/>
              </a:ext>
            </a:extLst>
          </p:cNvPr>
          <p:cNvSpPr>
            <a:spLocks noGrp="1"/>
          </p:cNvSpPr>
          <p:nvPr>
            <p:ph type="title"/>
          </p:nvPr>
        </p:nvSpPr>
        <p:spPr>
          <a:xfrm>
            <a:off x="1103312" y="452718"/>
            <a:ext cx="8947522" cy="1400530"/>
          </a:xfrm>
        </p:spPr>
        <p:txBody>
          <a:bodyPr anchor="ctr">
            <a:normAutofit/>
          </a:bodyPr>
          <a:lstStyle/>
          <a:p>
            <a:r>
              <a:rPr lang="el-GR" dirty="0">
                <a:solidFill>
                  <a:srgbClr val="FFFFFF"/>
                </a:solidFill>
                <a:latin typeface="Times New Roman"/>
                <a:cs typeface="Times New Roman"/>
              </a:rPr>
              <a:t>MODERN DIPLOMACY AND TREATIES :</a:t>
            </a:r>
            <a:endParaRPr lang="el-GR" dirty="0">
              <a:solidFill>
                <a:srgbClr val="FFFFFF"/>
              </a:solidFill>
            </a:endParaRPr>
          </a:p>
        </p:txBody>
      </p:sp>
      <p:sp>
        <p:nvSpPr>
          <p:cNvPr id="3" name="Θέση περιεχομένου 2">
            <a:extLst>
              <a:ext uri="{FF2B5EF4-FFF2-40B4-BE49-F238E27FC236}">
                <a16:creationId xmlns:a16="http://schemas.microsoft.com/office/drawing/2014/main" xmlns="" id="{24459DE0-97F5-1FC2-BD68-D174308DDD78}"/>
              </a:ext>
            </a:extLst>
          </p:cNvPr>
          <p:cNvSpPr>
            <a:spLocks noGrp="1"/>
          </p:cNvSpPr>
          <p:nvPr>
            <p:ph idx="1"/>
          </p:nvPr>
        </p:nvSpPr>
        <p:spPr>
          <a:xfrm>
            <a:off x="1103312" y="2763520"/>
            <a:ext cx="8946541" cy="3484879"/>
          </a:xfrm>
        </p:spPr>
        <p:txBody>
          <a:bodyPr vert="horz" lIns="91440" tIns="45720" rIns="91440" bIns="45720" rtlCol="0">
            <a:normAutofit/>
          </a:bodyPr>
          <a:lstStyle/>
          <a:p>
            <a:r>
              <a:rPr lang="el-GR" b="1" dirty="0">
                <a:latin typeface="Times New Roman"/>
                <a:cs typeface="Times New Roman"/>
              </a:rPr>
              <a:t>CTBT (1996): </a:t>
            </a:r>
            <a:r>
              <a:rPr lang="el-GR" dirty="0">
                <a:latin typeface="Times New Roman"/>
                <a:cs typeface="Times New Roman"/>
              </a:rPr>
              <a:t>Banning of nuclear tests ( the treaty has not yet entered into force)</a:t>
            </a:r>
          </a:p>
          <a:p>
            <a:r>
              <a:rPr lang="el-GR" b="1" dirty="0">
                <a:latin typeface="Times New Roman"/>
                <a:cs typeface="Times New Roman"/>
              </a:rPr>
              <a:t>SORT (2001): </a:t>
            </a:r>
            <a:r>
              <a:rPr lang="el-GR" dirty="0">
                <a:latin typeface="Times New Roman"/>
                <a:cs typeface="Times New Roman"/>
              </a:rPr>
              <a:t>Reduction of nuclear warheads</a:t>
            </a:r>
          </a:p>
          <a:p>
            <a:r>
              <a:rPr lang="el-GR" b="1" dirty="0">
                <a:latin typeface="Times New Roman"/>
                <a:cs typeface="Times New Roman"/>
              </a:rPr>
              <a:t>New START ( 2010):</a:t>
            </a:r>
            <a:r>
              <a:rPr lang="el-GR" dirty="0">
                <a:latin typeface="Times New Roman"/>
                <a:cs typeface="Times New Roman"/>
              </a:rPr>
              <a:t> Limitation of warheads</a:t>
            </a:r>
          </a:p>
          <a:p>
            <a:r>
              <a:rPr lang="el-GR" b="1" dirty="0">
                <a:latin typeface="Times New Roman"/>
                <a:cs typeface="Times New Roman"/>
              </a:rPr>
              <a:t>TPNW (2017): </a:t>
            </a:r>
            <a:r>
              <a:rPr lang="el-GR" dirty="0">
                <a:latin typeface="Times New Roman"/>
                <a:cs typeface="Times New Roman"/>
              </a:rPr>
              <a:t>Banning of all nuclear weapons-no nuclear power has signed it.</a:t>
            </a:r>
          </a:p>
        </p:txBody>
      </p:sp>
    </p:spTree>
    <p:extLst>
      <p:ext uri="{BB962C8B-B14F-4D97-AF65-F5344CB8AC3E}">
        <p14:creationId xmlns:p14="http://schemas.microsoft.com/office/powerpoint/2010/main" xmlns="" val="53642749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xmlns="" id="{0D9B8FD4-CDEB-4EB4-B4DE-C89E119389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7" name="Freeform 36">
            <a:extLst>
              <a:ext uri="{FF2B5EF4-FFF2-40B4-BE49-F238E27FC236}">
                <a16:creationId xmlns:a16="http://schemas.microsoft.com/office/drawing/2014/main" xmlns="" id="{5A2E3D1D-9E9F-4739-BA14-D4D7FA9FBD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dirty="0"/>
          </a:p>
        </p:txBody>
      </p:sp>
      <p:sp>
        <p:nvSpPr>
          <p:cNvPr id="18" name="Freeform: Shape 11">
            <a:extLst>
              <a:ext uri="{FF2B5EF4-FFF2-40B4-BE49-F238E27FC236}">
                <a16:creationId xmlns:a16="http://schemas.microsoft.com/office/drawing/2014/main" xmlns="" id="{1FFB365B-E9DC-4859-B8AB-CB83EEBE4E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3">
            <a:extLst>
              <a:ext uri="{FF2B5EF4-FFF2-40B4-BE49-F238E27FC236}">
                <a16:creationId xmlns:a16="http://schemas.microsoft.com/office/drawing/2014/main" xmlns="" id="{8ADAB9C8-EB37-4914-A699-C716FC8FE4F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Τίτλος 1">
            <a:extLst>
              <a:ext uri="{FF2B5EF4-FFF2-40B4-BE49-F238E27FC236}">
                <a16:creationId xmlns:a16="http://schemas.microsoft.com/office/drawing/2014/main" xmlns="" id="{DD20358D-2A2A-CA65-0384-AEC5993EFD5B}"/>
              </a:ext>
            </a:extLst>
          </p:cNvPr>
          <p:cNvSpPr>
            <a:spLocks noGrp="1"/>
          </p:cNvSpPr>
          <p:nvPr>
            <p:ph type="title"/>
          </p:nvPr>
        </p:nvSpPr>
        <p:spPr>
          <a:xfrm>
            <a:off x="653143" y="1645920"/>
            <a:ext cx="3522879" cy="4470821"/>
          </a:xfrm>
        </p:spPr>
        <p:txBody>
          <a:bodyPr>
            <a:normAutofit/>
          </a:bodyPr>
          <a:lstStyle/>
          <a:p>
            <a:pPr algn="r"/>
            <a:r>
              <a:rPr lang="el-GR" sz="3300" dirty="0">
                <a:solidFill>
                  <a:schemeClr val="bg2"/>
                </a:solidFill>
                <a:latin typeface="Times New Roman"/>
                <a:cs typeface="Times New Roman"/>
              </a:rPr>
              <a:t>INTERNATIONAL RELATIONSHIPS AND SCHOOL OF THOUGHS</a:t>
            </a:r>
            <a:endParaRPr lang="el-GR" sz="3300" dirty="0">
              <a:solidFill>
                <a:schemeClr val="bg2"/>
              </a:solidFill>
            </a:endParaRPr>
          </a:p>
        </p:txBody>
      </p:sp>
      <p:sp>
        <p:nvSpPr>
          <p:cNvPr id="3" name="Θέση περιεχομένου 2">
            <a:extLst>
              <a:ext uri="{FF2B5EF4-FFF2-40B4-BE49-F238E27FC236}">
                <a16:creationId xmlns:a16="http://schemas.microsoft.com/office/drawing/2014/main" xmlns="" id="{1D364E5E-D935-05F0-40DD-6ED4D6A147A4}"/>
              </a:ext>
            </a:extLst>
          </p:cNvPr>
          <p:cNvSpPr>
            <a:spLocks noGrp="1"/>
          </p:cNvSpPr>
          <p:nvPr>
            <p:ph idx="1"/>
          </p:nvPr>
        </p:nvSpPr>
        <p:spPr>
          <a:xfrm>
            <a:off x="5204109" y="1645920"/>
            <a:ext cx="6269434" cy="4470821"/>
          </a:xfrm>
        </p:spPr>
        <p:txBody>
          <a:bodyPr vert="horz" lIns="91440" tIns="45720" rIns="91440" bIns="45720" rtlCol="0">
            <a:normAutofit/>
          </a:bodyPr>
          <a:lstStyle/>
          <a:p>
            <a:pPr>
              <a:lnSpc>
                <a:spcPct val="90000"/>
              </a:lnSpc>
              <a:buFont typeface="Arial"/>
            </a:pPr>
            <a:r>
              <a:rPr lang="el-GR" sz="1400" b="1" dirty="0">
                <a:latin typeface="Times New Roman"/>
                <a:cs typeface="Times New Roman"/>
              </a:rPr>
              <a:t>REALISM : skepticism-security dilema</a:t>
            </a:r>
          </a:p>
          <a:p>
            <a:pPr marL="0" indent="0">
              <a:lnSpc>
                <a:spcPct val="90000"/>
              </a:lnSpc>
              <a:buNone/>
            </a:pPr>
            <a:r>
              <a:rPr lang="el-GR" sz="1400" dirty="0">
                <a:latin typeface="Times New Roman"/>
                <a:cs typeface="Times New Roman"/>
              </a:rPr>
              <a:t> 1) nuclear weapons are a way to prevent large scale wars because the cost of such conflict would be  mutual assured destruction.</a:t>
            </a:r>
          </a:p>
          <a:p>
            <a:pPr marL="0" indent="0">
              <a:lnSpc>
                <a:spcPct val="90000"/>
              </a:lnSpc>
              <a:buNone/>
            </a:pPr>
            <a:r>
              <a:rPr lang="el-GR" sz="1400" dirty="0">
                <a:latin typeface="Times New Roman"/>
                <a:cs typeface="Times New Roman"/>
              </a:rPr>
              <a:t>  2) If a country voluntarily dissarms,it will be vulnerable.</a:t>
            </a:r>
          </a:p>
          <a:p>
            <a:pPr>
              <a:lnSpc>
                <a:spcPct val="90000"/>
              </a:lnSpc>
              <a:buFont typeface="Arial"/>
            </a:pPr>
            <a:r>
              <a:rPr lang="el-GR" sz="1400" b="1" dirty="0">
                <a:latin typeface="Times New Roman"/>
                <a:cs typeface="Times New Roman"/>
              </a:rPr>
              <a:t>LIBERALISM :</a:t>
            </a:r>
          </a:p>
          <a:p>
            <a:pPr marL="0" indent="0">
              <a:lnSpc>
                <a:spcPct val="90000"/>
              </a:lnSpc>
              <a:buNone/>
            </a:pPr>
            <a:r>
              <a:rPr lang="el-GR" sz="1400" dirty="0">
                <a:latin typeface="Times New Roman"/>
                <a:cs typeface="Times New Roman"/>
              </a:rPr>
              <a:t> 1) International law and institutions can overcome mistrust between states.</a:t>
            </a:r>
          </a:p>
          <a:p>
            <a:pPr marL="0" indent="0">
              <a:lnSpc>
                <a:spcPct val="90000"/>
              </a:lnSpc>
              <a:buNone/>
            </a:pPr>
            <a:r>
              <a:rPr lang="el-GR" sz="1400" dirty="0">
                <a:latin typeface="Times New Roman"/>
                <a:cs typeface="Times New Roman"/>
              </a:rPr>
              <a:t> 2)Nuclear disarmament is possible through treaties</a:t>
            </a:r>
          </a:p>
          <a:p>
            <a:pPr marL="0" indent="0">
              <a:lnSpc>
                <a:spcPct val="90000"/>
              </a:lnSpc>
              <a:buNone/>
            </a:pPr>
            <a:r>
              <a:rPr lang="el-GR" sz="1400" dirty="0">
                <a:latin typeface="Times New Roman"/>
                <a:cs typeface="Times New Roman"/>
              </a:rPr>
              <a:t> 3)International organizations promote cooperation towards the goal of    disarmament</a:t>
            </a:r>
          </a:p>
          <a:p>
            <a:pPr>
              <a:lnSpc>
                <a:spcPct val="90000"/>
              </a:lnSpc>
              <a:buFont typeface="Arial"/>
              <a:buChar char="•"/>
            </a:pPr>
            <a:r>
              <a:rPr lang="el-GR" sz="1400" b="1" dirty="0">
                <a:latin typeface="Times New Roman"/>
                <a:cs typeface="Times New Roman"/>
              </a:rPr>
              <a:t>CONSTRUCTIVISM :</a:t>
            </a:r>
          </a:p>
          <a:p>
            <a:pPr>
              <a:lnSpc>
                <a:spcPct val="90000"/>
              </a:lnSpc>
              <a:buFont typeface="Arial"/>
              <a:buChar char="•"/>
            </a:pPr>
            <a:r>
              <a:rPr lang="el-GR" sz="1400" dirty="0">
                <a:latin typeface="Times New Roman"/>
                <a:cs typeface="Times New Roman"/>
              </a:rPr>
              <a:t>1)International relations are shaped by ideas,culture and indentities.</a:t>
            </a:r>
          </a:p>
          <a:p>
            <a:pPr>
              <a:lnSpc>
                <a:spcPct val="90000"/>
              </a:lnSpc>
              <a:buFont typeface="Arial"/>
              <a:buChar char="•"/>
            </a:pPr>
            <a:r>
              <a:rPr lang="el-GR" sz="1400" dirty="0">
                <a:latin typeface="Times New Roman"/>
                <a:cs typeface="Times New Roman"/>
              </a:rPr>
              <a:t>2)Nuclear have not been used because they are socially shamefull </a:t>
            </a:r>
          </a:p>
          <a:p>
            <a:pPr>
              <a:lnSpc>
                <a:spcPct val="90000"/>
              </a:lnSpc>
              <a:buFont typeface="Arial"/>
              <a:buChar char="•"/>
            </a:pPr>
            <a:r>
              <a:rPr lang="el-GR" sz="1400" dirty="0">
                <a:latin typeface="Times New Roman"/>
                <a:cs typeface="Times New Roman"/>
              </a:rPr>
              <a:t>3)Disarmament can happen if states shape their indentity in a way that declares nuclear weapons as  uncivilized (For instance: South Africa).</a:t>
            </a:r>
          </a:p>
        </p:txBody>
      </p:sp>
    </p:spTree>
    <p:extLst>
      <p:ext uri="{BB962C8B-B14F-4D97-AF65-F5344CB8AC3E}">
        <p14:creationId xmlns:p14="http://schemas.microsoft.com/office/powerpoint/2010/main" xmlns="" val="1957396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74CD14DB-BB81-479F-A1FC-1C75640E9F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xmlns="" id="{C943A91B-7CA7-4592-A975-73B1BF8C4C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xmlns="" id="{EC471314-E46A-414B-8D91-74880E84F1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xmlns="" id="{6A681326-1C9D-44A3-A627-3871BDAE41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Τίτλος 1">
            <a:extLst>
              <a:ext uri="{FF2B5EF4-FFF2-40B4-BE49-F238E27FC236}">
                <a16:creationId xmlns:a16="http://schemas.microsoft.com/office/drawing/2014/main" xmlns="" id="{21ADC479-9C19-F511-CFCC-6C83A6765CA6}"/>
              </a:ext>
            </a:extLst>
          </p:cNvPr>
          <p:cNvSpPr>
            <a:spLocks noGrp="1"/>
          </p:cNvSpPr>
          <p:nvPr>
            <p:ph type="title"/>
          </p:nvPr>
        </p:nvSpPr>
        <p:spPr>
          <a:xfrm>
            <a:off x="1103312" y="452718"/>
            <a:ext cx="8947522" cy="1400530"/>
          </a:xfrm>
        </p:spPr>
        <p:txBody>
          <a:bodyPr anchor="ctr">
            <a:normAutofit/>
          </a:bodyPr>
          <a:lstStyle/>
          <a:p>
            <a:r>
              <a:rPr lang="el-GR" dirty="0">
                <a:solidFill>
                  <a:srgbClr val="FFFFFF"/>
                </a:solidFill>
                <a:latin typeface="Times New Roman"/>
                <a:cs typeface="Times New Roman"/>
              </a:rPr>
              <a:t>Current Situation </a:t>
            </a:r>
            <a:br>
              <a:rPr lang="el-GR" dirty="0">
                <a:solidFill>
                  <a:srgbClr val="FFFFFF"/>
                </a:solidFill>
                <a:latin typeface="Times New Roman"/>
                <a:cs typeface="Times New Roman"/>
              </a:rPr>
            </a:br>
            <a:endParaRPr lang="el-GR" dirty="0">
              <a:solidFill>
                <a:srgbClr val="FFFFFF"/>
              </a:solidFill>
            </a:endParaRPr>
          </a:p>
        </p:txBody>
      </p:sp>
      <p:sp>
        <p:nvSpPr>
          <p:cNvPr id="17" name="Θέση περιεχομένου 2">
            <a:extLst>
              <a:ext uri="{FF2B5EF4-FFF2-40B4-BE49-F238E27FC236}">
                <a16:creationId xmlns:a16="http://schemas.microsoft.com/office/drawing/2014/main" xmlns="" id="{CDC353CB-EA6B-A27C-064D-134DEECB4208}"/>
              </a:ext>
            </a:extLst>
          </p:cNvPr>
          <p:cNvSpPr>
            <a:spLocks noGrp="1"/>
          </p:cNvSpPr>
          <p:nvPr>
            <p:ph idx="1"/>
          </p:nvPr>
        </p:nvSpPr>
        <p:spPr>
          <a:xfrm>
            <a:off x="1103312" y="2763520"/>
            <a:ext cx="8946541" cy="3484879"/>
          </a:xfrm>
        </p:spPr>
        <p:txBody>
          <a:bodyPr vert="horz" lIns="91440" tIns="45720" rIns="91440" bIns="45720" rtlCol="0">
            <a:normAutofit/>
          </a:bodyPr>
          <a:lstStyle/>
          <a:p>
            <a:pPr>
              <a:lnSpc>
                <a:spcPct val="90000"/>
              </a:lnSpc>
            </a:pPr>
            <a:r>
              <a:rPr lang="el-GR" b="1" dirty="0">
                <a:latin typeface="Times New Roman"/>
                <a:cs typeface="Times New Roman"/>
              </a:rPr>
              <a:t>Expiration of treaties: </a:t>
            </a:r>
            <a:r>
              <a:rPr lang="el-GR" dirty="0">
                <a:latin typeface="Times New Roman"/>
                <a:cs typeface="Times New Roman"/>
              </a:rPr>
              <a:t>The new START treaty expired on February 5,2026 leading to the absence of legal constraints on US and Russia regarding their strategic warheads production</a:t>
            </a:r>
          </a:p>
          <a:p>
            <a:pPr>
              <a:lnSpc>
                <a:spcPct val="90000"/>
              </a:lnSpc>
            </a:pPr>
            <a:r>
              <a:rPr lang="el-GR" b="1" dirty="0">
                <a:latin typeface="Times New Roman"/>
                <a:cs typeface="Times New Roman"/>
              </a:rPr>
              <a:t>Multipolar arms race: </a:t>
            </a:r>
            <a:r>
              <a:rPr lang="el-GR" dirty="0">
                <a:latin typeface="Times New Roman"/>
                <a:cs typeface="Times New Roman"/>
              </a:rPr>
              <a:t>China's rapid nuclear modernization combined with the collapse of the INF treaty leads to a 3 way arms race.</a:t>
            </a:r>
          </a:p>
          <a:p>
            <a:pPr>
              <a:lnSpc>
                <a:spcPct val="90000"/>
              </a:lnSpc>
            </a:pPr>
            <a:r>
              <a:rPr lang="el-GR" b="1" dirty="0">
                <a:latin typeface="Times New Roman"/>
                <a:cs typeface="Times New Roman"/>
              </a:rPr>
              <a:t>Loss of institutial credibility:</a:t>
            </a:r>
            <a:r>
              <a:rPr lang="el-GR" dirty="0">
                <a:latin typeface="Times New Roman"/>
                <a:cs typeface="Times New Roman"/>
              </a:rPr>
              <a:t> Non nuclear states in the global south complain that nuclear powers are not fullfiling their promise to disarm under the NPT.</a:t>
            </a:r>
          </a:p>
          <a:p>
            <a:pPr>
              <a:lnSpc>
                <a:spcPct val="90000"/>
              </a:lnSpc>
            </a:pPr>
            <a:r>
              <a:rPr lang="el-GR" dirty="0">
                <a:latin typeface="Times New Roman"/>
                <a:cs typeface="Times New Roman"/>
              </a:rPr>
              <a:t>The 2026 NTP Review Conference wants to establish an ad-hoc commitee in order to start a program with the goal of total elimination of warheads by specific deadlines.</a:t>
            </a:r>
          </a:p>
          <a:p>
            <a:pPr>
              <a:lnSpc>
                <a:spcPct val="90000"/>
              </a:lnSpc>
            </a:pPr>
            <a:endParaRPr lang="el-GR" dirty="0">
              <a:latin typeface="Times New Roman"/>
              <a:cs typeface="Times New Roman"/>
            </a:endParaRPr>
          </a:p>
        </p:txBody>
      </p:sp>
    </p:spTree>
    <p:extLst>
      <p:ext uri="{BB962C8B-B14F-4D97-AF65-F5344CB8AC3E}">
        <p14:creationId xmlns:p14="http://schemas.microsoft.com/office/powerpoint/2010/main" xmlns="" val="390542675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52BEFF1-896C-45B1-B02C-96A6A1BC38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0" name="Freeform 36">
            <a:extLst>
              <a:ext uri="{FF2B5EF4-FFF2-40B4-BE49-F238E27FC236}">
                <a16:creationId xmlns:a16="http://schemas.microsoft.com/office/drawing/2014/main" xmlns="" id="{BB237A14-61B1-4C00-A670-5D8D68A866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dirty="0"/>
          </a:p>
        </p:txBody>
      </p:sp>
      <p:sp>
        <p:nvSpPr>
          <p:cNvPr id="12" name="Freeform: Shape 11">
            <a:extLst>
              <a:ext uri="{FF2B5EF4-FFF2-40B4-BE49-F238E27FC236}">
                <a16:creationId xmlns:a16="http://schemas.microsoft.com/office/drawing/2014/main" xmlns="" id="{8598F259-6F54-47A3-8D13-1603D786A3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xmlns="" id="{0BA768A8-4FED-4ED8-9E46-6BE72188EC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Τίτλος 1">
            <a:extLst>
              <a:ext uri="{FF2B5EF4-FFF2-40B4-BE49-F238E27FC236}">
                <a16:creationId xmlns:a16="http://schemas.microsoft.com/office/drawing/2014/main" xmlns="" id="{003CE83E-73AE-CBFF-C3BB-F3F0AD837210}"/>
              </a:ext>
            </a:extLst>
          </p:cNvPr>
          <p:cNvSpPr>
            <a:spLocks noGrp="1"/>
          </p:cNvSpPr>
          <p:nvPr>
            <p:ph type="title"/>
          </p:nvPr>
        </p:nvSpPr>
        <p:spPr>
          <a:xfrm>
            <a:off x="653143" y="1645920"/>
            <a:ext cx="3522879" cy="4470821"/>
          </a:xfrm>
        </p:spPr>
        <p:txBody>
          <a:bodyPr>
            <a:normAutofit/>
          </a:bodyPr>
          <a:lstStyle/>
          <a:p>
            <a:pPr algn="r"/>
            <a:r>
              <a:rPr lang="el-GR" dirty="0">
                <a:solidFill>
                  <a:srgbClr val="FFFFFF"/>
                </a:solidFill>
                <a:latin typeface="Times New Roman"/>
                <a:cs typeface="Times New Roman"/>
              </a:rPr>
              <a:t>THE FUTURE THAT LIES AHEAD</a:t>
            </a:r>
            <a:endParaRPr lang="el-GR" dirty="0">
              <a:solidFill>
                <a:srgbClr val="FFFFFF"/>
              </a:solidFill>
            </a:endParaRPr>
          </a:p>
        </p:txBody>
      </p:sp>
      <p:sp>
        <p:nvSpPr>
          <p:cNvPr id="3" name="Θέση περιεχομένου 2">
            <a:extLst>
              <a:ext uri="{FF2B5EF4-FFF2-40B4-BE49-F238E27FC236}">
                <a16:creationId xmlns:a16="http://schemas.microsoft.com/office/drawing/2014/main" xmlns="" id="{5140B9E9-CD7D-D281-ECC7-F3E02D805DB4}"/>
              </a:ext>
            </a:extLst>
          </p:cNvPr>
          <p:cNvSpPr>
            <a:spLocks noGrp="1"/>
          </p:cNvSpPr>
          <p:nvPr>
            <p:ph idx="1"/>
          </p:nvPr>
        </p:nvSpPr>
        <p:spPr>
          <a:xfrm>
            <a:off x="5204109" y="1645920"/>
            <a:ext cx="5919503" cy="4470821"/>
          </a:xfrm>
        </p:spPr>
        <p:txBody>
          <a:bodyPr vert="horz" lIns="91440" tIns="45720" rIns="91440" bIns="45720" rtlCol="0">
            <a:normAutofit/>
          </a:bodyPr>
          <a:lstStyle/>
          <a:p>
            <a:pPr marL="457200" indent="-457200">
              <a:lnSpc>
                <a:spcPct val="90000"/>
              </a:lnSpc>
            </a:pPr>
            <a:r>
              <a:rPr lang="el-GR" dirty="0"/>
              <a:t> </a:t>
            </a:r>
            <a:r>
              <a:rPr lang="el-GR" dirty="0">
                <a:latin typeface="Times New Roman"/>
                <a:cs typeface="Times New Roman"/>
              </a:rPr>
              <a:t>While global stockpiles have dropped from 70.000 to 12.000 since 1980, the expire of New START causes a lack of legal seiling on the superpowers nuclear arsenal.At the same time regional powers like North Korea are causing concerns with their aggressive policy towards nuclear weapons.For solutions to be found,there must be multilateral cooperation.</a:t>
            </a:r>
          </a:p>
          <a:p>
            <a:pPr marL="457200" indent="-457200">
              <a:lnSpc>
                <a:spcPct val="90000"/>
              </a:lnSpc>
            </a:pPr>
            <a:r>
              <a:rPr lang="el-GR" b="1" dirty="0">
                <a:latin typeface="Times New Roman"/>
                <a:cs typeface="Times New Roman"/>
              </a:rPr>
              <a:t>To conclude : </a:t>
            </a:r>
            <a:r>
              <a:rPr lang="el-GR" dirty="0">
                <a:latin typeface="Times New Roman"/>
                <a:cs typeface="Times New Roman"/>
              </a:rPr>
              <a:t>Nuclear disarmament remains the most urgent challenge for global security in the 21st century.The humanitarian and enviromental catastrophy that could happen in a nuclear war would result in the end of civilization. Achieving a nuclear-weapon-free world is a requirement for a sustainable and prosperous future.</a:t>
            </a:r>
          </a:p>
        </p:txBody>
      </p:sp>
    </p:spTree>
    <p:extLst>
      <p:ext uri="{BB962C8B-B14F-4D97-AF65-F5344CB8AC3E}">
        <p14:creationId xmlns:p14="http://schemas.microsoft.com/office/powerpoint/2010/main" xmlns="" val="132177514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1" name="Rectangle 7">
            <a:extLst>
              <a:ext uri="{FF2B5EF4-FFF2-40B4-BE49-F238E27FC236}">
                <a16:creationId xmlns:a16="http://schemas.microsoft.com/office/drawing/2014/main" xmlns="" id="{923E8915-D2AA-4327-A45A-972C3CA957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2" name="Rectangle 9">
            <a:extLst>
              <a:ext uri="{FF2B5EF4-FFF2-40B4-BE49-F238E27FC236}">
                <a16:creationId xmlns:a16="http://schemas.microsoft.com/office/drawing/2014/main" xmlns="" id="{8302FC3C-9804-4950-B721-5FD704BA606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11">
            <a:extLst>
              <a:ext uri="{FF2B5EF4-FFF2-40B4-BE49-F238E27FC236}">
                <a16:creationId xmlns:a16="http://schemas.microsoft.com/office/drawing/2014/main" xmlns="" id="{6B9695BD-ECF6-49CA-8877-8C493193C65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4" name="Picture 13">
            <a:extLst>
              <a:ext uri="{FF2B5EF4-FFF2-40B4-BE49-F238E27FC236}">
                <a16:creationId xmlns:a16="http://schemas.microsoft.com/office/drawing/2014/main" xmlns="" id="{3BC6EBB2-9BDC-4075-BA6B-43A9FBF9C86C}"/>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3">
            <a:extLst>
              <a:ext uri="{28A0092B-C50C-407E-A947-70E740481C1C}">
                <a14:useLocalDpi xmlns:a14="http://schemas.microsoft.com/office/drawing/2010/main" xmlns="" val="0"/>
              </a:ext>
            </a:extLst>
          </a:blip>
          <a:srcRect b="23320"/>
          <a:stretch/>
        </p:blipFill>
        <p:spPr>
          <a:xfrm>
            <a:off x="8605878" y="6228080"/>
            <a:ext cx="993734" cy="762000"/>
          </a:xfrm>
          <a:prstGeom prst="rect">
            <a:avLst/>
          </a:prstGeom>
        </p:spPr>
      </p:pic>
      <p:sp>
        <p:nvSpPr>
          <p:cNvPr id="25" name="Freeform 5">
            <a:extLst>
              <a:ext uri="{FF2B5EF4-FFF2-40B4-BE49-F238E27FC236}">
                <a16:creationId xmlns:a16="http://schemas.microsoft.com/office/drawing/2014/main" xmlns="" id="{F3798573-F27B-47EB-8EA4-7EE34954C2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 name="Τίτλος 1">
            <a:extLst>
              <a:ext uri="{FF2B5EF4-FFF2-40B4-BE49-F238E27FC236}">
                <a16:creationId xmlns:a16="http://schemas.microsoft.com/office/drawing/2014/main" xmlns="" id="{DD292AFD-897B-0F4F-9A5F-C27CEE4CD4F0}"/>
              </a:ext>
            </a:extLst>
          </p:cNvPr>
          <p:cNvSpPr>
            <a:spLocks noGrp="1"/>
          </p:cNvSpPr>
          <p:nvPr>
            <p:ph type="title"/>
          </p:nvPr>
        </p:nvSpPr>
        <p:spPr>
          <a:xfrm>
            <a:off x="806195" y="804672"/>
            <a:ext cx="3521359" cy="5248656"/>
          </a:xfrm>
        </p:spPr>
        <p:txBody>
          <a:bodyPr anchor="ctr">
            <a:normAutofit/>
          </a:bodyPr>
          <a:lstStyle/>
          <a:p>
            <a:pPr algn="ctr"/>
            <a:r>
              <a:rPr lang="el-GR" dirty="0"/>
              <a:t>REFERENCES</a:t>
            </a:r>
          </a:p>
        </p:txBody>
      </p:sp>
      <p:sp>
        <p:nvSpPr>
          <p:cNvPr id="3" name="Θέση περιεχομένου 2">
            <a:extLst>
              <a:ext uri="{FF2B5EF4-FFF2-40B4-BE49-F238E27FC236}">
                <a16:creationId xmlns:a16="http://schemas.microsoft.com/office/drawing/2014/main" xmlns="" id="{1059BD4B-0BCB-46D1-F821-9960F339997D}"/>
              </a:ext>
            </a:extLst>
          </p:cNvPr>
          <p:cNvSpPr>
            <a:spLocks noGrp="1"/>
          </p:cNvSpPr>
          <p:nvPr>
            <p:ph idx="1"/>
          </p:nvPr>
        </p:nvSpPr>
        <p:spPr>
          <a:xfrm>
            <a:off x="4975861" y="804671"/>
            <a:ext cx="6399930" cy="5248657"/>
          </a:xfrm>
        </p:spPr>
        <p:txBody>
          <a:bodyPr vert="horz" lIns="91440" tIns="45720" rIns="91440" bIns="45720" rtlCol="0" anchor="ctr">
            <a:normAutofit/>
          </a:bodyPr>
          <a:lstStyle/>
          <a:p>
            <a:endParaRPr lang="en-US" sz="1600" b="1" dirty="0" smtClean="0"/>
          </a:p>
          <a:p>
            <a:r>
              <a:rPr lang="en-US" sz="1600" b="1" dirty="0" smtClean="0"/>
              <a:t>Book:</a:t>
            </a:r>
            <a:r>
              <a:rPr lang="en-US" sz="1600" dirty="0" smtClean="0"/>
              <a:t> Pevehouse, J., Goldstein, J., Kreps, S., &amp; Mansfield, E. (2024). </a:t>
            </a:r>
            <a:r>
              <a:rPr lang="en-US" sz="1600" i="1" dirty="0" smtClean="0"/>
              <a:t>International Relations</a:t>
            </a:r>
            <a:r>
              <a:rPr lang="en-US" sz="1600" dirty="0" smtClean="0"/>
              <a:t> (13th ed.). Tziola Publications. </a:t>
            </a:r>
          </a:p>
          <a:p>
            <a:r>
              <a:rPr lang="en-US" sz="1600" b="1" dirty="0" smtClean="0"/>
              <a:t>United Nations:</a:t>
            </a:r>
            <a:r>
              <a:rPr lang="en-US" sz="1600" dirty="0" smtClean="0"/>
              <a:t> United Nations. (n.d.). </a:t>
            </a:r>
            <a:r>
              <a:rPr lang="en-US" sz="1600" i="1" dirty="0" smtClean="0"/>
              <a:t>What is nuclear disarmament?</a:t>
            </a:r>
            <a:r>
              <a:rPr lang="en-US" sz="1600" dirty="0" smtClean="0"/>
              <a:t> Retrieved from un.org. </a:t>
            </a:r>
          </a:p>
          <a:p>
            <a:r>
              <a:rPr lang="en-US" sz="1600" b="1" dirty="0" smtClean="0"/>
              <a:t>ICAN:</a:t>
            </a:r>
            <a:r>
              <a:rPr lang="en-US" sz="1600" dirty="0" smtClean="0"/>
              <a:t> International Campaign to Abolish Nuclear Weapons (ICAN). (2006). </a:t>
            </a:r>
            <a:r>
              <a:rPr lang="en-US" sz="1600" i="1" dirty="0" smtClean="0"/>
              <a:t>Nuclear weapons: The facts.</a:t>
            </a:r>
            <a:r>
              <a:rPr lang="en-US" sz="1600" dirty="0" smtClean="0"/>
              <a:t> Retrieved from icanw.org. </a:t>
            </a:r>
          </a:p>
          <a:p>
            <a:r>
              <a:rPr lang="en-US" sz="1600" b="1" dirty="0" smtClean="0"/>
              <a:t>Museum (MCNY):</a:t>
            </a:r>
            <a:r>
              <a:rPr lang="en-US" sz="1600" dirty="0" smtClean="0"/>
              <a:t> Museum of the City of New York. (n.d.). </a:t>
            </a:r>
            <a:r>
              <a:rPr lang="en-US" sz="1600" i="1" dirty="0" smtClean="0"/>
              <a:t>Nuclear disarmament: A danger unlike any danger 1957–1985.</a:t>
            </a:r>
            <a:r>
              <a:rPr lang="en-US" sz="1600" dirty="0" smtClean="0"/>
              <a:t> Retrieved from mcny.org. </a:t>
            </a:r>
          </a:p>
          <a:p>
            <a:r>
              <a:rPr lang="en-US" sz="1600" b="1" dirty="0" smtClean="0"/>
              <a:t>Wikipedia:</a:t>
            </a:r>
            <a:r>
              <a:rPr lang="en-US" sz="1600" dirty="0" smtClean="0"/>
              <a:t> Wikipedia contributors. (2026). </a:t>
            </a:r>
            <a:r>
              <a:rPr lang="en-US" sz="1600" i="1" dirty="0" smtClean="0"/>
              <a:t>Nuclear disarmament.</a:t>
            </a:r>
            <a:r>
              <a:rPr lang="en-US" sz="1600" dirty="0" smtClean="0"/>
              <a:t> In Wikipedia, The Free Encyclopedia. Retrieved from wikipedia.org. </a:t>
            </a:r>
          </a:p>
          <a:p>
            <a:pPr marL="0" indent="0">
              <a:lnSpc>
                <a:spcPct val="90000"/>
              </a:lnSpc>
              <a:buNone/>
            </a:pPr>
            <a:endParaRPr lang="el-GR" sz="1600" dirty="0"/>
          </a:p>
        </p:txBody>
      </p:sp>
    </p:spTree>
    <p:extLst>
      <p:ext uri="{BB962C8B-B14F-4D97-AF65-F5344CB8AC3E}">
        <p14:creationId xmlns:p14="http://schemas.microsoft.com/office/powerpoint/2010/main" xmlns="" val="5922094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otalTime>178</TotalTime>
  <Words>688</Words>
  <Application>Microsoft Office PowerPoint</Application>
  <PresentationFormat>Προσαρμογή</PresentationFormat>
  <Paragraphs>53</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Ion</vt:lpstr>
      <vt:lpstr>NUCLEAR DISARMAMENT-A WORLD FREE FROM FEAR</vt:lpstr>
      <vt:lpstr>DEFINING THE STAKES </vt:lpstr>
      <vt:lpstr>HISTORY OF THE NUCLEAR AGE :</vt:lpstr>
      <vt:lpstr>KEY MILESTONES :</vt:lpstr>
      <vt:lpstr>MODERN DIPLOMACY AND TREATIES :</vt:lpstr>
      <vt:lpstr>INTERNATIONAL RELATIONSHIPS AND SCHOOL OF THOUGHS</vt:lpstr>
      <vt:lpstr>Current Situation  </vt:lpstr>
      <vt:lpstr>THE FUTURE THAT LIES AHEAD</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DISARMAMENT-A WORLD FREE FROM FEAR</dc:title>
  <dc:creator/>
  <cp:lastModifiedBy>στρατοσ</cp:lastModifiedBy>
  <cp:revision>960</cp:revision>
  <dcterms:created xsi:type="dcterms:W3CDTF">2026-05-06T20:54:14Z</dcterms:created>
  <dcterms:modified xsi:type="dcterms:W3CDTF">2026-05-11T19:49:33Z</dcterms:modified>
</cp:coreProperties>
</file>