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9" r:id="rId3"/>
    <p:sldId id="270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3E"/>
    <a:srgbClr val="003D42"/>
    <a:srgbClr val="71D8F1"/>
    <a:srgbClr val="B1DADF"/>
    <a:srgbClr val="D6D5D1"/>
    <a:srgbClr val="FFFFFF"/>
    <a:srgbClr val="301C2A"/>
    <a:srgbClr val="5B5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7BB68-020C-4EC8-834F-5FE26CE132E0}" v="1119" dt="2026-04-27T09:31:03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5BD49-E46D-4E85-805A-BE99A4A7DD3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F1B4027-E6DC-4518-8B7F-DB8566BE3FC3}">
      <dgm:prSet custT="1"/>
      <dgm:spPr>
        <a:solidFill>
          <a:srgbClr val="003A3E"/>
        </a:solidFill>
      </dgm:spPr>
      <dgm:t>
        <a:bodyPr/>
        <a:lstStyle/>
        <a:p>
          <a:r>
            <a:rPr lang="en-US" sz="2000" dirty="0"/>
            <a:t>The Aegean dispute is rooted in different interpretations of international treaties</a:t>
          </a:r>
        </a:p>
      </dgm:t>
    </dgm:pt>
    <dgm:pt modelId="{E28DF78F-6753-46DF-B52C-D25922AAC649}" type="parTrans" cxnId="{C1075F7D-36FD-405B-ACEA-AAC2659783B9}">
      <dgm:prSet/>
      <dgm:spPr/>
      <dgm:t>
        <a:bodyPr/>
        <a:lstStyle/>
        <a:p>
          <a:endParaRPr lang="en-US"/>
        </a:p>
      </dgm:t>
    </dgm:pt>
    <dgm:pt modelId="{C4D42D87-2E85-417E-BD69-1EA3E1079698}" type="sibTrans" cxnId="{C1075F7D-36FD-405B-ACEA-AAC2659783B9}">
      <dgm:prSet/>
      <dgm:spPr/>
      <dgm:t>
        <a:bodyPr/>
        <a:lstStyle/>
        <a:p>
          <a:endParaRPr lang="en-US"/>
        </a:p>
      </dgm:t>
    </dgm:pt>
    <dgm:pt modelId="{F59F4A4E-B940-48C0-8311-B5E70F610537}">
      <dgm:prSet custT="1"/>
      <dgm:spPr>
        <a:solidFill>
          <a:srgbClr val="003A3E"/>
        </a:solidFill>
      </dgm:spPr>
      <dgm:t>
        <a:bodyPr/>
        <a:lstStyle/>
        <a:p>
          <a:r>
            <a:rPr lang="en-US" sz="2000" dirty="0"/>
            <a:t>Security concerns and alliance commitments shape the policies of both Greece and Turkey</a:t>
          </a:r>
        </a:p>
      </dgm:t>
    </dgm:pt>
    <dgm:pt modelId="{9D9648E1-9878-420F-9FEE-AD9935555E9E}" type="parTrans" cxnId="{20EEBF7B-A1AD-42E4-BD2D-E91BA56CB279}">
      <dgm:prSet/>
      <dgm:spPr/>
      <dgm:t>
        <a:bodyPr/>
        <a:lstStyle/>
        <a:p>
          <a:endParaRPr lang="en-US"/>
        </a:p>
      </dgm:t>
    </dgm:pt>
    <dgm:pt modelId="{219833C1-EC0B-42A8-AB1F-418351943B8D}" type="sibTrans" cxnId="{20EEBF7B-A1AD-42E4-BD2D-E91BA56CB279}">
      <dgm:prSet/>
      <dgm:spPr/>
      <dgm:t>
        <a:bodyPr/>
        <a:lstStyle/>
        <a:p>
          <a:endParaRPr lang="en-US"/>
        </a:p>
      </dgm:t>
    </dgm:pt>
    <dgm:pt modelId="{8102DC76-1B79-41FC-A191-F03CCE338F3D}">
      <dgm:prSet custT="1"/>
      <dgm:spPr>
        <a:solidFill>
          <a:srgbClr val="003A3E"/>
        </a:solidFill>
      </dgm:spPr>
      <dgm:t>
        <a:bodyPr/>
        <a:lstStyle/>
        <a:p>
          <a:r>
            <a:rPr lang="en-US" sz="2000" dirty="0"/>
            <a:t>The Turkish casus belli over the 12-nautical-mile extension remains a key source of tension</a:t>
          </a:r>
        </a:p>
      </dgm:t>
    </dgm:pt>
    <dgm:pt modelId="{3AB045DD-3E3B-4E2E-A6D7-68B5F87ACC43}" type="parTrans" cxnId="{95C4746E-30CA-4882-9F64-12C62241E1B6}">
      <dgm:prSet/>
      <dgm:spPr/>
      <dgm:t>
        <a:bodyPr/>
        <a:lstStyle/>
        <a:p>
          <a:endParaRPr lang="en-US"/>
        </a:p>
      </dgm:t>
    </dgm:pt>
    <dgm:pt modelId="{35B82A87-E45C-4D3E-8C48-F38296746CF3}" type="sibTrans" cxnId="{95C4746E-30CA-4882-9F64-12C62241E1B6}">
      <dgm:prSet/>
      <dgm:spPr/>
      <dgm:t>
        <a:bodyPr/>
        <a:lstStyle/>
        <a:p>
          <a:endParaRPr lang="en-US"/>
        </a:p>
      </dgm:t>
    </dgm:pt>
    <dgm:pt modelId="{633E3310-654A-4B8E-A2A5-6AC87F85DEF1}">
      <dgm:prSet custT="1"/>
      <dgm:spPr>
        <a:solidFill>
          <a:srgbClr val="003A3E"/>
        </a:solidFill>
      </dgm:spPr>
      <dgm:t>
        <a:bodyPr/>
        <a:lstStyle/>
        <a:p>
          <a:r>
            <a:rPr lang="en-US" sz="2000" dirty="0"/>
            <a:t>Regional crises, such as the Middle East conflict, can intensify the strategic rivalry</a:t>
          </a:r>
        </a:p>
      </dgm:t>
    </dgm:pt>
    <dgm:pt modelId="{DF2BB5C1-3AFB-4295-9550-C714A184FEB3}" type="parTrans" cxnId="{56094354-767C-4E2C-8934-C341DAF1C863}">
      <dgm:prSet/>
      <dgm:spPr/>
      <dgm:t>
        <a:bodyPr/>
        <a:lstStyle/>
        <a:p>
          <a:endParaRPr lang="en-US"/>
        </a:p>
      </dgm:t>
    </dgm:pt>
    <dgm:pt modelId="{EAC17BC7-C01B-41A0-BFEF-4B835A79A6A4}" type="sibTrans" cxnId="{56094354-767C-4E2C-8934-C341DAF1C863}">
      <dgm:prSet/>
      <dgm:spPr/>
      <dgm:t>
        <a:bodyPr/>
        <a:lstStyle/>
        <a:p>
          <a:endParaRPr lang="en-US"/>
        </a:p>
      </dgm:t>
    </dgm:pt>
    <dgm:pt modelId="{B748B920-0926-4571-A068-F749A28A0136}" type="pres">
      <dgm:prSet presAssocID="{64A5BD49-E46D-4E85-805A-BE99A4A7DD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24A5C7B-8F8B-4882-AABD-759FABEFC024}" type="pres">
      <dgm:prSet presAssocID="{FF1B4027-E6DC-4518-8B7F-DB8566BE3F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380082-A788-40E1-ADD3-3953FF503498}" type="pres">
      <dgm:prSet presAssocID="{C4D42D87-2E85-417E-BD69-1EA3E1079698}" presName="spacer" presStyleCnt="0"/>
      <dgm:spPr/>
    </dgm:pt>
    <dgm:pt modelId="{9D02CC7D-96A4-478F-A7DB-E4D47B8BFB55}" type="pres">
      <dgm:prSet presAssocID="{F59F4A4E-B940-48C0-8311-B5E70F6105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536D4C-3906-42D3-B44C-649AB5667821}" type="pres">
      <dgm:prSet presAssocID="{219833C1-EC0B-42A8-AB1F-418351943B8D}" presName="spacer" presStyleCnt="0"/>
      <dgm:spPr/>
    </dgm:pt>
    <dgm:pt modelId="{22E63D32-0E90-4F72-B4B5-D133A9C6B218}" type="pres">
      <dgm:prSet presAssocID="{8102DC76-1B79-41FC-A191-F03CCE338F3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6250AF-6431-4FA1-8A52-EFC3B986A4C6}" type="pres">
      <dgm:prSet presAssocID="{35B82A87-E45C-4D3E-8C48-F38296746CF3}" presName="spacer" presStyleCnt="0"/>
      <dgm:spPr/>
    </dgm:pt>
    <dgm:pt modelId="{DE7D43C1-76EB-40E5-A723-469B284A3D3C}" type="pres">
      <dgm:prSet presAssocID="{633E3310-654A-4B8E-A2A5-6AC87F85DEF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0EEBF7B-A1AD-42E4-BD2D-E91BA56CB279}" srcId="{64A5BD49-E46D-4E85-805A-BE99A4A7DD37}" destId="{F59F4A4E-B940-48C0-8311-B5E70F610537}" srcOrd="1" destOrd="0" parTransId="{9D9648E1-9878-420F-9FEE-AD9935555E9E}" sibTransId="{219833C1-EC0B-42A8-AB1F-418351943B8D}"/>
    <dgm:cxn modelId="{C1075F7D-36FD-405B-ACEA-AAC2659783B9}" srcId="{64A5BD49-E46D-4E85-805A-BE99A4A7DD37}" destId="{FF1B4027-E6DC-4518-8B7F-DB8566BE3FC3}" srcOrd="0" destOrd="0" parTransId="{E28DF78F-6753-46DF-B52C-D25922AAC649}" sibTransId="{C4D42D87-2E85-417E-BD69-1EA3E1079698}"/>
    <dgm:cxn modelId="{64A5A3DC-923F-48B4-9748-020317B0F741}" type="presOf" srcId="{FF1B4027-E6DC-4518-8B7F-DB8566BE3FC3}" destId="{524A5C7B-8F8B-4882-AABD-759FABEFC024}" srcOrd="0" destOrd="0" presId="urn:microsoft.com/office/officeart/2005/8/layout/vList2"/>
    <dgm:cxn modelId="{336760D4-D74E-4136-A46F-ED4F541CA008}" type="presOf" srcId="{F59F4A4E-B940-48C0-8311-B5E70F610537}" destId="{9D02CC7D-96A4-478F-A7DB-E4D47B8BFB55}" srcOrd="0" destOrd="0" presId="urn:microsoft.com/office/officeart/2005/8/layout/vList2"/>
    <dgm:cxn modelId="{56094354-767C-4E2C-8934-C341DAF1C863}" srcId="{64A5BD49-E46D-4E85-805A-BE99A4A7DD37}" destId="{633E3310-654A-4B8E-A2A5-6AC87F85DEF1}" srcOrd="3" destOrd="0" parTransId="{DF2BB5C1-3AFB-4295-9550-C714A184FEB3}" sibTransId="{EAC17BC7-C01B-41A0-BFEF-4B835A79A6A4}"/>
    <dgm:cxn modelId="{C81435C1-16C0-458B-A964-997DB4F83A0A}" type="presOf" srcId="{8102DC76-1B79-41FC-A191-F03CCE338F3D}" destId="{22E63D32-0E90-4F72-B4B5-D133A9C6B218}" srcOrd="0" destOrd="0" presId="urn:microsoft.com/office/officeart/2005/8/layout/vList2"/>
    <dgm:cxn modelId="{95C4746E-30CA-4882-9F64-12C62241E1B6}" srcId="{64A5BD49-E46D-4E85-805A-BE99A4A7DD37}" destId="{8102DC76-1B79-41FC-A191-F03CCE338F3D}" srcOrd="2" destOrd="0" parTransId="{3AB045DD-3E3B-4E2E-A6D7-68B5F87ACC43}" sibTransId="{35B82A87-E45C-4D3E-8C48-F38296746CF3}"/>
    <dgm:cxn modelId="{2C6563DB-5E16-4D09-AE47-0157E594C816}" type="presOf" srcId="{633E3310-654A-4B8E-A2A5-6AC87F85DEF1}" destId="{DE7D43C1-76EB-40E5-A723-469B284A3D3C}" srcOrd="0" destOrd="0" presId="urn:microsoft.com/office/officeart/2005/8/layout/vList2"/>
    <dgm:cxn modelId="{FB185187-990D-4620-8F58-A0F66F7B5D35}" type="presOf" srcId="{64A5BD49-E46D-4E85-805A-BE99A4A7DD37}" destId="{B748B920-0926-4571-A068-F749A28A0136}" srcOrd="0" destOrd="0" presId="urn:microsoft.com/office/officeart/2005/8/layout/vList2"/>
    <dgm:cxn modelId="{A2E58359-0BE0-4E94-BE4F-8423AFED98B3}" type="presParOf" srcId="{B748B920-0926-4571-A068-F749A28A0136}" destId="{524A5C7B-8F8B-4882-AABD-759FABEFC024}" srcOrd="0" destOrd="0" presId="urn:microsoft.com/office/officeart/2005/8/layout/vList2"/>
    <dgm:cxn modelId="{8B9669C9-95D6-433B-8376-9C32C188B352}" type="presParOf" srcId="{B748B920-0926-4571-A068-F749A28A0136}" destId="{4C380082-A788-40E1-ADD3-3953FF503498}" srcOrd="1" destOrd="0" presId="urn:microsoft.com/office/officeart/2005/8/layout/vList2"/>
    <dgm:cxn modelId="{38E116FE-10D4-4F99-83BA-0C5EE715B016}" type="presParOf" srcId="{B748B920-0926-4571-A068-F749A28A0136}" destId="{9D02CC7D-96A4-478F-A7DB-E4D47B8BFB55}" srcOrd="2" destOrd="0" presId="urn:microsoft.com/office/officeart/2005/8/layout/vList2"/>
    <dgm:cxn modelId="{9A60E625-AFCA-4E4C-9BD0-821E377E97CE}" type="presParOf" srcId="{B748B920-0926-4571-A068-F749A28A0136}" destId="{AE536D4C-3906-42D3-B44C-649AB5667821}" srcOrd="3" destOrd="0" presId="urn:microsoft.com/office/officeart/2005/8/layout/vList2"/>
    <dgm:cxn modelId="{1C1D4D2A-8A39-4D5A-9E44-7FB9217F10B2}" type="presParOf" srcId="{B748B920-0926-4571-A068-F749A28A0136}" destId="{22E63D32-0E90-4F72-B4B5-D133A9C6B218}" srcOrd="4" destOrd="0" presId="urn:microsoft.com/office/officeart/2005/8/layout/vList2"/>
    <dgm:cxn modelId="{4090B81F-2737-4EB8-8FF5-5A586CB9ED67}" type="presParOf" srcId="{B748B920-0926-4571-A068-F749A28A0136}" destId="{F36250AF-6431-4FA1-8A52-EFC3B986A4C6}" srcOrd="5" destOrd="0" presId="urn:microsoft.com/office/officeart/2005/8/layout/vList2"/>
    <dgm:cxn modelId="{0FC80BD7-1EA0-47AA-BE37-AD2F416AD386}" type="presParOf" srcId="{B748B920-0926-4571-A068-F749A28A0136}" destId="{DE7D43C1-76EB-40E5-A723-469B284A3D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A5C7B-8F8B-4882-AABD-759FABEFC024}">
      <dsp:nvSpPr>
        <dsp:cNvPr id="0" name=""/>
        <dsp:cNvSpPr/>
      </dsp:nvSpPr>
      <dsp:spPr>
        <a:xfrm>
          <a:off x="0" y="4463"/>
          <a:ext cx="10241570" cy="842400"/>
        </a:xfrm>
        <a:prstGeom prst="roundRect">
          <a:avLst/>
        </a:prstGeom>
        <a:solidFill>
          <a:srgbClr val="003A3E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The Aegean dispute is rooted in different interpretations of international treaties</a:t>
          </a:r>
        </a:p>
      </dsp:txBody>
      <dsp:txXfrm>
        <a:off x="41123" y="45586"/>
        <a:ext cx="10159324" cy="760154"/>
      </dsp:txXfrm>
    </dsp:sp>
    <dsp:sp modelId="{9D02CC7D-96A4-478F-A7DB-E4D47B8BFB55}">
      <dsp:nvSpPr>
        <dsp:cNvPr id="0" name=""/>
        <dsp:cNvSpPr/>
      </dsp:nvSpPr>
      <dsp:spPr>
        <a:xfrm>
          <a:off x="0" y="976464"/>
          <a:ext cx="10241570" cy="842400"/>
        </a:xfrm>
        <a:prstGeom prst="roundRect">
          <a:avLst/>
        </a:prstGeom>
        <a:solidFill>
          <a:srgbClr val="003A3E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Security concerns and alliance commitments shape the policies of both Greece and Turkey</a:t>
          </a:r>
        </a:p>
      </dsp:txBody>
      <dsp:txXfrm>
        <a:off x="41123" y="1017587"/>
        <a:ext cx="10159324" cy="760154"/>
      </dsp:txXfrm>
    </dsp:sp>
    <dsp:sp modelId="{22E63D32-0E90-4F72-B4B5-D133A9C6B218}">
      <dsp:nvSpPr>
        <dsp:cNvPr id="0" name=""/>
        <dsp:cNvSpPr/>
      </dsp:nvSpPr>
      <dsp:spPr>
        <a:xfrm>
          <a:off x="0" y="1948464"/>
          <a:ext cx="10241570" cy="842400"/>
        </a:xfrm>
        <a:prstGeom prst="roundRect">
          <a:avLst/>
        </a:prstGeom>
        <a:solidFill>
          <a:srgbClr val="003A3E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The Turkish casus belli over the 12-nautical-mile extension remains a key source of tension</a:t>
          </a:r>
        </a:p>
      </dsp:txBody>
      <dsp:txXfrm>
        <a:off x="41123" y="1989587"/>
        <a:ext cx="10159324" cy="760154"/>
      </dsp:txXfrm>
    </dsp:sp>
    <dsp:sp modelId="{DE7D43C1-76EB-40E5-A723-469B284A3D3C}">
      <dsp:nvSpPr>
        <dsp:cNvPr id="0" name=""/>
        <dsp:cNvSpPr/>
      </dsp:nvSpPr>
      <dsp:spPr>
        <a:xfrm>
          <a:off x="0" y="2920464"/>
          <a:ext cx="10241570" cy="842400"/>
        </a:xfrm>
        <a:prstGeom prst="roundRect">
          <a:avLst/>
        </a:prstGeom>
        <a:solidFill>
          <a:srgbClr val="003A3E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Regional crises, such as the Middle East conflict, can intensify the strategic rivalry</a:t>
          </a:r>
        </a:p>
      </dsp:txBody>
      <dsp:txXfrm>
        <a:off x="41123" y="2961587"/>
        <a:ext cx="10159324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EA67E988-5919-57BB-C7DE-D3EAD38A30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1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5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774A975B-A886-5202-0489-6965514A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fa.gr/images/docs/kypriako/treaty_of_guarantee.pdf" TargetMode="External"/><Relationship Id="rId3" Type="http://schemas.openxmlformats.org/officeDocument/2006/relationships/hyperlink" Target="https://hephaestus.nup.ac.cy/bitstream/handle/11728/12601/%CE%96%CE%B9%CE%B1%CC%81%CE%BA%CE%B1%CF%82%20%CE%98%CE%B5%CE%BF%CC%81%CE%B4%CF%89%CF%81%CE%BF%CF%82%20-%20Thesis.pdf?isAllowed=y&amp;sequence=1" TargetMode="External"/><Relationship Id="rId7" Type="http://schemas.openxmlformats.org/officeDocument/2006/relationships/hyperlink" Target="https://treaties.un.org/doc/Publication/UNTS/LON/Volume%20173/v173.pdf" TargetMode="External"/><Relationship Id="rId2" Type="http://schemas.openxmlformats.org/officeDocument/2006/relationships/hyperlink" Target="https://www.dimosiodikaio.gr/wp-content/uploads/2025/07/dd_2025_1_stergiou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gal.un.org/repertory/art51/english/rep_supp2_vol2_art51.pdf" TargetMode="External"/><Relationship Id="rId11" Type="http://schemas.openxmlformats.org/officeDocument/2006/relationships/hyperlink" Target="https://www.ekathimerini.com/politics/foreign-policy/1298566/turkey-reportedly-complains-about-karpathos-missiles-to-nato-us-and-eu/" TargetMode="External"/><Relationship Id="rId5" Type="http://schemas.openxmlformats.org/officeDocument/2006/relationships/hyperlink" Target="https://www.cnn.gr/ellada/story/522358/efthasan-stin-karpatho-oi-patriot-eikones-apo-ti-metafora-ton-pyraylon" TargetMode="External"/><Relationship Id="rId10" Type="http://schemas.openxmlformats.org/officeDocument/2006/relationships/hyperlink" Target="https://www.dailysabah.com/politics/turkiye-criticizes-greece-over-militarization-of-aegean-islands/news" TargetMode="External"/><Relationship Id="rId4" Type="http://schemas.openxmlformats.org/officeDocument/2006/relationships/hyperlink" Target="https://pandemos-api.panteion.gr/server/api/core/bitstreams/35ae853e-2230-4579-9a97-7fe83d63d9df/content" TargetMode="External"/><Relationship Id="rId9" Type="http://schemas.openxmlformats.org/officeDocument/2006/relationships/hyperlink" Target="https://www.govinfo.gov/content/pkg/COMPS-1061/pdf/COMPS-1061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E20BB609-EF92-42DB-836C-0699A590B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flags pin on it&#10;&#10;AI-generated content may be incorrect.">
            <a:extLst>
              <a:ext uri="{FF2B5EF4-FFF2-40B4-BE49-F238E27FC236}">
                <a16:creationId xmlns:a16="http://schemas.microsoft.com/office/drawing/2014/main" xmlns="" id="{EE348BA1-2AD5-839A-AD07-64A2E85B4A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1044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508F7DC-CA28-4ACE-AF79-D7E98ED1B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AB20218-A500-457C-B65C-F3D198B1F7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1524" y="0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70" y="978408"/>
            <a:ext cx="9254780" cy="2673718"/>
          </a:xfrm>
          <a:solidFill>
            <a:schemeClr val="accent2">
              <a:lumMod val="20000"/>
              <a:lumOff val="80000"/>
              <a:alpha val="24000"/>
            </a:schemeClr>
          </a:solidFill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Greek – Turkish Relations,</a:t>
            </a:r>
            <a:r>
              <a:rPr lang="el-GR" sz="3600" b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the</a:t>
            </a:r>
            <a:r>
              <a:rPr lang="el-GR" sz="3600" b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demilitarization of the East Aegean islands and the Turkish casus belli – latest events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70" y="5598797"/>
            <a:ext cx="8720710" cy="10776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1" i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ΑΡΤΕΜΙΣ ΣΕΒΑΣΤΙΑΔΗ</a:t>
            </a:r>
            <a:endParaRPr lang="el-GR" b="1" i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l-GR" b="1" i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Επιμέρους θέματα εξωτερικής πολιτικής</a:t>
            </a:r>
            <a:endParaRPr lang="en-US" b="1" i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2C335F7-F61C-4EB4-80F2-4B1438FE6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70" y="508090"/>
            <a:ext cx="8686800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3B8CAC-B2C4-48BA-E6EE-8CE683667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0FC41-B319-7F5C-9848-73FD860F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732520" cy="1463040"/>
          </a:xfrm>
        </p:spPr>
        <p:txBody>
          <a:bodyPr>
            <a:normAutofit/>
          </a:bodyPr>
          <a:lstStyle/>
          <a:p>
            <a:r>
              <a:rPr lang="en-US" sz="3600" b="0" dirty="0"/>
              <a:t>Conclusion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C9F3CDE3-CBBF-A096-BD28-6815A3D25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80880"/>
              </p:ext>
            </p:extLst>
          </p:nvPr>
        </p:nvGraphicFramePr>
        <p:xfrm>
          <a:off x="517870" y="1874018"/>
          <a:ext cx="10241570" cy="376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117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F1815B-1249-B8AC-328F-AC48BD950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774A975B-A886-5202-0489-6965514A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083F47-750E-A41F-1E5A-EFB054507C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A67E988-5919-57BB-C7DE-D3EAD38A30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7EFAAB5-34A3-C2FC-70BA-7720CC8ADB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867C7-5EA0-368C-17CD-22A45FBD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10729250" cy="34315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0" dirty="0"/>
              <a:t>Thank you for your attention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A8A44BC8-2508-4575-75F6-0ED3F11E72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4BCF1CC-D6F1-21D9-307D-C36BA9E87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68" y="6209925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27B446-C383-1DAC-12BA-821BC6779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C91D93-014B-66D5-D263-730212C94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68B8C9-6702-8441-0D92-220DE92C8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70" y="508090"/>
            <a:ext cx="873252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CBA7F-04A4-1606-0A4A-22AA5DA1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732520" cy="1463040"/>
          </a:xfrm>
        </p:spPr>
        <p:txBody>
          <a:bodyPr>
            <a:normAutofit/>
          </a:bodyPr>
          <a:lstStyle/>
          <a:p>
            <a:r>
              <a:rPr lang="en-US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A6990B-487D-5A1A-9829-4FBD8EDB9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99843"/>
            <a:ext cx="11542394" cy="47981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700" dirty="0">
                <a:ea typeface="+mn-lt"/>
                <a:cs typeface="+mn-lt"/>
                <a:hlinkClick r:id="rId2"/>
              </a:rPr>
              <a:t>https://www.dimosiodikaio.gr/wp-content/uploads/2025/07/dd_2025_1_stergiou.pdf</a:t>
            </a:r>
            <a:endParaRPr lang="en-US" sz="17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700" dirty="0">
                <a:ea typeface="+mn-lt"/>
                <a:cs typeface="+mn-lt"/>
                <a:hlinkClick r:id="rId3"/>
              </a:rPr>
              <a:t>https://hephaestus.nup.ac.cy/bitstream/handle/11728/12601/%CE%96%CE%B9%CE%B1%CC%81%CE%BA%CE%B1%CF%82%20%CE%98%CE%B5%CE%BF%CC%81%CE%B4%CF%89%CF%81%CE%BF%CF%82%20-%20Thesis.pdf?isAllowed=y&amp;sequence=1</a:t>
            </a:r>
            <a:r>
              <a:rPr lang="en-US" sz="1700" dirty="0">
                <a:ea typeface="+mn-lt"/>
                <a:cs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ea typeface="+mn-lt"/>
                <a:cs typeface="+mn-lt"/>
                <a:hlinkClick r:id="rId4"/>
              </a:rPr>
              <a:t>https://pandemos-api.panteion.gr/server/api/core/bitstreams/35ae853e-2230-4579-9a97-7fe83d63d9df/content</a:t>
            </a:r>
            <a:r>
              <a:rPr lang="en-US" sz="1700" dirty="0">
                <a:ea typeface="+mn-lt"/>
                <a:cs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ea typeface="+mn-lt"/>
                <a:cs typeface="+mn-lt"/>
                <a:hlinkClick r:id="rId5"/>
              </a:rPr>
              <a:t>https://www.cnn.gr/ellada/story/522358/efthasan-stin-karpatho-oi-patriot-eikones-apo-ti-metafora-ton-pyraylon</a:t>
            </a:r>
            <a:r>
              <a:rPr lang="en-US" sz="1700" dirty="0">
                <a:ea typeface="+mn-lt"/>
                <a:cs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ea typeface="+mn-lt"/>
                <a:cs typeface="+mn-lt"/>
                <a:hlinkClick r:id="rId6"/>
              </a:rPr>
              <a:t>http://legal.un.org/repertory/art51/english/rep_supp2_vol2_art51.pdf</a:t>
            </a:r>
            <a:r>
              <a:rPr lang="en-US" sz="1700" dirty="0">
                <a:ea typeface="+mn-lt"/>
                <a:cs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ea typeface="+mn-lt"/>
                <a:cs typeface="+mn-lt"/>
                <a:hlinkClick r:id="rId7"/>
              </a:rPr>
              <a:t>https://treaties.un.org/doc/Publication/UNTS/LON/Volume%20173/v173.pdf</a:t>
            </a:r>
            <a:r>
              <a:rPr lang="en-US" sz="1700" dirty="0">
                <a:ea typeface="+mn-lt"/>
                <a:cs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ea typeface="+mn-lt"/>
                <a:cs typeface="+mn-lt"/>
                <a:hlinkClick r:id="rId8"/>
              </a:rPr>
              <a:t>https://www.mfa.gr/images/docs/kypriako/treaty_of_guarantee.pdf</a:t>
            </a:r>
            <a:r>
              <a:rPr lang="en-US" sz="1700" dirty="0">
                <a:ea typeface="+mn-lt"/>
                <a:cs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ea typeface="+mn-lt"/>
                <a:cs typeface="+mn-lt"/>
                <a:hlinkClick r:id="rId9"/>
              </a:rPr>
              <a:t>https://www.govinfo.gov/content/pkg/COMPS-1061/pdf/COMPS-1061.pdf</a:t>
            </a:r>
            <a:r>
              <a:rPr lang="en-US" sz="1700" dirty="0">
                <a:ea typeface="+mn-lt"/>
                <a:cs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ea typeface="+mn-lt"/>
                <a:cs typeface="+mn-lt"/>
                <a:hlinkClick r:id="rId10"/>
              </a:rPr>
              <a:t>https://www.dailysabah.com/politics/turkiye-criticizes-greece-over-militarization-of-aegean-islands/news</a:t>
            </a:r>
            <a:r>
              <a:rPr lang="en-US" sz="1700" dirty="0">
                <a:ea typeface="+mn-lt"/>
                <a:cs typeface="+mn-lt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ea typeface="+mn-lt"/>
                <a:cs typeface="+mn-lt"/>
                <a:hlinkClick r:id="rId11"/>
              </a:rPr>
              <a:t>https://www.ekathimerini.com/politics/foreign-policy/1298566/turkey-reportedly-complains-about-karpathos-missiles-to-nato-us-and-eu/</a:t>
            </a:r>
            <a:endParaRPr lang="en-US" sz="17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08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2C91D93-014B-66D5-D263-730212C94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1F3A71-4CDE-78DB-6146-5FBCE68CB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11543" r="9289" b="13782"/>
          <a:stretch>
            <a:fillRect/>
          </a:stretch>
        </p:blipFill>
        <p:spPr>
          <a:xfrm>
            <a:off x="0" y="-1"/>
            <a:ext cx="12393386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68B8C9-6702-8441-0D92-220DE92C8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70" y="508090"/>
            <a:ext cx="873252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517001-E065-C31E-74ED-645F0429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732520" cy="1463040"/>
          </a:xfrm>
        </p:spPr>
        <p:txBody>
          <a:bodyPr>
            <a:normAutofit/>
          </a:bodyPr>
          <a:lstStyle/>
          <a:p>
            <a:r>
              <a:rPr lang="it-IT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Focus</a:t>
            </a:r>
            <a:endParaRPr lang="el-GR" sz="3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735F92-E9A8-E014-3B18-65BB63753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1874017"/>
            <a:ext cx="8568980" cy="3496635"/>
          </a:xfrm>
          <a:solidFill>
            <a:srgbClr val="B1DADF">
              <a:alpha val="81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Greek–Turkish relations in the Aegean Sea</a:t>
            </a:r>
            <a:endParaRPr lang="el-G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The legal regime of demilitarization in the East Aegean islands</a:t>
            </a:r>
            <a:endParaRPr lang="el-G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The Turkish casus belli regarding the extension of territorial waters</a:t>
            </a:r>
            <a:endParaRPr lang="el-G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The role of security perceptions in foreign policy decisions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326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709928"/>
            <a:ext cx="11155680" cy="48394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The dispute is analyzed through three dimensions:</a:t>
            </a:r>
          </a:p>
          <a:p>
            <a:pPr lvl="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700" dirty="0"/>
              <a:t>International treaties </a:t>
            </a:r>
          </a:p>
          <a:p>
            <a:pPr lvl="1"/>
            <a:r>
              <a:rPr lang="en-US" sz="1700" dirty="0" smtClean="0"/>
              <a:t>Treaty of Lausanne (1923)</a:t>
            </a:r>
          </a:p>
          <a:p>
            <a:pPr lvl="1"/>
            <a:r>
              <a:rPr lang="en-US" sz="1700" dirty="0" smtClean="0"/>
              <a:t>Montreux Convention (1936)</a:t>
            </a:r>
          </a:p>
          <a:p>
            <a:pPr lvl="1"/>
            <a:r>
              <a:rPr lang="en-US" sz="1700" dirty="0" smtClean="0"/>
              <a:t>Paris Peace Treaty (1947)</a:t>
            </a:r>
          </a:p>
          <a:p>
            <a:pPr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700" dirty="0"/>
              <a:t>International maritime law </a:t>
            </a:r>
          </a:p>
          <a:p>
            <a:pPr lvl="1"/>
            <a:r>
              <a:rPr lang="it-IT" sz="1700" dirty="0" smtClean="0"/>
              <a:t>UNCLOS (1982)</a:t>
            </a:r>
            <a:r>
              <a:rPr lang="en-US" sz="1700" dirty="0" smtClean="0"/>
              <a:t> </a:t>
            </a:r>
          </a:p>
          <a:p>
            <a:pPr lvl="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700" dirty="0"/>
              <a:t>Security policy and alliance dynamics</a:t>
            </a:r>
          </a:p>
          <a:p>
            <a:pPr lvl="1"/>
            <a:r>
              <a:rPr lang="fr-FR" sz="1700" dirty="0" smtClean="0"/>
              <a:t>UN Charter - Article 51 UN Charter (self-</a:t>
            </a:r>
            <a:r>
              <a:rPr lang="fr-FR" sz="1700" dirty="0" err="1" smtClean="0"/>
              <a:t>defense</a:t>
            </a:r>
            <a:r>
              <a:rPr lang="fr-FR" sz="1700" dirty="0" smtClean="0"/>
              <a:t>) </a:t>
            </a:r>
            <a:endParaRPr lang="en-US" sz="1700" dirty="0" smtClean="0"/>
          </a:p>
          <a:p>
            <a:pPr lvl="1"/>
            <a:r>
              <a:rPr lang="fr-FR" sz="1700" dirty="0" smtClean="0"/>
              <a:t>Arms export control </a:t>
            </a:r>
            <a:r>
              <a:rPr lang="fr-FR" sz="1700" dirty="0" err="1" smtClean="0"/>
              <a:t>act</a:t>
            </a:r>
            <a:endParaRPr lang="fr-FR" sz="1700" dirty="0" smtClean="0"/>
          </a:p>
          <a:p>
            <a:pPr lvl="1"/>
            <a:r>
              <a:rPr lang="fr-FR" sz="1700" dirty="0" err="1" smtClean="0"/>
              <a:t>Treaty</a:t>
            </a:r>
            <a:r>
              <a:rPr lang="fr-FR" sz="1700" dirty="0" smtClean="0"/>
              <a:t> of </a:t>
            </a:r>
            <a:r>
              <a:rPr lang="fr-FR" sz="1700" dirty="0" err="1" smtClean="0"/>
              <a:t>quarantee</a:t>
            </a:r>
            <a:r>
              <a:rPr lang="fr-FR" sz="1700" dirty="0" smtClean="0"/>
              <a:t> (1960)</a:t>
            </a:r>
          </a:p>
          <a:p>
            <a:endParaRPr lang="el-G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460CAAD-EA51-E495-2468-372BFC1EEF7D}"/>
              </a:ext>
            </a:extLst>
          </p:cNvPr>
          <p:cNvSpPr txBox="1">
            <a:spLocks/>
          </p:cNvSpPr>
          <p:nvPr/>
        </p:nvSpPr>
        <p:spPr>
          <a:xfrm>
            <a:off x="521208" y="978408"/>
            <a:ext cx="873252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/>
              <a:t>Analytical Framework</a:t>
            </a:r>
          </a:p>
        </p:txBody>
      </p:sp>
    </p:spTree>
    <p:extLst>
      <p:ext uri="{BB962C8B-B14F-4D97-AF65-F5344CB8AC3E}">
        <p14:creationId xmlns:p14="http://schemas.microsoft.com/office/powerpoint/2010/main" val="40425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2C91D93-014B-66D5-D263-730212C94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E02725-53F9-9355-7BA4-5BE7B21BB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20527" r="6064" b="18992"/>
          <a:stretch>
            <a:fillRect/>
          </a:stretch>
        </p:blipFill>
        <p:spPr>
          <a:xfrm>
            <a:off x="-6681" y="0"/>
            <a:ext cx="1219563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68B8C9-6702-8441-0D92-220DE92C8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70" y="508090"/>
            <a:ext cx="873252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0CAAD-EA51-E495-2468-372BFC1E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732520" cy="1463040"/>
          </a:xfrm>
        </p:spPr>
        <p:txBody>
          <a:bodyPr>
            <a:normAutofit/>
          </a:bodyPr>
          <a:lstStyle/>
          <a:p>
            <a:r>
              <a:rPr lang="en-US" sz="3600" b="0" dirty="0"/>
              <a:t>The current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741562-2DD0-A13C-8FD2-8DB95D2C2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1874018"/>
            <a:ext cx="11384570" cy="3767328"/>
          </a:xfrm>
          <a:solidFill>
            <a:srgbClr val="D6D5D1">
              <a:alpha val="50000"/>
            </a:srgb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Due to the ongoing war in the Middle East, Greece reinforced its defense posture while supporting allied countries.</a:t>
            </a:r>
          </a:p>
          <a:p>
            <a:pPr marL="0" indent="0">
              <a:buNone/>
            </a:pPr>
            <a:r>
              <a:rPr lang="en-US" sz="2400" dirty="0"/>
              <a:t>The following developments illustrate how regional conflicts affect the Greek–Turkish strategic balance in the Eastern Mediterranean</a:t>
            </a:r>
            <a:r>
              <a:rPr lang="el-GR" sz="2400" dirty="0"/>
              <a:t>:</a:t>
            </a:r>
          </a:p>
          <a:p>
            <a:pPr lvl="1"/>
            <a:r>
              <a:rPr lang="en-US" sz="2400" dirty="0"/>
              <a:t>Feb 2, 2026 – F-16 deployed to </a:t>
            </a:r>
            <a:r>
              <a:rPr lang="en-US" sz="2400" dirty="0" err="1"/>
              <a:t>Paphos</a:t>
            </a:r>
            <a:endParaRPr lang="el-GR" sz="2400" dirty="0"/>
          </a:p>
          <a:p>
            <a:pPr lvl="1"/>
            <a:r>
              <a:rPr lang="en-US" sz="2400" dirty="0"/>
              <a:t>Mar 3, 2026 – Patriot deployed in Karpathos</a:t>
            </a:r>
            <a:endParaRPr lang="el-GR" sz="2400" dirty="0"/>
          </a:p>
          <a:p>
            <a:pPr lvl="1"/>
            <a:r>
              <a:rPr lang="en-US" sz="2400" dirty="0"/>
              <a:t>Mar 4, 2026 – Frigates deployed with </a:t>
            </a:r>
            <a:r>
              <a:rPr lang="en-US" sz="2400" dirty="0" err="1"/>
              <a:t>Centauros</a:t>
            </a:r>
            <a:r>
              <a:rPr lang="en-US" sz="2400" dirty="0"/>
              <a:t> system to Cyprus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Greece also supports allied security infrastructure in Cyprus, including EU, British and US strategic facilities in the Eastern Mediterranean.  </a:t>
            </a:r>
          </a:p>
        </p:txBody>
      </p:sp>
    </p:spTree>
    <p:extLst>
      <p:ext uri="{BB962C8B-B14F-4D97-AF65-F5344CB8AC3E}">
        <p14:creationId xmlns:p14="http://schemas.microsoft.com/office/powerpoint/2010/main" val="33083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B43C28-960A-E9C0-BD44-8F984ECD3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2C91D93-014B-66D5-D263-730212C94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981631-6BDE-576E-E9BD-F7D94FB0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8" b="10448"/>
          <a:stretch>
            <a:fillRect/>
          </a:stretch>
        </p:blipFill>
        <p:spPr>
          <a:xfrm>
            <a:off x="-142266" y="52753"/>
            <a:ext cx="12331218" cy="68052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68B8C9-6702-8441-0D92-220DE92C8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70" y="508090"/>
            <a:ext cx="873252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135812-8F76-3028-45B2-CAA563FE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732520" cy="1463040"/>
          </a:xfrm>
        </p:spPr>
        <p:txBody>
          <a:bodyPr>
            <a:normAutofit/>
          </a:bodyPr>
          <a:lstStyle/>
          <a:p>
            <a:r>
              <a:rPr lang="en-US" sz="3600" b="0" dirty="0"/>
              <a:t>The attributes of these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BF8BFB-29FA-36EE-0357-5BBC7F2A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474" y="1874018"/>
            <a:ext cx="10046436" cy="2542535"/>
          </a:xfrm>
          <a:solidFill>
            <a:srgbClr val="301C2A">
              <a:alpha val="62000"/>
            </a:srgb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Each of these systems has different capabilities and attributes:</a:t>
            </a:r>
          </a:p>
          <a:p>
            <a:pPr lvl="1"/>
            <a:r>
              <a:rPr lang="it-IT" sz="2400" dirty="0">
                <a:solidFill>
                  <a:schemeClr val="bg1"/>
                </a:solidFill>
              </a:rPr>
              <a:t>F-16 fighter jets – dual-use aircraft, manufactured in the US</a:t>
            </a:r>
            <a:endParaRPr lang="el-GR" sz="2400" dirty="0">
              <a:solidFill>
                <a:schemeClr val="bg1"/>
              </a:solidFill>
            </a:endParaRPr>
          </a:p>
          <a:p>
            <a:pPr lvl="1"/>
            <a:r>
              <a:rPr lang="it-IT" sz="2400" dirty="0">
                <a:solidFill>
                  <a:schemeClr val="bg1"/>
                </a:solidFill>
              </a:rPr>
              <a:t>Belharra (FDI) and MEKO 200 HN frigates, focusing on defense</a:t>
            </a:r>
            <a:endParaRPr lang="el-GR" sz="2400" dirty="0">
              <a:solidFill>
                <a:schemeClr val="bg1"/>
              </a:solidFill>
            </a:endParaRPr>
          </a:p>
          <a:p>
            <a:pPr lvl="1"/>
            <a:r>
              <a:rPr lang="it-IT" sz="2400" dirty="0">
                <a:solidFill>
                  <a:schemeClr val="bg1"/>
                </a:solidFill>
              </a:rPr>
              <a:t>Centauros anti-drone defense system, used only for defense</a:t>
            </a:r>
            <a:endParaRPr lang="el-GR" sz="2400" dirty="0">
              <a:solidFill>
                <a:schemeClr val="bg1"/>
              </a:solidFill>
            </a:endParaRPr>
          </a:p>
          <a:p>
            <a:pPr lvl="1"/>
            <a:r>
              <a:rPr lang="it-IT" sz="2400" dirty="0">
                <a:solidFill>
                  <a:schemeClr val="bg1"/>
                </a:solidFill>
              </a:rPr>
              <a:t>Patriot missile defense system, used for missile interception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EA49EC-75D8-C720-64B4-DB962262C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1FEB0-3E8F-2A38-8D1D-D9669B36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732520" cy="1463040"/>
          </a:xfrm>
        </p:spPr>
        <p:txBody>
          <a:bodyPr>
            <a:normAutofit/>
          </a:bodyPr>
          <a:lstStyle/>
          <a:p>
            <a:r>
              <a:rPr lang="en-US" sz="3600" b="0" dirty="0"/>
              <a:t>Historical background I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xmlns="" id="{BDFDF473-7F43-E048-4255-76274942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722824"/>
            <a:ext cx="11155680" cy="46231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700" dirty="0"/>
              <a:t>The Treaty of Lausanne (1923): </a:t>
            </a:r>
          </a:p>
          <a:p>
            <a:pPr lvl="1">
              <a:lnSpc>
                <a:spcPct val="120000"/>
              </a:lnSpc>
            </a:pPr>
            <a:r>
              <a:rPr lang="en-US" sz="1700" dirty="0" err="1" smtClean="0"/>
              <a:t>Mitilini</a:t>
            </a:r>
            <a:r>
              <a:rPr lang="en-US" sz="1700" dirty="0"/>
              <a:t>, Samos, Ikaria and Chios are given to Greece. </a:t>
            </a:r>
            <a:r>
              <a:rPr lang="en-US" sz="1700" dirty="0" smtClean="0"/>
              <a:t>These</a:t>
            </a:r>
            <a:r>
              <a:rPr lang="el-GR" sz="1700" dirty="0" smtClean="0"/>
              <a:t> </a:t>
            </a:r>
            <a:r>
              <a:rPr lang="en-US" sz="1700" dirty="0" smtClean="0"/>
              <a:t>islands</a:t>
            </a:r>
            <a:r>
              <a:rPr lang="en-US" sz="1700" dirty="0"/>
              <a:t> remain demilitarized, just like the </a:t>
            </a:r>
            <a:r>
              <a:rPr lang="en-US" sz="1700" dirty="0"/>
              <a:t>Bosphorus Straits and the islands of Imbros, Tenedos and Avlona.  </a:t>
            </a:r>
          </a:p>
          <a:p>
            <a:pPr lvl="1">
              <a:lnSpc>
                <a:spcPct val="120000"/>
              </a:lnSpc>
            </a:pPr>
            <a:r>
              <a:rPr lang="en-US" sz="1700" dirty="0" smtClean="0"/>
              <a:t>The </a:t>
            </a:r>
            <a:r>
              <a:rPr lang="en-US" sz="1700" dirty="0"/>
              <a:t>Dodecanese are given to Italy from Turkey.   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700" dirty="0" smtClean="0"/>
              <a:t>The </a:t>
            </a:r>
            <a:r>
              <a:rPr lang="en-US" sz="1700" dirty="0"/>
              <a:t>Montreux Convention (1936): </a:t>
            </a:r>
          </a:p>
          <a:p>
            <a:pPr lvl="1">
              <a:lnSpc>
                <a:spcPct val="120000"/>
              </a:lnSpc>
            </a:pPr>
            <a:r>
              <a:rPr lang="en-US" sz="1700" dirty="0" smtClean="0"/>
              <a:t>The </a:t>
            </a:r>
            <a:r>
              <a:rPr lang="en-US" sz="1700" dirty="0"/>
              <a:t>Lausanne Treaty is getting replaced and the regime of the demilitarization of the Dardanelle Straits, </a:t>
            </a:r>
            <a:r>
              <a:rPr lang="en-US" sz="1700" dirty="0"/>
              <a:t>Bosphorus and Marmora Sea is changing, making Turkey in charge of the security in these areas and consequently allowing their militarization.  </a:t>
            </a:r>
          </a:p>
          <a:p>
            <a:pPr lvl="1">
              <a:lnSpc>
                <a:spcPct val="120000"/>
              </a:lnSpc>
            </a:pPr>
            <a:r>
              <a:rPr lang="en-US" sz="1700" dirty="0" smtClean="0"/>
              <a:t>Greece </a:t>
            </a:r>
            <a:r>
              <a:rPr lang="en-US" sz="1700" dirty="0"/>
              <a:t>and the Aegean islands are not mentioned in this Convention at all. 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700" dirty="0" smtClean="0"/>
              <a:t>The </a:t>
            </a:r>
            <a:r>
              <a:rPr lang="en-US" sz="1700" dirty="0"/>
              <a:t>Paris Peace Treaty (1947): </a:t>
            </a:r>
            <a:endParaRPr lang="el-GR" sz="1700" dirty="0"/>
          </a:p>
          <a:p>
            <a:pPr lvl="1">
              <a:lnSpc>
                <a:spcPct val="120000"/>
              </a:lnSpc>
            </a:pPr>
            <a:r>
              <a:rPr lang="en-US" sz="1700" dirty="0" smtClean="0"/>
              <a:t>The </a:t>
            </a:r>
            <a:r>
              <a:rPr lang="en-US" sz="1700" dirty="0"/>
              <a:t>Dodecanese are given to Greece from Italy under a demilitarized regime. </a:t>
            </a:r>
            <a:r>
              <a:rPr lang="en-US" sz="1700" dirty="0"/>
              <a:t>The involved parties are only Greece, Italy and the ally countries. Turkey is not a contracting party → treaty obligations do not apply to third states (Vienna Convention on the Law of Treaties, Art. 34 – res inter alios </a:t>
            </a:r>
            <a:r>
              <a:rPr lang="en-US" sz="1700" dirty="0" err="1"/>
              <a:t>acta</a:t>
            </a:r>
            <a:r>
              <a:rPr lang="en-US" sz="1700" dirty="0" smtClean="0"/>
              <a:t>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92297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E9DB59-A95E-B6A7-EE25-0BBA0E874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FEEF3-2886-6B08-0450-944C1031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732520" cy="1463040"/>
          </a:xfrm>
        </p:spPr>
        <p:txBody>
          <a:bodyPr>
            <a:normAutofit/>
          </a:bodyPr>
          <a:lstStyle/>
          <a:p>
            <a:r>
              <a:rPr lang="en-US" sz="3600" b="0" dirty="0"/>
              <a:t>Historical background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4DC3C4-6AD4-1738-86E5-6CA29B3E4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1874018"/>
            <a:ext cx="11139557" cy="4763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Article 51 of the UN: </a:t>
            </a:r>
          </a:p>
          <a:p>
            <a:pPr lvl="1"/>
            <a:r>
              <a:rPr lang="en-US" sz="1700" dirty="0"/>
              <a:t>According to Article 51 of the UN Charter, the right to self-defense exists only in the case of an armed attack and is subject to strict conditions, including immediate reporting to the Security </a:t>
            </a:r>
            <a:r>
              <a:rPr lang="en-US" sz="1700" dirty="0" smtClean="0"/>
              <a:t>Council.</a:t>
            </a:r>
            <a:r>
              <a:rPr lang="en-US" sz="1700" dirty="0"/>
              <a:t>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United Nations Convention on the Law of the Sea (UNCLOS) (1982):</a:t>
            </a:r>
          </a:p>
          <a:p>
            <a:pPr lvl="1"/>
            <a:r>
              <a:rPr lang="en-US" sz="1700" dirty="0"/>
              <a:t>Every country that has signed this Convention agrees that the territorial seas extend up to 12 nautical miles. Turkey is not one of the 172 signing parties.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Arms export control act:</a:t>
            </a:r>
          </a:p>
          <a:p>
            <a:pPr lvl="1"/>
            <a:r>
              <a:rPr lang="en-US" sz="1700" dirty="0"/>
              <a:t>The US will approve or decline every use of the weapons made in their country from countries that possess these weapons.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Treaty of Guarantee (1960):</a:t>
            </a:r>
          </a:p>
          <a:p>
            <a:pPr lvl="1"/>
            <a:r>
              <a:rPr lang="en-US" sz="1700" dirty="0"/>
              <a:t>All of the guarantee – countries of Cyprus acknowledge its independence and will help the country to maintain its sovereignty.</a:t>
            </a:r>
          </a:p>
          <a:p>
            <a:pPr marL="800100" lvl="1" indent="-342900">
              <a:buAutoNum type="alphaLcPeriod"/>
            </a:pPr>
            <a:endParaRPr lang="en-US" sz="1700" dirty="0"/>
          </a:p>
          <a:p>
            <a:pPr marL="800100" lvl="1" indent="-342900">
              <a:buAutoNum type="alphaLcPeriod"/>
            </a:pPr>
            <a:endParaRPr lang="en-US" sz="1700" dirty="0"/>
          </a:p>
          <a:p>
            <a:pPr marL="800100" lvl="1" indent="-342900">
              <a:buAutoNum type="alphaLcPeriod"/>
            </a:pPr>
            <a:endParaRPr lang="en-US" sz="1700" dirty="0"/>
          </a:p>
          <a:p>
            <a:pPr marL="800100" lvl="1" indent="-342900">
              <a:buAutoNum type="alphaLcPeriod"/>
            </a:pPr>
            <a:endParaRPr lang="en-US" sz="1700" dirty="0"/>
          </a:p>
          <a:p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859652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7B4463-51A7-9B50-EAA9-C16618E0C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0E9F1-43D1-802B-CFDF-6851278C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732520" cy="1463040"/>
          </a:xfrm>
        </p:spPr>
        <p:txBody>
          <a:bodyPr>
            <a:normAutofit/>
          </a:bodyPr>
          <a:lstStyle/>
          <a:p>
            <a:r>
              <a:rPr lang="en-US" sz="3600" b="0" dirty="0"/>
              <a:t>Greece's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B11CDB-20AA-8AE8-487C-C5D20FC3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1814487"/>
            <a:ext cx="9601490" cy="46483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Greece invokes Article 51 in a broader security context, arguing that regional instability creates a </a:t>
            </a:r>
            <a:r>
              <a:rPr lang="en-US" sz="1700" dirty="0" smtClean="0"/>
              <a:t>threatening environment</a:t>
            </a:r>
            <a:r>
              <a:rPr lang="el-GR" sz="1700" dirty="0" smtClean="0"/>
              <a:t>,</a:t>
            </a:r>
            <a:r>
              <a:rPr lang="en-US" sz="1700" dirty="0" smtClean="0"/>
              <a:t> </a:t>
            </a:r>
            <a:r>
              <a:rPr lang="en-US" sz="1700" dirty="0"/>
              <a:t>requiring defensive </a:t>
            </a:r>
            <a:r>
              <a:rPr lang="en-US" sz="1700" dirty="0" smtClean="0"/>
              <a:t>measures</a:t>
            </a:r>
            <a:r>
              <a:rPr lang="el-GR" sz="1700" dirty="0" smtClean="0"/>
              <a:t>.</a:t>
            </a:r>
            <a:r>
              <a:rPr lang="en-US" sz="1700" dirty="0" smtClean="0"/>
              <a:t> Greece has the right to support </a:t>
            </a:r>
            <a:r>
              <a:rPr lang="en-US" sz="1700" dirty="0"/>
              <a:t>its allies (Cyprus, US military bases), while having the obligation to help Cyprus during an attack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The Montreux Convention altered the entirety of the Lausanne Treaty, therefore the demilitarization established in the latter is no longer active</a:t>
            </a:r>
            <a:endParaRPr lang="el-GR" sz="17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The Paris Treaty does not concern Turkey at all, since the signing parties are Greece, Italy and the ally countries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Defensive systems are not considered a threat to Turkey because they are installed only for a possible attack during the US – Iran war.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Since the US hasn't confirmed or declined the sending of their F16s in </a:t>
            </a:r>
            <a:r>
              <a:rPr lang="en-US" sz="1700" dirty="0" smtClean="0"/>
              <a:t>Cyprus, </a:t>
            </a:r>
            <a:r>
              <a:rPr lang="en-US" sz="1700" dirty="0"/>
              <a:t>Greece is entitled to send these </a:t>
            </a:r>
            <a:r>
              <a:rPr lang="en-US" sz="1700" dirty="0" smtClean="0"/>
              <a:t>aircrafts.</a:t>
            </a:r>
            <a:endParaRPr lang="en-US" sz="1700" dirty="0"/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77442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DF45C5-4EDA-D167-9C68-ADE291E05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BF691A-0707-6F78-3576-79C596CB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732520" cy="1463040"/>
          </a:xfrm>
        </p:spPr>
        <p:txBody>
          <a:bodyPr>
            <a:normAutofit/>
          </a:bodyPr>
          <a:lstStyle/>
          <a:p>
            <a:r>
              <a:rPr lang="en-US" sz="3600" b="0" dirty="0"/>
              <a:t>Turkey's Perspective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AC9C1A4-5391-7F7F-008F-56C62FEF3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1874018"/>
            <a:ext cx="9228014" cy="4707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Turkey argues the Lausanne regime still applies to the Aegean islands since nothing is mentioned about Greece on the Montreux Convention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Greece is accused of militarizing the islands, taking advantage of the ongoing war on the Middle East</a:t>
            </a:r>
            <a:endParaRPr lang="el-GR" sz="17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Turkey condemns the installation of the Patriot in Karpathos, while sending a formal letter to NATO regarding the Greek exploitation of the war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The Turkish Parliament has declared a casus belli in 1995 regarding the extension of territorial waters to 12 nautical miles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/>
              <a:t>Greece needs permission from the US to send the F16s to Cyprus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0709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Override1.xml><?xml version="1.0" encoding="utf-8"?>
<a:themeOverride xmlns:a="http://schemas.openxmlformats.org/drawingml/2006/main">
  <a:clrScheme name="Gestalt">
    <a:dk1>
      <a:srgbClr val="000000"/>
    </a:dk1>
    <a:lt1>
      <a:sysClr val="window" lastClr="FFFFFF"/>
    </a:lt1>
    <a:dk2>
      <a:srgbClr val="262626"/>
    </a:dk2>
    <a:lt2>
      <a:srgbClr val="F7F7F7"/>
    </a:lt2>
    <a:accent1>
      <a:srgbClr val="EBA000"/>
    </a:accent1>
    <a:accent2>
      <a:srgbClr val="00BAC8"/>
    </a:accent2>
    <a:accent3>
      <a:srgbClr val="E64823"/>
    </a:accent3>
    <a:accent4>
      <a:srgbClr val="4D5AFF"/>
    </a:accent4>
    <a:accent5>
      <a:srgbClr val="FE5D21"/>
    </a:accent5>
    <a:accent6>
      <a:srgbClr val="00C777"/>
    </a:accent6>
    <a:hlink>
      <a:srgbClr val="2998E3"/>
    </a:hlink>
    <a:folHlink>
      <a:srgbClr val="939393"/>
    </a:folHlink>
  </a:clrScheme>
</a:themeOverride>
</file>

<file path=ppt/theme/themeOverride2.xml><?xml version="1.0" encoding="utf-8"?>
<a:themeOverride xmlns:a="http://schemas.openxmlformats.org/drawingml/2006/main">
  <a:clrScheme name="Gestalt">
    <a:dk1>
      <a:srgbClr val="000000"/>
    </a:dk1>
    <a:lt1>
      <a:sysClr val="window" lastClr="FFFFFF"/>
    </a:lt1>
    <a:dk2>
      <a:srgbClr val="262626"/>
    </a:dk2>
    <a:lt2>
      <a:srgbClr val="F7F7F7"/>
    </a:lt2>
    <a:accent1>
      <a:srgbClr val="EBA000"/>
    </a:accent1>
    <a:accent2>
      <a:srgbClr val="00BAC8"/>
    </a:accent2>
    <a:accent3>
      <a:srgbClr val="E64823"/>
    </a:accent3>
    <a:accent4>
      <a:srgbClr val="4D5AFF"/>
    </a:accent4>
    <a:accent5>
      <a:srgbClr val="FE5D21"/>
    </a:accent5>
    <a:accent6>
      <a:srgbClr val="00C777"/>
    </a:accent6>
    <a:hlink>
      <a:srgbClr val="2998E3"/>
    </a:hlink>
    <a:folHlink>
      <a:srgbClr val="939393"/>
    </a:folHlink>
  </a:clrScheme>
</a:themeOverride>
</file>

<file path=ppt/theme/themeOverride3.xml><?xml version="1.0" encoding="utf-8"?>
<a:themeOverride xmlns:a="http://schemas.openxmlformats.org/drawingml/2006/main">
  <a:clrScheme name="Gestalt">
    <a:dk1>
      <a:srgbClr val="000000"/>
    </a:dk1>
    <a:lt1>
      <a:sysClr val="window" lastClr="FFFFFF"/>
    </a:lt1>
    <a:dk2>
      <a:srgbClr val="262626"/>
    </a:dk2>
    <a:lt2>
      <a:srgbClr val="F7F7F7"/>
    </a:lt2>
    <a:accent1>
      <a:srgbClr val="EBA000"/>
    </a:accent1>
    <a:accent2>
      <a:srgbClr val="00BAC8"/>
    </a:accent2>
    <a:accent3>
      <a:srgbClr val="E64823"/>
    </a:accent3>
    <a:accent4>
      <a:srgbClr val="4D5AFF"/>
    </a:accent4>
    <a:accent5>
      <a:srgbClr val="FE5D21"/>
    </a:accent5>
    <a:accent6>
      <a:srgbClr val="00C777"/>
    </a:accent6>
    <a:hlink>
      <a:srgbClr val="2998E3"/>
    </a:hlink>
    <a:folHlink>
      <a:srgbClr val="939393"/>
    </a:folHlink>
  </a:clrScheme>
</a:themeOverride>
</file>

<file path=ppt/theme/themeOverride4.xml><?xml version="1.0" encoding="utf-8"?>
<a:themeOverride xmlns:a="http://schemas.openxmlformats.org/drawingml/2006/main">
  <a:clrScheme name="Gestalt">
    <a:dk1>
      <a:srgbClr val="000000"/>
    </a:dk1>
    <a:lt1>
      <a:sysClr val="window" lastClr="FFFFFF"/>
    </a:lt1>
    <a:dk2>
      <a:srgbClr val="262626"/>
    </a:dk2>
    <a:lt2>
      <a:srgbClr val="F7F7F7"/>
    </a:lt2>
    <a:accent1>
      <a:srgbClr val="EBA000"/>
    </a:accent1>
    <a:accent2>
      <a:srgbClr val="00BAC8"/>
    </a:accent2>
    <a:accent3>
      <a:srgbClr val="E64823"/>
    </a:accent3>
    <a:accent4>
      <a:srgbClr val="4D5AFF"/>
    </a:accent4>
    <a:accent5>
      <a:srgbClr val="FE5D21"/>
    </a:accent5>
    <a:accent6>
      <a:srgbClr val="00C777"/>
    </a:accent6>
    <a:hlink>
      <a:srgbClr val="2998E3"/>
    </a:hlink>
    <a:folHlink>
      <a:srgbClr val="939393"/>
    </a:folHlink>
  </a:clrScheme>
</a:themeOverride>
</file>

<file path=ppt/theme/themeOverride5.xml><?xml version="1.0" encoding="utf-8"?>
<a:themeOverride xmlns:a="http://schemas.openxmlformats.org/drawingml/2006/main">
  <a:clrScheme name="Gestalt">
    <a:dk1>
      <a:srgbClr val="000000"/>
    </a:dk1>
    <a:lt1>
      <a:sysClr val="window" lastClr="FFFFFF"/>
    </a:lt1>
    <a:dk2>
      <a:srgbClr val="262626"/>
    </a:dk2>
    <a:lt2>
      <a:srgbClr val="F7F7F7"/>
    </a:lt2>
    <a:accent1>
      <a:srgbClr val="EBA000"/>
    </a:accent1>
    <a:accent2>
      <a:srgbClr val="00BAC8"/>
    </a:accent2>
    <a:accent3>
      <a:srgbClr val="E64823"/>
    </a:accent3>
    <a:accent4>
      <a:srgbClr val="4D5AFF"/>
    </a:accent4>
    <a:accent5>
      <a:srgbClr val="FE5D21"/>
    </a:accent5>
    <a:accent6>
      <a:srgbClr val="00C777"/>
    </a:accent6>
    <a:hlink>
      <a:srgbClr val="2998E3"/>
    </a:hlink>
    <a:folHlink>
      <a:srgbClr val="939393"/>
    </a:folHlink>
  </a:clrScheme>
</a:themeOverride>
</file>

<file path=ppt/theme/themeOverride6.xml><?xml version="1.0" encoding="utf-8"?>
<a:themeOverride xmlns:a="http://schemas.openxmlformats.org/drawingml/2006/main">
  <a:clrScheme name="Gestalt">
    <a:dk1>
      <a:srgbClr val="000000"/>
    </a:dk1>
    <a:lt1>
      <a:sysClr val="window" lastClr="FFFFFF"/>
    </a:lt1>
    <a:dk2>
      <a:srgbClr val="262626"/>
    </a:dk2>
    <a:lt2>
      <a:srgbClr val="F7F7F7"/>
    </a:lt2>
    <a:accent1>
      <a:srgbClr val="EBA000"/>
    </a:accent1>
    <a:accent2>
      <a:srgbClr val="00BAC8"/>
    </a:accent2>
    <a:accent3>
      <a:srgbClr val="E64823"/>
    </a:accent3>
    <a:accent4>
      <a:srgbClr val="4D5AFF"/>
    </a:accent4>
    <a:accent5>
      <a:srgbClr val="FE5D21"/>
    </a:accent5>
    <a:accent6>
      <a:srgbClr val="00C777"/>
    </a:accent6>
    <a:hlink>
      <a:srgbClr val="2998E3"/>
    </a:hlink>
    <a:folHlink>
      <a:srgbClr val="939393"/>
    </a:folHlink>
  </a:clrScheme>
</a:themeOverride>
</file>

<file path=ppt/theme/themeOverride7.xml><?xml version="1.0" encoding="utf-8"?>
<a:themeOverride xmlns:a="http://schemas.openxmlformats.org/drawingml/2006/main">
  <a:clrScheme name="Gestalt">
    <a:dk1>
      <a:srgbClr val="000000"/>
    </a:dk1>
    <a:lt1>
      <a:sysClr val="window" lastClr="FFFFFF"/>
    </a:lt1>
    <a:dk2>
      <a:srgbClr val="262626"/>
    </a:dk2>
    <a:lt2>
      <a:srgbClr val="F7F7F7"/>
    </a:lt2>
    <a:accent1>
      <a:srgbClr val="EBA000"/>
    </a:accent1>
    <a:accent2>
      <a:srgbClr val="00BAC8"/>
    </a:accent2>
    <a:accent3>
      <a:srgbClr val="E64823"/>
    </a:accent3>
    <a:accent4>
      <a:srgbClr val="4D5AFF"/>
    </a:accent4>
    <a:accent5>
      <a:srgbClr val="FE5D21"/>
    </a:accent5>
    <a:accent6>
      <a:srgbClr val="00C777"/>
    </a:accent6>
    <a:hlink>
      <a:srgbClr val="2998E3"/>
    </a:hlink>
    <a:folHlink>
      <a:srgbClr val="93939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617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Bierstadt</vt:lpstr>
      <vt:lpstr>Courier New</vt:lpstr>
      <vt:lpstr>GestaltVTI</vt:lpstr>
      <vt:lpstr>Greek – Turkish Relations, the demilitarization of the East Aegean islands and the Turkish casus belli – latest events</vt:lpstr>
      <vt:lpstr>Research Focus</vt:lpstr>
      <vt:lpstr>PowerPoint Presentation</vt:lpstr>
      <vt:lpstr>The current situation</vt:lpstr>
      <vt:lpstr>The attributes of these systems</vt:lpstr>
      <vt:lpstr>Historical background I</vt:lpstr>
      <vt:lpstr>Historical background II</vt:lpstr>
      <vt:lpstr>Greece's Perspective</vt:lpstr>
      <vt:lpstr>Turkey's Perspective</vt:lpstr>
      <vt:lpstr>Conclusion</vt:lpstr>
      <vt:lpstr>Thank you for your attention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– Turkish Relations, the demilitarization of the East Aegean islands and the Turkish casus belli – latest events</dc:title>
  <dc:creator>Σεβαστιάδης Κλέαρχος</dc:creator>
  <cp:lastModifiedBy>Microsoft account</cp:lastModifiedBy>
  <cp:revision>123</cp:revision>
  <dcterms:created xsi:type="dcterms:W3CDTF">2026-03-25T12:19:02Z</dcterms:created>
  <dcterms:modified xsi:type="dcterms:W3CDTF">2026-04-27T18:26:24Z</dcterms:modified>
</cp:coreProperties>
</file>