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6" r:id="rId3"/>
    <p:sldId id="257" r:id="rId4"/>
    <p:sldId id="259" r:id="rId5"/>
    <p:sldId id="260" r:id="rId6"/>
    <p:sldId id="261" r:id="rId7"/>
    <p:sldId id="267" r:id="rId8"/>
    <p:sldId id="262" r:id="rId9"/>
    <p:sldId id="263" r:id="rId10"/>
    <p:sldId id="264" r:id="rId11"/>
    <p:sldId id="258"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77" d="100"/>
          <a:sy n="77" d="100"/>
        </p:scale>
        <p:origin x="91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1917822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88050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95613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428058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12692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1556483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989703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63721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749147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02CB1A6-FFCE-4665-8670-110C83D9AC37}" type="datetimeFigureOut">
              <a:rPr lang="el-GR" smtClean="0"/>
              <a:t>10/5/2026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37121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02CB1A6-FFCE-4665-8670-110C83D9AC37}" type="datetimeFigureOut">
              <a:rPr lang="el-GR" smtClean="0"/>
              <a:t>10/5/2026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1044526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02CB1A6-FFCE-4665-8670-110C83D9AC37}" type="datetimeFigureOut">
              <a:rPr lang="el-GR" smtClean="0"/>
              <a:t>10/5/2026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415641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02CB1A6-FFCE-4665-8670-110C83D9AC37}" type="datetimeFigureOut">
              <a:rPr lang="el-GR" smtClean="0"/>
              <a:t>10/5/2026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578898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2CB1A6-FFCE-4665-8670-110C83D9AC37}" type="datetimeFigureOut">
              <a:rPr lang="el-GR" smtClean="0"/>
              <a:t>10/5/2026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676969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02CB1A6-FFCE-4665-8670-110C83D9AC37}" type="datetimeFigureOut">
              <a:rPr lang="el-GR" smtClean="0"/>
              <a:t>10/5/2026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3592666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02CB1A6-FFCE-4665-8670-110C83D9AC37}" type="datetimeFigureOut">
              <a:rPr lang="el-GR" smtClean="0"/>
              <a:t>10/5/2026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471D733-3B4D-40B7-BE03-2789F02FBEE9}" type="slidenum">
              <a:rPr lang="el-GR" smtClean="0"/>
              <a:t>‹#›</a:t>
            </a:fld>
            <a:endParaRPr lang="el-GR"/>
          </a:p>
        </p:txBody>
      </p:sp>
    </p:spTree>
    <p:extLst>
      <p:ext uri="{BB962C8B-B14F-4D97-AF65-F5344CB8AC3E}">
        <p14:creationId xmlns:p14="http://schemas.microsoft.com/office/powerpoint/2010/main" val="2413479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2CB1A6-FFCE-4665-8670-110C83D9AC37}" type="datetimeFigureOut">
              <a:rPr lang="el-GR" smtClean="0"/>
              <a:t>10/5/2026</a:t>
            </a:fld>
            <a:endParaRPr lang="el-G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471D733-3B4D-40B7-BE03-2789F02FBEE9}" type="slidenum">
              <a:rPr lang="el-GR" smtClean="0"/>
              <a:t>‹#›</a:t>
            </a:fld>
            <a:endParaRPr lang="el-GR"/>
          </a:p>
        </p:txBody>
      </p:sp>
    </p:spTree>
    <p:extLst>
      <p:ext uri="{BB962C8B-B14F-4D97-AF65-F5344CB8AC3E}">
        <p14:creationId xmlns:p14="http://schemas.microsoft.com/office/powerpoint/2010/main" val="140041500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deth.eu/%CF%84%CE%BF-%CF%86%CE%B1%CE%B9%CE%BD%CF%8C%CE%BC%CE%B5%CE%BD%CE%BF-%CF%84%CE%B7%CF%82-%CF%80%CE%B1%CE%B3%CE%BA%CE%BF%CF%83%CE%BC%CE%B9%CE%BF%CF%80%CE%BF%CE%AF%CE%B7%CF%83%CE%B7%CF%82/" TargetMode="External"/><Relationship Id="rId2" Type="http://schemas.openxmlformats.org/officeDocument/2006/relationships/hyperlink" Target="https://centerforinterculturaldialogue.org/wp-content/uploads/2018/03/kc27-globalization_greek.pdf" TargetMode="External"/><Relationship Id="rId1" Type="http://schemas.openxmlformats.org/officeDocument/2006/relationships/slideLayout" Target="../slideLayouts/slideLayout2.xml"/><Relationship Id="rId5" Type="http://schemas.openxmlformats.org/officeDocument/2006/relationships/hyperlink" Target="https://www.taxheaven.gr/news/52426/o-antiktypos-toy-covid-19-sto-eisodhma-apo-thn-apasxolhsh-symfwna-me-th-eurostat" TargetMode="External"/><Relationship Id="rId4" Type="http://schemas.openxmlformats.org/officeDocument/2006/relationships/hyperlink" Target="https://www.mckinsey.com/featured-insights/future-of-work/the-future-of-work-after-covid-1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Παγκοσμιοποίηση. Τα θετικά και τα αρνητικά της. | Εφαλτήριο">
            <a:extLst>
              <a:ext uri="{FF2B5EF4-FFF2-40B4-BE49-F238E27FC236}">
                <a16:creationId xmlns:a16="http://schemas.microsoft.com/office/drawing/2014/main" id="{0AB83819-9D51-E3A4-4E50-830E5EC89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716F9F51-23FC-2F7E-3D85-E2AB122E654B}"/>
              </a:ext>
            </a:extLst>
          </p:cNvPr>
          <p:cNvSpPr>
            <a:spLocks noGrp="1"/>
          </p:cNvSpPr>
          <p:nvPr>
            <p:ph type="ctrTitle"/>
          </p:nvPr>
        </p:nvSpPr>
        <p:spPr>
          <a:xfrm>
            <a:off x="3643980" y="287593"/>
            <a:ext cx="7766936" cy="1158549"/>
          </a:xfrm>
        </p:spPr>
        <p:txBody>
          <a:bodyPr>
            <a:normAutofit/>
          </a:bodyPr>
          <a:lstStyle/>
          <a:p>
            <a:r>
              <a:rPr lang="el-GR" sz="5400" dirty="0">
                <a:solidFill>
                  <a:srgbClr val="FF0000"/>
                </a:solidFill>
                <a:latin typeface="+mn-lt"/>
              </a:rPr>
              <a:t>Παγκοσμιοποίηση</a:t>
            </a:r>
            <a:r>
              <a:rPr lang="el-GR" sz="5400" dirty="0">
                <a:solidFill>
                  <a:schemeClr val="tx1"/>
                </a:solidFill>
                <a:latin typeface="+mn-lt"/>
              </a:rPr>
              <a:t> </a:t>
            </a:r>
          </a:p>
        </p:txBody>
      </p:sp>
      <p:sp>
        <p:nvSpPr>
          <p:cNvPr id="3" name="Υπότιτλος 2">
            <a:extLst>
              <a:ext uri="{FF2B5EF4-FFF2-40B4-BE49-F238E27FC236}">
                <a16:creationId xmlns:a16="http://schemas.microsoft.com/office/drawing/2014/main" id="{789E7A67-6B94-5AE1-7AEE-483975E895AD}"/>
              </a:ext>
            </a:extLst>
          </p:cNvPr>
          <p:cNvSpPr>
            <a:spLocks noGrp="1"/>
          </p:cNvSpPr>
          <p:nvPr>
            <p:ph type="subTitle" idx="1"/>
          </p:nvPr>
        </p:nvSpPr>
        <p:spPr>
          <a:xfrm>
            <a:off x="483335" y="4568310"/>
            <a:ext cx="8799811" cy="2002097"/>
          </a:xfrm>
        </p:spPr>
        <p:txBody>
          <a:bodyPr>
            <a:normAutofit/>
          </a:bodyPr>
          <a:lstStyle/>
          <a:p>
            <a:pPr algn="l"/>
            <a:r>
              <a:rPr lang="el-GR" dirty="0">
                <a:solidFill>
                  <a:schemeClr val="accent5">
                    <a:lumMod val="75000"/>
                  </a:schemeClr>
                </a:solidFill>
              </a:rPr>
              <a:t>Τμήμα πολιτικής επιστήμης και ιστορίας </a:t>
            </a:r>
          </a:p>
          <a:p>
            <a:pPr algn="l"/>
            <a:r>
              <a:rPr lang="el-GR" dirty="0">
                <a:solidFill>
                  <a:schemeClr val="accent5">
                    <a:lumMod val="75000"/>
                  </a:schemeClr>
                </a:solidFill>
              </a:rPr>
              <a:t>Μάθημα</a:t>
            </a:r>
            <a:r>
              <a:rPr lang="en-US" dirty="0">
                <a:solidFill>
                  <a:schemeClr val="accent5">
                    <a:lumMod val="75000"/>
                  </a:schemeClr>
                </a:solidFill>
              </a:rPr>
              <a:t>:</a:t>
            </a:r>
            <a:r>
              <a:rPr lang="el-GR" dirty="0">
                <a:solidFill>
                  <a:schemeClr val="accent5">
                    <a:lumMod val="75000"/>
                  </a:schemeClr>
                </a:solidFill>
              </a:rPr>
              <a:t>Επιμέρους θέματα εξωτερικής πολιτικής</a:t>
            </a:r>
          </a:p>
          <a:p>
            <a:pPr algn="l"/>
            <a:r>
              <a:rPr lang="el-GR" dirty="0" err="1">
                <a:solidFill>
                  <a:schemeClr val="accent5">
                    <a:lumMod val="75000"/>
                  </a:schemeClr>
                </a:solidFill>
              </a:rPr>
              <a:t>Ονομα</a:t>
            </a:r>
            <a:r>
              <a:rPr lang="el-GR" dirty="0">
                <a:solidFill>
                  <a:schemeClr val="accent5">
                    <a:lumMod val="75000"/>
                  </a:schemeClr>
                </a:solidFill>
              </a:rPr>
              <a:t> διδάσκουσας</a:t>
            </a:r>
            <a:r>
              <a:rPr lang="en-US" dirty="0">
                <a:solidFill>
                  <a:schemeClr val="accent5">
                    <a:lumMod val="75000"/>
                  </a:schemeClr>
                </a:solidFill>
              </a:rPr>
              <a:t>: </a:t>
            </a:r>
            <a:r>
              <a:rPr lang="el-GR" dirty="0">
                <a:solidFill>
                  <a:schemeClr val="accent5">
                    <a:lumMod val="75000"/>
                  </a:schemeClr>
                </a:solidFill>
              </a:rPr>
              <a:t>Σοφία Τυπάλδου </a:t>
            </a:r>
          </a:p>
          <a:p>
            <a:pPr algn="l"/>
            <a:r>
              <a:rPr lang="el-GR" dirty="0" err="1">
                <a:solidFill>
                  <a:schemeClr val="accent5">
                    <a:lumMod val="75000"/>
                  </a:schemeClr>
                </a:solidFill>
              </a:rPr>
              <a:t>Ονομα</a:t>
            </a:r>
            <a:r>
              <a:rPr lang="el-GR" dirty="0">
                <a:solidFill>
                  <a:schemeClr val="accent5">
                    <a:lumMod val="75000"/>
                  </a:schemeClr>
                </a:solidFill>
              </a:rPr>
              <a:t> φοιτήτριας</a:t>
            </a:r>
            <a:r>
              <a:rPr lang="en-US" dirty="0">
                <a:solidFill>
                  <a:schemeClr val="accent5">
                    <a:lumMod val="75000"/>
                  </a:schemeClr>
                </a:solidFill>
              </a:rPr>
              <a:t>:</a:t>
            </a:r>
            <a:r>
              <a:rPr lang="el-GR" dirty="0">
                <a:solidFill>
                  <a:schemeClr val="accent5">
                    <a:lumMod val="75000"/>
                  </a:schemeClr>
                </a:solidFill>
              </a:rPr>
              <a:t> Μελιτίνη </a:t>
            </a:r>
            <a:r>
              <a:rPr lang="el-GR" dirty="0" err="1">
                <a:solidFill>
                  <a:schemeClr val="accent5">
                    <a:lumMod val="75000"/>
                  </a:schemeClr>
                </a:solidFill>
              </a:rPr>
              <a:t>Δημουλά</a:t>
            </a:r>
            <a:r>
              <a:rPr lang="el-GR" dirty="0">
                <a:solidFill>
                  <a:schemeClr val="accent5">
                    <a:lumMod val="75000"/>
                  </a:schemeClr>
                </a:solidFill>
              </a:rPr>
              <a:t> </a:t>
            </a:r>
          </a:p>
          <a:p>
            <a:pPr algn="l"/>
            <a:r>
              <a:rPr lang="el-GR" dirty="0">
                <a:solidFill>
                  <a:schemeClr val="accent5">
                    <a:lumMod val="75000"/>
                  </a:schemeClr>
                </a:solidFill>
              </a:rPr>
              <a:t>Εξάμηνο</a:t>
            </a:r>
            <a:r>
              <a:rPr lang="en-US" dirty="0">
                <a:solidFill>
                  <a:schemeClr val="accent5">
                    <a:lumMod val="75000"/>
                  </a:schemeClr>
                </a:solidFill>
              </a:rPr>
              <a:t>: </a:t>
            </a:r>
            <a:r>
              <a:rPr lang="el-GR" dirty="0">
                <a:solidFill>
                  <a:schemeClr val="accent5">
                    <a:lumMod val="75000"/>
                  </a:schemeClr>
                </a:solidFill>
              </a:rPr>
              <a:t>Εαρινό </a:t>
            </a:r>
          </a:p>
        </p:txBody>
      </p:sp>
    </p:spTree>
    <p:extLst>
      <p:ext uri="{BB962C8B-B14F-4D97-AF65-F5344CB8AC3E}">
        <p14:creationId xmlns:p14="http://schemas.microsoft.com/office/powerpoint/2010/main" val="2492473524"/>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47FE7D-3017-EFB0-33D0-E44F04CE3B35}"/>
              </a:ext>
            </a:extLst>
          </p:cNvPr>
          <p:cNvSpPr>
            <a:spLocks noGrp="1"/>
          </p:cNvSpPr>
          <p:nvPr>
            <p:ph type="title"/>
          </p:nvPr>
        </p:nvSpPr>
        <p:spPr/>
        <p:txBody>
          <a:bodyPr>
            <a:normAutofit/>
          </a:bodyPr>
          <a:lstStyle/>
          <a:p>
            <a:r>
              <a:rPr lang="el-GR" sz="2400" dirty="0">
                <a:latin typeface="+mn-lt"/>
              </a:rPr>
              <a:t>Συμπέρασμα </a:t>
            </a:r>
          </a:p>
        </p:txBody>
      </p:sp>
      <p:sp>
        <p:nvSpPr>
          <p:cNvPr id="3" name="Θέση περιεχομένου 2">
            <a:extLst>
              <a:ext uri="{FF2B5EF4-FFF2-40B4-BE49-F238E27FC236}">
                <a16:creationId xmlns:a16="http://schemas.microsoft.com/office/drawing/2014/main" id="{23DFFD61-B37A-ED39-9D4F-B7AAC9A68C4D}"/>
              </a:ext>
            </a:extLst>
          </p:cNvPr>
          <p:cNvSpPr>
            <a:spLocks noGrp="1"/>
          </p:cNvSpPr>
          <p:nvPr>
            <p:ph idx="1"/>
          </p:nvPr>
        </p:nvSpPr>
        <p:spPr>
          <a:xfrm>
            <a:off x="838200" y="1401417"/>
            <a:ext cx="8733183" cy="4775546"/>
          </a:xfrm>
        </p:spPr>
        <p:txBody>
          <a:bodyPr>
            <a:norm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Ο </a:t>
            </a:r>
            <a:r>
              <a:rPr lang="en-US" sz="2000" dirty="0">
                <a:latin typeface="Calibri" panose="020F0502020204030204" pitchFamily="34" charset="0"/>
                <a:ea typeface="Calibri" panose="020F0502020204030204" pitchFamily="34" charset="0"/>
                <a:cs typeface="Calibri" panose="020F0502020204030204" pitchFamily="34" charset="0"/>
              </a:rPr>
              <a:t>covid-19 </a:t>
            </a:r>
            <a:r>
              <a:rPr lang="el-GR" sz="2000" dirty="0">
                <a:latin typeface="Calibri" panose="020F0502020204030204" pitchFamily="34" charset="0"/>
                <a:ea typeface="Calibri" panose="020F0502020204030204" pitchFamily="34" charset="0"/>
                <a:cs typeface="Calibri" panose="020F0502020204030204" pitchFamily="34" charset="0"/>
              </a:rPr>
              <a:t>έδωσε άλλο περιεχόμενο στην έννοια της παγκοσμιοποίησης. Δηλαδή, προσέφερε μία θετική χροιά στη μόρφωση, πληροφόρηση και τη δυνατότητα δρομολόγησης υποχρεώσεων πιο εύκολα και γρήγορα, εκσυγχρονίζοντας για παράδειγμα τον κλάδο της τηλεκπαίδευσης και γενικότερα της τεχνολογίας όμως περιθωριοποίησε τον άνθρωπο, μη δίνοντάς του την επιλογή συναναστροφής σε εθνικό και διεθνές επίπεδο, της γνώσης αλλά και έναν «παγκόσμιο» βίο, ώστε να αποτελέσει τον πυρήνα ενίσχυσης του φαινομένου παγκοσμιοποίησης «</a:t>
            </a:r>
            <a:r>
              <a:rPr lang="el-GR" sz="2000" dirty="0" err="1">
                <a:latin typeface="Calibri" panose="020F0502020204030204" pitchFamily="34" charset="0"/>
                <a:ea typeface="Calibri" panose="020F0502020204030204" pitchFamily="34" charset="0"/>
                <a:cs typeface="Calibri" panose="020F0502020204030204" pitchFamily="34" charset="0"/>
              </a:rPr>
              <a:t>ex</a:t>
            </a:r>
            <a:r>
              <a:rPr lang="el-GR" sz="2000" dirty="0">
                <a:latin typeface="Calibri" panose="020F0502020204030204" pitchFamily="34" charset="0"/>
                <a:ea typeface="Calibri" panose="020F0502020204030204" pitchFamily="34" charset="0"/>
                <a:cs typeface="Calibri" panose="020F0502020204030204" pitchFamily="34" charset="0"/>
              </a:rPr>
              <a:t> post» του ιού. Η πανδημία έδειξε ότι οι πιο </a:t>
            </a:r>
            <a:r>
              <a:rPr lang="el-GR" sz="2000" dirty="0" err="1">
                <a:latin typeface="Calibri" panose="020F0502020204030204" pitchFamily="34" charset="0"/>
                <a:ea typeface="Calibri" panose="020F0502020204030204" pitchFamily="34" charset="0"/>
                <a:cs typeface="Calibri" panose="020F0502020204030204" pitchFamily="34" charset="0"/>
              </a:rPr>
              <a:t>παγκοσμιοποιημένες</a:t>
            </a:r>
            <a:r>
              <a:rPr lang="el-GR" sz="2000" dirty="0">
                <a:latin typeface="Calibri" panose="020F0502020204030204" pitchFamily="34" charset="0"/>
                <a:ea typeface="Calibri" panose="020F0502020204030204" pitchFamily="34" charset="0"/>
                <a:cs typeface="Calibri" panose="020F0502020204030204" pitchFamily="34" charset="0"/>
              </a:rPr>
              <a:t> περιοχές ήταν πιο ευάλωτες στην ταχεία εξάπλωση του ιού.</a:t>
            </a:r>
          </a:p>
        </p:txBody>
      </p:sp>
    </p:spTree>
    <p:extLst>
      <p:ext uri="{BB962C8B-B14F-4D97-AF65-F5344CB8AC3E}">
        <p14:creationId xmlns:p14="http://schemas.microsoft.com/office/powerpoint/2010/main" val="2051501074"/>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44C656-9FDF-22D1-B182-D51832742AD2}"/>
              </a:ext>
            </a:extLst>
          </p:cNvPr>
          <p:cNvSpPr>
            <a:spLocks noGrp="1"/>
          </p:cNvSpPr>
          <p:nvPr>
            <p:ph type="title"/>
          </p:nvPr>
        </p:nvSpPr>
        <p:spPr/>
        <p:txBody>
          <a:bodyPr/>
          <a:lstStyle/>
          <a:p>
            <a:r>
              <a:rPr lang="el-GR" dirty="0"/>
              <a:t>Βιβλιογραφία </a:t>
            </a:r>
          </a:p>
        </p:txBody>
      </p:sp>
      <p:sp>
        <p:nvSpPr>
          <p:cNvPr id="3" name="Θέση περιεχομένου 2">
            <a:extLst>
              <a:ext uri="{FF2B5EF4-FFF2-40B4-BE49-F238E27FC236}">
                <a16:creationId xmlns:a16="http://schemas.microsoft.com/office/drawing/2014/main" id="{C2D14041-7523-EC3B-0C4F-37558C54AFF3}"/>
              </a:ext>
            </a:extLst>
          </p:cNvPr>
          <p:cNvSpPr>
            <a:spLocks noGrp="1"/>
          </p:cNvSpPr>
          <p:nvPr>
            <p:ph idx="1"/>
          </p:nvPr>
        </p:nvSpPr>
        <p:spPr/>
        <p:txBody>
          <a:bodyPr/>
          <a:lstStyle/>
          <a:p>
            <a:r>
              <a:rPr lang="en-US" dirty="0">
                <a:hlinkClick r:id="rId2"/>
              </a:rPr>
              <a:t>https://centerforinterculturaldialogue.org/wp-content/uploads/2018/03/kc27-globalization_greek.pdf</a:t>
            </a:r>
            <a:endParaRPr lang="el-GR" dirty="0"/>
          </a:p>
          <a:p>
            <a:r>
              <a:rPr lang="en-US" dirty="0">
                <a:hlinkClick r:id="rId3"/>
              </a:rPr>
              <a:t>https://odeth.eu/%CF%84%CE%BF-%CF%86%CE%B1%CE%B9%CE%BD%CF%8C%CE%BC%CE%B5%CE%BD%CE%BF-%CF%84%CE%B7%CF%82-%CF%80%CE%B1%CE%B3%CE%BA%CE%BF%CF%83%CE%BC%CE%B9%CE%BF%CF%80%CE%BF%CE%AF%CE%B7%CF%83%CE%B7%CF%82/</a:t>
            </a:r>
            <a:endParaRPr lang="el-GR" dirty="0"/>
          </a:p>
          <a:p>
            <a:r>
              <a:rPr lang="en-US" dirty="0">
                <a:hlinkClick r:id="rId4"/>
              </a:rPr>
              <a:t>https://www.mckinsey.com/featured-insights/future-of-work/the-future-of-work-after-covid-19</a:t>
            </a:r>
            <a:endParaRPr lang="el-GR" dirty="0"/>
          </a:p>
          <a:p>
            <a:r>
              <a:rPr lang="en-US" dirty="0">
                <a:hlinkClick r:id="rId5"/>
              </a:rPr>
              <a:t>https://www.taxheaven.gr/news/52426/o-antiktypos-toy-covid-19-sto-eisodhma-apo-thn-apasxolhsh-symfwna-me-th-eurostat</a:t>
            </a:r>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1999100083"/>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B26DB1E-71CF-05DA-98B5-1F04C9AACB9C}"/>
              </a:ext>
            </a:extLst>
          </p:cNvPr>
          <p:cNvSpPr>
            <a:spLocks noGrp="1"/>
          </p:cNvSpPr>
          <p:nvPr>
            <p:ph idx="1"/>
          </p:nvPr>
        </p:nvSpPr>
        <p:spPr>
          <a:xfrm>
            <a:off x="2295938" y="3061252"/>
            <a:ext cx="7991061" cy="2980110"/>
          </a:xfrm>
        </p:spPr>
        <p:txBody>
          <a:bodyPr>
            <a:normAutofit/>
          </a:bodyPr>
          <a:lstStyle/>
          <a:p>
            <a:r>
              <a:rPr lang="el-GR" sz="2400" dirty="0"/>
              <a:t>Σας ευχαριστώ για την προσοχή σας!!!</a:t>
            </a:r>
          </a:p>
        </p:txBody>
      </p:sp>
      <p:pic>
        <p:nvPicPr>
          <p:cNvPr id="1026" name="Picture 2" descr="NOC">
            <a:extLst>
              <a:ext uri="{FF2B5EF4-FFF2-40B4-BE49-F238E27FC236}">
                <a16:creationId xmlns:a16="http://schemas.microsoft.com/office/drawing/2014/main" id="{79CD9360-56CA-9BCA-F716-28E47F3693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77" t="7308" r="9805" b="7020"/>
          <a:stretch>
            <a:fillRect/>
          </a:stretch>
        </p:blipFill>
        <p:spPr bwMode="auto">
          <a:xfrm>
            <a:off x="0" y="0"/>
            <a:ext cx="2146851" cy="22760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Χαριτωμένη χαμογελαστή φατσούλα, εντάξει, εικονίδιο `μου ...">
            <a:extLst>
              <a:ext uri="{FF2B5EF4-FFF2-40B4-BE49-F238E27FC236}">
                <a16:creationId xmlns:a16="http://schemas.microsoft.com/office/drawing/2014/main" id="{49E4C88A-C78B-A802-6291-AE40757D01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327" y="3543299"/>
            <a:ext cx="19431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572575"/>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D3AD77-E06D-955A-A7A3-519577547FCA}"/>
              </a:ext>
            </a:extLst>
          </p:cNvPr>
          <p:cNvSpPr>
            <a:spLocks noGrp="1"/>
          </p:cNvSpPr>
          <p:nvPr>
            <p:ph type="title"/>
          </p:nvPr>
        </p:nvSpPr>
        <p:spPr>
          <a:xfrm>
            <a:off x="1073426" y="609600"/>
            <a:ext cx="8200576" cy="1320800"/>
          </a:xfrm>
        </p:spPr>
        <p:txBody>
          <a:bodyPr/>
          <a:lstStyle/>
          <a:p>
            <a:r>
              <a:rPr lang="el-GR" dirty="0"/>
              <a:t>Σκοπός παρουσίασης </a:t>
            </a:r>
          </a:p>
        </p:txBody>
      </p:sp>
      <p:sp>
        <p:nvSpPr>
          <p:cNvPr id="3" name="Θέση περιεχομένου 2">
            <a:extLst>
              <a:ext uri="{FF2B5EF4-FFF2-40B4-BE49-F238E27FC236}">
                <a16:creationId xmlns:a16="http://schemas.microsoft.com/office/drawing/2014/main" id="{1F22FE45-7758-6875-31EC-F39298FAFA71}"/>
              </a:ext>
            </a:extLst>
          </p:cNvPr>
          <p:cNvSpPr>
            <a:spLocks noGrp="1"/>
          </p:cNvSpPr>
          <p:nvPr>
            <p:ph idx="1"/>
          </p:nvPr>
        </p:nvSpPr>
        <p:spPr/>
        <p:txBody>
          <a:bodyPr/>
          <a:lstStyle/>
          <a:p>
            <a:pPr algn="just"/>
            <a:r>
              <a:rPr lang="el-GR" dirty="0"/>
              <a:t>Μελέτη της</a:t>
            </a:r>
            <a:r>
              <a:rPr lang="en-US" dirty="0"/>
              <a:t> Covid-19 </a:t>
            </a:r>
            <a:r>
              <a:rPr lang="el-GR" dirty="0"/>
              <a:t>ως φαινόμενο </a:t>
            </a:r>
            <a:r>
              <a:rPr lang="el-GR" dirty="0" err="1"/>
              <a:t>παγκσομιοποίησης</a:t>
            </a:r>
            <a:r>
              <a:rPr lang="el-GR" dirty="0"/>
              <a:t> και πώς επηρέασε τους εξής κλάδους</a:t>
            </a:r>
            <a:r>
              <a:rPr lang="en-US" dirty="0"/>
              <a:t>:</a:t>
            </a:r>
          </a:p>
          <a:p>
            <a:pPr algn="just"/>
            <a:r>
              <a:rPr lang="el-GR" dirty="0"/>
              <a:t> Οικονομία </a:t>
            </a:r>
          </a:p>
          <a:p>
            <a:pPr algn="just"/>
            <a:r>
              <a:rPr lang="el-GR" dirty="0"/>
              <a:t>Εκπαίδευση</a:t>
            </a:r>
          </a:p>
          <a:p>
            <a:pPr algn="just"/>
            <a:r>
              <a:rPr lang="el-GR" dirty="0"/>
              <a:t>Εργασία </a:t>
            </a:r>
          </a:p>
          <a:p>
            <a:pPr algn="just"/>
            <a:r>
              <a:rPr lang="el-GR" dirty="0"/>
              <a:t>Ταξίδια </a:t>
            </a:r>
          </a:p>
          <a:p>
            <a:pPr algn="just"/>
            <a:r>
              <a:rPr lang="el-GR" dirty="0"/>
              <a:t>Πληροφόρηση </a:t>
            </a:r>
          </a:p>
          <a:p>
            <a:endParaRPr lang="el-GR" dirty="0"/>
          </a:p>
        </p:txBody>
      </p:sp>
    </p:spTree>
    <p:extLst>
      <p:ext uri="{BB962C8B-B14F-4D97-AF65-F5344CB8AC3E}">
        <p14:creationId xmlns:p14="http://schemas.microsoft.com/office/powerpoint/2010/main" val="338101098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51CC9B-C187-2B20-F518-F634A0D3950A}"/>
              </a:ext>
            </a:extLst>
          </p:cNvPr>
          <p:cNvSpPr>
            <a:spLocks noGrp="1"/>
          </p:cNvSpPr>
          <p:nvPr>
            <p:ph type="title"/>
          </p:nvPr>
        </p:nvSpPr>
        <p:spPr>
          <a:xfrm>
            <a:off x="1292086" y="609600"/>
            <a:ext cx="7981915" cy="1320800"/>
          </a:xfrm>
        </p:spPr>
        <p:txBody>
          <a:bodyPr/>
          <a:lstStyle/>
          <a:p>
            <a:r>
              <a:rPr lang="el-GR" dirty="0"/>
              <a:t>  </a:t>
            </a:r>
            <a:r>
              <a:rPr lang="el-GR" sz="3200" dirty="0"/>
              <a:t>Ορισμός </a:t>
            </a:r>
          </a:p>
        </p:txBody>
      </p:sp>
      <p:sp>
        <p:nvSpPr>
          <p:cNvPr id="3" name="Θέση περιεχομένου 2">
            <a:extLst>
              <a:ext uri="{FF2B5EF4-FFF2-40B4-BE49-F238E27FC236}">
                <a16:creationId xmlns:a16="http://schemas.microsoft.com/office/drawing/2014/main" id="{2B24A98B-9BCB-85C8-5D3D-E6983FB66C33}"/>
              </a:ext>
            </a:extLst>
          </p:cNvPr>
          <p:cNvSpPr>
            <a:spLocks noGrp="1"/>
          </p:cNvSpPr>
          <p:nvPr>
            <p:ph idx="1"/>
          </p:nvPr>
        </p:nvSpPr>
        <p:spPr>
          <a:xfrm>
            <a:off x="838200" y="1480930"/>
            <a:ext cx="8733183" cy="4696033"/>
          </a:xfrm>
        </p:spPr>
        <p:txBody>
          <a:bodyPr>
            <a:normAutofit/>
          </a:bodyPr>
          <a:lstStyle/>
          <a:p>
            <a:r>
              <a:rPr lang="el-GR" sz="2000" dirty="0"/>
              <a:t>Η παγκοσμιοποίηση ξεκίνησε τη δεκαετία του ’70 και το περιεχόμενό της αμφισβητείται </a:t>
            </a:r>
            <a:r>
              <a:rPr lang="el-GR" sz="2000"/>
              <a:t>από τότε. </a:t>
            </a:r>
            <a:r>
              <a:rPr lang="el-GR" sz="2000" dirty="0"/>
              <a:t>Συγκεκριμένα με τον όρο αυτό αναφερόμαστε στην αυξανόμενη ένταση, στο εύρος και στο βάθος μιας παγκόσμιας διασύνδεσης η οποία διαμορφώνει τις κοινωνικές, πολιτισμικές, πολιτικές και οικονομικές πτυχές. Η παγκοσμιοποίηση συνεπάγεται τη συμπίεση του χρόνου και του χώρου και τη δημιουργία μίας παγκόσμιας συνείδησης και </a:t>
            </a:r>
            <a:r>
              <a:rPr lang="el-GR" sz="2000" dirty="0" err="1"/>
              <a:t>αντανακλαστικότητας</a:t>
            </a:r>
            <a:r>
              <a:rPr lang="el-GR" sz="2000" dirty="0"/>
              <a:t>. Έτσι σε έναν </a:t>
            </a:r>
            <a:r>
              <a:rPr lang="el-GR" sz="2000" dirty="0" err="1"/>
              <a:t>παγκοσμιοποιημένο</a:t>
            </a:r>
            <a:r>
              <a:rPr lang="el-GR" sz="2000" dirty="0"/>
              <a:t> κόσμο τα συμβάντα είναι αποκομμένα, δηλαδή οι συνέπειές τους και η σημασία τους ξεπερνούν τη συγκεκριμένη τοποθεσία τους και επηρεάζουν το ευρύτερο αλληλένδετο σύστημα.</a:t>
            </a:r>
          </a:p>
        </p:txBody>
      </p:sp>
    </p:spTree>
    <p:extLst>
      <p:ext uri="{BB962C8B-B14F-4D97-AF65-F5344CB8AC3E}">
        <p14:creationId xmlns:p14="http://schemas.microsoft.com/office/powerpoint/2010/main" val="4253914935"/>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D61681-5C80-49A4-5F1F-D75F9FAF1DBB}"/>
              </a:ext>
            </a:extLst>
          </p:cNvPr>
          <p:cNvSpPr>
            <a:spLocks noGrp="1"/>
          </p:cNvSpPr>
          <p:nvPr>
            <p:ph type="title"/>
          </p:nvPr>
        </p:nvSpPr>
        <p:spPr>
          <a:xfrm>
            <a:off x="1192696" y="609600"/>
            <a:ext cx="8081305" cy="1320800"/>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Covid-19(</a:t>
            </a:r>
            <a:r>
              <a:rPr lang="el-GR" sz="2400" dirty="0">
                <a:latin typeface="Calibri" panose="020F0502020204030204" pitchFamily="34" charset="0"/>
                <a:ea typeface="Calibri" panose="020F0502020204030204" pitchFamily="34" charset="0"/>
                <a:cs typeface="Calibri" panose="020F0502020204030204" pitchFamily="34" charset="0"/>
              </a:rPr>
              <a:t> </a:t>
            </a:r>
            <a:r>
              <a:rPr lang="el-GR" sz="2400" dirty="0" err="1">
                <a:latin typeface="Calibri" panose="020F0502020204030204" pitchFamily="34" charset="0"/>
                <a:ea typeface="Calibri" panose="020F0502020204030204" pitchFamily="34" charset="0"/>
                <a:cs typeface="Calibri" panose="020F0502020204030204" pitchFamily="34" charset="0"/>
              </a:rPr>
              <a:t>Κορωνοϊός</a:t>
            </a:r>
            <a:r>
              <a:rPr lang="el-GR" sz="2400" dirty="0">
                <a:latin typeface="Calibri" panose="020F0502020204030204" pitchFamily="34" charset="0"/>
                <a:ea typeface="Calibri" panose="020F0502020204030204" pitchFamily="34" charset="0"/>
                <a:cs typeface="Calibri" panose="020F0502020204030204" pitchFamily="34" charset="0"/>
              </a:rPr>
              <a:t>)</a:t>
            </a:r>
            <a:br>
              <a:rPr lang="el-GR" sz="2400" b="1" dirty="0">
                <a:latin typeface="Calibri" panose="020F0502020204030204" pitchFamily="34" charset="0"/>
                <a:ea typeface="Calibri" panose="020F0502020204030204" pitchFamily="34" charset="0"/>
                <a:cs typeface="Calibri" panose="020F0502020204030204" pitchFamily="34" charset="0"/>
              </a:rPr>
            </a:br>
            <a:endParaRPr lang="el-GR"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33397E9-46CA-9677-7F15-F3A374E51EF1}"/>
              </a:ext>
            </a:extLst>
          </p:cNvPr>
          <p:cNvSpPr>
            <a:spLocks noGrp="1"/>
          </p:cNvSpPr>
          <p:nvPr>
            <p:ph idx="1"/>
          </p:nvPr>
        </p:nvSpPr>
        <p:spPr>
          <a:xfrm>
            <a:off x="838200" y="1391478"/>
            <a:ext cx="10515600" cy="4785485"/>
          </a:xfrm>
        </p:spPr>
        <p:txBody>
          <a:bodyPr>
            <a:norm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Με τον ερχομό της πανδημία(11 Μαρτίου 2020) παρατηρούμε αλλαγές στην οικονομία,  στις πολιτικές δημόσιας υγείας, στην κοινωνία, υπάρχει μια ραγδαία εξέλιξη στην τεχνολογία και ως συνέπεια ο χώρος εργασίας, η εκπαίδευση, τα ταξίδια και η ενημέρωση, θα παρουσιάσουν δραστικές αλλαγές, ώστε ο κόσμος και  συγκεκριμένα η σχέση του ανθρώπου με αυτόν- το φαινόμενο της παγκοσμιοποίησης, θα πάρει μία άλλη μορφή.</a:t>
            </a:r>
          </a:p>
        </p:txBody>
      </p:sp>
      <p:pic>
        <p:nvPicPr>
          <p:cNvPr id="2050" name="Picture 2" descr="COVID-19: Χρήσιμες Πληροφορίες για τη Νόσο και Οδηγίες Προφύλαξης -  Κλινικός Φαρμακοποιός.gr">
            <a:extLst>
              <a:ext uri="{FF2B5EF4-FFF2-40B4-BE49-F238E27FC236}">
                <a16:creationId xmlns:a16="http://schemas.microsoft.com/office/drawing/2014/main" id="{054D4EBD-D0DD-922C-E27E-03CE83E1B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225" y="3136841"/>
            <a:ext cx="6042991" cy="335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411406"/>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75EB60-671E-E8C7-ABA8-96FA23E4BC54}"/>
              </a:ext>
            </a:extLst>
          </p:cNvPr>
          <p:cNvSpPr>
            <a:spLocks noGrp="1"/>
          </p:cNvSpPr>
          <p:nvPr>
            <p:ph type="title"/>
          </p:nvPr>
        </p:nvSpPr>
        <p:spPr>
          <a:xfrm>
            <a:off x="1113182" y="298174"/>
            <a:ext cx="8160819" cy="824948"/>
          </a:xfrm>
        </p:spPr>
        <p:txBody>
          <a:bodyPr>
            <a:normAutofit/>
          </a:bodyPr>
          <a:lstStyle/>
          <a:p>
            <a:r>
              <a:rPr lang="el-GR" sz="2400" dirty="0">
                <a:latin typeface="+mn-lt"/>
              </a:rPr>
              <a:t>Οικονομία/τεχνολογία </a:t>
            </a:r>
          </a:p>
        </p:txBody>
      </p:sp>
      <p:sp>
        <p:nvSpPr>
          <p:cNvPr id="3" name="Θέση περιεχομένου 2">
            <a:extLst>
              <a:ext uri="{FF2B5EF4-FFF2-40B4-BE49-F238E27FC236}">
                <a16:creationId xmlns:a16="http://schemas.microsoft.com/office/drawing/2014/main" id="{596057BD-67F5-391F-C0E0-2C5ED01B173E}"/>
              </a:ext>
            </a:extLst>
          </p:cNvPr>
          <p:cNvSpPr>
            <a:spLocks noGrp="1"/>
          </p:cNvSpPr>
          <p:nvPr>
            <p:ph sz="half" idx="1"/>
          </p:nvPr>
        </p:nvSpPr>
        <p:spPr>
          <a:xfrm>
            <a:off x="677334" y="1123122"/>
            <a:ext cx="4184035" cy="4918239"/>
          </a:xfrm>
        </p:spPr>
        <p:txBody>
          <a:bodyPr>
            <a:normAutofit fontScale="62500" lnSpcReduction="20000"/>
          </a:bodyPr>
          <a:lstStyle/>
          <a:p>
            <a:r>
              <a:rPr lang="el-GR" dirty="0">
                <a:latin typeface="Arial Black" panose="020B0A04020102020204" pitchFamily="34" charset="0"/>
                <a:ea typeface="Calibri" panose="020F0502020204030204" pitchFamily="34" charset="0"/>
                <a:cs typeface="Arial" panose="020B0604020202020204" pitchFamily="34" charset="0"/>
              </a:rPr>
              <a:t>Στην περίοδο της καραντίνας οι επιχειρήσεις περνούσαν κρίση, καθώς έπρεπε να συνεχίσουν να παράγουν και να λειτουργούν, χωρίς να επιτρέπεται η επαφή με το κοινό. Αυτό είχε ως άμεσο αποτέλεσμα να κλείσουν αρκετές επιχειρήσεις, δημόσιες υπηρεσίες, καθώς και μεγάλο μέρος του τριτογενή τομέα. Ο τομέας που στηριζόταν στην καθημερινή του επαφή με το κοινό, έπαψε για μεγάλο χρονικό διάστημα να λειτουργεί κανονικά. Οι ελεύθεροι επαγγελματίες, ιδιώτες έπρεπε να παρέμβουν άμεσα και να βρούνε λύσεις στο πρόβλημα, καθώς και να αναδιοργανωθούν. Ξαφνικά η επικοινωνία με τον πελάτη πραγματοποιούταν τηλεφωνικά ή « </a:t>
            </a:r>
            <a:r>
              <a:rPr lang="el-GR" dirty="0" err="1">
                <a:latin typeface="Arial Black" panose="020B0A04020102020204" pitchFamily="34" charset="0"/>
                <a:ea typeface="Calibri" panose="020F0502020204030204" pitchFamily="34" charset="0"/>
                <a:cs typeface="Arial" panose="020B0604020202020204" pitchFamily="34" charset="0"/>
              </a:rPr>
              <a:t>τηλε</a:t>
            </a:r>
            <a:r>
              <a:rPr lang="el-GR" dirty="0">
                <a:latin typeface="Arial Black" panose="020B0A04020102020204" pitchFamily="34" charset="0"/>
                <a:ea typeface="Calibri" panose="020F0502020204030204" pitchFamily="34" charset="0"/>
                <a:cs typeface="Arial" panose="020B0604020202020204" pitchFamily="34" charset="0"/>
              </a:rPr>
              <a:t>-διασκεπτικά». Η </a:t>
            </a:r>
            <a:r>
              <a:rPr lang="el-GR" dirty="0" err="1">
                <a:latin typeface="Arial Black" panose="020B0A04020102020204" pitchFamily="34" charset="0"/>
                <a:ea typeface="Calibri" panose="020F0502020204030204" pitchFamily="34" charset="0"/>
                <a:cs typeface="Arial" panose="020B0604020202020204" pitchFamily="34" charset="0"/>
              </a:rPr>
              <a:t>τηλε</a:t>
            </a:r>
            <a:r>
              <a:rPr lang="el-GR" dirty="0">
                <a:latin typeface="Arial Black" panose="020B0A04020102020204" pitchFamily="34" charset="0"/>
                <a:ea typeface="Calibri" panose="020F0502020204030204" pitchFamily="34" charset="0"/>
                <a:cs typeface="Arial" panose="020B0604020202020204" pitchFamily="34" charset="0"/>
              </a:rPr>
              <a:t>-επικοινωνία όμως, επέτρεψε στον κόσμο την ανταλλαγή ιδεών και απόψεων παγκοσμίως. Πλέον, η </a:t>
            </a:r>
            <a:r>
              <a:rPr lang="el-GR" dirty="0" err="1">
                <a:latin typeface="Arial Black" panose="020B0A04020102020204" pitchFamily="34" charset="0"/>
                <a:ea typeface="Calibri" panose="020F0502020204030204" pitchFamily="34" charset="0"/>
                <a:cs typeface="Arial" panose="020B0604020202020204" pitchFamily="34" charset="0"/>
              </a:rPr>
              <a:t>τηλε</a:t>
            </a:r>
            <a:r>
              <a:rPr lang="el-GR" dirty="0">
                <a:latin typeface="Arial Black" panose="020B0A04020102020204" pitchFamily="34" charset="0"/>
                <a:ea typeface="Calibri" panose="020F0502020204030204" pitchFamily="34" charset="0"/>
                <a:cs typeface="Arial" panose="020B0604020202020204" pitchFamily="34" charset="0"/>
              </a:rPr>
              <a:t>-επικοινωνία, έγινε απαραίτητο στοιχείο της καθημερινότητας, στον τομέα της οικονομίας, της παιδείας και της εκπαίδευσης. Οι αποστάσεις </a:t>
            </a:r>
            <a:r>
              <a:rPr lang="el-GR" dirty="0" err="1">
                <a:latin typeface="Arial Black" panose="020B0A04020102020204" pitchFamily="34" charset="0"/>
                <a:ea typeface="Calibri" panose="020F0502020204030204" pitchFamily="34" charset="0"/>
                <a:cs typeface="Arial" panose="020B0604020202020204" pitchFamily="34" charset="0"/>
              </a:rPr>
              <a:t>μείωθηκαν</a:t>
            </a:r>
            <a:r>
              <a:rPr lang="el-GR" dirty="0">
                <a:latin typeface="Arial Black" panose="020B0A04020102020204" pitchFamily="34" charset="0"/>
                <a:ea typeface="Calibri" panose="020F0502020204030204" pitchFamily="34" charset="0"/>
                <a:cs typeface="Arial" panose="020B0604020202020204" pitchFamily="34" charset="0"/>
              </a:rPr>
              <a:t> σημαντικά και διευκολύνθηκε η καθημερινή επαφή με φίλους, γνωστούς και συνεργάτες, καθώς, παρατηρήθηκε σπουδαία αναβάθμιση και εξέλιξη. Για παράδειγμα, το ΖΟΟΜ βοήθησε στην τηλεργασία και την τηλεκπαίδευση, χωρίς έξοδα μεταφοράς και αδυναμίες μετακίνησης. Πλατφόρμες όπως το </a:t>
            </a:r>
            <a:r>
              <a:rPr lang="el-GR" dirty="0" err="1">
                <a:latin typeface="Arial Black" panose="020B0A04020102020204" pitchFamily="34" charset="0"/>
                <a:ea typeface="Calibri" panose="020F0502020204030204" pitchFamily="34" charset="0"/>
                <a:cs typeface="Arial" panose="020B0604020202020204" pitchFamily="34" charset="0"/>
              </a:rPr>
              <a:t>Evernote</a:t>
            </a:r>
            <a:r>
              <a:rPr lang="el-GR" dirty="0">
                <a:latin typeface="Arial Black" panose="020B0A04020102020204" pitchFamily="34" charset="0"/>
                <a:ea typeface="Calibri" panose="020F0502020204030204" pitchFamily="34" charset="0"/>
                <a:cs typeface="Arial" panose="020B0604020202020204" pitchFamily="34" charset="0"/>
              </a:rPr>
              <a:t>, διάφορα </a:t>
            </a:r>
            <a:r>
              <a:rPr lang="el-GR" dirty="0" err="1">
                <a:latin typeface="Arial Black" panose="020B0A04020102020204" pitchFamily="34" charset="0"/>
                <a:ea typeface="Calibri" panose="020F0502020204030204" pitchFamily="34" charset="0"/>
                <a:cs typeface="Arial" panose="020B0604020202020204" pitchFamily="34" charset="0"/>
              </a:rPr>
              <a:t>Clouds</a:t>
            </a:r>
            <a:r>
              <a:rPr lang="el-GR" dirty="0">
                <a:latin typeface="Arial Black" panose="020B0A04020102020204" pitchFamily="34" charset="0"/>
                <a:ea typeface="Calibri" panose="020F0502020204030204" pitchFamily="34" charset="0"/>
                <a:cs typeface="Arial" panose="020B0604020202020204" pitchFamily="34" charset="0"/>
              </a:rPr>
              <a:t> και διεθνής αναγνωρισμένες εφαρμογές, διακρίθηκαν, καθώς συνέβαλαν στην τρόπον τινά διατήρηση των απαιτήσεων της συνήθης  καθημερινότητάς μας, αυτή τη φορά όμως, από το οικείο περιβάλλον του κάθε ανθρώπου.</a:t>
            </a:r>
          </a:p>
        </p:txBody>
      </p:sp>
      <p:pic>
        <p:nvPicPr>
          <p:cNvPr id="3074" name="Picture 2" descr="Η παγκόσμια οικονομία αντιμέτωπη με μια δεκαετία χαμηλής ανάπτυξης -  BusinessNews.gr">
            <a:extLst>
              <a:ext uri="{FF2B5EF4-FFF2-40B4-BE49-F238E27FC236}">
                <a16:creationId xmlns:a16="http://schemas.microsoft.com/office/drawing/2014/main" id="{828670D2-E053-0F0C-34A1-893F0501F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9820" y="3617844"/>
            <a:ext cx="4004333" cy="24235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Τεχνολογία: Η καταστροφή μας ή η ευλογία μας;">
            <a:extLst>
              <a:ext uri="{FF2B5EF4-FFF2-40B4-BE49-F238E27FC236}">
                <a16:creationId xmlns:a16="http://schemas.microsoft.com/office/drawing/2014/main" id="{1FAE8DF3-0D6B-417A-22DB-FD576E33D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820" y="1123122"/>
            <a:ext cx="4004334" cy="2494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53277"/>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E016FE-3504-53AB-06DC-0D0A5326D32D}"/>
              </a:ext>
            </a:extLst>
          </p:cNvPr>
          <p:cNvSpPr>
            <a:spLocks noGrp="1"/>
          </p:cNvSpPr>
          <p:nvPr>
            <p:ph type="title"/>
          </p:nvPr>
        </p:nvSpPr>
        <p:spPr>
          <a:xfrm>
            <a:off x="1113182" y="308114"/>
            <a:ext cx="8160819" cy="1035838"/>
          </a:xfrm>
        </p:spPr>
        <p:txBody>
          <a:bodyPr>
            <a:normAutofit/>
          </a:bodyPr>
          <a:lstStyle/>
          <a:p>
            <a:r>
              <a:rPr lang="el-GR" sz="2400" dirty="0">
                <a:latin typeface="+mn-lt"/>
              </a:rPr>
              <a:t>Εκπαίδευση</a:t>
            </a:r>
          </a:p>
        </p:txBody>
      </p:sp>
      <p:sp>
        <p:nvSpPr>
          <p:cNvPr id="3" name="Θέση περιεχομένου 2">
            <a:extLst>
              <a:ext uri="{FF2B5EF4-FFF2-40B4-BE49-F238E27FC236}">
                <a16:creationId xmlns:a16="http://schemas.microsoft.com/office/drawing/2014/main" id="{FF4E6C0C-F691-67D5-AC36-DACA7F39C066}"/>
              </a:ext>
            </a:extLst>
          </p:cNvPr>
          <p:cNvSpPr>
            <a:spLocks noGrp="1"/>
          </p:cNvSpPr>
          <p:nvPr>
            <p:ph sz="half" idx="1"/>
          </p:nvPr>
        </p:nvSpPr>
        <p:spPr>
          <a:xfrm>
            <a:off x="677334" y="834888"/>
            <a:ext cx="4184035" cy="5714998"/>
          </a:xfrm>
        </p:spPr>
        <p:txBody>
          <a:bodyPr>
            <a:normAutofit fontScale="55000" lnSpcReduction="20000"/>
          </a:bodyPr>
          <a:lstStyle/>
          <a:p>
            <a:r>
              <a:rPr lang="el-GR" dirty="0">
                <a:latin typeface="Arial Black" panose="020B0A04020102020204" pitchFamily="34" charset="0"/>
                <a:ea typeface="Calibri" panose="020F0502020204030204" pitchFamily="34" charset="0"/>
                <a:cs typeface="Calibri" panose="020F0502020204030204" pitchFamily="34" charset="0"/>
              </a:rPr>
              <a:t>Στον τομέα της εκπαίδευσης παρατηρήθηκε ικανοποιητική ανταπόκριση στο πρόβλημα . Σχετικά γρήγορα τα πανεπιστήμια σε ολόκληρο τον κόσμο ανταποκρίθηκαν και έψαξαν λύσεις στο πρόβλημα του συνωστισμού τόσο στις πανεπιστημιουπόλεις, όσο και στα αμφιθέατρα. Η δυνατότητα τηλεκπαίδευσης και η προθυμία των καθηγητών στην αντιμετώπιση της κατάστασης αποτελεί απόδειξη μαζικής αντιμετώπισης του προβλήματος χωρίς, να </a:t>
            </a:r>
            <a:r>
              <a:rPr lang="el-GR" dirty="0" err="1">
                <a:latin typeface="Arial Black" panose="020B0A04020102020204" pitchFamily="34" charset="0"/>
                <a:ea typeface="Calibri" panose="020F0502020204030204" pitchFamily="34" charset="0"/>
                <a:cs typeface="Calibri" panose="020F0502020204030204" pitchFamily="34" charset="0"/>
              </a:rPr>
              <a:t>παραμελείται</a:t>
            </a:r>
            <a:r>
              <a:rPr lang="el-GR" dirty="0">
                <a:latin typeface="Arial Black" panose="020B0A04020102020204" pitchFamily="34" charset="0"/>
                <a:ea typeface="Calibri" panose="020F0502020204030204" pitchFamily="34" charset="0"/>
                <a:cs typeface="Calibri" panose="020F0502020204030204" pitchFamily="34" charset="0"/>
              </a:rPr>
              <a:t> η γνώση και η μόρφωση. Στο εξωτερικό η τηλεκπαίδευση έγινε κατά κύριο λόγο με μαγνητοσκοπημένες διαλέξεις, όπου οι καθηγητές δημοσίευαν στην ηλεκτρονική πλατφόρμα του πανεπιστημίου, τη μέρα, που σύμφωνα με το πρόγραμμα, θα διεξαγόταν το μάθημα, το απαραίτητο υλικό στους φοιτητές. Στην Ελλάδα πάλι, όπου το πρόβλημα αριθμητικά ήταν σαφώς μικρότερο, οι καθηγητές δοκιμάστηκαν με δυσκολίες μιας καινούργιας μεθόδου(</a:t>
            </a:r>
            <a:r>
              <a:rPr lang="el-GR" dirty="0" err="1">
                <a:latin typeface="Arial Black" panose="020B0A04020102020204" pitchFamily="34" charset="0"/>
                <a:ea typeface="Calibri" panose="020F0502020204030204" pitchFamily="34" charset="0"/>
                <a:cs typeface="Calibri" panose="020F0502020204030204" pitchFamily="34" charset="0"/>
              </a:rPr>
              <a:t>σύχρονη</a:t>
            </a:r>
            <a:r>
              <a:rPr lang="el-GR" dirty="0">
                <a:latin typeface="Arial Black" panose="020B0A04020102020204" pitchFamily="34" charset="0"/>
                <a:ea typeface="Calibri" panose="020F0502020204030204" pitchFamily="34" charset="0"/>
                <a:cs typeface="Calibri" panose="020F0502020204030204" pitchFamily="34" charset="0"/>
              </a:rPr>
              <a:t> και ασύγχρονη τηλεκπαίδευση). Η άρνηση πολλών να διδάξουν ηλεκτρονικά τα μαθήματα και η έλλειψη γνώσεων χρήσης και κυρίως προσαρμογής σε νέους μεθόδους, δημιούργησαν μια τεράστια σύγχυση στον χώρο του  πανεπιστημίου. Παρά τις δυσκολίες, οι καθηγητές προσπαθούσαν να οργανώσουν ηλεκτρονικές διαλέξεις, με κάποια όμως τεχνικά προβλήματα. Αυτό αποτέλεσε, ένα τεστ για μελλοντικές μεθόδους εκπαίδευσης. Για τον εκάστοτε μαθητή, ήταν μία ευκαιρία συμμετοχής σε όλες τις διαλέξεις ανεξαρτήτως χρονικού περιθωρίου και περιορισμού κίνησης, ενώ για τον καθηγητή αποτελούσε μια πρόκληση. Η δεκτικότητα στην επίλυση ερωτήσεων ήταν αξιοσημείωτη. Μεγάλης σημασίας είναι άλλωστε ότι οι φοιτητές δεν χάσανε ένα εξάμηνο φοίτησης ούτε τις εξετάσεις, που διεξήχθησαν επιτυχώς, με διαφορετικές μεθόδους που χρησιμοποιήθηκαν από κάθε </a:t>
            </a:r>
            <a:r>
              <a:rPr lang="el-GR" dirty="0" err="1">
                <a:latin typeface="Arial Black" panose="020B0A04020102020204" pitchFamily="34" charset="0"/>
                <a:ea typeface="Calibri" panose="020F0502020204030204" pitchFamily="34" charset="0"/>
                <a:cs typeface="Calibri" panose="020F0502020204030204" pitchFamily="34" charset="0"/>
              </a:rPr>
              <a:t>πανεπηστήμιο</a:t>
            </a:r>
            <a:r>
              <a:rPr lang="el-GR" dirty="0">
                <a:latin typeface="Arial Black" panose="020B0A04020102020204" pitchFamily="34" charset="0"/>
                <a:ea typeface="Calibri" panose="020F0502020204030204" pitchFamily="34" charset="0"/>
                <a:cs typeface="Calibri" panose="020F0502020204030204" pitchFamily="34" charset="0"/>
              </a:rPr>
              <a:t>. Συνεπώς, είχαν τη δυνατότητα όλοι από το σπίτι τους, να συμμετάσχουν στις διαλέξεις χωρίς κανένα κόστος οικονομικό αλλά και μετακίνησης. Δηλαδή, για την παιδεία και την εκπαίδευση, το αποτέλεσμα ήταν σαφώς θετικό.</a:t>
            </a:r>
          </a:p>
        </p:txBody>
      </p:sp>
      <p:pic>
        <p:nvPicPr>
          <p:cNvPr id="4098" name="Picture 2" descr="Τηλεκπαίδευση: Τα πλεονεκτήματά της στη σύγχρονη κοινωνία">
            <a:extLst>
              <a:ext uri="{FF2B5EF4-FFF2-40B4-BE49-F238E27FC236}">
                <a16:creationId xmlns:a16="http://schemas.microsoft.com/office/drawing/2014/main" id="{C48F7390-4F66-F8E9-8C5B-A1A17160F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2799" y="3377136"/>
            <a:ext cx="4395668" cy="2524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732563"/>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951A29-1AAE-EC0D-26A0-1F7BD66B4628}"/>
              </a:ext>
            </a:extLst>
          </p:cNvPr>
          <p:cNvSpPr>
            <a:spLocks noGrp="1"/>
          </p:cNvSpPr>
          <p:nvPr>
            <p:ph type="title"/>
          </p:nvPr>
        </p:nvSpPr>
        <p:spPr>
          <a:xfrm>
            <a:off x="1123122" y="609600"/>
            <a:ext cx="8150880" cy="1320800"/>
          </a:xfrm>
        </p:spPr>
        <p:txBody>
          <a:bodyPr/>
          <a:lstStyle/>
          <a:p>
            <a:r>
              <a:rPr lang="el-GR" dirty="0"/>
              <a:t>Εργασία </a:t>
            </a:r>
          </a:p>
        </p:txBody>
      </p:sp>
      <p:sp>
        <p:nvSpPr>
          <p:cNvPr id="3" name="Θέση περιεχομένου 2">
            <a:extLst>
              <a:ext uri="{FF2B5EF4-FFF2-40B4-BE49-F238E27FC236}">
                <a16:creationId xmlns:a16="http://schemas.microsoft.com/office/drawing/2014/main" id="{A5A17B34-0E67-5E28-757E-D9BECC0A1FA3}"/>
              </a:ext>
            </a:extLst>
          </p:cNvPr>
          <p:cNvSpPr>
            <a:spLocks noGrp="1"/>
          </p:cNvSpPr>
          <p:nvPr>
            <p:ph sz="half" idx="1"/>
          </p:nvPr>
        </p:nvSpPr>
        <p:spPr>
          <a:xfrm>
            <a:off x="677334" y="1361661"/>
            <a:ext cx="4184035" cy="4979504"/>
          </a:xfrm>
        </p:spPr>
        <p:txBody>
          <a:bodyPr>
            <a:normAutofit fontScale="62500" lnSpcReduction="20000"/>
          </a:bodyPr>
          <a:lstStyle/>
          <a:p>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Ο τομέας της εργασίας χωρίστηκε σε δύο κατηγορίες αναλόγως τη φύση του επαγγέλματος που ασκούσε ο κάθε εργαζόμενος. Αρχικά, αναδείχθηκε η τηλεργασία και η ψηφιακή σύνδεση, όπου εκατομμύρια εργαζόμενοι κάποιας εταιρίας και γραφείου πέρασαν σε καθεστώς εργασίας από το σπίτι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Work</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From</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Home</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Αυτό οδήγησε σε μια έκρηξη στη χρήση εργαλείων τηλεδιάσκεψης και συνεργατικών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πλατφορμών</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έτσι κατανοήσαμε ότι πολλές εργασίες πραγματοποιούνται χωρίς απαραίτητη τη φυσική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παρουσία.Σχετικά</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με τις </a:t>
            </a:r>
            <a:r>
              <a:rPr 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χειρονακτικές</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εργασίες, οι άνθρωποι που εργάζονταν στην εφοδιαστική αλυσίδα, την υγεία και τη λιανική πώληση συνέχισαν την εργασία με φυσική παρουσία, αντιμετωπίζοντας όμως αυξημένους κινδύνους και νέα πρωτόκολλα ασφαλείας.</a:t>
            </a:r>
            <a:r>
              <a:rPr lang="el-GR" alt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Σύμφωνα με τη EUROSTAT Ο αντίκτυπος του COVID-19 στο εισόδημα από την απασχόληση διαμορφώθηκε ως εξής. Η εκτιμώμενη μείωση που παρατηρείται στην ΕΕ του μέσου εισοδήματος από την απασχόληση( πριν τις κρατικές αποζημιώσεις) ανέρχεται σε -5,2%. Το παρακάτω διάγραμμα, παρουσιάζει την εξέλιξη κατά την 2019-2020 ανά χώρα. Η ετήσια μεταβολή κυμαίνεται από -12%- -1%, όπου Ελλάδα, </a:t>
            </a:r>
            <a:r>
              <a:rPr lang="el-GR" altLang="el-GR" dirty="0" err="1">
                <a:solidFill>
                  <a:schemeClr val="tx1"/>
                </a:solidFill>
                <a:latin typeface="Arial Black" panose="020B0A04020102020204" pitchFamily="34" charset="0"/>
                <a:ea typeface="Calibri" panose="020F0502020204030204" pitchFamily="34" charset="0"/>
                <a:cs typeface="Calibri" panose="020F0502020204030204" pitchFamily="34" charset="0"/>
              </a:rPr>
              <a:t>κύπρος</a:t>
            </a:r>
            <a:r>
              <a:rPr lang="el-GR" alt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 Κροατία, Σλοβακία και Ιρλανδία παρουσιάζουν μεγαλύτερες απώλειες στο εισόδημά τους. Μιλώντας για α</a:t>
            </a:r>
            <a:r>
              <a:rPr lang="el-GR" dirty="0">
                <a:solidFill>
                  <a:schemeClr val="tx1"/>
                </a:solidFill>
                <a:latin typeface="Arial Black" panose="020B0A04020102020204" pitchFamily="34" charset="0"/>
                <a:ea typeface="Calibri" panose="020F0502020204030204" pitchFamily="34" charset="0"/>
                <a:cs typeface="Calibri" panose="020F0502020204030204" pitchFamily="34" charset="0"/>
              </a:rPr>
              <a:t>νεργία και προσλήψεις παρά τη συγκράτηση των απολύσεων μέσω της ρήτρας διατήρησης θέσεων εργασίας, το ισοζύγιο προσλήψεων-απολύσεων το πρώτο οκτάμηνο του 2020 ήταν μειωμένο κατά 169.239 θέσεις και το ποσοστό ανεργίας σημείωσε άνοδο φτάνοντας το 18,3% τον Ιούνιο του 2020.</a:t>
            </a:r>
            <a:r>
              <a:rPr lang="el-GR" dirty="0">
                <a:latin typeface="Arial Black" panose="020B0A04020102020204" pitchFamily="34" charset="0"/>
                <a:ea typeface="Calibri" panose="020F0502020204030204" pitchFamily="34" charset="0"/>
                <a:cs typeface="Calibri" panose="020F0502020204030204" pitchFamily="34" charset="0"/>
              </a:rPr>
              <a:t> </a:t>
            </a:r>
          </a:p>
        </p:txBody>
      </p:sp>
      <p:sp>
        <p:nvSpPr>
          <p:cNvPr id="5" name="Rectangle 2">
            <a:extLst>
              <a:ext uri="{FF2B5EF4-FFF2-40B4-BE49-F238E27FC236}">
                <a16:creationId xmlns:a16="http://schemas.microsoft.com/office/drawing/2014/main" id="{155BA52C-F05F-53C0-4685-ADB4726C2B29}"/>
              </a:ext>
            </a:extLst>
          </p:cNvPr>
          <p:cNvSpPr>
            <a:spLocks noChangeArrowheads="1"/>
          </p:cNvSpPr>
          <p:nvPr/>
        </p:nvSpPr>
        <p:spPr bwMode="auto">
          <a:xfrm>
            <a:off x="38793" y="-3231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tx1"/>
                </a:solidFill>
                <a:effectLst/>
                <a:latin typeface="Arial" panose="020B0604020202020204" pitchFamily="34" charset="0"/>
              </a:rPr>
            </a:b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pic>
        <p:nvPicPr>
          <p:cNvPr id="1032" name="Picture 8">
            <a:extLst>
              <a:ext uri="{FF2B5EF4-FFF2-40B4-BE49-F238E27FC236}">
                <a16:creationId xmlns:a16="http://schemas.microsoft.com/office/drawing/2014/main" id="{6E70E4FF-EDCF-9B92-56A2-A40059F1C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3845" y="1361661"/>
            <a:ext cx="5288902" cy="406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960025"/>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255E1D-9C01-3F18-B6A4-2B8DFBE4411C}"/>
              </a:ext>
            </a:extLst>
          </p:cNvPr>
          <p:cNvSpPr>
            <a:spLocks noGrp="1"/>
          </p:cNvSpPr>
          <p:nvPr>
            <p:ph type="title"/>
          </p:nvPr>
        </p:nvSpPr>
        <p:spPr>
          <a:xfrm>
            <a:off x="677334" y="228600"/>
            <a:ext cx="8596668" cy="765313"/>
          </a:xfrm>
        </p:spPr>
        <p:txBody>
          <a:bodyPr>
            <a:normAutofit/>
          </a:bodyPr>
          <a:lstStyle/>
          <a:p>
            <a:r>
              <a:rPr lang="el-GR" sz="2400" dirty="0">
                <a:latin typeface="+mn-lt"/>
              </a:rPr>
              <a:t>Ταξίδια</a:t>
            </a:r>
          </a:p>
        </p:txBody>
      </p:sp>
      <p:sp>
        <p:nvSpPr>
          <p:cNvPr id="3" name="Θέση περιεχομένου 2">
            <a:extLst>
              <a:ext uri="{FF2B5EF4-FFF2-40B4-BE49-F238E27FC236}">
                <a16:creationId xmlns:a16="http://schemas.microsoft.com/office/drawing/2014/main" id="{10256DD9-B211-F538-C655-89697818BACF}"/>
              </a:ext>
            </a:extLst>
          </p:cNvPr>
          <p:cNvSpPr>
            <a:spLocks noGrp="1"/>
          </p:cNvSpPr>
          <p:nvPr>
            <p:ph sz="half" idx="1"/>
          </p:nvPr>
        </p:nvSpPr>
        <p:spPr>
          <a:xfrm>
            <a:off x="677334" y="993913"/>
            <a:ext cx="4184035" cy="5047448"/>
          </a:xfrm>
        </p:spPr>
        <p:txBody>
          <a:bodyPr>
            <a:normAutofit/>
          </a:bodyPr>
          <a:lstStyle/>
          <a:p>
            <a:r>
              <a:rPr lang="el-GR" sz="1100" dirty="0">
                <a:latin typeface="Arial Black" panose="020B0A04020102020204" pitchFamily="34" charset="0"/>
                <a:ea typeface="Calibri" panose="020F0502020204030204" pitchFamily="34" charset="0"/>
                <a:cs typeface="Calibri" panose="020F0502020204030204" pitchFamily="34" charset="0"/>
              </a:rPr>
              <a:t> Σαφώς τα διεθνή ταξίδια μειώθηκαν ή και απαγορεύτηκαν. Ο περιορισμός στην ενδοχώρα, σκόπευε στην καθυστέρηση της εξάπλωσης ενός ιού, που η έλλειψη γνώσεων έκανε την ανάγκη αυτή επιτακτική. Η θέληση των ανθρώπων για ταξίδια ήταν εμφανής, όμως το άγχος και ο φόβος κατέβαλαν τον κόσμο, με αποτέλεσμα να υπάρξει δυσκολία στη δυνατότητα μετακίνησης μεταξύ των λαών. Αν και η εξωτερική πολιτική όλων των χωρών δεν βρισκόταν σε ισορροπία αρχικά με μια κοινή πολιτική στο πλαίσιο της Ευρωπαϊκής Ένωσης, αργότερα παρατηρήθηκε μια συλλογική προσπάθεια ανάκαμψης στο πλαίσιο της στήριξης όλων των πληγέντων κρατών, από τα δεινά της πανδημίας. Η Ε.Ε. άμεσα εγκαινίασε τη διαδικτυακή πλατφόρμα ‘’</a:t>
            </a:r>
            <a:r>
              <a:rPr lang="el-GR" sz="1100" dirty="0" err="1">
                <a:latin typeface="Arial Black" panose="020B0A04020102020204" pitchFamily="34" charset="0"/>
                <a:ea typeface="Calibri" panose="020F0502020204030204" pitchFamily="34" charset="0"/>
                <a:cs typeface="Calibri" panose="020F0502020204030204" pitchFamily="34" charset="0"/>
              </a:rPr>
              <a:t>Re-Open</a:t>
            </a:r>
            <a:r>
              <a:rPr lang="el-GR" sz="1100" dirty="0">
                <a:latin typeface="Arial Black" panose="020B0A04020102020204" pitchFamily="34" charset="0"/>
                <a:ea typeface="Calibri" panose="020F0502020204030204" pitchFamily="34" charset="0"/>
                <a:cs typeface="Calibri" panose="020F0502020204030204" pitchFamily="34" charset="0"/>
              </a:rPr>
              <a:t> EU“, ώστε να παρέχονται σημαντικές πληροφορίες στους πολίτες, που σκόπευαν να ταξιδέψουν. Όμως, η άνεση στα ταξίδια, θα αργήσει να είναι για μεγάλο διάστημα όπως παλιά, η δυνατότητα επίσκεψης και συναναστροφής με άλλους πολιτισμούς, επανήλθε σύντομα στους πρώιμους γρήγορους ρυθμούς.</a:t>
            </a:r>
          </a:p>
        </p:txBody>
      </p:sp>
      <p:pic>
        <p:nvPicPr>
          <p:cNvPr id="1028" name="Picture 4" descr="Ταξίδι με αεροπλάνο - Ποια είναι τα δικαιώματά μας | Nextdeal">
            <a:extLst>
              <a:ext uri="{FF2B5EF4-FFF2-40B4-BE49-F238E27FC236}">
                <a16:creationId xmlns:a16="http://schemas.microsoft.com/office/drawing/2014/main" id="{DF3DF0B0-7C0C-AD0A-0B44-074A57BFA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5949" y="993913"/>
            <a:ext cx="3898721" cy="23433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Γιατί τα αεροπλάνα δεν φαίνεται να πετάνε ευθεία στα μακρινά ταξίδια; -  Aeroplanetic">
            <a:extLst>
              <a:ext uri="{FF2B5EF4-FFF2-40B4-BE49-F238E27FC236}">
                <a16:creationId xmlns:a16="http://schemas.microsoft.com/office/drawing/2014/main" id="{EA409AE3-507B-1684-9D68-7D61686628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948" y="3337293"/>
            <a:ext cx="3898721"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958428"/>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A444E2-A810-5213-F87D-59D449075C8A}"/>
              </a:ext>
            </a:extLst>
          </p:cNvPr>
          <p:cNvSpPr>
            <a:spLocks noGrp="1"/>
          </p:cNvSpPr>
          <p:nvPr>
            <p:ph type="title"/>
          </p:nvPr>
        </p:nvSpPr>
        <p:spPr>
          <a:xfrm>
            <a:off x="677334" y="278296"/>
            <a:ext cx="8596668" cy="924339"/>
          </a:xfrm>
        </p:spPr>
        <p:txBody>
          <a:bodyPr>
            <a:normAutofit/>
          </a:bodyPr>
          <a:lstStyle/>
          <a:p>
            <a:r>
              <a:rPr lang="el-GR" sz="2400" dirty="0">
                <a:latin typeface="+mn-lt"/>
              </a:rPr>
              <a:t>πληροφορία/πληροφόρηση </a:t>
            </a:r>
          </a:p>
        </p:txBody>
      </p:sp>
      <p:sp>
        <p:nvSpPr>
          <p:cNvPr id="3" name="Θέση περιεχομένου 2">
            <a:extLst>
              <a:ext uri="{FF2B5EF4-FFF2-40B4-BE49-F238E27FC236}">
                <a16:creationId xmlns:a16="http://schemas.microsoft.com/office/drawing/2014/main" id="{AEA15F28-8D65-3821-C517-77370718D660}"/>
              </a:ext>
            </a:extLst>
          </p:cNvPr>
          <p:cNvSpPr>
            <a:spLocks noGrp="1"/>
          </p:cNvSpPr>
          <p:nvPr>
            <p:ph sz="half" idx="1"/>
          </p:nvPr>
        </p:nvSpPr>
        <p:spPr>
          <a:xfrm>
            <a:off x="677334" y="1202635"/>
            <a:ext cx="4184035" cy="5466521"/>
          </a:xfrm>
        </p:spPr>
        <p:txBody>
          <a:bodyPr>
            <a:normAutofit fontScale="62500" lnSpcReduction="20000"/>
          </a:bodyPr>
          <a:lstStyle/>
          <a:p>
            <a:r>
              <a:rPr lang="el-GR" dirty="0">
                <a:latin typeface="Arial Black" panose="020B0A04020102020204" pitchFamily="34" charset="0"/>
                <a:ea typeface="Calibri" panose="020F0502020204030204" pitchFamily="34" charset="0"/>
                <a:cs typeface="Calibri" panose="020F0502020204030204" pitchFamily="34" charset="0"/>
              </a:rPr>
              <a:t>Η έννοια της πληροφόρησης και της παραπληροφόρησης </a:t>
            </a:r>
            <a:r>
              <a:rPr lang="el-GR" dirty="0" err="1">
                <a:latin typeface="Arial Black" panose="020B0A04020102020204" pitchFamily="34" charset="0"/>
                <a:ea typeface="Calibri" panose="020F0502020204030204" pitchFamily="34" charset="0"/>
                <a:cs typeface="Calibri" panose="020F0502020204030204" pitchFamily="34" charset="0"/>
              </a:rPr>
              <a:t>διαφοροποίηθηκαν</a:t>
            </a:r>
            <a:r>
              <a:rPr lang="el-GR" dirty="0">
                <a:latin typeface="Arial Black" panose="020B0A04020102020204" pitchFamily="34" charset="0"/>
                <a:ea typeface="Calibri" panose="020F0502020204030204" pitchFamily="34" charset="0"/>
                <a:cs typeface="Calibri" panose="020F0502020204030204" pitchFamily="34" charset="0"/>
              </a:rPr>
              <a:t> σημαντικά το </a:t>
            </a:r>
            <a:r>
              <a:rPr lang="el-GR" dirty="0" err="1">
                <a:latin typeface="Arial Black" panose="020B0A04020102020204" pitchFamily="34" charset="0"/>
                <a:ea typeface="Calibri" panose="020F0502020204030204" pitchFamily="34" charset="0"/>
                <a:cs typeface="Calibri" panose="020F0502020204030204" pitchFamily="34" charset="0"/>
              </a:rPr>
              <a:t>ορίζον</a:t>
            </a:r>
            <a:r>
              <a:rPr lang="el-GR" dirty="0">
                <a:latin typeface="Arial Black" panose="020B0A04020102020204" pitchFamily="34" charset="0"/>
                <a:ea typeface="Calibri" panose="020F0502020204030204" pitchFamily="34" charset="0"/>
                <a:cs typeface="Calibri" panose="020F0502020204030204" pitchFamily="34" charset="0"/>
              </a:rPr>
              <a:t> διάστημα. Με τον Covid-19 και την άγνοια που διακατείχε τον κόσμο, η παραμικρή νέα πληροφορία ήταν αξιόλογη και μέσα σε λίγα δευτερόλεπτα, όλος ο πλανήτης γνώριζε για το δεδομένο συμβάν. Παραδείγματος χάρη, για τα κρούσματα, τις περιοχές και τις διασημότητες, που είχαν διαγνωστεί με τον ιό, γνώριζε όλη η υφήλιος. Το πρόβλημα της παραπληροφόρησης κατέστησε όμως το έργο των κυβερνήσεων ιδιαίτερα δύσκολο, καθώς ο κόσμος δεν γνώριζε, ποια πληροφορία είναι αξιόπιστη και ποια όχι. Σε κρίσιμες καταστάσεις μάλιστα, ο κόσμος κατά βάση δεχόταν οποιαδήποτε πληροφορία χωρίς καμία αμφισβήτηση και διερεύνηση. Εκείνη την περίοδο έβγαινε στο φως της δημοσιότητας ως πληροφορία- είδηση ο ιός. Τα υπόλοιπα συμβάντα που διαδραματίζονταν προβάλλονταν με μικρότερη συχνότητα . Άλλα νέα εκτός τον ιό, έγιναν κατώτερης σημασίας, πράγμα αδιανόητο στη σύγχρονη εποχή που η πληροφορία είναι απαραίτητη για την εξέλιξη και ενημέρωση. Κατανοούμε λοιπόν ότι η πληροφορία μέσα σε λίγα δευτερόλεπτα φτάνει από οποιοδήποτε γωνία του κόσμου στον αναγνώστη και ότι χωρίς εκείνη η παγκοσμιοποίηση θα είχε λιγότερη αξία.</a:t>
            </a:r>
          </a:p>
        </p:txBody>
      </p:sp>
      <p:pic>
        <p:nvPicPr>
          <p:cNvPr id="2050" name="Picture 2" descr="Από τα δεδομένα στην πληροφορία και μετέπειτα στη Γνώση (covid19 ed.) |  Alfavita">
            <a:extLst>
              <a:ext uri="{FF2B5EF4-FFF2-40B4-BE49-F238E27FC236}">
                <a16:creationId xmlns:a16="http://schemas.microsoft.com/office/drawing/2014/main" id="{11DABE97-8272-4B25-79D7-6D5790B45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782" y="2303886"/>
            <a:ext cx="3691510" cy="2765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911728"/>
      </p:ext>
    </p:extLst>
  </p:cSld>
  <p:clrMapOvr>
    <a:masterClrMapping/>
  </p:clrMapOvr>
  <p:transition spd="slow">
    <p:randomBar dir="vert"/>
  </p:transition>
</p:sld>
</file>

<file path=ppt/theme/theme1.xml><?xml version="1.0" encoding="utf-8"?>
<a:theme xmlns:a="http://schemas.openxmlformats.org/drawingml/2006/main" name="Όψη">
  <a:themeElements>
    <a:clrScheme name="Όψη">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Όψη">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Όψη">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244</TotalTime>
  <Words>1619</Words>
  <Application>Microsoft Office PowerPoint</Application>
  <PresentationFormat>Ευρεία οθόνη</PresentationFormat>
  <Paragraphs>38</Paragraphs>
  <Slides>12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vt:i4>
      </vt:variant>
    </vt:vector>
  </HeadingPairs>
  <TitlesOfParts>
    <vt:vector size="18" baseType="lpstr">
      <vt:lpstr>Arial</vt:lpstr>
      <vt:lpstr>Arial Black</vt:lpstr>
      <vt:lpstr>Calibri</vt:lpstr>
      <vt:lpstr>Trebuchet MS</vt:lpstr>
      <vt:lpstr>Wingdings 3</vt:lpstr>
      <vt:lpstr>Όψη</vt:lpstr>
      <vt:lpstr>Παγκοσμιοποίηση </vt:lpstr>
      <vt:lpstr>Σκοπός παρουσίασης </vt:lpstr>
      <vt:lpstr>  Ορισμός </vt:lpstr>
      <vt:lpstr>Covid-19( Κορωνοϊός) </vt:lpstr>
      <vt:lpstr>Οικονομία/τεχνολογία </vt:lpstr>
      <vt:lpstr>Εκπαίδευση</vt:lpstr>
      <vt:lpstr>Εργασία </vt:lpstr>
      <vt:lpstr>Ταξίδια</vt:lpstr>
      <vt:lpstr>πληροφορία/πληροφόρηση </vt:lpstr>
      <vt:lpstr>Συμπέρασμα </vt:lpstr>
      <vt:lpstr>Βιβλιογραφία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ΜΕΛΙΤΙΝΗ ΔΗΜΟΥΛΑ</dc:creator>
  <cp:lastModifiedBy>ΜΕΛΙΤΙΝΗ ΔΗΜΟΥΛΑ</cp:lastModifiedBy>
  <cp:revision>10</cp:revision>
  <dcterms:created xsi:type="dcterms:W3CDTF">2026-04-28T11:17:34Z</dcterms:created>
  <dcterms:modified xsi:type="dcterms:W3CDTF">2026-05-10T17:11:27Z</dcterms:modified>
</cp:coreProperties>
</file>