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Helvetica Neue" panose="020B0604020202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g5Xd6f34DtBND8ND2DIOfeiiO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font" Target="fonts/font4.fntdata" /><Relationship Id="rId2" Type="http://schemas.openxmlformats.org/officeDocument/2006/relationships/slide" Target="slides/slide1.xml" /><Relationship Id="rId16" Type="http://schemas.openxmlformats.org/officeDocument/2006/relationships/font" Target="fonts/font3.fntdata" /><Relationship Id="rId20" Type="http://customschemas.google.com/relationships/presentationmetadata" Target="metadata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font" Target="fonts/font2.fntdata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font" Target="fonts/font1.fntdata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1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4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 /><Relationship Id="rId3" Type="http://schemas.openxmlformats.org/officeDocument/2006/relationships/hyperlink" Target="https://eur-lex.europa.eu/legal-content/EL/TXT/?uri=celex%3A11957E%2FTXT" TargetMode="External" /><Relationship Id="rId7" Type="http://schemas.openxmlformats.org/officeDocument/2006/relationships/hyperlink" Target="https://el.wikipedia.org/wiki/%CE%A3%CF%85%CE%BD%CE%B8%CE%AE%CE%BA%CE%B7_%CF%84%CE%BF%CF%85_%CE%9C%CE%AC%CE%B1%CF%83%CF%84%CF%81%CE%B9%CF%87%CF%84" TargetMode="Externa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6" Type="http://schemas.openxmlformats.org/officeDocument/2006/relationships/hyperlink" Target="https://el.wikipedia.org/wiki/1993" TargetMode="External" /><Relationship Id="rId5" Type="http://schemas.openxmlformats.org/officeDocument/2006/relationships/hyperlink" Target="https://el.wikipedia.org/wiki/%CE%95%CF%85%CF%81%CF%89%CF%80%CE%B1%CF%8A%CE%BA%CE%AE_%CE%88%CE%BD%CF%89%CF%83%CE%B7" TargetMode="External" /><Relationship Id="rId4" Type="http://schemas.openxmlformats.org/officeDocument/2006/relationships/hyperlink" Target="https://www.europarl.europa.eu/about-parliament/el/in-the-past/the-parliament-and-the-treaties/euratom-treaty" TargetMode="Externa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l-GR"/>
              <a:t>Ευρωπαϊκή ολοκλήρωση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l-G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Όνομα: Σταθακόπουλος Νικόλαος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l-G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Τμήμα: Πολιτικές επιστήμες και Ιστορία</a:t>
            </a:r>
            <a:endParaRPr/>
          </a:p>
        </p:txBody>
      </p:sp>
      <p:pic>
        <p:nvPicPr>
          <p:cNvPr id="86" name="Google Shape;86;p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10025" r="10025"/>
          <a:stretch/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Ποιες δυσκολίες αντιμετωπίζει η Ε.Ε.;</a:t>
            </a:r>
            <a:endParaRPr/>
          </a:p>
        </p:txBody>
      </p:sp>
      <p:sp>
        <p:nvSpPr>
          <p:cNvPr id="141" name="Google Shape;141;p1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181600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1) Έλλειψη ενότητας μεταξύ κρατών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Τα κράτη έχουν διαφορετικά συμφέροντα. Διαφωνούν σε: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Οικονομία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Μεταναστευτικό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Εξωτερική πολιτική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2) Οικονομικές ανισότητες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Υπάρχει χάσμα: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Βορράς (πλουσιότερος)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Νότος (πιο αδύναμος οικονομικά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3) Μεταναστευτικό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Μεγάλη πίεση σε χώρες πρώτης γραμμής (Ελλάδα, Ιταλία)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Διαφωνίες για το ποιος θα δεχτεί πρόσφυγες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Έλλειψη κοινής πολιτικής</a:t>
            </a:r>
            <a:endParaRPr/>
          </a:p>
        </p:txBody>
      </p:sp>
      <p:sp>
        <p:nvSpPr>
          <p:cNvPr id="142" name="Google Shape;14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4) Εξωτερικές σχέσεις και γεωπολιτική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Δυσκολία κοινής στάσεις σε: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Ρωσοουκρανικό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Τουρκία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Η.Π.Α., Κίνα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5) Ενεργειακή εξάρτηση: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Εξάρτηση από άλλες χώρες (π.χ. Ρωσία παλαιότερα 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Οι κρίσεις ανεβάζουν τις τιμές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6) Ευρωσκεπτικισμός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Αμφισβήτηση της ίδιας της Ένωσης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Αύξηση κομμάτων κατά της Ε.Ε.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Brexit ( το Ηνωμένο Βασίλειο έφυγε από την Ε.Ε. )</a:t>
            </a:r>
            <a:endParaRPr/>
          </a:p>
          <a:p>
            <a:pPr marL="228600" lvl="0" indent="-117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l-GR"/>
              <a:t>Συμπέρασμα</a:t>
            </a:r>
            <a:endParaRPr/>
          </a:p>
        </p:txBody>
      </p:sp>
      <p:pic>
        <p:nvPicPr>
          <p:cNvPr id="148" name="Google Shape;148;p1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14117" r="14117"/>
          <a:stretch/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❑"/>
            </a:pPr>
            <a:r>
              <a:rPr lang="el-GR"/>
              <a:t>Η Ε.Ε. αποτελεί μία ισχυρή οικονομική ενοποίηση.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❑"/>
            </a:pPr>
            <a:r>
              <a:rPr lang="el-GR"/>
              <a:t>Περιορισμένη πολιτική και στρατιωτική ενοποίηση (άμυνα, εξωτερική πολιτική).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❑"/>
            </a:pPr>
            <a:r>
              <a:rPr lang="el-GR"/>
              <a:t>Τα κράτη μέλη παραμένουν οι κύριοι δρώντες στη διεθνή πολιτική σκακιέρα.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❑"/>
            </a:pPr>
            <a:r>
              <a:rPr lang="el-GR"/>
              <a:t>Η πολιτική ολοκλήρωση (ομοσπονδιοποίηση) της Ε.Ε. παραμένει προς το παρόν μη εφικτή, λόγω των ισχυρών εθνικών συμφερόντων και της απροθυμίας των κρατών μελών να παραχωρήσουν μέρος της κυριαρχίας τους.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l-GR"/>
              <a:t>Τι είναι η Ευρωπαϊκή ολοκλήρωση;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l-GR"/>
              <a:t>Διαδικασία ενοποίησης των ευρωπαϊκών κρατών.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l-GR"/>
              <a:t>Παραχώρηση δυνάμεων και μεταφορά αρμοδιοτήτων σε υπερεθνικό επίπεδο ( π.χ. Η.Π.Α. ).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l-GR"/>
              <a:t>Στόχος η ειρήνη, η συνεργασία και η κοινή αντιμετώπιση των διαφόρων κρίσεων.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l-GR"/>
              <a:t>Ιστορική αναδρομή</a:t>
            </a:r>
            <a:endParaRPr/>
          </a:p>
        </p:txBody>
      </p:sp>
      <p:sp>
        <p:nvSpPr>
          <p:cNvPr id="98" name="Google Shape;98;p3"/>
          <p:cNvSpPr txBox="1">
            <a:spLocks noGrp="1"/>
          </p:cNvSpPr>
          <p:nvPr>
            <p:ph type="body" idx="1"/>
          </p:nvPr>
        </p:nvSpPr>
        <p:spPr>
          <a:xfrm>
            <a:off x="719667" y="4682068"/>
            <a:ext cx="10632545" cy="2091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l-GR"/>
              <a:t>1957: </a:t>
            </a:r>
            <a:r>
              <a:rPr lang="el-GR" b="0" i="0">
                <a:solidFill>
                  <a:srgbClr val="5051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Δύο Συνθήκες υπογράφηκαν στις 25 Μαρτίου 1957 – </a:t>
            </a:r>
            <a:r>
              <a:rPr lang="el-GR" b="0" i="0" u="sng">
                <a:solidFill>
                  <a:srgbClr val="3C77BD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η Συνθήκη περί ιδρύσεως της Ευρωπαϊκής Οικονομικής Κοινότητας</a:t>
            </a:r>
            <a:r>
              <a:rPr lang="el-GR" b="0" i="0" u="sng">
                <a:solidFill>
                  <a:srgbClr val="5051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 (ΕΟΚ) και </a:t>
            </a:r>
            <a:r>
              <a:rPr lang="el-GR" b="0" i="0" u="sng">
                <a:solidFill>
                  <a:srgbClr val="3C77BD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η Συνθήκη περί ιδρύσεως της Ευρωπαϊκής Κοινότητας Ατομικής Ενέργειας</a:t>
            </a:r>
            <a:r>
              <a:rPr lang="el-GR" b="0" i="0" u="sng">
                <a:solidFill>
                  <a:srgbClr val="5051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 </a:t>
            </a:r>
            <a:r>
              <a:rPr lang="el-GR" b="0" i="0">
                <a:solidFill>
                  <a:srgbClr val="5051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(ΕΚΑΕ ή Ευρατόμ).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5154"/>
              </a:buClr>
              <a:buSzPts val="1600"/>
              <a:buNone/>
            </a:pPr>
            <a:r>
              <a:rPr lang="el-GR" b="0" i="0">
                <a:solidFill>
                  <a:srgbClr val="5051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Η Συνθήκη για την ίδρυση της Ευρωπαϊκής Οικονομικής Κοινότητας δημιούργησε μια κοινή αγορά μεταξύ των έξι συμμετεχουσών χωρών (Βέλγιο, Γαλλία, Γερμανίας, Ιταλία, Λουξεμβούργο και Κάτω Χώρες). Στόχος ήταν η ενίσχυση των στενότερων δεσμών και η τόνωση της οικονομικής ανάπτυξης μέσω της ενίσχυσης του εμπορίου.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l-GR"/>
              <a:t>1981: Είσοδος Ελλάδας (1η Ιανουαρίου 1981, επί Κωνσταντίνου Καραμανλή).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l-GR"/>
              <a:t>1993:</a:t>
            </a:r>
            <a:r>
              <a:rPr lang="el-GR" b="0" i="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Η </a:t>
            </a:r>
            <a:r>
              <a:rPr lang="el-GR" b="0" i="0" u="sng" strike="noStrike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Ευρωπαϊκή Ένωση</a:t>
            </a:r>
            <a:r>
              <a:rPr lang="el-GR" b="0" i="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 (ΕΕ) δημιουργήθηκε το </a:t>
            </a:r>
            <a:r>
              <a:rPr lang="el-GR" b="0" i="0" u="sng" strike="noStrike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1993</a:t>
            </a:r>
            <a:r>
              <a:rPr lang="el-GR" b="0" i="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 με τη </a:t>
            </a:r>
            <a:r>
              <a:rPr lang="el-GR" b="0" i="0" u="sng">
                <a:solidFill>
                  <a:srgbClr val="3056A9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Συνθήκη του Μάαστριχτ</a:t>
            </a:r>
            <a:r>
              <a:rPr lang="el-GR" b="0" i="0">
                <a:solidFill>
                  <a:srgbClr val="3056A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l-GR" b="0" i="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99" name="Google Shape;99;p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8">
            <a:alphaModFix/>
          </a:blip>
          <a:srcRect l="357" r="357"/>
          <a:stretch/>
        </p:blipFill>
        <p:spPr>
          <a:xfrm>
            <a:off x="5400902" y="84664"/>
            <a:ext cx="6172200" cy="45974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Θεωρίες ολοκλήρωσης</a:t>
            </a:r>
            <a:endParaRPr/>
          </a:p>
        </p:txBody>
      </p:sp>
      <p:sp>
        <p:nvSpPr>
          <p:cNvPr id="105" name="Google Shape;105;p4"/>
          <p:cNvSpPr txBox="1">
            <a:spLocks noGrp="1"/>
          </p:cNvSpPr>
          <p:nvPr>
            <p:ph type="body" idx="1"/>
          </p:nvPr>
        </p:nvSpPr>
        <p:spPr>
          <a:xfrm>
            <a:off x="838200" y="931333"/>
            <a:ext cx="10515600" cy="5833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/>
              <a:t>Νεολειτουργισμός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Η ενοποίηση γίνεται σταδιακά.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Ξεκινά από την οικονομία (Ε.Ο.Κ).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Επεκτείνεται και σε άλλους τομείς της πολιτικής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/>
              <a:t>Διακυβερνητισμός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Τα κράτη είναι οι κύριοι παίκτες.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Αποφασίζουν προς όφελος της Ε.Ε. μόνο όταν λειτουργεί προς το συμφέρον τους.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/>
              <a:t>Ομοσπονδιακή προσέγγιση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Η Ευρώπη λειτουργεί σαν ένα ενιαίο κράτος.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l-GR"/>
              <a:t>Κοινή κυβέρνηση, στρατός, πολιτική (κυρίως εξωτερική πολιτική).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515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Η Ευρώπη σήμερα:</a:t>
            </a:r>
            <a:endParaRPr/>
          </a:p>
        </p:txBody>
      </p:sp>
      <p:sp>
        <p:nvSpPr>
          <p:cNvPr id="111" name="Google Shape;111;p5"/>
          <p:cNvSpPr txBox="1">
            <a:spLocks noGrp="1"/>
          </p:cNvSpPr>
          <p:nvPr>
            <p:ph type="body" idx="1"/>
          </p:nvPr>
        </p:nvSpPr>
        <p:spPr>
          <a:xfrm>
            <a:off x="838200" y="956733"/>
            <a:ext cx="10515600" cy="5833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 b="1" u="sng"/>
              <a:t>Οικονομική ισχύς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Επιβάλλει κυρώσεις.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Συνάπτει εμπορικές συμφωνίες.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Επηρεάζει την παγκόσμια αγορά (κυρώσεις κατά της Ρωσίας).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 b="1" u="sng"/>
              <a:t>Διπλωματική επιρροή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Συμμετέχει σε διεθνείς διαπραγματεύσεις.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Διαμεσολαβεί σε κρίσεις.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Έχει αποστολές σε άλλες χώρες.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l-GR" b="1" u="sng"/>
              <a:t>Κανονιστική δύναμη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Διεθνές δίκαιο.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l-GR"/>
              <a:t>Αξίες όπως δημοκρατία, προστασία των ανθρωπίνων δικαιωμάτων.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ctrTitle"/>
          </p:nvPr>
        </p:nvSpPr>
        <p:spPr>
          <a:xfrm>
            <a:off x="1524000" y="84667"/>
            <a:ext cx="914400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Οικονομική κρίση</a:t>
            </a:r>
            <a:endParaRPr/>
          </a:p>
        </p:txBody>
      </p:sp>
      <p:sp>
        <p:nvSpPr>
          <p:cNvPr id="117" name="Google Shape;117;p6"/>
          <p:cNvSpPr txBox="1">
            <a:spLocks noGrp="1"/>
          </p:cNvSpPr>
          <p:nvPr>
            <p:ph type="subTitle" idx="1"/>
          </p:nvPr>
        </p:nvSpPr>
        <p:spPr>
          <a:xfrm>
            <a:off x="1524000" y="1151467"/>
            <a:ext cx="9144000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l-GR"/>
              <a:t>Κρίση χρέους κρατών μελών της Ευρωζώνης (Ελληνική Κρίση Χρέους 2009–2018 καθώς και άλλων κρατών όπως Ιρλανδία, Πορτογαλία, Ισπανία).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l-GR"/>
              <a:t>Μέτρα λιτότητας (μειώσεις μισθών, συντάξεων, αύξηση φόρων και ιδιωτικοποιήσεις).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Διαφωνίες μεταξύ κρατών: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 </a:t>
            </a:r>
            <a:r>
              <a:rPr lang="el-GR" b="1" u="sng">
                <a:solidFill>
                  <a:srgbClr val="FF0000"/>
                </a:solidFill>
              </a:rPr>
              <a:t>Λιτότητα vs Ανάπτυξη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Βόρειες χώρες (π.χ. Γερμανία, Ολλανδία):Ήθελαν αυστηρή λιτότητα. Λογική: “Ξοδέψατε παραπάνω → τώρα διορθώστε τα”.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Νότιες χώρες (π.χ. Ελλάδα, Ιταλία):Ήθελαν χαλάρωση και αναπτυξιακή Λογική: “Με τόση λιτότητα η οικονομία πεθαίνει”.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Άρα Σύγκρουση: Πειθαρχία vs κοινωνική προστασία.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>
            <a:spLocks noGrp="1"/>
          </p:cNvSpPr>
          <p:nvPr>
            <p:ph type="title"/>
          </p:nvPr>
        </p:nvSpPr>
        <p:spPr>
          <a:xfrm>
            <a:off x="838200" y="84668"/>
            <a:ext cx="10515600" cy="516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Ουκρανικό ζήτημα</a:t>
            </a:r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body" idx="1"/>
          </p:nvPr>
        </p:nvSpPr>
        <p:spPr>
          <a:xfrm>
            <a:off x="838200" y="677333"/>
            <a:ext cx="10515600" cy="5499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Κυρώσεις κατά της Ρωσίας (Οικονομικές κυρώσεις σε τράπεζες, εμπόριο, ενέργεια, πάγωμα περιουσιακών στοιχείων Ρώσων ολιγαρχών και περιορισμοί στο πετρέλαιο και φυσικό αέριο).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Οικονομική και στρατιωτική βοήθεια στην Ουκρανία.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Υποδοχή προσφύγων στην Ε.Ε..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Η Ουκρανία πήρε καθεστώς υποψήφιας χώρας για ένταξη στην Ε.Ε..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Υπήρχαν διαφωνίες μεταξύ κρατών; Ναι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l-GR"/>
              <a:t>Στρατιωτική βοήθεια: Χώρες όπως Πολωνία και Βαλτικές χώρες → πολύ υπέρ (σκληρή στάση κατά της Ρωσίας) Άλλες (π.χ. Ουγγαρία) → πιο επιφυλακτικές.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l-GR"/>
              <a:t>Ενέργεια: Χώρες που εξαρτώνται από ρωσικό φυσικό αέριο (π.χ. Γερμανία) είχαν αρχικά δισταγμούς. Φόβος για οικονομικές επιπτώσεις.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3.   Ουγγαρία Κρατά πιο “φιλική” στάση προς τη Ρωσία. Αυτό δημιούργησε εντάσεις μέσα στην Ε.Ε..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5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Σχέσεις Ε.Ε. με Τουρκία</a:t>
            </a:r>
            <a:endParaRPr/>
          </a:p>
        </p:txBody>
      </p:sp>
      <p:sp>
        <p:nvSpPr>
          <p:cNvPr id="129" name="Google Shape;129;p8"/>
          <p:cNvSpPr txBox="1">
            <a:spLocks noGrp="1"/>
          </p:cNvSpPr>
          <p:nvPr>
            <p:ph type="body" idx="1"/>
          </p:nvPr>
        </p:nvSpPr>
        <p:spPr>
          <a:xfrm>
            <a:off x="838200" y="558800"/>
            <a:ext cx="10515600" cy="62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Η Τουρκία είναι υποψήφια χώρα για ένταξη στην Ε.Ε. (από το 1999). Υπάρχει τελωνειακή ένωση (ελεύθερο εμπόριο σε πολλά προϊόντα), συνεργάζονται σε θέματα όπως: Μεταναστευτικό, Εμπόριο, Ασφάλεια.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 Προβλήματα στις σχέσεις Ε.Ε. – Τουρκίας.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1.  Δημοκρατία και ανθρώπινα δικαιώματα: Η Ε.Ε. κατηγορεί την Τουρκία για: Περιορισμό ελευθερίας λόγου, παρεμβάσεις στη δικαιοσύνη. Αυτό είναι βασικό εμπόδιο για ένταξη.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2.  Κυπριακό: Η Τουρκία δεν αναγνωρίζει την Κυπριακή Δημοκρατία (μέλος της Ε.Ε.). Διατηρεί στρατό στο βόρειο τμήμα της Κύπρου. Εντάσεις στην Ανατολική Μεσόγειο. Έρευνες για φυσικό αέριο. Διαφωνίες για θαλάσσια σύνορα.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3.  Μεταναστευτικό: Η Τουρκία φιλοξενεί εκατομμύρια πρόσφυγες. Η Ε.Ε. εξαρτάται από τη συνεργασία της και αυτό δημιουργεί πίεση για  διαπραγμάτευση.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4. Προβλήματα Ελλάδας – Τουρκίας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Α. Αιγαίο Πέλαγος Διαφωνία για: Χωρικά ύδατα, εναέριο χώρο και υφαλοκρηπίδα / ΑΟΖ.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Β. Παραβιάσεις: Τουρκικά αεροσκάφη μπαίνουν στον ελληνικό εναέριο χώρο με συχνές εντάσεις.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Γ. Κυπριακό: Η Ελλάδα στηρίζει την Κύπρο. Η Τουρκία στηρίζει το βόρειο τμήμα.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Δ. Μεταναστευτικό: Πίεση στα ελληνικά σύνορα (π.χ. Έβρος, νησιά).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 Σχέσεις άλλων κρατών της Ε.Ε. με την Τουρκία.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Δεν έχουν όλοι την ίδια στάση. Χώρες με πιο “θετική” ή πρακτική στάση: Γερμανία, όπου κατοικούν  πολλοί Τούρκοι μετανάστες ενώ υπάρχουν ισχυρές οικονομικές σχέσεις, Ισπανία, Ιταλία:  Επενδύσεις και συνεργασία. Αντίθετα  χώρες με πιο “σκληρή” στάση: Ελλάδα και Κύπρος λόγω άμεσων συγκρούσεων.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49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/>
              <a:t>Μεταναστευτικό</a:t>
            </a:r>
            <a:endParaRPr/>
          </a:p>
        </p:txBody>
      </p:sp>
      <p:sp>
        <p:nvSpPr>
          <p:cNvPr id="135" name="Google Shape;135;p9"/>
          <p:cNvSpPr txBox="1">
            <a:spLocks noGrp="1"/>
          </p:cNvSpPr>
          <p:nvPr>
            <p:ph type="body" idx="1"/>
          </p:nvPr>
        </p:nvSpPr>
        <p:spPr>
          <a:xfrm>
            <a:off x="838200" y="961291"/>
            <a:ext cx="10515600" cy="5215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Η Ευρωπαϊκή Ένωση προσπαθεί να το διαχειριστεί με συνδυασμό μέτρων: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 1. Φύλαξη συνόρων: Ενίσχυση της Frontex (ευρωπαϊκή συνοριοφυλακή). Περισσότεροι έλεγχοι στα εξωτερικά σύνορα (Ελλάδα, Ιταλία κ.λπ.).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 2. Συμφωνίες με τρίτες χώρες π.χ. Ε.Ε. – Τουρκία (2016). Η Τουρκία περιορίζει τις ροές προς Ευρώπη. Η Ε.E. δίνει οικονομική βοήθεια.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l-GR"/>
              <a:t> 3. Σύστημα ασύλου: Κανόνες για το ποιος δικαιούται άσυλο. Βασικός κανόνας: η πρώτη χώρα εισόδου αναλαμβάνει την αίτηση (Κανονισμός Δουβλίνου). Αυτό πιέζει πολύ χώρες όπως η Ελλάδα.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 Υπάρχουν διαφωνίες μεταξύ κρατών-μελών; Ναι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 1. Κατανομή προσφύγων Νότιες χώρες (Ελλάδα, Ιταλία). Λένε: “Δεν μπορούμε να σηκώσουμε όλο το βάρος μόνοι μας” Ανατολικές χώρες (π.χ. Ουγγαρία, Πολωνία): Αρνούνται να δεχτούν πρόσφυγες. Μεγάλη σύγκρουση για το “ποιος θα πάρει πόσους”.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 2. Ανοιχτή vs κλειστή πολιτική. Χώρες όπως Γερμανία (παλιότερα): Πιο ανοιχτή στάση (“δεχόμαστε πρόσφυγες”).Άλλες χώρες: Θέλουν αυστηρό έλεγχο και περιορισμούς.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l-GR"/>
              <a:t> 3. Θέματα ασφάλειας και πολιτισμού: Κάποια κράτη φοβούνται την αύξηση εγκληματικότητας και την αλλοίωση πολιτισμού. Αυτό επηρεάζει τις πολιτικές αποφάσεις.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11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Ευρωπαϊκή ολοκλήρωση</vt:lpstr>
      <vt:lpstr>Τι είναι η Ευρωπαϊκή ολοκλήρωση;</vt:lpstr>
      <vt:lpstr>Ιστορική αναδρομή</vt:lpstr>
      <vt:lpstr>Θεωρίες ολοκλήρωσης</vt:lpstr>
      <vt:lpstr>Η Ευρώπη σήμερα:</vt:lpstr>
      <vt:lpstr>Οικονομική κρίση</vt:lpstr>
      <vt:lpstr>Ουκρανικό ζήτημα</vt:lpstr>
      <vt:lpstr>Σχέσεις Ε.Ε. με Τουρκία</vt:lpstr>
      <vt:lpstr>Μεταναστευτικό</vt:lpstr>
      <vt:lpstr>Ποιες δυσκολίες αντιμετωπίζει η Ε.Ε.;</vt:lpstr>
      <vt:lpstr>Συμπέρασμα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Ευρωπαϊκή ολοκλήρωση</dc:title>
  <dc:creator>User</dc:creator>
  <cp:lastModifiedBy>Nick Stathakopoulos</cp:lastModifiedBy>
  <cp:revision>1</cp:revision>
  <dcterms:created xsi:type="dcterms:W3CDTF">2026-04-15T10:15:53Z</dcterms:created>
  <dcterms:modified xsi:type="dcterms:W3CDTF">2026-04-20T11:03:08Z</dcterms:modified>
</cp:coreProperties>
</file>