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68" r:id="rId16"/>
    <p:sldId id="271" r:id="rId17"/>
    <p:sldId id="274" r:id="rId18"/>
    <p:sldId id="272" r:id="rId19"/>
    <p:sldId id="273" r:id="rId2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51"/>
    <p:restoredTop sz="94678"/>
  </p:normalViewPr>
  <p:slideViewPr>
    <p:cSldViewPr snapToGrid="0">
      <p:cViewPr varScale="1">
        <p:scale>
          <a:sx n="98" d="100"/>
          <a:sy n="98" d="100"/>
        </p:scale>
        <p:origin x="200"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E59ED-421E-A444-9CC2-F4982117F5B0}" type="datetimeFigureOut">
              <a:rPr lang="el-GR" smtClean="0"/>
              <a:t>21/4/26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2E6F2-4D47-734A-B7F6-D53ABF59FD26}" type="slidenum">
              <a:rPr lang="el-GR" smtClean="0"/>
              <a:t>‹#›</a:t>
            </a:fld>
            <a:endParaRPr lang="el-GR"/>
          </a:p>
        </p:txBody>
      </p:sp>
    </p:spTree>
    <p:extLst>
      <p:ext uri="{BB962C8B-B14F-4D97-AF65-F5344CB8AC3E}">
        <p14:creationId xmlns:p14="http://schemas.microsoft.com/office/powerpoint/2010/main" val="306923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8D2E6F2-4D47-734A-B7F6-D53ABF59FD26}" type="slidenum">
              <a:rPr lang="el-GR" smtClean="0"/>
              <a:t>2</a:t>
            </a:fld>
            <a:endParaRPr lang="el-GR"/>
          </a:p>
        </p:txBody>
      </p:sp>
    </p:spTree>
    <p:extLst>
      <p:ext uri="{BB962C8B-B14F-4D97-AF65-F5344CB8AC3E}">
        <p14:creationId xmlns:p14="http://schemas.microsoft.com/office/powerpoint/2010/main" val="3437946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F163CA-41CC-9C23-42F3-4D98358D545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AA040AA-3D00-D81B-90BF-096DDD1A40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E8A7B3A-CFF0-F27B-F60B-473382010113}"/>
              </a:ext>
            </a:extLst>
          </p:cNvPr>
          <p:cNvSpPr>
            <a:spLocks noGrp="1"/>
          </p:cNvSpPr>
          <p:nvPr>
            <p:ph type="dt" sz="half" idx="10"/>
          </p:nvPr>
        </p:nvSpPr>
        <p:spPr/>
        <p:txBody>
          <a:bodyPr/>
          <a:lstStyle/>
          <a:p>
            <a:fld id="{074BD55E-3719-E847-AF61-8FD12BA59817}" type="datetime1">
              <a:rPr lang="el-GR" smtClean="0"/>
              <a:t>21/4/26</a:t>
            </a:fld>
            <a:endParaRPr lang="el-GR"/>
          </a:p>
        </p:txBody>
      </p:sp>
      <p:sp>
        <p:nvSpPr>
          <p:cNvPr id="5" name="Θέση υποσέλιδου 4">
            <a:extLst>
              <a:ext uri="{FF2B5EF4-FFF2-40B4-BE49-F238E27FC236}">
                <a16:creationId xmlns:a16="http://schemas.microsoft.com/office/drawing/2014/main" id="{AB77FC35-8432-D78C-3226-291FF4DC6E0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BE8CE5-732A-B658-EC3D-5C154E95B683}"/>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202350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6258E2-7D4E-DFE2-79A3-451894FF2E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3E5EC14-9EA2-B997-3592-863BBF9FE56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06E2645-FACE-AF5B-6AF6-51AB426D3742}"/>
              </a:ext>
            </a:extLst>
          </p:cNvPr>
          <p:cNvSpPr>
            <a:spLocks noGrp="1"/>
          </p:cNvSpPr>
          <p:nvPr>
            <p:ph type="dt" sz="half" idx="10"/>
          </p:nvPr>
        </p:nvSpPr>
        <p:spPr/>
        <p:txBody>
          <a:bodyPr/>
          <a:lstStyle/>
          <a:p>
            <a:fld id="{02462AA6-5119-CE42-959F-4B79E1E9C9F7}" type="datetime1">
              <a:rPr lang="el-GR" smtClean="0"/>
              <a:t>21/4/26</a:t>
            </a:fld>
            <a:endParaRPr lang="el-GR"/>
          </a:p>
        </p:txBody>
      </p:sp>
      <p:sp>
        <p:nvSpPr>
          <p:cNvPr id="5" name="Θέση υποσέλιδου 4">
            <a:extLst>
              <a:ext uri="{FF2B5EF4-FFF2-40B4-BE49-F238E27FC236}">
                <a16:creationId xmlns:a16="http://schemas.microsoft.com/office/drawing/2014/main" id="{59CC9571-414F-3A37-7D79-4613D654CDB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88E8354-40D9-6F71-D480-54E3BD8989FB}"/>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336970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E5BCB17-2077-EA5E-CAE2-5D4E1942BA2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A9C3301-E451-316C-8BAC-489931A3D63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8BD43FD-EE45-E34B-52E5-3DE4EA584B1C}"/>
              </a:ext>
            </a:extLst>
          </p:cNvPr>
          <p:cNvSpPr>
            <a:spLocks noGrp="1"/>
          </p:cNvSpPr>
          <p:nvPr>
            <p:ph type="dt" sz="half" idx="10"/>
          </p:nvPr>
        </p:nvSpPr>
        <p:spPr/>
        <p:txBody>
          <a:bodyPr/>
          <a:lstStyle/>
          <a:p>
            <a:fld id="{7D05C282-8264-DF4F-8F65-45C32E9CB56B}" type="datetime1">
              <a:rPr lang="el-GR" smtClean="0"/>
              <a:t>21/4/26</a:t>
            </a:fld>
            <a:endParaRPr lang="el-GR"/>
          </a:p>
        </p:txBody>
      </p:sp>
      <p:sp>
        <p:nvSpPr>
          <p:cNvPr id="5" name="Θέση υποσέλιδου 4">
            <a:extLst>
              <a:ext uri="{FF2B5EF4-FFF2-40B4-BE49-F238E27FC236}">
                <a16:creationId xmlns:a16="http://schemas.microsoft.com/office/drawing/2014/main" id="{1663CD48-7769-F363-E37E-3716DA7ADAA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42B2C9-7308-D080-2CDF-0C13059A312F}"/>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312609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D9EE0C-8A75-27BA-2B60-02ABCD8B16C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4E58CDE-4233-6F34-361B-6DFD8D98D90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D41F5EE-1987-FDFF-9D65-E4EBC3B74506}"/>
              </a:ext>
            </a:extLst>
          </p:cNvPr>
          <p:cNvSpPr>
            <a:spLocks noGrp="1"/>
          </p:cNvSpPr>
          <p:nvPr>
            <p:ph type="dt" sz="half" idx="10"/>
          </p:nvPr>
        </p:nvSpPr>
        <p:spPr/>
        <p:txBody>
          <a:bodyPr/>
          <a:lstStyle/>
          <a:p>
            <a:fld id="{62393A56-17A9-804B-AD27-EA2D8CBAAE63}" type="datetime1">
              <a:rPr lang="el-GR" smtClean="0"/>
              <a:t>21/4/26</a:t>
            </a:fld>
            <a:endParaRPr lang="el-GR"/>
          </a:p>
        </p:txBody>
      </p:sp>
      <p:sp>
        <p:nvSpPr>
          <p:cNvPr id="5" name="Θέση υποσέλιδου 4">
            <a:extLst>
              <a:ext uri="{FF2B5EF4-FFF2-40B4-BE49-F238E27FC236}">
                <a16:creationId xmlns:a16="http://schemas.microsoft.com/office/drawing/2014/main" id="{45E87974-A370-ECAF-7E0B-CB864152C24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006D643-EA7C-F528-80D1-C3EBBF839B2D}"/>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267809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7AA1A5-F8F5-6109-682A-5074762113F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6BBA186-4154-CFF6-B134-08E05F69B8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3A144D0-C985-F2EF-C093-349FA60164D6}"/>
              </a:ext>
            </a:extLst>
          </p:cNvPr>
          <p:cNvSpPr>
            <a:spLocks noGrp="1"/>
          </p:cNvSpPr>
          <p:nvPr>
            <p:ph type="dt" sz="half" idx="10"/>
          </p:nvPr>
        </p:nvSpPr>
        <p:spPr/>
        <p:txBody>
          <a:bodyPr/>
          <a:lstStyle/>
          <a:p>
            <a:fld id="{446EC390-7ED4-2B46-8808-5E56B033E7C5}" type="datetime1">
              <a:rPr lang="el-GR" smtClean="0"/>
              <a:t>21/4/26</a:t>
            </a:fld>
            <a:endParaRPr lang="el-GR"/>
          </a:p>
        </p:txBody>
      </p:sp>
      <p:sp>
        <p:nvSpPr>
          <p:cNvPr id="5" name="Θέση υποσέλιδου 4">
            <a:extLst>
              <a:ext uri="{FF2B5EF4-FFF2-40B4-BE49-F238E27FC236}">
                <a16:creationId xmlns:a16="http://schemas.microsoft.com/office/drawing/2014/main" id="{F3D13102-E747-D8A3-C972-F10F480FE39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2A80C96-2021-EB20-4C9A-4E02EF3F070F}"/>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228050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447BEA-4597-C92F-3FB8-36897171BD4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AB15828-F2CC-A70D-5907-D0E93E492E20}"/>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F0A2ED5-6634-427A-9770-E9BB0B58DC4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CB57D008-4A52-0055-4037-0826E40B8C50}"/>
              </a:ext>
            </a:extLst>
          </p:cNvPr>
          <p:cNvSpPr>
            <a:spLocks noGrp="1"/>
          </p:cNvSpPr>
          <p:nvPr>
            <p:ph type="dt" sz="half" idx="10"/>
          </p:nvPr>
        </p:nvSpPr>
        <p:spPr/>
        <p:txBody>
          <a:bodyPr/>
          <a:lstStyle/>
          <a:p>
            <a:fld id="{9701DA38-F7CC-4E40-B625-EC6663BFE486}" type="datetime1">
              <a:rPr lang="el-GR" smtClean="0"/>
              <a:t>21/4/26</a:t>
            </a:fld>
            <a:endParaRPr lang="el-GR"/>
          </a:p>
        </p:txBody>
      </p:sp>
      <p:sp>
        <p:nvSpPr>
          <p:cNvPr id="6" name="Θέση υποσέλιδου 5">
            <a:extLst>
              <a:ext uri="{FF2B5EF4-FFF2-40B4-BE49-F238E27FC236}">
                <a16:creationId xmlns:a16="http://schemas.microsoft.com/office/drawing/2014/main" id="{E21F6A8F-1E46-CE62-6B8C-40443E09C06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4DF1E47-AC1D-5759-E4D2-98197C49E552}"/>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48561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5E4582-2ED2-5918-3832-EA67B934ADB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FD368E4-1029-0C96-CF36-38A7A80F5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1CB98B0-BAEB-21A5-CFA7-8A386FA58BE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6045BA9-4450-27C7-5D9C-F495E6490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8D8257A-823D-2692-00FA-BA933C2EA90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078A8AE-EE47-52B2-FB30-1933D4D9ABC6}"/>
              </a:ext>
            </a:extLst>
          </p:cNvPr>
          <p:cNvSpPr>
            <a:spLocks noGrp="1"/>
          </p:cNvSpPr>
          <p:nvPr>
            <p:ph type="dt" sz="half" idx="10"/>
          </p:nvPr>
        </p:nvSpPr>
        <p:spPr/>
        <p:txBody>
          <a:bodyPr/>
          <a:lstStyle/>
          <a:p>
            <a:fld id="{18CA559B-EAEF-9849-A205-D9865B30071E}" type="datetime1">
              <a:rPr lang="el-GR" smtClean="0"/>
              <a:t>21/4/26</a:t>
            </a:fld>
            <a:endParaRPr lang="el-GR"/>
          </a:p>
        </p:txBody>
      </p:sp>
      <p:sp>
        <p:nvSpPr>
          <p:cNvPr id="8" name="Θέση υποσέλιδου 7">
            <a:extLst>
              <a:ext uri="{FF2B5EF4-FFF2-40B4-BE49-F238E27FC236}">
                <a16:creationId xmlns:a16="http://schemas.microsoft.com/office/drawing/2014/main" id="{7F833F51-6BC6-6AB5-2E98-B89883F6A30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68A2717-EE36-53D6-CB97-E58FDC981E12}"/>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344645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FEAD30-2AC0-51E6-0F79-0CA4029B6A7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0DD14C1-3ED0-EDD2-57EA-7B45E2CEE1EF}"/>
              </a:ext>
            </a:extLst>
          </p:cNvPr>
          <p:cNvSpPr>
            <a:spLocks noGrp="1"/>
          </p:cNvSpPr>
          <p:nvPr>
            <p:ph type="dt" sz="half" idx="10"/>
          </p:nvPr>
        </p:nvSpPr>
        <p:spPr/>
        <p:txBody>
          <a:bodyPr/>
          <a:lstStyle/>
          <a:p>
            <a:fld id="{C2266D7D-A818-6F47-AC52-77278B3F7BB9}" type="datetime1">
              <a:rPr lang="el-GR" smtClean="0"/>
              <a:t>21/4/26</a:t>
            </a:fld>
            <a:endParaRPr lang="el-GR"/>
          </a:p>
        </p:txBody>
      </p:sp>
      <p:sp>
        <p:nvSpPr>
          <p:cNvPr id="4" name="Θέση υποσέλιδου 3">
            <a:extLst>
              <a:ext uri="{FF2B5EF4-FFF2-40B4-BE49-F238E27FC236}">
                <a16:creationId xmlns:a16="http://schemas.microsoft.com/office/drawing/2014/main" id="{364240B0-00BD-3BFA-D64F-8442FB29929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6AC0021-000B-316F-742E-01EABC28A957}"/>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339694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461FB44-437F-E0BB-FFEA-4BAEE8BE7D59}"/>
              </a:ext>
            </a:extLst>
          </p:cNvPr>
          <p:cNvSpPr>
            <a:spLocks noGrp="1"/>
          </p:cNvSpPr>
          <p:nvPr>
            <p:ph type="dt" sz="half" idx="10"/>
          </p:nvPr>
        </p:nvSpPr>
        <p:spPr/>
        <p:txBody>
          <a:bodyPr/>
          <a:lstStyle/>
          <a:p>
            <a:fld id="{1F2C8ABD-1F9F-9644-A2C3-009A33E6459A}" type="datetime1">
              <a:rPr lang="el-GR" smtClean="0"/>
              <a:t>21/4/26</a:t>
            </a:fld>
            <a:endParaRPr lang="el-GR"/>
          </a:p>
        </p:txBody>
      </p:sp>
      <p:sp>
        <p:nvSpPr>
          <p:cNvPr id="3" name="Θέση υποσέλιδου 2">
            <a:extLst>
              <a:ext uri="{FF2B5EF4-FFF2-40B4-BE49-F238E27FC236}">
                <a16:creationId xmlns:a16="http://schemas.microsoft.com/office/drawing/2014/main" id="{976BEB76-EA7C-B983-7F2D-7845B09AC56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2155E00-45D7-3F97-1065-3378BDAB8BE1}"/>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124200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70C0B1-8EED-664B-349C-B7B3D091CB3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2F88191-FDA4-14EF-7495-6CCD02AAD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F5C098F8-F79F-F377-A0BF-33E617069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024146D-F051-AA26-B79D-B51CD812E710}"/>
              </a:ext>
            </a:extLst>
          </p:cNvPr>
          <p:cNvSpPr>
            <a:spLocks noGrp="1"/>
          </p:cNvSpPr>
          <p:nvPr>
            <p:ph type="dt" sz="half" idx="10"/>
          </p:nvPr>
        </p:nvSpPr>
        <p:spPr/>
        <p:txBody>
          <a:bodyPr/>
          <a:lstStyle/>
          <a:p>
            <a:fld id="{D52BC390-1D8A-804B-AD97-F59807A8B4B9}" type="datetime1">
              <a:rPr lang="el-GR" smtClean="0"/>
              <a:t>21/4/26</a:t>
            </a:fld>
            <a:endParaRPr lang="el-GR"/>
          </a:p>
        </p:txBody>
      </p:sp>
      <p:sp>
        <p:nvSpPr>
          <p:cNvPr id="6" name="Θέση υποσέλιδου 5">
            <a:extLst>
              <a:ext uri="{FF2B5EF4-FFF2-40B4-BE49-F238E27FC236}">
                <a16:creationId xmlns:a16="http://schemas.microsoft.com/office/drawing/2014/main" id="{AC824A6F-18AC-DB0F-BD85-72B023AA19C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412E493-D95D-218C-EFCB-128C45235D32}"/>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1886546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903B91-4FC3-2B9B-260A-CCDD23D847D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B6F3F05-F59A-0FB3-C702-D94FEFCCB5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55C7861-3735-733D-EAB1-7F03856E7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4F529EF-25D4-AB96-9DE5-A3961FA349FB}"/>
              </a:ext>
            </a:extLst>
          </p:cNvPr>
          <p:cNvSpPr>
            <a:spLocks noGrp="1"/>
          </p:cNvSpPr>
          <p:nvPr>
            <p:ph type="dt" sz="half" idx="10"/>
          </p:nvPr>
        </p:nvSpPr>
        <p:spPr/>
        <p:txBody>
          <a:bodyPr/>
          <a:lstStyle/>
          <a:p>
            <a:fld id="{072BF9CB-71D7-8642-9A43-62F77E5339F3}" type="datetime1">
              <a:rPr lang="el-GR" smtClean="0"/>
              <a:t>21/4/26</a:t>
            </a:fld>
            <a:endParaRPr lang="el-GR"/>
          </a:p>
        </p:txBody>
      </p:sp>
      <p:sp>
        <p:nvSpPr>
          <p:cNvPr id="6" name="Θέση υποσέλιδου 5">
            <a:extLst>
              <a:ext uri="{FF2B5EF4-FFF2-40B4-BE49-F238E27FC236}">
                <a16:creationId xmlns:a16="http://schemas.microsoft.com/office/drawing/2014/main" id="{7CF0ACA5-BB23-7675-8F3F-55832C055E1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7A59752-5BB9-F766-26EC-89BE81833642}"/>
              </a:ext>
            </a:extLst>
          </p:cNvPr>
          <p:cNvSpPr>
            <a:spLocks noGrp="1"/>
          </p:cNvSpPr>
          <p:nvPr>
            <p:ph type="sldNum" sz="quarter" idx="12"/>
          </p:nvPr>
        </p:nvSpPr>
        <p:spPr/>
        <p:txBody>
          <a:bodyPr/>
          <a:lstStyle/>
          <a:p>
            <a:fld id="{45CC8302-F47A-254A-B461-7EBC9B151FD1}" type="slidenum">
              <a:rPr lang="el-GR" smtClean="0"/>
              <a:t>‹#›</a:t>
            </a:fld>
            <a:endParaRPr lang="el-GR"/>
          </a:p>
        </p:txBody>
      </p:sp>
    </p:spTree>
    <p:extLst>
      <p:ext uri="{BB962C8B-B14F-4D97-AF65-F5344CB8AC3E}">
        <p14:creationId xmlns:p14="http://schemas.microsoft.com/office/powerpoint/2010/main" val="37030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F7BED8B-FA48-6B1E-5524-48F9E919E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0E66744-E2AC-81A8-44BB-8E3B97E89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2C7ABC-3833-DB87-870C-0625B61C3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8675A5-ED6B-2240-8213-E3121D2FF8CE}" type="datetime1">
              <a:rPr lang="el-GR" smtClean="0"/>
              <a:t>21/4/26</a:t>
            </a:fld>
            <a:endParaRPr lang="el-GR"/>
          </a:p>
        </p:txBody>
      </p:sp>
      <p:sp>
        <p:nvSpPr>
          <p:cNvPr id="5" name="Θέση υποσέλιδου 4">
            <a:extLst>
              <a:ext uri="{FF2B5EF4-FFF2-40B4-BE49-F238E27FC236}">
                <a16:creationId xmlns:a16="http://schemas.microsoft.com/office/drawing/2014/main" id="{060107E7-A507-B6FF-1CBE-D6EDC8F65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03F8374-F21E-983B-AF90-DC8B48CB3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CC8302-F47A-254A-B461-7EBC9B151FD1}" type="slidenum">
              <a:rPr lang="el-GR" smtClean="0"/>
              <a:t>‹#›</a:t>
            </a:fld>
            <a:endParaRPr lang="el-GR"/>
          </a:p>
        </p:txBody>
      </p:sp>
    </p:spTree>
    <p:extLst>
      <p:ext uri="{BB962C8B-B14F-4D97-AF65-F5344CB8AC3E}">
        <p14:creationId xmlns:p14="http://schemas.microsoft.com/office/powerpoint/2010/main" val="2076106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43B36BBC-AAD1-6AB9-B5D5-E589FCC71472}"/>
              </a:ext>
            </a:extLst>
          </p:cNvPr>
          <p:cNvPicPr>
            <a:picLocks noChangeAspect="1"/>
          </p:cNvPicPr>
          <p:nvPr/>
        </p:nvPicPr>
        <p:blipFill>
          <a:blip r:embed="rId2"/>
          <a:srcRect/>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Τίτλος 1">
            <a:extLst>
              <a:ext uri="{FF2B5EF4-FFF2-40B4-BE49-F238E27FC236}">
                <a16:creationId xmlns:a16="http://schemas.microsoft.com/office/drawing/2014/main" id="{17B8C5E3-CF24-F25A-DD64-AC902956FE56}"/>
              </a:ext>
            </a:extLst>
          </p:cNvPr>
          <p:cNvSpPr>
            <a:spLocks noGrp="1"/>
          </p:cNvSpPr>
          <p:nvPr>
            <p:ph type="ctrTitle"/>
          </p:nvPr>
        </p:nvSpPr>
        <p:spPr>
          <a:xfrm>
            <a:off x="324855" y="5135672"/>
            <a:ext cx="7503913" cy="876821"/>
          </a:xfrm>
        </p:spPr>
        <p:txBody>
          <a:bodyPr anchor="b">
            <a:normAutofit fontScale="90000"/>
          </a:bodyPr>
          <a:lstStyle/>
          <a:p>
            <a:pPr algn="l"/>
            <a:r>
              <a:rPr lang="el-GR" sz="3600" b="1" dirty="0">
                <a:solidFill>
                  <a:schemeClr val="tx1">
                    <a:lumMod val="85000"/>
                    <a:lumOff val="15000"/>
                  </a:schemeClr>
                </a:solidFill>
              </a:rPr>
              <a:t>Επιμέρους θέματα εξωτερικής πολιτικής</a:t>
            </a:r>
          </a:p>
        </p:txBody>
      </p:sp>
      <p:sp>
        <p:nvSpPr>
          <p:cNvPr id="3" name="Υπότιτλος 2">
            <a:extLst>
              <a:ext uri="{FF2B5EF4-FFF2-40B4-BE49-F238E27FC236}">
                <a16:creationId xmlns:a16="http://schemas.microsoft.com/office/drawing/2014/main" id="{FC852DB0-1459-59D0-6950-82C4A16F59F6}"/>
              </a:ext>
            </a:extLst>
          </p:cNvPr>
          <p:cNvSpPr>
            <a:spLocks noGrp="1"/>
          </p:cNvSpPr>
          <p:nvPr>
            <p:ph type="subTitle" idx="1"/>
          </p:nvPr>
        </p:nvSpPr>
        <p:spPr>
          <a:xfrm>
            <a:off x="324855" y="6012494"/>
            <a:ext cx="7206284" cy="563670"/>
          </a:xfrm>
        </p:spPr>
        <p:txBody>
          <a:bodyPr anchor="t">
            <a:noAutofit/>
          </a:bodyPr>
          <a:lstStyle/>
          <a:p>
            <a:pPr algn="l"/>
            <a:r>
              <a:rPr lang="el-GR" sz="2800" b="1" dirty="0">
                <a:solidFill>
                  <a:schemeClr val="tx1">
                    <a:lumMod val="85000"/>
                    <a:lumOff val="15000"/>
                  </a:schemeClr>
                </a:solidFill>
              </a:rPr>
              <a:t>Αντώνιος </a:t>
            </a:r>
            <a:r>
              <a:rPr lang="el-GR" sz="2800" b="1" dirty="0" err="1">
                <a:solidFill>
                  <a:schemeClr val="tx1">
                    <a:lumMod val="85000"/>
                    <a:lumOff val="15000"/>
                  </a:schemeClr>
                </a:solidFill>
              </a:rPr>
              <a:t>Νατσιός</a:t>
            </a:r>
            <a:endParaRPr lang="el-GR" sz="2800" b="1" dirty="0">
              <a:solidFill>
                <a:schemeClr val="tx1">
                  <a:lumMod val="85000"/>
                  <a:lumOff val="15000"/>
                </a:schemeClr>
              </a:solidFill>
            </a:endParaRPr>
          </a:p>
        </p:txBody>
      </p:sp>
      <p:sp>
        <p:nvSpPr>
          <p:cNvPr id="4" name="Θέση αριθμού διαφάνειας 3">
            <a:extLst>
              <a:ext uri="{FF2B5EF4-FFF2-40B4-BE49-F238E27FC236}">
                <a16:creationId xmlns:a16="http://schemas.microsoft.com/office/drawing/2014/main" id="{A04A4CE8-C3F7-0476-8377-E758F0B3DF09}"/>
              </a:ext>
            </a:extLst>
          </p:cNvPr>
          <p:cNvSpPr>
            <a:spLocks noGrp="1"/>
          </p:cNvSpPr>
          <p:nvPr>
            <p:ph type="sldNum" sz="quarter" idx="12"/>
          </p:nvPr>
        </p:nvSpPr>
        <p:spPr/>
        <p:txBody>
          <a:bodyPr/>
          <a:lstStyle/>
          <a:p>
            <a:fld id="{45CC8302-F47A-254A-B461-7EBC9B151FD1}" type="slidenum">
              <a:rPr lang="el-GR" smtClean="0"/>
              <a:t>1</a:t>
            </a:fld>
            <a:endParaRPr lang="el-GR"/>
          </a:p>
        </p:txBody>
      </p:sp>
    </p:spTree>
    <p:extLst>
      <p:ext uri="{BB962C8B-B14F-4D97-AF65-F5344CB8AC3E}">
        <p14:creationId xmlns:p14="http://schemas.microsoft.com/office/powerpoint/2010/main" val="308071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FA344BB1-9786-4586-0864-1579537A8348}"/>
              </a:ext>
            </a:extLst>
          </p:cNvPr>
          <p:cNvSpPr>
            <a:spLocks noGrp="1"/>
          </p:cNvSpPr>
          <p:nvPr>
            <p:ph type="title"/>
          </p:nvPr>
        </p:nvSpPr>
        <p:spPr>
          <a:xfrm>
            <a:off x="425824" y="323385"/>
            <a:ext cx="10103631" cy="1617053"/>
          </a:xfrm>
        </p:spPr>
        <p:txBody>
          <a:bodyPr>
            <a:normAutofit/>
          </a:bodyPr>
          <a:lstStyle/>
          <a:p>
            <a:r>
              <a:rPr lang="el-GR" dirty="0"/>
              <a:t>Δημοψήφισμα </a:t>
            </a:r>
            <a:r>
              <a:rPr lang="en-US" dirty="0"/>
              <a:t>Brexit</a:t>
            </a:r>
            <a:endParaRPr lang="el-GR" dirty="0"/>
          </a:p>
        </p:txBody>
      </p:sp>
      <p:sp>
        <p:nvSpPr>
          <p:cNvPr id="3" name="Θέση περιεχομένου 2">
            <a:extLst>
              <a:ext uri="{FF2B5EF4-FFF2-40B4-BE49-F238E27FC236}">
                <a16:creationId xmlns:a16="http://schemas.microsoft.com/office/drawing/2014/main" id="{739B7E88-FA20-FD81-48B0-40A8C6DC5192}"/>
              </a:ext>
            </a:extLst>
          </p:cNvPr>
          <p:cNvSpPr>
            <a:spLocks noGrp="1"/>
          </p:cNvSpPr>
          <p:nvPr>
            <p:ph idx="1"/>
          </p:nvPr>
        </p:nvSpPr>
        <p:spPr>
          <a:xfrm>
            <a:off x="524107" y="2141034"/>
            <a:ext cx="5765181" cy="3975101"/>
          </a:xfrm>
        </p:spPr>
        <p:txBody>
          <a:bodyPr>
            <a:noAutofit/>
          </a:bodyPr>
          <a:lstStyle/>
          <a:p>
            <a:r>
              <a:rPr lang="el-GR" sz="2000" b="1" dirty="0"/>
              <a:t>15.04.2016: </a:t>
            </a:r>
            <a:r>
              <a:rPr lang="el-GR" sz="2000" dirty="0"/>
              <a:t>Ξεκίνησε η προεκλογική εκστρατεία και εξελίχθηκε με ιδιαίτερη ένταση πρωτόγνωρη για τα βρετανικά δεδομένα ανάμεσα στα δύο στρατόπεδα, της παραμονής στην ΕΕ («</a:t>
            </a:r>
            <a:r>
              <a:rPr lang="en-US" sz="2000" dirty="0"/>
              <a:t>Bremain</a:t>
            </a:r>
            <a:r>
              <a:rPr lang="el-GR" sz="2000" dirty="0"/>
              <a:t>») και της εξόδου («</a:t>
            </a:r>
            <a:r>
              <a:rPr lang="en-US" sz="2000" dirty="0"/>
              <a:t>Brexit</a:t>
            </a:r>
            <a:r>
              <a:rPr lang="el-GR" sz="2000" dirty="0"/>
              <a:t>»)</a:t>
            </a:r>
          </a:p>
          <a:p>
            <a:r>
              <a:rPr lang="el-GR" sz="2000" b="1" dirty="0"/>
              <a:t>16.06.2016: </a:t>
            </a:r>
            <a:r>
              <a:rPr lang="el-GR" sz="2000" dirty="0"/>
              <a:t>Η δολοφονία της βουλευτίνας των Εργατικών Τζο </a:t>
            </a:r>
            <a:r>
              <a:rPr lang="el-GR" sz="2000" dirty="0" err="1"/>
              <a:t>Κοξ</a:t>
            </a:r>
            <a:r>
              <a:rPr lang="el-GR" sz="2000" dirty="0"/>
              <a:t> από ένα οπαδό του </a:t>
            </a:r>
            <a:r>
              <a:rPr lang="en-US" sz="2000" dirty="0"/>
              <a:t>Brexit</a:t>
            </a:r>
            <a:r>
              <a:rPr lang="el-GR" sz="2000" dirty="0"/>
              <a:t> έριξε βαριά τη σκιά της πάνω από την ούτως ή άλλως τεταμένη προεκλογική περίοδο</a:t>
            </a:r>
          </a:p>
          <a:p>
            <a:r>
              <a:rPr lang="el-GR" sz="2000" b="1" dirty="0"/>
              <a:t>23.06.2016: </a:t>
            </a:r>
            <a:r>
              <a:rPr lang="el-GR" sz="2000" dirty="0"/>
              <a:t>Το εκλογικό σώμα αποφάσισε την έξοδο του ΗΒ από την ΕΕ. Πιο συγκεκριμένα 17.410.742 (51,89%) πολίτες ψήφισαν την αποχώρηση της χώρας από την ΕΕ και 16.141.241 (48,11%) προτίμησαν την παραμονή στην ΕΕ</a:t>
            </a:r>
          </a:p>
        </p:txBody>
      </p:sp>
      <p:pic>
        <p:nvPicPr>
          <p:cNvPr id="4" name="Εικόνα 3">
            <a:extLst>
              <a:ext uri="{FF2B5EF4-FFF2-40B4-BE49-F238E27FC236}">
                <a16:creationId xmlns:a16="http://schemas.microsoft.com/office/drawing/2014/main" id="{F7A2060C-28BB-7264-64BA-9B6A0C78C23A}"/>
              </a:ext>
            </a:extLst>
          </p:cNvPr>
          <p:cNvPicPr>
            <a:picLocks noChangeAspect="1"/>
          </p:cNvPicPr>
          <p:nvPr/>
        </p:nvPicPr>
        <p:blipFill>
          <a:blip r:embed="rId2"/>
          <a:stretch>
            <a:fillRect/>
          </a:stretch>
        </p:blipFill>
        <p:spPr>
          <a:xfrm>
            <a:off x="6719367" y="2687444"/>
            <a:ext cx="5162517" cy="2565024"/>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Θέση αριθμού διαφάνειας 4">
            <a:extLst>
              <a:ext uri="{FF2B5EF4-FFF2-40B4-BE49-F238E27FC236}">
                <a16:creationId xmlns:a16="http://schemas.microsoft.com/office/drawing/2014/main" id="{9F1E12CB-666D-08A0-A8E3-C5DEBF31FBDD}"/>
              </a:ext>
            </a:extLst>
          </p:cNvPr>
          <p:cNvSpPr>
            <a:spLocks noGrp="1"/>
          </p:cNvSpPr>
          <p:nvPr>
            <p:ph type="sldNum" sz="quarter" idx="12"/>
          </p:nvPr>
        </p:nvSpPr>
        <p:spPr/>
        <p:txBody>
          <a:bodyPr/>
          <a:lstStyle/>
          <a:p>
            <a:fld id="{45CC8302-F47A-254A-B461-7EBC9B151FD1}" type="slidenum">
              <a:rPr lang="el-GR" smtClean="0"/>
              <a:t>10</a:t>
            </a:fld>
            <a:endParaRPr lang="el-GR"/>
          </a:p>
        </p:txBody>
      </p:sp>
    </p:spTree>
    <p:extLst>
      <p:ext uri="{BB962C8B-B14F-4D97-AF65-F5344CB8AC3E}">
        <p14:creationId xmlns:p14="http://schemas.microsoft.com/office/powerpoint/2010/main" val="382497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1" name="Freeform: Shape 30">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Εικόνα 5">
            <a:extLst>
              <a:ext uri="{FF2B5EF4-FFF2-40B4-BE49-F238E27FC236}">
                <a16:creationId xmlns:a16="http://schemas.microsoft.com/office/drawing/2014/main" id="{D63D74A7-CD04-F86E-37FE-5A3CD855D637}"/>
              </a:ext>
            </a:extLst>
          </p:cNvPr>
          <p:cNvPicPr>
            <a:picLocks noChangeAspect="1"/>
          </p:cNvPicPr>
          <p:nvPr/>
        </p:nvPicPr>
        <p:blipFill>
          <a:blip r:embed="rId2"/>
          <a:stretch>
            <a:fillRect/>
          </a:stretch>
        </p:blipFill>
        <p:spPr>
          <a:xfrm>
            <a:off x="1" y="0"/>
            <a:ext cx="12191384" cy="6858000"/>
          </a:xfrm>
          <a:prstGeom prst="rect">
            <a:avLst/>
          </a:prstGeom>
        </p:spPr>
      </p:pic>
      <p:sp>
        <p:nvSpPr>
          <p:cNvPr id="2" name="Θέση αριθμού διαφάνειας 1">
            <a:extLst>
              <a:ext uri="{FF2B5EF4-FFF2-40B4-BE49-F238E27FC236}">
                <a16:creationId xmlns:a16="http://schemas.microsoft.com/office/drawing/2014/main" id="{8F05AA5B-0464-72E0-1887-60598DA625F3}"/>
              </a:ext>
            </a:extLst>
          </p:cNvPr>
          <p:cNvSpPr>
            <a:spLocks noGrp="1"/>
          </p:cNvSpPr>
          <p:nvPr>
            <p:ph type="sldNum" sz="quarter" idx="12"/>
          </p:nvPr>
        </p:nvSpPr>
        <p:spPr/>
        <p:txBody>
          <a:bodyPr/>
          <a:lstStyle/>
          <a:p>
            <a:fld id="{45CC8302-F47A-254A-B461-7EBC9B151FD1}" type="slidenum">
              <a:rPr lang="el-GR" smtClean="0"/>
              <a:t>11</a:t>
            </a:fld>
            <a:endParaRPr lang="el-GR"/>
          </a:p>
        </p:txBody>
      </p:sp>
    </p:spTree>
    <p:extLst>
      <p:ext uri="{BB962C8B-B14F-4D97-AF65-F5344CB8AC3E}">
        <p14:creationId xmlns:p14="http://schemas.microsoft.com/office/powerpoint/2010/main" val="115631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0F50F639-B619-F89B-60C6-D829E6429D50}"/>
              </a:ext>
            </a:extLst>
          </p:cNvPr>
          <p:cNvPicPr>
            <a:picLocks noChangeAspect="1"/>
          </p:cNvPicPr>
          <p:nvPr/>
        </p:nvPicPr>
        <p:blipFill>
          <a:blip r:embed="rId2"/>
          <a:srcRect l="7951" r="5688" b="1"/>
          <a:stretch>
            <a:fillRect/>
          </a:stretch>
        </p:blipFill>
        <p:spPr>
          <a:xfrm>
            <a:off x="0" y="10"/>
            <a:ext cx="9669642" cy="6857990"/>
          </a:xfrm>
          <a:prstGeom prst="rect">
            <a:avLst/>
          </a:prstGeom>
        </p:spPr>
      </p:pic>
      <p:sp>
        <p:nvSpPr>
          <p:cNvPr id="88" name="Rectangle 8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Τίτλος 1">
            <a:extLst>
              <a:ext uri="{FF2B5EF4-FFF2-40B4-BE49-F238E27FC236}">
                <a16:creationId xmlns:a16="http://schemas.microsoft.com/office/drawing/2014/main" id="{95B0F8FD-D5B2-7EF9-D6FC-41F4F70F11A7}"/>
              </a:ext>
            </a:extLst>
          </p:cNvPr>
          <p:cNvSpPr txBox="1">
            <a:spLocks/>
          </p:cNvSpPr>
          <p:nvPr/>
        </p:nvSpPr>
        <p:spPr>
          <a:xfrm>
            <a:off x="7162800" y="166256"/>
            <a:ext cx="4833876" cy="1177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l-GR" sz="2800" b="1" dirty="0"/>
              <a:t>Οι λόγοι της υποστήριξης στην αποχώρηση από την ΕΕ</a:t>
            </a:r>
            <a:endParaRPr lang="en-US" sz="2800" dirty="0"/>
          </a:p>
        </p:txBody>
      </p:sp>
      <p:sp>
        <p:nvSpPr>
          <p:cNvPr id="15" name="Θέση περιεχομένου 2">
            <a:extLst>
              <a:ext uri="{FF2B5EF4-FFF2-40B4-BE49-F238E27FC236}">
                <a16:creationId xmlns:a16="http://schemas.microsoft.com/office/drawing/2014/main" id="{CC652B93-B01B-1A92-E8F4-016B372B00EA}"/>
              </a:ext>
            </a:extLst>
          </p:cNvPr>
          <p:cNvSpPr txBox="1">
            <a:spLocks/>
          </p:cNvSpPr>
          <p:nvPr/>
        </p:nvSpPr>
        <p:spPr>
          <a:xfrm>
            <a:off x="6871857" y="1343892"/>
            <a:ext cx="5124820" cy="5347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dirty="0"/>
              <a:t>Μείωση των μεταναστευτικών ροών στο ΗΒ. Συγκεκριμένα το επιχείρημα ήταν να περιορισθεί η πρόσβαση των ξένων στα κοινωνικά κονδύλια που στερούσε σημαντικά κεφάλαια από το ΗΒ και «να μην παίρνουν οι ξένοι τις δουλειές που αλλιώς θα πήγαιναν στους Βρετανούς συμβάλλοντας με αυτό τον τρόπο στην αύξηση της ανεργίας»</a:t>
            </a:r>
            <a:endParaRPr lang="en-US" sz="2000" dirty="0"/>
          </a:p>
          <a:p>
            <a:r>
              <a:rPr lang="el-GR" sz="2000" dirty="0"/>
              <a:t>Επιθυμία των Βρετανών να σταματήσουν να δίνουν ετησίως 13,5 δισεκατομμύρια λίρες στην ΕΕ για να λαμβάνουν αντίστοιχες υπηρεσίες της τάξης των 4,5 δις</a:t>
            </a:r>
            <a:endParaRPr lang="en-US" sz="2000" dirty="0"/>
          </a:p>
          <a:p>
            <a:r>
              <a:rPr lang="el-GR" sz="2000" dirty="0"/>
              <a:t>Απόκτηση του ελέγχου του </a:t>
            </a:r>
            <a:r>
              <a:rPr lang="el-GR" sz="2000" dirty="0" err="1"/>
              <a:t>νομοκατασκευαστικού</a:t>
            </a:r>
            <a:r>
              <a:rPr lang="el-GR" sz="2000" dirty="0"/>
              <a:t> πλαισίου και η αποχώρηση από το αντίστοιχο ευρωπαϊκό το οποίο δεν ήταν πάντα υπέρ των συμφερόντων του ΗΒ</a:t>
            </a:r>
            <a:endParaRPr lang="en-US" sz="2000" dirty="0"/>
          </a:p>
        </p:txBody>
      </p:sp>
      <p:sp>
        <p:nvSpPr>
          <p:cNvPr id="2" name="Θέση αριθμού διαφάνειας 1">
            <a:extLst>
              <a:ext uri="{FF2B5EF4-FFF2-40B4-BE49-F238E27FC236}">
                <a16:creationId xmlns:a16="http://schemas.microsoft.com/office/drawing/2014/main" id="{5B98C90D-CDE4-DDF9-5AB0-5F0FBE4A1166}"/>
              </a:ext>
            </a:extLst>
          </p:cNvPr>
          <p:cNvSpPr>
            <a:spLocks noGrp="1"/>
          </p:cNvSpPr>
          <p:nvPr>
            <p:ph type="sldNum" sz="quarter" idx="12"/>
          </p:nvPr>
        </p:nvSpPr>
        <p:spPr/>
        <p:txBody>
          <a:bodyPr/>
          <a:lstStyle/>
          <a:p>
            <a:fld id="{45CC8302-F47A-254A-B461-7EBC9B151FD1}" type="slidenum">
              <a:rPr lang="el-GR" smtClean="0"/>
              <a:t>12</a:t>
            </a:fld>
            <a:endParaRPr lang="el-GR"/>
          </a:p>
        </p:txBody>
      </p:sp>
    </p:spTree>
    <p:extLst>
      <p:ext uri="{BB962C8B-B14F-4D97-AF65-F5344CB8AC3E}">
        <p14:creationId xmlns:p14="http://schemas.microsoft.com/office/powerpoint/2010/main" val="209389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36A44C9-3B19-D4D1-86C1-389D359120A4}"/>
              </a:ext>
            </a:extLst>
          </p:cNvPr>
          <p:cNvSpPr>
            <a:spLocks noGrp="1"/>
          </p:cNvSpPr>
          <p:nvPr>
            <p:ph type="title"/>
          </p:nvPr>
        </p:nvSpPr>
        <p:spPr>
          <a:xfrm>
            <a:off x="1099425" y="1238081"/>
            <a:ext cx="4709345" cy="962953"/>
          </a:xfrm>
        </p:spPr>
        <p:txBody>
          <a:bodyPr anchor="b">
            <a:normAutofit/>
          </a:bodyPr>
          <a:lstStyle/>
          <a:p>
            <a:r>
              <a:rPr lang="el-GR" sz="2100" b="1" dirty="0"/>
              <a:t>ΣΥΝΕΠΕΙΕΣ ΣΕ ΠΟΛΙΤΙΚΟ ΕΠΙΠΕΔΟ</a:t>
            </a:r>
            <a:br>
              <a:rPr lang="el-GR" sz="2100" b="1" dirty="0"/>
            </a:br>
            <a:r>
              <a:rPr lang="el-GR" sz="2100" b="1" dirty="0"/>
              <a:t>Εθνική Κυριαρχία</a:t>
            </a:r>
            <a:endParaRPr lang="el-GR" sz="2100" dirty="0"/>
          </a:p>
        </p:txBody>
      </p:sp>
      <p:sp>
        <p:nvSpPr>
          <p:cNvPr id="17" name="Rectangle 1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182B4A48-2C67-D543-2A4E-66F2FB8A0206}"/>
              </a:ext>
            </a:extLst>
          </p:cNvPr>
          <p:cNvSpPr>
            <a:spLocks noGrp="1"/>
          </p:cNvSpPr>
          <p:nvPr>
            <p:ph idx="1"/>
          </p:nvPr>
        </p:nvSpPr>
        <p:spPr>
          <a:xfrm>
            <a:off x="943109" y="2516196"/>
            <a:ext cx="5371464" cy="3632493"/>
          </a:xfrm>
        </p:spPr>
        <p:txBody>
          <a:bodyPr anchor="ctr">
            <a:noAutofit/>
          </a:bodyPr>
          <a:lstStyle/>
          <a:p>
            <a:r>
              <a:rPr lang="el-GR" sz="2000" dirty="0"/>
              <a:t>Για τους Β</a:t>
            </a:r>
            <a:r>
              <a:rPr lang="en" sz="2000" dirty="0"/>
              <a:t>remainers </a:t>
            </a:r>
            <a:r>
              <a:rPr lang="el-GR" sz="2000" dirty="0"/>
              <a:t>η ένταξη στην ΕΕ ήταν μια ανταλλαγή Κυριαρχίας για Επιρροή, αύξησε την ισχύ της χώρας και της επέτρεψε να υπερβεί το ρόλο που μεμονωμένα θα κατείχε στη διεθνή σκηνή. Με το </a:t>
            </a:r>
            <a:r>
              <a:rPr lang="en" sz="2000" dirty="0"/>
              <a:t>Brexit </a:t>
            </a:r>
            <a:r>
              <a:rPr lang="el-GR" sz="2000" dirty="0"/>
              <a:t>η ισχύς και διαπραγματευτική ικανότητα του ΗΒ περιορίζονται</a:t>
            </a:r>
          </a:p>
          <a:p>
            <a:r>
              <a:rPr lang="el-GR" sz="2000" dirty="0"/>
              <a:t>Χάνει τη δυνατότητα να διαμορφώνει την Ευρωπαϊκή πολιτική και αφήνει πεδίο ελεύθερο για Γαλλογερμανική κυριαρχία σε κοινά στρατηγικά συμφέροντα, επιλέγοντας ρόλο παρατηρητή</a:t>
            </a:r>
          </a:p>
        </p:txBody>
      </p:sp>
      <p:pic>
        <p:nvPicPr>
          <p:cNvPr id="4" name="Εικόνα 3">
            <a:extLst>
              <a:ext uri="{FF2B5EF4-FFF2-40B4-BE49-F238E27FC236}">
                <a16:creationId xmlns:a16="http://schemas.microsoft.com/office/drawing/2014/main" id="{020DB244-AAC7-213B-93B0-6D3016C040EA}"/>
              </a:ext>
            </a:extLst>
          </p:cNvPr>
          <p:cNvPicPr>
            <a:picLocks noChangeAspect="1"/>
          </p:cNvPicPr>
          <p:nvPr/>
        </p:nvPicPr>
        <p:blipFill>
          <a:blip r:embed="rId2"/>
          <a:srcRect l="5317" r="34061" b="-1"/>
          <a:stretch>
            <a:fillRect/>
          </a:stretch>
        </p:blipFill>
        <p:spPr>
          <a:xfrm>
            <a:off x="6538366" y="1383738"/>
            <a:ext cx="4929098" cy="4756870"/>
          </a:xfrm>
          <a:prstGeom prst="rect">
            <a:avLst/>
          </a:prstGeom>
        </p:spPr>
      </p:pic>
      <p:sp>
        <p:nvSpPr>
          <p:cNvPr id="5" name="Θέση αριθμού διαφάνειας 4">
            <a:extLst>
              <a:ext uri="{FF2B5EF4-FFF2-40B4-BE49-F238E27FC236}">
                <a16:creationId xmlns:a16="http://schemas.microsoft.com/office/drawing/2014/main" id="{99D6B78F-ACE5-6132-3A0A-4DD38B9E474C}"/>
              </a:ext>
            </a:extLst>
          </p:cNvPr>
          <p:cNvSpPr>
            <a:spLocks noGrp="1"/>
          </p:cNvSpPr>
          <p:nvPr>
            <p:ph type="sldNum" sz="quarter" idx="12"/>
          </p:nvPr>
        </p:nvSpPr>
        <p:spPr/>
        <p:txBody>
          <a:bodyPr/>
          <a:lstStyle/>
          <a:p>
            <a:fld id="{45CC8302-F47A-254A-B461-7EBC9B151FD1}" type="slidenum">
              <a:rPr lang="el-GR" smtClean="0"/>
              <a:t>13</a:t>
            </a:fld>
            <a:endParaRPr lang="el-GR"/>
          </a:p>
        </p:txBody>
      </p:sp>
    </p:spTree>
    <p:extLst>
      <p:ext uri="{BB962C8B-B14F-4D97-AF65-F5344CB8AC3E}">
        <p14:creationId xmlns:p14="http://schemas.microsoft.com/office/powerpoint/2010/main" val="416985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1E03CFB-77D9-D7B6-4EA2-7EAC34EB2AFD}"/>
              </a:ext>
            </a:extLst>
          </p:cNvPr>
          <p:cNvSpPr>
            <a:spLocks noGrp="1"/>
          </p:cNvSpPr>
          <p:nvPr>
            <p:ph type="title"/>
          </p:nvPr>
        </p:nvSpPr>
        <p:spPr>
          <a:xfrm>
            <a:off x="795528" y="386930"/>
            <a:ext cx="10141799" cy="1300554"/>
          </a:xfrm>
        </p:spPr>
        <p:txBody>
          <a:bodyPr anchor="b">
            <a:normAutofit/>
          </a:bodyPr>
          <a:lstStyle/>
          <a:p>
            <a:r>
              <a:rPr lang="el-GR" sz="4100" b="1"/>
              <a:t>ΣΥΝΕΠΕΙΕΣ ΣΕ ΠΟΛΙΤΙΚΟ ΕΠΙΠΕΔΟ</a:t>
            </a:r>
            <a:br>
              <a:rPr lang="el-GR" sz="4100" b="1"/>
            </a:br>
            <a:r>
              <a:rPr lang="el-GR" sz="4100" b="1"/>
              <a:t>Απώλεια </a:t>
            </a:r>
            <a:r>
              <a:rPr lang="en" sz="4100" b="1"/>
              <a:t>Soft Power </a:t>
            </a:r>
            <a:r>
              <a:rPr lang="el-GR" sz="4100" b="1"/>
              <a:t>και Απομόνωση</a:t>
            </a:r>
            <a:endParaRPr lang="el-GR" sz="4100"/>
          </a:p>
        </p:txBody>
      </p:sp>
      <p:sp>
        <p:nvSpPr>
          <p:cNvPr id="11"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4166696F-FC16-82C6-38DA-F2A8DCADD1FA}"/>
              </a:ext>
            </a:extLst>
          </p:cNvPr>
          <p:cNvPicPr>
            <a:picLocks noChangeAspect="1"/>
          </p:cNvPicPr>
          <p:nvPr/>
        </p:nvPicPr>
        <p:blipFill>
          <a:blip r:embed="rId2"/>
          <a:srcRect l="2991" r="13522" b="-1"/>
          <a:stretch>
            <a:fillRect/>
          </a:stretch>
        </p:blipFill>
        <p:spPr>
          <a:xfrm>
            <a:off x="635295" y="2524715"/>
            <a:ext cx="5150277" cy="3714244"/>
          </a:xfrm>
          <a:prstGeom prst="rect">
            <a:avLst/>
          </a:prstGeom>
        </p:spPr>
      </p:pic>
      <p:sp>
        <p:nvSpPr>
          <p:cNvPr id="3" name="Θέση περιεχομένου 2">
            <a:extLst>
              <a:ext uri="{FF2B5EF4-FFF2-40B4-BE49-F238E27FC236}">
                <a16:creationId xmlns:a16="http://schemas.microsoft.com/office/drawing/2014/main" id="{DF91E5A1-BB2E-CDC3-8AEA-A12D387DC2D7}"/>
              </a:ext>
            </a:extLst>
          </p:cNvPr>
          <p:cNvSpPr>
            <a:spLocks noGrp="1"/>
          </p:cNvSpPr>
          <p:nvPr>
            <p:ph idx="1"/>
          </p:nvPr>
        </p:nvSpPr>
        <p:spPr>
          <a:xfrm>
            <a:off x="5785573" y="2599509"/>
            <a:ext cx="5685896" cy="3639450"/>
          </a:xfrm>
        </p:spPr>
        <p:txBody>
          <a:bodyPr anchor="ctr">
            <a:noAutofit/>
          </a:bodyPr>
          <a:lstStyle/>
          <a:p>
            <a:r>
              <a:rPr lang="el-GR" sz="1900" dirty="0"/>
              <a:t>Μέχρι το 2015 το ΗΒ βρίσκονταν στην κορυφή της λίστας 30 κρατών ως το πιο δυνατό κράτος σε </a:t>
            </a:r>
            <a:r>
              <a:rPr lang="en" sz="1900" dirty="0"/>
              <a:t>Soft Power</a:t>
            </a:r>
            <a:r>
              <a:rPr lang="el-GR" sz="1900" dirty="0"/>
              <a:t>. Μετά το </a:t>
            </a:r>
            <a:r>
              <a:rPr lang="en" sz="1900" dirty="0"/>
              <a:t>Brexit</a:t>
            </a:r>
            <a:r>
              <a:rPr lang="el-GR" sz="1900" dirty="0"/>
              <a:t>,</a:t>
            </a:r>
            <a:r>
              <a:rPr lang="en" sz="1900" dirty="0"/>
              <a:t> </a:t>
            </a:r>
            <a:r>
              <a:rPr lang="el-GR" sz="1900" dirty="0"/>
              <a:t>το ΗΒ έχασε την πρωτοκαθεδρία</a:t>
            </a:r>
          </a:p>
          <a:p>
            <a:r>
              <a:rPr lang="el-GR" sz="1900" dirty="0"/>
              <a:t>Με το όρο περιγράφουμε την ικανότητα επηρεασμού της συμπεριφοράς και της σκέψης, μέσα από την δύναμη των ιδεών, την γοητεία, την επικοινωνία αφηγήσεων, την δημιουργία δικτύων, την θέσπιση διεθνών κανόνων και την εκμετάλλευση πόρων που κάνει μία χώρα ελκυστική στον κόσμο</a:t>
            </a:r>
          </a:p>
          <a:p>
            <a:r>
              <a:rPr lang="el-GR" sz="1900" dirty="0"/>
              <a:t>Αυτό σημαίνει ότι εκεί που είχε την δυνατότητα να πείθει τους άλλους να κάνουν αυτό που θέλει, χωρίς την επιβολή δύναμης, τώρα θέλει προσπάθεια</a:t>
            </a:r>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Θέση αριθμού διαφάνειας 4">
            <a:extLst>
              <a:ext uri="{FF2B5EF4-FFF2-40B4-BE49-F238E27FC236}">
                <a16:creationId xmlns:a16="http://schemas.microsoft.com/office/drawing/2014/main" id="{2762F360-AB7C-328F-3E85-7AFBF9D7DDA3}"/>
              </a:ext>
            </a:extLst>
          </p:cNvPr>
          <p:cNvSpPr>
            <a:spLocks noGrp="1"/>
          </p:cNvSpPr>
          <p:nvPr>
            <p:ph type="sldNum" sz="quarter" idx="12"/>
          </p:nvPr>
        </p:nvSpPr>
        <p:spPr/>
        <p:txBody>
          <a:bodyPr/>
          <a:lstStyle/>
          <a:p>
            <a:fld id="{45CC8302-F47A-254A-B461-7EBC9B151FD1}" type="slidenum">
              <a:rPr lang="el-GR" smtClean="0"/>
              <a:t>14</a:t>
            </a:fld>
            <a:endParaRPr lang="el-GR"/>
          </a:p>
        </p:txBody>
      </p:sp>
    </p:spTree>
    <p:extLst>
      <p:ext uri="{BB962C8B-B14F-4D97-AF65-F5344CB8AC3E}">
        <p14:creationId xmlns:p14="http://schemas.microsoft.com/office/powerpoint/2010/main" val="1065624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7" name="Rectangle 126">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F024127-DE1D-AD72-EBB2-68DAFA6C09A8}"/>
              </a:ext>
            </a:extLst>
          </p:cNvPr>
          <p:cNvSpPr>
            <a:spLocks noGrp="1"/>
          </p:cNvSpPr>
          <p:nvPr>
            <p:ph type="title"/>
          </p:nvPr>
        </p:nvSpPr>
        <p:spPr>
          <a:xfrm>
            <a:off x="1099425" y="207908"/>
            <a:ext cx="4709345" cy="838840"/>
          </a:xfrm>
        </p:spPr>
        <p:txBody>
          <a:bodyPr anchor="b">
            <a:normAutofit fontScale="90000"/>
          </a:bodyPr>
          <a:lstStyle/>
          <a:p>
            <a:r>
              <a:rPr lang="el-GR" sz="2900" b="1" dirty="0"/>
              <a:t>ΣΥΝΕΠΕΙΕΣ ΣΕ ΟΙΚΟΝΟΜΙΚΟ ΕΠΙΠΕΔΟ</a:t>
            </a:r>
            <a:endParaRPr lang="el-GR" sz="2900" dirty="0"/>
          </a:p>
        </p:txBody>
      </p:sp>
      <p:sp>
        <p:nvSpPr>
          <p:cNvPr id="132" name="Rectangle 13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A772D4B3-5715-374E-06B3-4A4C60C584EC}"/>
              </a:ext>
            </a:extLst>
          </p:cNvPr>
          <p:cNvSpPr>
            <a:spLocks noGrp="1"/>
          </p:cNvSpPr>
          <p:nvPr>
            <p:ph idx="1"/>
          </p:nvPr>
        </p:nvSpPr>
        <p:spPr>
          <a:xfrm>
            <a:off x="579529" y="1248988"/>
            <a:ext cx="5958516" cy="4914112"/>
          </a:xfrm>
        </p:spPr>
        <p:txBody>
          <a:bodyPr anchor="ctr">
            <a:noAutofit/>
          </a:bodyPr>
          <a:lstStyle/>
          <a:p>
            <a:r>
              <a:rPr lang="el-GR" sz="2000" dirty="0"/>
              <a:t>Το </a:t>
            </a:r>
            <a:r>
              <a:rPr lang="en" sz="2000" dirty="0"/>
              <a:t>Brexit </a:t>
            </a:r>
            <a:r>
              <a:rPr lang="el-GR" sz="2000" dirty="0"/>
              <a:t>έχει πλήξει σημαντικά την οικονομία του </a:t>
            </a:r>
            <a:r>
              <a:rPr lang="en-US" sz="2000" dirty="0"/>
              <a:t>HB</a:t>
            </a:r>
            <a:r>
              <a:rPr lang="el-GR" sz="2000" dirty="0"/>
              <a:t>, με εκτιμώμενη απώλεια 21.000 ευρώ ανά Βρετανό πολίτη</a:t>
            </a:r>
            <a:endParaRPr lang="en-US" sz="2000" dirty="0"/>
          </a:p>
          <a:p>
            <a:r>
              <a:rPr lang="el-GR" sz="2000" dirty="0"/>
              <a:t>Η οικονομία συρρικνώθηκε κατά 140 εκατ. λίρες, το εμπόριο μειώθηκε κατά 15% και η παραγωγικότητα έπεσε, ενώ προβλέπεται απώλεια 3 εκατ. θέσεων εργασίας έως το 2035</a:t>
            </a:r>
            <a:endParaRPr lang="en-US" sz="2000" dirty="0"/>
          </a:p>
          <a:p>
            <a:r>
              <a:rPr lang="el-GR" sz="2000" dirty="0"/>
              <a:t>Η ζημιά στη βρετανική οικονομία εκτιμάται ότι είναι διπλάσια από τις αρχικές προβλέψεις, φτάνοντας τα 180 δισεκατομμύρια λίρες ή 204 δισεκατομμύρια ευρώ. Κάθε μέρα το ΗΒ χάνει 250 εκατ. λίρες σε φορολογικά έσοδα λόγω των οικονομικών επιπτώσεων του </a:t>
            </a:r>
            <a:r>
              <a:rPr lang="en" sz="2000" dirty="0"/>
              <a:t>Brexit, </a:t>
            </a:r>
            <a:r>
              <a:rPr lang="el-GR" sz="2000" dirty="0"/>
              <a:t>προκαλώντας μια μαύρη τρύπα ύψους 90 δισ. λιρών ετησίως στα δημόσια οικονομικά της χώρας</a:t>
            </a:r>
          </a:p>
        </p:txBody>
      </p:sp>
      <p:pic>
        <p:nvPicPr>
          <p:cNvPr id="4" name="Εικόνα 3">
            <a:extLst>
              <a:ext uri="{FF2B5EF4-FFF2-40B4-BE49-F238E27FC236}">
                <a16:creationId xmlns:a16="http://schemas.microsoft.com/office/drawing/2014/main" id="{9F9D2330-3941-4D81-5280-CB5E9D534437}"/>
              </a:ext>
            </a:extLst>
          </p:cNvPr>
          <p:cNvPicPr>
            <a:picLocks noChangeAspect="1"/>
          </p:cNvPicPr>
          <p:nvPr/>
        </p:nvPicPr>
        <p:blipFill>
          <a:blip r:embed="rId2"/>
          <a:srcRect l="23049" r="12371"/>
          <a:stretch>
            <a:fillRect/>
          </a:stretch>
        </p:blipFill>
        <p:spPr>
          <a:xfrm>
            <a:off x="6538366" y="1383738"/>
            <a:ext cx="4929098" cy="4756870"/>
          </a:xfrm>
          <a:prstGeom prst="rect">
            <a:avLst/>
          </a:prstGeom>
        </p:spPr>
      </p:pic>
      <p:sp>
        <p:nvSpPr>
          <p:cNvPr id="5" name="Θέση αριθμού διαφάνειας 4">
            <a:extLst>
              <a:ext uri="{FF2B5EF4-FFF2-40B4-BE49-F238E27FC236}">
                <a16:creationId xmlns:a16="http://schemas.microsoft.com/office/drawing/2014/main" id="{38F34D54-FEE1-4A14-F0AC-363E95B8ED55}"/>
              </a:ext>
            </a:extLst>
          </p:cNvPr>
          <p:cNvSpPr>
            <a:spLocks noGrp="1"/>
          </p:cNvSpPr>
          <p:nvPr>
            <p:ph type="sldNum" sz="quarter" idx="12"/>
          </p:nvPr>
        </p:nvSpPr>
        <p:spPr/>
        <p:txBody>
          <a:bodyPr/>
          <a:lstStyle/>
          <a:p>
            <a:fld id="{45CC8302-F47A-254A-B461-7EBC9B151FD1}" type="slidenum">
              <a:rPr lang="el-GR" smtClean="0"/>
              <a:t>15</a:t>
            </a:fld>
            <a:endParaRPr lang="el-GR"/>
          </a:p>
        </p:txBody>
      </p:sp>
    </p:spTree>
    <p:extLst>
      <p:ext uri="{BB962C8B-B14F-4D97-AF65-F5344CB8AC3E}">
        <p14:creationId xmlns:p14="http://schemas.microsoft.com/office/powerpoint/2010/main" val="1821433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7D27964-EB7B-BBA3-E3BF-12BD7BF5012F}"/>
              </a:ext>
            </a:extLst>
          </p:cNvPr>
          <p:cNvSpPr>
            <a:spLocks noGrp="1"/>
          </p:cNvSpPr>
          <p:nvPr>
            <p:ph type="title"/>
          </p:nvPr>
        </p:nvSpPr>
        <p:spPr>
          <a:xfrm>
            <a:off x="589560" y="856180"/>
            <a:ext cx="4560584" cy="1128068"/>
          </a:xfrm>
        </p:spPr>
        <p:txBody>
          <a:bodyPr anchor="ctr">
            <a:normAutofit/>
          </a:bodyPr>
          <a:lstStyle/>
          <a:p>
            <a:r>
              <a:rPr lang="el-GR" sz="3100" b="1" dirty="0"/>
              <a:t>ΣΥΝΕΠΕΙΕΣ ΣΕ ΟΙΚΟΝΟΜΙΚΟ ΕΠΙΠΕΔΟ</a:t>
            </a:r>
            <a:endParaRPr lang="el-GR" sz="3100" dirty="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380D129-F11F-43A1-8AFC-1D7EE1F032EE}"/>
              </a:ext>
            </a:extLst>
          </p:cNvPr>
          <p:cNvSpPr>
            <a:spLocks noGrp="1"/>
          </p:cNvSpPr>
          <p:nvPr>
            <p:ph idx="1"/>
          </p:nvPr>
        </p:nvSpPr>
        <p:spPr>
          <a:xfrm>
            <a:off x="0" y="2631854"/>
            <a:ext cx="5685809" cy="3678236"/>
          </a:xfrm>
        </p:spPr>
        <p:txBody>
          <a:bodyPr anchor="ctr">
            <a:noAutofit/>
          </a:bodyPr>
          <a:lstStyle/>
          <a:p>
            <a:r>
              <a:rPr lang="el-GR" sz="1800" dirty="0"/>
              <a:t>Το </a:t>
            </a:r>
            <a:r>
              <a:rPr lang="en" sz="1800" dirty="0"/>
              <a:t>Brexit </a:t>
            </a:r>
            <a:r>
              <a:rPr lang="el-GR" sz="1800" dirty="0"/>
              <a:t>έχει φέρει παρακμή στους εμπορικούς δρόμους και κρίση στο κόστος διαβίωσης. Κάθε νοικοκυριό πληρώνει 250 λίρες (284 ευρώ) παραπάνω κατ’ έτος στα τρόφιμα που έχουν ακριβύνει. Σύμφωνα με μελέτες, από τον Ιανουάριο του 2022 η τιμή των τροφίμων που ήταν περισσότερο εκτεθειμένα στο </a:t>
            </a:r>
            <a:r>
              <a:rPr lang="en" sz="1800" dirty="0"/>
              <a:t>Brexit (</a:t>
            </a:r>
            <a:r>
              <a:rPr lang="el-GR" sz="1800" dirty="0"/>
              <a:t>λόγω της εξάρτησής τους από τις εισαγωγές από την ΕΕ πριν από το δημοψήφισμα) αυξήθηκε κατά περίπου 3,5 ποσοστιαίες μονάδες περισσότερο από εκείνα που δεν ήταν</a:t>
            </a:r>
          </a:p>
          <a:p>
            <a:r>
              <a:rPr lang="el-GR" sz="1800" dirty="0"/>
              <a:t>Εκατομμυριούχοι και νέοι εξετάζουν το ενδεχόμενο μετανάστευσης λόγω ασταθούς οικονομίας και αλλαγών στη φορολογία</a:t>
            </a:r>
          </a:p>
          <a:p>
            <a:r>
              <a:rPr lang="el-GR" sz="1800" dirty="0"/>
              <a:t>Το εμπόριο με την ΕΕ αντιμετώπισε επίσης δυσκολίες. Οι εξαγωγές αγαθών προς την ΕΕ εξακολουθούν να είναι κατά 16% χαμηλότερες σε πραγματικούς όρους σε σύγκριση με το τέλος του 2019</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9C84A967-9642-51DF-0488-E17851DA8DFA}"/>
              </a:ext>
            </a:extLst>
          </p:cNvPr>
          <p:cNvPicPr>
            <a:picLocks noChangeAspect="1"/>
          </p:cNvPicPr>
          <p:nvPr/>
        </p:nvPicPr>
        <p:blipFill>
          <a:blip r:embed="rId2"/>
          <a:srcRect l="24486" r="6865" b="-1"/>
          <a:stretch>
            <a:fillRect/>
          </a:stretch>
        </p:blipFill>
        <p:spPr>
          <a:xfrm>
            <a:off x="5977788" y="799352"/>
            <a:ext cx="5425410" cy="5259296"/>
          </a:xfrm>
          <a:prstGeom prst="rect">
            <a:avLst/>
          </a:prstGeom>
        </p:spPr>
      </p:pic>
      <p:sp>
        <p:nvSpPr>
          <p:cNvPr id="5" name="Θέση αριθμού διαφάνειας 4">
            <a:extLst>
              <a:ext uri="{FF2B5EF4-FFF2-40B4-BE49-F238E27FC236}">
                <a16:creationId xmlns:a16="http://schemas.microsoft.com/office/drawing/2014/main" id="{C000C191-AFEF-30DA-B44A-9B30FC622FDF}"/>
              </a:ext>
            </a:extLst>
          </p:cNvPr>
          <p:cNvSpPr>
            <a:spLocks noGrp="1"/>
          </p:cNvSpPr>
          <p:nvPr>
            <p:ph type="sldNum" sz="quarter" idx="12"/>
          </p:nvPr>
        </p:nvSpPr>
        <p:spPr/>
        <p:txBody>
          <a:bodyPr/>
          <a:lstStyle/>
          <a:p>
            <a:fld id="{45CC8302-F47A-254A-B461-7EBC9B151FD1}" type="slidenum">
              <a:rPr lang="el-GR" smtClean="0"/>
              <a:t>16</a:t>
            </a:fld>
            <a:endParaRPr lang="el-GR"/>
          </a:p>
        </p:txBody>
      </p:sp>
    </p:spTree>
    <p:extLst>
      <p:ext uri="{BB962C8B-B14F-4D97-AF65-F5344CB8AC3E}">
        <p14:creationId xmlns:p14="http://schemas.microsoft.com/office/powerpoint/2010/main" val="50931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5F433D6-2EF4-D581-12D9-C3CD14EEE9FF}"/>
              </a:ext>
            </a:extLst>
          </p:cNvPr>
          <p:cNvSpPr>
            <a:spLocks noGrp="1"/>
          </p:cNvSpPr>
          <p:nvPr>
            <p:ph type="title"/>
          </p:nvPr>
        </p:nvSpPr>
        <p:spPr>
          <a:xfrm>
            <a:off x="1043631" y="873940"/>
            <a:ext cx="5052369" cy="1035781"/>
          </a:xfrm>
        </p:spPr>
        <p:txBody>
          <a:bodyPr anchor="ctr">
            <a:normAutofit/>
          </a:bodyPr>
          <a:lstStyle/>
          <a:p>
            <a:r>
              <a:rPr lang="el-GR" sz="3600" b="1" dirty="0"/>
              <a:t>ΣΥΝΕΠΕΙΕΣ </a:t>
            </a:r>
            <a:r>
              <a:rPr lang="en-US" sz="3600" b="1" dirty="0"/>
              <a:t>Brexit</a:t>
            </a:r>
            <a:endParaRPr lang="el-GR" sz="3600" dirty="0"/>
          </a:p>
        </p:txBody>
      </p:sp>
      <p:sp>
        <p:nvSpPr>
          <p:cNvPr id="3" name="Θέση περιεχομένου 2">
            <a:extLst>
              <a:ext uri="{FF2B5EF4-FFF2-40B4-BE49-F238E27FC236}">
                <a16:creationId xmlns:a16="http://schemas.microsoft.com/office/drawing/2014/main" id="{E43660B3-E630-0D24-1C06-CBB9454CCB30}"/>
              </a:ext>
            </a:extLst>
          </p:cNvPr>
          <p:cNvSpPr>
            <a:spLocks noGrp="1"/>
          </p:cNvSpPr>
          <p:nvPr>
            <p:ph idx="1"/>
          </p:nvPr>
        </p:nvSpPr>
        <p:spPr>
          <a:xfrm>
            <a:off x="0" y="2592888"/>
            <a:ext cx="6730437" cy="3899349"/>
          </a:xfrm>
        </p:spPr>
        <p:txBody>
          <a:bodyPr anchor="ctr">
            <a:noAutofit/>
          </a:bodyPr>
          <a:lstStyle/>
          <a:p>
            <a:r>
              <a:rPr lang="el-GR" sz="1800" dirty="0"/>
              <a:t>Το </a:t>
            </a:r>
            <a:r>
              <a:rPr lang="en" sz="1800" dirty="0"/>
              <a:t>Brexit </a:t>
            </a:r>
            <a:r>
              <a:rPr lang="el-GR" sz="1800" dirty="0"/>
              <a:t>έχει επιφέρει σημαντικό πλήγμα στα πανεπιστήμια του ΗΒ, κυρίως λόγω της δραστικής μείωσης των φοιτητών από την ΕΕ</a:t>
            </a:r>
            <a:r>
              <a:rPr lang="en-US" sz="1800" dirty="0"/>
              <a:t>,</a:t>
            </a:r>
            <a:r>
              <a:rPr lang="el-GR" sz="1800" dirty="0"/>
              <a:t> αποδυναμώνοντας οικονομικά τα ιδρύματα</a:t>
            </a:r>
          </a:p>
          <a:p>
            <a:r>
              <a:rPr lang="el-GR" sz="1800" dirty="0"/>
              <a:t>Το </a:t>
            </a:r>
            <a:r>
              <a:rPr lang="en" sz="1800" dirty="0"/>
              <a:t>Brexit </a:t>
            </a:r>
            <a:r>
              <a:rPr lang="el-GR" sz="1800" dirty="0"/>
              <a:t>άλλαξε ριζικά τις σπουδές στο ΗΒ για τους Ευρωπαίους φοιτητές από το 2021. Καταργήθηκαν τα χαμηλά δίδακτρα και η πρόσβαση σε δάνεια, ενώ απαιτείται βίζα σπουδαστή</a:t>
            </a:r>
            <a:r>
              <a:rPr lang="en" sz="1800" dirty="0"/>
              <a:t>. </a:t>
            </a:r>
            <a:r>
              <a:rPr lang="el-GR" sz="1800" dirty="0"/>
              <a:t>Ωστόσο, πολλά πανεπιστήμια προσφέρουν ειδικές υποτροφίες, ενώ η Βρετανία επιστρέφει στο </a:t>
            </a:r>
            <a:r>
              <a:rPr lang="en" sz="1800" dirty="0"/>
              <a:t>Erasmus </a:t>
            </a:r>
            <a:r>
              <a:rPr lang="el-GR" sz="1800" dirty="0"/>
              <a:t>από το 2027</a:t>
            </a:r>
          </a:p>
          <a:p>
            <a:r>
              <a:rPr lang="el-GR" sz="1800" dirty="0"/>
              <a:t>Το </a:t>
            </a:r>
            <a:r>
              <a:rPr lang="en" sz="1800" dirty="0"/>
              <a:t>Brexit </a:t>
            </a:r>
            <a:r>
              <a:rPr lang="el-GR" sz="1800" dirty="0"/>
              <a:t>έχει επιδεινώσει την κατάσταση στο Εθνικό Σύστημα Υγείας (</a:t>
            </a:r>
            <a:r>
              <a:rPr lang="en" sz="1800" dirty="0"/>
              <a:t>NHS) </a:t>
            </a:r>
            <a:r>
              <a:rPr lang="el-GR" sz="1800" dirty="0"/>
              <a:t>λόγω </a:t>
            </a:r>
            <a:r>
              <a:rPr lang="en" sz="1800" dirty="0"/>
              <a:t>brain drain </a:t>
            </a:r>
            <a:r>
              <a:rPr lang="el-GR" sz="1800" dirty="0"/>
              <a:t>ιατρικού προσωπικού. Ένας στους 9 γιατρούς εξετάζει το ενδεχόμενο να φύγει από το </a:t>
            </a:r>
            <a:r>
              <a:rPr lang="en" sz="1800" dirty="0"/>
              <a:t>NHS, </a:t>
            </a:r>
            <a:r>
              <a:rPr lang="el-GR" sz="1800" dirty="0"/>
              <a:t>αποδίδοντας αυτή την τάση φυγής στην έλλειψη επικοινωνίας με τους Ευρωπαίους επιστήμονες και τις</a:t>
            </a:r>
            <a:r>
              <a:rPr lang="en-US" sz="1800" dirty="0"/>
              <a:t> </a:t>
            </a:r>
            <a:r>
              <a:rPr lang="el-GR" sz="1800" dirty="0"/>
              <a:t>ιατροφαρμακευτικές εταιρείες που προκαλούν τις εξελίξεις στην Ιατρική, στην έλλειψη επιμόρφωσης, στην τρομερή γραφειοκρατία του </a:t>
            </a:r>
            <a:r>
              <a:rPr lang="en" sz="1800" dirty="0"/>
              <a:t>NHS, </a:t>
            </a:r>
            <a:r>
              <a:rPr lang="el-GR" sz="1800" dirty="0"/>
              <a:t>αλλά και την </a:t>
            </a:r>
            <a:r>
              <a:rPr lang="el-GR" sz="1800" dirty="0" err="1"/>
              <a:t>υπερφορολόγηση</a:t>
            </a:r>
            <a:endParaRPr lang="el-GR" sz="1800" dirty="0"/>
          </a:p>
          <a:p>
            <a:endParaRPr lang="el-GR" sz="1800" dirty="0"/>
          </a:p>
        </p:txBody>
      </p:sp>
      <p:sp>
        <p:nvSpPr>
          <p:cNvPr id="19" name="Rectangle 1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FC5A440E-0010-54AB-1E86-637A40410F61}"/>
              </a:ext>
            </a:extLst>
          </p:cNvPr>
          <p:cNvPicPr>
            <a:picLocks noChangeAspect="1"/>
          </p:cNvPicPr>
          <p:nvPr/>
        </p:nvPicPr>
        <p:blipFill>
          <a:blip r:embed="rId2"/>
          <a:stretch>
            <a:fillRect/>
          </a:stretch>
        </p:blipFill>
        <p:spPr>
          <a:xfrm>
            <a:off x="6930493" y="2059042"/>
            <a:ext cx="4223252" cy="2800199"/>
          </a:xfrm>
          <a:prstGeom prst="rect">
            <a:avLst/>
          </a:prstGeom>
        </p:spPr>
      </p:pic>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Θέση αριθμού διαφάνειας 3">
            <a:extLst>
              <a:ext uri="{FF2B5EF4-FFF2-40B4-BE49-F238E27FC236}">
                <a16:creationId xmlns:a16="http://schemas.microsoft.com/office/drawing/2014/main" id="{5E84B595-182A-F267-F61D-5CC8C202EAA1}"/>
              </a:ext>
            </a:extLst>
          </p:cNvPr>
          <p:cNvSpPr>
            <a:spLocks noGrp="1"/>
          </p:cNvSpPr>
          <p:nvPr>
            <p:ph type="sldNum" sz="quarter" idx="12"/>
          </p:nvPr>
        </p:nvSpPr>
        <p:spPr>
          <a:xfrm>
            <a:off x="8610600" y="6492240"/>
            <a:ext cx="2743200" cy="365125"/>
          </a:xfrm>
        </p:spPr>
        <p:txBody>
          <a:bodyPr>
            <a:normAutofit/>
          </a:bodyPr>
          <a:lstStyle/>
          <a:p>
            <a:pPr>
              <a:spcAft>
                <a:spcPts val="600"/>
              </a:spcAft>
            </a:pPr>
            <a:fld id="{45CC8302-F47A-254A-B461-7EBC9B151FD1}" type="slidenum">
              <a:rPr lang="el-GR" smtClean="0"/>
              <a:pPr>
                <a:spcAft>
                  <a:spcPts val="600"/>
                </a:spcAft>
              </a:pPr>
              <a:t>17</a:t>
            </a:fld>
            <a:endParaRPr lang="el-GR"/>
          </a:p>
        </p:txBody>
      </p:sp>
    </p:spTree>
    <p:extLst>
      <p:ext uri="{BB962C8B-B14F-4D97-AF65-F5344CB8AC3E}">
        <p14:creationId xmlns:p14="http://schemas.microsoft.com/office/powerpoint/2010/main" val="606202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69868CA5-42A9-784B-A43F-2083D8C91E8C}"/>
              </a:ext>
            </a:extLst>
          </p:cNvPr>
          <p:cNvSpPr>
            <a:spLocks noGrp="1"/>
          </p:cNvSpPr>
          <p:nvPr>
            <p:ph type="title"/>
          </p:nvPr>
        </p:nvSpPr>
        <p:spPr>
          <a:xfrm>
            <a:off x="946521" y="396117"/>
            <a:ext cx="5217172" cy="1158857"/>
          </a:xfrm>
        </p:spPr>
        <p:txBody>
          <a:bodyPr anchor="b">
            <a:normAutofit/>
          </a:bodyPr>
          <a:lstStyle/>
          <a:p>
            <a:r>
              <a:rPr lang="el-GR" dirty="0">
                <a:solidFill>
                  <a:schemeClr val="bg1"/>
                </a:solidFill>
              </a:rPr>
              <a:t>Βιβλιογραφία</a:t>
            </a:r>
          </a:p>
        </p:txBody>
      </p:sp>
      <p:sp>
        <p:nvSpPr>
          <p:cNvPr id="11"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 name="Θέση περιεχομένου 2">
            <a:extLst>
              <a:ext uri="{FF2B5EF4-FFF2-40B4-BE49-F238E27FC236}">
                <a16:creationId xmlns:a16="http://schemas.microsoft.com/office/drawing/2014/main" id="{0ECAFD77-729A-7A94-2095-1BA3619A6FE2}"/>
              </a:ext>
            </a:extLst>
          </p:cNvPr>
          <p:cNvSpPr>
            <a:spLocks noGrp="1"/>
          </p:cNvSpPr>
          <p:nvPr>
            <p:ph idx="1"/>
          </p:nvPr>
        </p:nvSpPr>
        <p:spPr>
          <a:xfrm>
            <a:off x="448574" y="1951091"/>
            <a:ext cx="6487064" cy="4639489"/>
          </a:xfrm>
        </p:spPr>
        <p:txBody>
          <a:bodyPr>
            <a:normAutofit fontScale="92500" lnSpcReduction="20000"/>
          </a:bodyPr>
          <a:lstStyle/>
          <a:p>
            <a:r>
              <a:rPr lang="en" sz="2200" dirty="0">
                <a:solidFill>
                  <a:schemeClr val="bg1"/>
                </a:solidFill>
              </a:rPr>
              <a:t>Clarke, H.D., Goodwin, M.</a:t>
            </a:r>
            <a:r>
              <a:rPr lang="el-GR" sz="2200" dirty="0">
                <a:solidFill>
                  <a:schemeClr val="bg1"/>
                </a:solidFill>
              </a:rPr>
              <a:t>,</a:t>
            </a:r>
            <a:r>
              <a:rPr lang="en" sz="2200" dirty="0">
                <a:solidFill>
                  <a:schemeClr val="bg1"/>
                </a:solidFill>
              </a:rPr>
              <a:t> &amp; Whiteley, P. </a:t>
            </a:r>
            <a:r>
              <a:rPr lang="el-GR" sz="2200" dirty="0">
                <a:solidFill>
                  <a:schemeClr val="bg1"/>
                </a:solidFill>
              </a:rPr>
              <a:t>(</a:t>
            </a:r>
            <a:r>
              <a:rPr lang="en" sz="2200" dirty="0">
                <a:solidFill>
                  <a:schemeClr val="bg1"/>
                </a:solidFill>
              </a:rPr>
              <a:t>2017</a:t>
            </a:r>
            <a:r>
              <a:rPr lang="el-GR" sz="2200" dirty="0">
                <a:solidFill>
                  <a:schemeClr val="bg1"/>
                </a:solidFill>
              </a:rPr>
              <a:t>).</a:t>
            </a:r>
            <a:r>
              <a:rPr lang="en" sz="2200" dirty="0">
                <a:solidFill>
                  <a:schemeClr val="bg1"/>
                </a:solidFill>
              </a:rPr>
              <a:t> </a:t>
            </a:r>
            <a:r>
              <a:rPr lang="en" sz="2200" i="1" dirty="0">
                <a:solidFill>
                  <a:schemeClr val="bg1"/>
                </a:solidFill>
              </a:rPr>
              <a:t>Brexit: Why Britain Voted to</a:t>
            </a:r>
            <a:r>
              <a:rPr lang="el-GR" sz="2200" i="1" dirty="0">
                <a:solidFill>
                  <a:schemeClr val="bg1"/>
                </a:solidFill>
              </a:rPr>
              <a:t> </a:t>
            </a:r>
            <a:r>
              <a:rPr lang="en" sz="2200" i="1" dirty="0">
                <a:solidFill>
                  <a:schemeClr val="bg1"/>
                </a:solidFill>
              </a:rPr>
              <a:t>Leave the European Union</a:t>
            </a:r>
            <a:r>
              <a:rPr lang="el-GR" sz="2200" i="1" dirty="0">
                <a:solidFill>
                  <a:schemeClr val="bg1"/>
                </a:solidFill>
              </a:rPr>
              <a:t>.</a:t>
            </a:r>
            <a:r>
              <a:rPr lang="en" sz="2200" dirty="0">
                <a:solidFill>
                  <a:schemeClr val="bg1"/>
                </a:solidFill>
              </a:rPr>
              <a:t> Cambridge University Press</a:t>
            </a:r>
            <a:r>
              <a:rPr lang="el-GR" sz="2200" dirty="0">
                <a:solidFill>
                  <a:schemeClr val="bg1"/>
                </a:solidFill>
              </a:rPr>
              <a:t>.</a:t>
            </a:r>
            <a:r>
              <a:rPr lang="en" sz="2200" dirty="0">
                <a:solidFill>
                  <a:schemeClr val="bg1"/>
                </a:solidFill>
              </a:rPr>
              <a:t> UK.</a:t>
            </a:r>
          </a:p>
          <a:p>
            <a:r>
              <a:rPr lang="en" sz="2200" dirty="0">
                <a:solidFill>
                  <a:schemeClr val="bg1"/>
                </a:solidFill>
              </a:rPr>
              <a:t>Hobolt, S. </a:t>
            </a:r>
            <a:r>
              <a:rPr lang="el-GR" sz="2200" dirty="0">
                <a:solidFill>
                  <a:schemeClr val="bg1"/>
                </a:solidFill>
              </a:rPr>
              <a:t>(</a:t>
            </a:r>
            <a:r>
              <a:rPr lang="en" sz="2200" dirty="0">
                <a:solidFill>
                  <a:schemeClr val="bg1"/>
                </a:solidFill>
              </a:rPr>
              <a:t>2016</a:t>
            </a:r>
            <a:r>
              <a:rPr lang="el-GR" sz="2200" dirty="0">
                <a:solidFill>
                  <a:schemeClr val="bg1"/>
                </a:solidFill>
              </a:rPr>
              <a:t>).</a:t>
            </a:r>
            <a:r>
              <a:rPr lang="en" sz="2200" dirty="0">
                <a:solidFill>
                  <a:schemeClr val="bg1"/>
                </a:solidFill>
              </a:rPr>
              <a:t> The Brexit vote: a divided nation, a divided continent</a:t>
            </a:r>
            <a:r>
              <a:rPr lang="el-GR" sz="2200" dirty="0">
                <a:solidFill>
                  <a:schemeClr val="bg1"/>
                </a:solidFill>
              </a:rPr>
              <a:t>.</a:t>
            </a:r>
            <a:r>
              <a:rPr lang="en" sz="2200" dirty="0">
                <a:solidFill>
                  <a:schemeClr val="bg1"/>
                </a:solidFill>
              </a:rPr>
              <a:t> </a:t>
            </a:r>
            <a:r>
              <a:rPr lang="en" sz="2200" i="1" dirty="0">
                <a:solidFill>
                  <a:schemeClr val="bg1"/>
                </a:solidFill>
              </a:rPr>
              <a:t>Journal</a:t>
            </a:r>
            <a:r>
              <a:rPr lang="el-GR" sz="2200" i="1" dirty="0">
                <a:solidFill>
                  <a:schemeClr val="bg1"/>
                </a:solidFill>
              </a:rPr>
              <a:t> </a:t>
            </a:r>
            <a:r>
              <a:rPr lang="en" sz="2200" i="1" dirty="0">
                <a:solidFill>
                  <a:schemeClr val="bg1"/>
                </a:solidFill>
              </a:rPr>
              <a:t>of European Public Policy</a:t>
            </a:r>
            <a:r>
              <a:rPr lang="el-GR" sz="2200" i="1" dirty="0">
                <a:solidFill>
                  <a:schemeClr val="bg1"/>
                </a:solidFill>
              </a:rPr>
              <a:t>, </a:t>
            </a:r>
            <a:r>
              <a:rPr lang="en" sz="2200" i="1" dirty="0">
                <a:solidFill>
                  <a:schemeClr val="bg1"/>
                </a:solidFill>
              </a:rPr>
              <a:t>23</a:t>
            </a:r>
            <a:r>
              <a:rPr lang="en" sz="2200" dirty="0">
                <a:solidFill>
                  <a:schemeClr val="bg1"/>
                </a:solidFill>
              </a:rPr>
              <a:t>(9), 1259-1277.</a:t>
            </a:r>
            <a:endParaRPr lang="el-GR" sz="2200" dirty="0">
              <a:solidFill>
                <a:schemeClr val="bg1"/>
              </a:solidFill>
            </a:endParaRPr>
          </a:p>
          <a:p>
            <a:r>
              <a:rPr lang="en" sz="2200" dirty="0">
                <a:solidFill>
                  <a:schemeClr val="bg1"/>
                </a:solidFill>
              </a:rPr>
              <a:t>Lamond, I.</a:t>
            </a:r>
            <a:r>
              <a:rPr lang="el-GR" sz="2200" dirty="0">
                <a:solidFill>
                  <a:schemeClr val="bg1"/>
                </a:solidFill>
              </a:rPr>
              <a:t>,</a:t>
            </a:r>
            <a:r>
              <a:rPr lang="en" sz="2200" dirty="0">
                <a:solidFill>
                  <a:schemeClr val="bg1"/>
                </a:solidFill>
              </a:rPr>
              <a:t> &amp; Reid, C. </a:t>
            </a:r>
            <a:r>
              <a:rPr lang="el-GR" sz="2200" dirty="0">
                <a:solidFill>
                  <a:schemeClr val="bg1"/>
                </a:solidFill>
              </a:rPr>
              <a:t>(</a:t>
            </a:r>
            <a:r>
              <a:rPr lang="en" sz="2200" dirty="0">
                <a:solidFill>
                  <a:schemeClr val="bg1"/>
                </a:solidFill>
              </a:rPr>
              <a:t>2017</a:t>
            </a:r>
            <a:r>
              <a:rPr lang="el-GR" sz="2200" dirty="0">
                <a:solidFill>
                  <a:schemeClr val="bg1"/>
                </a:solidFill>
              </a:rPr>
              <a:t>).</a:t>
            </a:r>
            <a:r>
              <a:rPr lang="en" sz="2200" dirty="0">
                <a:solidFill>
                  <a:schemeClr val="bg1"/>
                </a:solidFill>
              </a:rPr>
              <a:t> </a:t>
            </a:r>
            <a:r>
              <a:rPr lang="en" sz="2200" i="1" dirty="0">
                <a:solidFill>
                  <a:schemeClr val="bg1"/>
                </a:solidFill>
              </a:rPr>
              <a:t>The 2015 UK General Election and the 2016 EU Referendum: Towards a Democracy of the Spectacle</a:t>
            </a:r>
            <a:r>
              <a:rPr lang="el-GR" sz="2200" i="1" dirty="0">
                <a:solidFill>
                  <a:schemeClr val="bg1"/>
                </a:solidFill>
              </a:rPr>
              <a:t>.</a:t>
            </a:r>
            <a:r>
              <a:rPr lang="en" sz="2200" i="1" dirty="0">
                <a:solidFill>
                  <a:schemeClr val="bg1"/>
                </a:solidFill>
              </a:rPr>
              <a:t> </a:t>
            </a:r>
            <a:r>
              <a:rPr lang="en" sz="2200" dirty="0">
                <a:solidFill>
                  <a:schemeClr val="bg1"/>
                </a:solidFill>
              </a:rPr>
              <a:t>Cham: Palgrave Macmillan</a:t>
            </a:r>
            <a:r>
              <a:rPr lang="el-GR" sz="2200" dirty="0">
                <a:solidFill>
                  <a:schemeClr val="bg1"/>
                </a:solidFill>
              </a:rPr>
              <a:t>.</a:t>
            </a:r>
            <a:r>
              <a:rPr lang="en" sz="2200" dirty="0">
                <a:solidFill>
                  <a:schemeClr val="bg1"/>
                </a:solidFill>
              </a:rPr>
              <a:t> Switzerland.</a:t>
            </a:r>
            <a:endParaRPr lang="el-GR" sz="2200" dirty="0">
              <a:solidFill>
                <a:schemeClr val="bg1"/>
              </a:solidFill>
            </a:endParaRPr>
          </a:p>
          <a:p>
            <a:r>
              <a:rPr lang="en" sz="2200" dirty="0">
                <a:solidFill>
                  <a:schemeClr val="bg1"/>
                </a:solidFill>
              </a:rPr>
              <a:t>Troitino, D.R., </a:t>
            </a:r>
            <a:r>
              <a:rPr lang="en" sz="2200" dirty="0" err="1">
                <a:solidFill>
                  <a:schemeClr val="bg1"/>
                </a:solidFill>
              </a:rPr>
              <a:t>Kerikmae</a:t>
            </a:r>
            <a:r>
              <a:rPr lang="en" sz="2200" dirty="0">
                <a:solidFill>
                  <a:schemeClr val="bg1"/>
                </a:solidFill>
              </a:rPr>
              <a:t>, T.</a:t>
            </a:r>
            <a:r>
              <a:rPr lang="el-GR" sz="2200" dirty="0">
                <a:solidFill>
                  <a:schemeClr val="bg1"/>
                </a:solidFill>
              </a:rPr>
              <a:t>,</a:t>
            </a:r>
            <a:r>
              <a:rPr lang="en" sz="2200" dirty="0">
                <a:solidFill>
                  <a:schemeClr val="bg1"/>
                </a:solidFill>
              </a:rPr>
              <a:t> &amp; </a:t>
            </a:r>
            <a:r>
              <a:rPr lang="en" sz="2200" dirty="0" err="1">
                <a:solidFill>
                  <a:schemeClr val="bg1"/>
                </a:solidFill>
              </a:rPr>
              <a:t>Chochia</a:t>
            </a:r>
            <a:r>
              <a:rPr lang="en" sz="2200" dirty="0">
                <a:solidFill>
                  <a:schemeClr val="bg1"/>
                </a:solidFill>
              </a:rPr>
              <a:t>, A. </a:t>
            </a:r>
            <a:r>
              <a:rPr lang="el-GR" sz="2200" dirty="0">
                <a:solidFill>
                  <a:schemeClr val="bg1"/>
                </a:solidFill>
              </a:rPr>
              <a:t>(</a:t>
            </a:r>
            <a:r>
              <a:rPr lang="en" sz="2200" dirty="0">
                <a:solidFill>
                  <a:schemeClr val="bg1"/>
                </a:solidFill>
              </a:rPr>
              <a:t>2018</a:t>
            </a:r>
            <a:r>
              <a:rPr lang="el-GR" sz="2200" dirty="0">
                <a:solidFill>
                  <a:schemeClr val="bg1"/>
                </a:solidFill>
              </a:rPr>
              <a:t>).</a:t>
            </a:r>
            <a:r>
              <a:rPr lang="en" sz="2200" dirty="0">
                <a:solidFill>
                  <a:schemeClr val="bg1"/>
                </a:solidFill>
              </a:rPr>
              <a:t> </a:t>
            </a:r>
            <a:r>
              <a:rPr lang="en" sz="2200" i="1" dirty="0">
                <a:solidFill>
                  <a:schemeClr val="bg1"/>
                </a:solidFill>
              </a:rPr>
              <a:t>Brexit: History,</a:t>
            </a:r>
            <a:r>
              <a:rPr lang="el-GR" sz="2200" i="1" dirty="0">
                <a:solidFill>
                  <a:schemeClr val="bg1"/>
                </a:solidFill>
              </a:rPr>
              <a:t> </a:t>
            </a:r>
            <a:r>
              <a:rPr lang="en" sz="2200" i="1" dirty="0">
                <a:solidFill>
                  <a:schemeClr val="bg1"/>
                </a:solidFill>
              </a:rPr>
              <a:t>Reasoning and Perspectives</a:t>
            </a:r>
            <a:r>
              <a:rPr lang="el-GR" sz="2200" i="1" dirty="0">
                <a:solidFill>
                  <a:schemeClr val="bg1"/>
                </a:solidFill>
              </a:rPr>
              <a:t>.</a:t>
            </a:r>
            <a:r>
              <a:rPr lang="en" sz="2200" dirty="0">
                <a:solidFill>
                  <a:schemeClr val="bg1"/>
                </a:solidFill>
              </a:rPr>
              <a:t> Springer International Publishing</a:t>
            </a:r>
            <a:r>
              <a:rPr lang="el-GR" sz="2200" dirty="0">
                <a:solidFill>
                  <a:schemeClr val="bg1"/>
                </a:solidFill>
              </a:rPr>
              <a:t>.</a:t>
            </a:r>
            <a:r>
              <a:rPr lang="en" sz="2200" dirty="0">
                <a:solidFill>
                  <a:schemeClr val="bg1"/>
                </a:solidFill>
              </a:rPr>
              <a:t> Switzerland.</a:t>
            </a:r>
            <a:endParaRPr lang="el-GR" sz="2200" dirty="0">
              <a:solidFill>
                <a:schemeClr val="bg1"/>
              </a:solidFill>
            </a:endParaRPr>
          </a:p>
          <a:p>
            <a:r>
              <a:rPr lang="en" sz="2200" dirty="0">
                <a:solidFill>
                  <a:schemeClr val="bg1"/>
                </a:solidFill>
              </a:rPr>
              <a:t>Walsh, C. </a:t>
            </a:r>
            <a:r>
              <a:rPr lang="el-GR" sz="2200" dirty="0">
                <a:solidFill>
                  <a:schemeClr val="bg1"/>
                </a:solidFill>
              </a:rPr>
              <a:t>(</a:t>
            </a:r>
            <a:r>
              <a:rPr lang="en" sz="2200" dirty="0">
                <a:solidFill>
                  <a:schemeClr val="bg1"/>
                </a:solidFill>
              </a:rPr>
              <a:t>2019</a:t>
            </a:r>
            <a:r>
              <a:rPr lang="el-GR" sz="2200" dirty="0">
                <a:solidFill>
                  <a:schemeClr val="bg1"/>
                </a:solidFill>
              </a:rPr>
              <a:t>).</a:t>
            </a:r>
            <a:r>
              <a:rPr lang="en" sz="2200" dirty="0">
                <a:solidFill>
                  <a:schemeClr val="bg1"/>
                </a:solidFill>
              </a:rPr>
              <a:t> Brexit Geographies: Spatial Imaginaries and Relational</a:t>
            </a:r>
            <a:r>
              <a:rPr lang="el-GR" sz="2200" dirty="0">
                <a:solidFill>
                  <a:schemeClr val="bg1"/>
                </a:solidFill>
              </a:rPr>
              <a:t> </a:t>
            </a:r>
            <a:r>
              <a:rPr lang="en" sz="2200" dirty="0">
                <a:solidFill>
                  <a:schemeClr val="bg1"/>
                </a:solidFill>
              </a:rPr>
              <a:t>Territorialities on the Island of Ireland. </a:t>
            </a:r>
            <a:r>
              <a:rPr lang="en" sz="2200" i="1" dirty="0">
                <a:solidFill>
                  <a:schemeClr val="bg1"/>
                </a:solidFill>
              </a:rPr>
              <a:t>Irish Geography, 52</a:t>
            </a:r>
            <a:r>
              <a:rPr lang="en" sz="2200" dirty="0">
                <a:solidFill>
                  <a:schemeClr val="bg1"/>
                </a:solidFill>
              </a:rPr>
              <a:t>(2), 137-152.</a:t>
            </a:r>
            <a:endParaRPr lang="el-GR" sz="2200" dirty="0">
              <a:solidFill>
                <a:schemeClr val="bg1"/>
              </a:solidFill>
            </a:endParaRPr>
          </a:p>
          <a:p>
            <a:r>
              <a:rPr lang="el-GR" sz="2200" dirty="0">
                <a:solidFill>
                  <a:schemeClr val="bg1"/>
                </a:solidFill>
              </a:rPr>
              <a:t>ΑΠΕ-ΜΠΕ. </a:t>
            </a:r>
            <a:r>
              <a:rPr lang="el-GR" sz="2200" dirty="0" err="1">
                <a:solidFill>
                  <a:schemeClr val="bg1"/>
                </a:solidFill>
              </a:rPr>
              <a:t>www.amna.gr</a:t>
            </a:r>
            <a:endParaRPr lang="el-GR" sz="2200" dirty="0">
              <a:solidFill>
                <a:schemeClr val="bg1"/>
              </a:solidFill>
            </a:endParaRPr>
          </a:p>
          <a:p>
            <a:endParaRPr lang="en" sz="1500" dirty="0">
              <a:solidFill>
                <a:schemeClr val="bg1"/>
              </a:solidFill>
            </a:endParaRPr>
          </a:p>
        </p:txBody>
      </p:sp>
      <p:grpSp>
        <p:nvGrpSpPr>
          <p:cNvPr id="15" name="Group 14">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bg1"/>
          </a:solidFill>
        </p:grpSpPr>
        <p:grpSp>
          <p:nvGrpSpPr>
            <p:cNvPr id="16"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 name="Freeform: Shape 19">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7"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8" name="Freeform: Shape 17">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4" name="Εικόνα 3">
            <a:extLst>
              <a:ext uri="{FF2B5EF4-FFF2-40B4-BE49-F238E27FC236}">
                <a16:creationId xmlns:a16="http://schemas.microsoft.com/office/drawing/2014/main" id="{F7069943-AB2B-B884-7B0B-81915CEED073}"/>
              </a:ext>
            </a:extLst>
          </p:cNvPr>
          <p:cNvPicPr>
            <a:picLocks noChangeAspect="1"/>
          </p:cNvPicPr>
          <p:nvPr/>
        </p:nvPicPr>
        <p:blipFill>
          <a:blip r:embed="rId2"/>
          <a:stretch>
            <a:fillRect/>
          </a:stretch>
        </p:blipFill>
        <p:spPr>
          <a:xfrm>
            <a:off x="7253021" y="2540240"/>
            <a:ext cx="3555043" cy="1777521"/>
          </a:xfrm>
          <a:prstGeom prst="rect">
            <a:avLst/>
          </a:prstGeom>
        </p:spPr>
      </p:pic>
      <p:grpSp>
        <p:nvGrpSpPr>
          <p:cNvPr id="23" name="Group 22">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bg1"/>
          </a:solidFill>
        </p:grpSpPr>
        <p:grpSp>
          <p:nvGrpSpPr>
            <p:cNvPr id="24"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5" name="Freeform: Shape 194">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5"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6" name="Freeform: Shape 25">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5" name="Θέση αριθμού διαφάνειας 4">
            <a:extLst>
              <a:ext uri="{FF2B5EF4-FFF2-40B4-BE49-F238E27FC236}">
                <a16:creationId xmlns:a16="http://schemas.microsoft.com/office/drawing/2014/main" id="{C78C73C3-13E7-55F7-8EA3-DA66FAC30B3C}"/>
              </a:ext>
            </a:extLst>
          </p:cNvPr>
          <p:cNvSpPr>
            <a:spLocks noGrp="1"/>
          </p:cNvSpPr>
          <p:nvPr>
            <p:ph type="sldNum" sz="quarter" idx="12"/>
          </p:nvPr>
        </p:nvSpPr>
        <p:spPr/>
        <p:txBody>
          <a:bodyPr/>
          <a:lstStyle/>
          <a:p>
            <a:fld id="{45CC8302-F47A-254A-B461-7EBC9B151FD1}" type="slidenum">
              <a:rPr lang="el-GR" smtClean="0"/>
              <a:t>18</a:t>
            </a:fld>
            <a:endParaRPr lang="el-GR"/>
          </a:p>
        </p:txBody>
      </p:sp>
    </p:spTree>
    <p:extLst>
      <p:ext uri="{BB962C8B-B14F-4D97-AF65-F5344CB8AC3E}">
        <p14:creationId xmlns:p14="http://schemas.microsoft.com/office/powerpoint/2010/main" val="136241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a:extLst>
              <a:ext uri="{FF2B5EF4-FFF2-40B4-BE49-F238E27FC236}">
                <a16:creationId xmlns:a16="http://schemas.microsoft.com/office/drawing/2014/main" id="{DAB710C3-C219-2089-2167-8F592B615A0F}"/>
              </a:ext>
            </a:extLst>
          </p:cNvPr>
          <p:cNvSpPr>
            <a:spLocks noGrp="1"/>
          </p:cNvSpPr>
          <p:nvPr>
            <p:ph type="title"/>
          </p:nvPr>
        </p:nvSpPr>
        <p:spPr>
          <a:xfrm>
            <a:off x="187891" y="1377146"/>
            <a:ext cx="4233798" cy="3626217"/>
          </a:xfrm>
        </p:spPr>
        <p:txBody>
          <a:bodyPr vert="horz" lIns="91440" tIns="45720" rIns="91440" bIns="45720" rtlCol="0" anchor="b">
            <a:normAutofit/>
          </a:bodyPr>
          <a:lstStyle/>
          <a:p>
            <a:pPr algn="r"/>
            <a:r>
              <a:rPr lang="en-US" sz="6800" dirty="0" err="1">
                <a:solidFill>
                  <a:srgbClr val="FFFFFF"/>
                </a:solidFill>
              </a:rPr>
              <a:t>E</a:t>
            </a:r>
            <a:r>
              <a:rPr lang="en-US" sz="6800" kern="1200" dirty="0" err="1">
                <a:solidFill>
                  <a:srgbClr val="FFFFFF"/>
                </a:solidFill>
                <a:latin typeface="+mj-lt"/>
                <a:ea typeface="+mj-ea"/>
                <a:cs typeface="+mj-cs"/>
              </a:rPr>
              <a:t>υχ</a:t>
            </a:r>
            <a:r>
              <a:rPr lang="en-US" sz="6800" kern="1200" dirty="0">
                <a:solidFill>
                  <a:srgbClr val="FFFFFF"/>
                </a:solidFill>
                <a:latin typeface="+mj-lt"/>
                <a:ea typeface="+mj-ea"/>
                <a:cs typeface="+mj-cs"/>
              </a:rPr>
              <a:t>α</a:t>
            </a:r>
            <a:r>
              <a:rPr lang="en-US" sz="6800" kern="1200" dirty="0" err="1">
                <a:solidFill>
                  <a:srgbClr val="FFFFFF"/>
                </a:solidFill>
                <a:latin typeface="+mj-lt"/>
                <a:ea typeface="+mj-ea"/>
                <a:cs typeface="+mj-cs"/>
              </a:rPr>
              <a:t>ριστώ</a:t>
            </a:r>
            <a:r>
              <a:rPr lang="en-US" sz="6800" kern="1200" dirty="0">
                <a:solidFill>
                  <a:srgbClr val="FFFFFF"/>
                </a:solidFill>
                <a:latin typeface="+mj-lt"/>
                <a:ea typeface="+mj-ea"/>
                <a:cs typeface="+mj-cs"/>
              </a:rPr>
              <a:t> π</a:t>
            </a:r>
            <a:r>
              <a:rPr lang="en-US" sz="6800" kern="1200" dirty="0" err="1">
                <a:solidFill>
                  <a:srgbClr val="FFFFFF"/>
                </a:solidFill>
                <a:latin typeface="+mj-lt"/>
                <a:ea typeface="+mj-ea"/>
                <a:cs typeface="+mj-cs"/>
              </a:rPr>
              <a:t>ολύ</a:t>
            </a:r>
            <a:r>
              <a:rPr lang="en-US" sz="6800" kern="1200" dirty="0">
                <a:solidFill>
                  <a:srgbClr val="FFFFFF"/>
                </a:solidFill>
                <a:latin typeface="+mj-lt"/>
                <a:ea typeface="+mj-ea"/>
                <a:cs typeface="+mj-cs"/>
              </a:rPr>
              <a:t>!</a:t>
            </a:r>
          </a:p>
        </p:txBody>
      </p:sp>
      <p:pic>
        <p:nvPicPr>
          <p:cNvPr id="4" name="Θέση περιεχομένου 3">
            <a:extLst>
              <a:ext uri="{FF2B5EF4-FFF2-40B4-BE49-F238E27FC236}">
                <a16:creationId xmlns:a16="http://schemas.microsoft.com/office/drawing/2014/main" id="{3068D320-86BB-51F7-D237-C6F948109274}"/>
              </a:ext>
            </a:extLst>
          </p:cNvPr>
          <p:cNvPicPr>
            <a:picLocks noGrp="1" noChangeAspect="1"/>
          </p:cNvPicPr>
          <p:nvPr>
            <p:ph idx="1"/>
          </p:nvPr>
        </p:nvPicPr>
        <p:blipFill>
          <a:blip r:embed="rId2">
            <a:alphaModFix/>
          </a:blip>
          <a:srcRect l="9921" r="6653"/>
          <a:stretch>
            <a:fillRect/>
          </a:stretch>
        </p:blipFill>
        <p:spPr>
          <a:xfrm>
            <a:off x="5110619" y="1336699"/>
            <a:ext cx="6541375" cy="4390920"/>
          </a:xfrm>
          <a:prstGeom prst="rect">
            <a:avLst/>
          </a:prstGeom>
        </p:spPr>
      </p:pic>
      <p:grpSp>
        <p:nvGrpSpPr>
          <p:cNvPr id="39" name="Group 38">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40"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41"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4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44" name="Straight Connector 4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 name="Θέση αριθμού διαφάνειας 2">
            <a:extLst>
              <a:ext uri="{FF2B5EF4-FFF2-40B4-BE49-F238E27FC236}">
                <a16:creationId xmlns:a16="http://schemas.microsoft.com/office/drawing/2014/main" id="{1458AE0D-1081-1BE4-202E-2B12CD27AD6E}"/>
              </a:ext>
            </a:extLst>
          </p:cNvPr>
          <p:cNvSpPr>
            <a:spLocks noGrp="1"/>
          </p:cNvSpPr>
          <p:nvPr>
            <p:ph type="sldNum" sz="quarter" idx="12"/>
          </p:nvPr>
        </p:nvSpPr>
        <p:spPr/>
        <p:txBody>
          <a:bodyPr/>
          <a:lstStyle/>
          <a:p>
            <a:fld id="{45CC8302-F47A-254A-B461-7EBC9B151FD1}" type="slidenum">
              <a:rPr lang="el-GR" smtClean="0"/>
              <a:t>19</a:t>
            </a:fld>
            <a:endParaRPr lang="el-GR"/>
          </a:p>
        </p:txBody>
      </p:sp>
    </p:spTree>
    <p:extLst>
      <p:ext uri="{BB962C8B-B14F-4D97-AF65-F5344CB8AC3E}">
        <p14:creationId xmlns:p14="http://schemas.microsoft.com/office/powerpoint/2010/main" val="3902029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9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461D480-DF8C-6C62-1419-2529075B5E49}"/>
              </a:ext>
            </a:extLst>
          </p:cNvPr>
          <p:cNvSpPr>
            <a:spLocks noGrp="1"/>
          </p:cNvSpPr>
          <p:nvPr>
            <p:ph type="title"/>
          </p:nvPr>
        </p:nvSpPr>
        <p:spPr>
          <a:xfrm>
            <a:off x="589560" y="856180"/>
            <a:ext cx="4560584" cy="1128068"/>
          </a:xfrm>
        </p:spPr>
        <p:txBody>
          <a:bodyPr anchor="ctr">
            <a:normAutofit/>
          </a:bodyPr>
          <a:lstStyle/>
          <a:p>
            <a:r>
              <a:rPr lang="el-GR" sz="3700"/>
              <a:t>Συνθήκη της Ρώμης (ΕΟΚ)</a:t>
            </a:r>
          </a:p>
        </p:txBody>
      </p:sp>
      <p:grpSp>
        <p:nvGrpSpPr>
          <p:cNvPr id="110" name="Group 9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1" name="Rectangle 10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0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Rectangle 10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D2778C52-3D78-E555-DFBF-2F62463BD0EB}"/>
              </a:ext>
            </a:extLst>
          </p:cNvPr>
          <p:cNvSpPr>
            <a:spLocks noGrp="1" noChangeArrowheads="1"/>
          </p:cNvSpPr>
          <p:nvPr>
            <p:ph idx="1"/>
          </p:nvPr>
        </p:nvSpPr>
        <p:spPr bwMode="auto">
          <a:xfrm>
            <a:off x="355196" y="2364137"/>
            <a:ext cx="5003965" cy="39795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el-GR" altLang="el-GR" sz="2200" b="1" dirty="0"/>
              <a:t>25.03.1957: </a:t>
            </a:r>
            <a:r>
              <a:rPr lang="el-GR" altLang="el-GR" sz="2200" dirty="0"/>
              <a:t>Συνθήκη της Ρώμης, με την οποία ιδρύθηκε η ΕΟΚ (σημερινή ΕΕ)</a:t>
            </a:r>
            <a:endParaRPr lang="el-GR" altLang="el-GR" sz="2200" b="1" dirty="0"/>
          </a:p>
          <a:p>
            <a:pPr marL="0" indent="0">
              <a:spcAft>
                <a:spcPts val="600"/>
              </a:spcAft>
              <a:buNone/>
            </a:pPr>
            <a:r>
              <a:rPr lang="el-GR" altLang="el-GR" sz="2200" b="1" dirty="0"/>
              <a:t>Ιδρυτικά μέλη: </a:t>
            </a:r>
            <a:r>
              <a:rPr lang="el-GR" altLang="el-GR" sz="2200" dirty="0"/>
              <a:t>Βέλγιο, Γαλλία, Γερμανίας, Ιταλία, Λουξεμβούργο και Κάτω Χώρες</a:t>
            </a:r>
          </a:p>
          <a:p>
            <a:pPr marL="0" indent="0">
              <a:spcAft>
                <a:spcPts val="600"/>
              </a:spcAft>
              <a:buNone/>
            </a:pPr>
            <a:endParaRPr lang="el-GR" altLang="el-GR" sz="2200" b="1" dirty="0"/>
          </a:p>
          <a:p>
            <a:pPr marL="0" indent="0">
              <a:spcAft>
                <a:spcPts val="600"/>
              </a:spcAft>
              <a:buNone/>
            </a:pPr>
            <a:r>
              <a:rPr lang="el-GR" altLang="el-GR" sz="2200" dirty="0"/>
              <a:t>Το ΗΒ δεν ήταν ανάμεσα στις χώρες που υπέγραψαν τη Συνθήκη</a:t>
            </a:r>
            <a:endParaRPr lang="el-GR" altLang="el-GR" sz="2200" b="1" dirty="0"/>
          </a:p>
        </p:txBody>
      </p:sp>
      <p:sp>
        <p:nvSpPr>
          <p:cNvPr id="113" name="Rectangle 10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9957C57C-BF9B-D70A-0067-BAC6ADD66188}"/>
              </a:ext>
            </a:extLst>
          </p:cNvPr>
          <p:cNvPicPr>
            <a:picLocks noChangeAspect="1"/>
          </p:cNvPicPr>
          <p:nvPr/>
        </p:nvPicPr>
        <p:blipFill>
          <a:blip r:embed="rId3"/>
          <a:srcRect l="5963" r="15363" b="-1"/>
          <a:stretch>
            <a:fillRect/>
          </a:stretch>
        </p:blipFill>
        <p:spPr>
          <a:xfrm>
            <a:off x="5977788" y="799352"/>
            <a:ext cx="5425410" cy="5259296"/>
          </a:xfrm>
          <a:prstGeom prst="rect">
            <a:avLst/>
          </a:prstGeom>
        </p:spPr>
      </p:pic>
      <p:sp>
        <p:nvSpPr>
          <p:cNvPr id="3" name="Θέση αριθμού διαφάνειας 2">
            <a:extLst>
              <a:ext uri="{FF2B5EF4-FFF2-40B4-BE49-F238E27FC236}">
                <a16:creationId xmlns:a16="http://schemas.microsoft.com/office/drawing/2014/main" id="{A71343BC-AB49-3DD3-0C88-80081974B8A7}"/>
              </a:ext>
            </a:extLst>
          </p:cNvPr>
          <p:cNvSpPr>
            <a:spLocks noGrp="1"/>
          </p:cNvSpPr>
          <p:nvPr>
            <p:ph type="sldNum" sz="quarter" idx="12"/>
          </p:nvPr>
        </p:nvSpPr>
        <p:spPr/>
        <p:txBody>
          <a:bodyPr/>
          <a:lstStyle/>
          <a:p>
            <a:fld id="{45CC8302-F47A-254A-B461-7EBC9B151FD1}" type="slidenum">
              <a:rPr lang="el-GR" smtClean="0"/>
              <a:t>2</a:t>
            </a:fld>
            <a:endParaRPr lang="el-GR"/>
          </a:p>
        </p:txBody>
      </p:sp>
    </p:spTree>
    <p:extLst>
      <p:ext uri="{BB962C8B-B14F-4D97-AF65-F5344CB8AC3E}">
        <p14:creationId xmlns:p14="http://schemas.microsoft.com/office/powerpoint/2010/main" val="330445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C883F7E-02D5-2809-B766-612A7E97F3A4}"/>
              </a:ext>
            </a:extLst>
          </p:cNvPr>
          <p:cNvSpPr>
            <a:spLocks noGrp="1"/>
          </p:cNvSpPr>
          <p:nvPr>
            <p:ph type="title"/>
          </p:nvPr>
        </p:nvSpPr>
        <p:spPr>
          <a:xfrm>
            <a:off x="616533" y="285335"/>
            <a:ext cx="4569538" cy="852886"/>
          </a:xfrm>
        </p:spPr>
        <p:txBody>
          <a:bodyPr anchor="b">
            <a:normAutofit fontScale="90000"/>
          </a:bodyPr>
          <a:lstStyle/>
          <a:p>
            <a:r>
              <a:rPr lang="el-GR" sz="3600" dirty="0"/>
              <a:t>Αίτηση ένταξης ΗΒ και βέτο Γαλλίας</a:t>
            </a:r>
          </a:p>
        </p:txBody>
      </p:sp>
      <p:sp>
        <p:nvSpPr>
          <p:cNvPr id="44" name="Rectangle 3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9ECF34D-04B4-EA34-43B6-E803B185D918}"/>
              </a:ext>
            </a:extLst>
          </p:cNvPr>
          <p:cNvSpPr>
            <a:spLocks noGrp="1"/>
          </p:cNvSpPr>
          <p:nvPr>
            <p:ph idx="1"/>
          </p:nvPr>
        </p:nvSpPr>
        <p:spPr>
          <a:xfrm>
            <a:off x="559435" y="1315233"/>
            <a:ext cx="4957957" cy="4269375"/>
          </a:xfrm>
        </p:spPr>
        <p:txBody>
          <a:bodyPr anchor="ctr">
            <a:noAutofit/>
          </a:bodyPr>
          <a:lstStyle/>
          <a:p>
            <a:pPr marL="0" indent="0">
              <a:buNone/>
            </a:pPr>
            <a:r>
              <a:rPr lang="el-GR" altLang="el-GR" sz="1700" b="1" dirty="0"/>
              <a:t>09.08.1961: </a:t>
            </a:r>
            <a:r>
              <a:rPr lang="el-GR" altLang="el-GR" sz="1700" dirty="0"/>
              <a:t>Πρώτη αίτηση ένταξης του ΗΒ, με πρωτοβουλία του Συντηρητικού πρωθυπουργού Χάρολντ ΜακΜίλαν</a:t>
            </a:r>
          </a:p>
          <a:p>
            <a:pPr marL="0" indent="0">
              <a:buNone/>
            </a:pPr>
            <a:r>
              <a:rPr lang="el-GR" altLang="el-GR" sz="1700" dirty="0"/>
              <a:t>Όμως, αντιμετώπισε την αντίσταση της Γαλλίας και συγκεκριμένα του προέδρου της, στρατηγού Σαρλ Ντε Γκολ που έθεσε 2 φορές βέτο στην ένταξή της</a:t>
            </a:r>
          </a:p>
          <a:p>
            <a:pPr marL="0" indent="0">
              <a:buNone/>
            </a:pPr>
            <a:r>
              <a:rPr lang="el-GR" altLang="el-GR" sz="1700" b="1" dirty="0"/>
              <a:t>14.01.1963: </a:t>
            </a:r>
            <a:r>
              <a:rPr lang="el-GR" altLang="el-GR" sz="1700" dirty="0"/>
              <a:t>1</a:t>
            </a:r>
            <a:r>
              <a:rPr lang="el-GR" altLang="el-GR" sz="1700" baseline="30000" dirty="0"/>
              <a:t>ο</a:t>
            </a:r>
            <a:r>
              <a:rPr lang="el-GR" altLang="el-GR" sz="1700" dirty="0"/>
              <a:t> βέτο Γαλλίας</a:t>
            </a:r>
          </a:p>
          <a:p>
            <a:pPr marL="0" indent="0">
              <a:buNone/>
            </a:pPr>
            <a:r>
              <a:rPr lang="el-GR" altLang="el-GR" sz="1700" b="1" dirty="0"/>
              <a:t>27.11.1967: </a:t>
            </a:r>
            <a:r>
              <a:rPr lang="el-GR" altLang="el-GR" sz="1700" dirty="0"/>
              <a:t>2</a:t>
            </a:r>
            <a:r>
              <a:rPr lang="el-GR" altLang="el-GR" sz="1700" baseline="30000" dirty="0"/>
              <a:t>ο</a:t>
            </a:r>
            <a:r>
              <a:rPr lang="el-GR" altLang="el-GR" sz="1700" dirty="0"/>
              <a:t> βέτο Γαλλίας</a:t>
            </a:r>
          </a:p>
          <a:p>
            <a:pPr marL="0" indent="0">
              <a:buNone/>
            </a:pPr>
            <a:r>
              <a:rPr lang="el-GR" altLang="el-GR" sz="1700" dirty="0"/>
              <a:t>Οι λόγοι του βέτο:</a:t>
            </a:r>
          </a:p>
          <a:p>
            <a:pPr marL="0" indent="0">
              <a:buNone/>
            </a:pPr>
            <a:r>
              <a:rPr lang="el-GR" sz="1700" dirty="0"/>
              <a:t>Ο Ντε Γκολ εκτιμούσε ότι «η φύση, η δομή και η πραγματικότητα του ΗΒ είναι διαφορετικές από εκείνες των ηπειρωτικών χωρών της Ευρώπης»</a:t>
            </a:r>
          </a:p>
          <a:p>
            <a:pPr marL="0" indent="0">
              <a:buNone/>
            </a:pPr>
            <a:r>
              <a:rPr lang="el-GR" sz="1700" dirty="0"/>
              <a:t>Μα πάνω απ’ όλα, ο </a:t>
            </a:r>
            <a:r>
              <a:rPr lang="el-GR" sz="1700" dirty="0" err="1"/>
              <a:t>γάλλος</a:t>
            </a:r>
            <a:r>
              <a:rPr lang="el-GR" sz="1700" dirty="0"/>
              <a:t> ηγέτης διέβλεπε την πιθανότητα να </a:t>
            </a:r>
            <a:r>
              <a:rPr lang="el-GR" sz="1700" dirty="0" err="1"/>
              <a:t>απορροφηθεί</a:t>
            </a:r>
            <a:r>
              <a:rPr lang="el-GR" sz="1700" dirty="0"/>
              <a:t> η τότε ΕΟΚ από μία κολοσσιαία ατλαντική συμμαχία, κάτω από την εποπτεία και την καθοδήγηση των ΗΠΑ</a:t>
            </a:r>
          </a:p>
        </p:txBody>
      </p:sp>
      <p:sp>
        <p:nvSpPr>
          <p:cNvPr id="41" name="Rectangle 4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7B75A1B-21DC-82DC-676E-8A9F12815CBF}"/>
              </a:ext>
            </a:extLst>
          </p:cNvPr>
          <p:cNvPicPr>
            <a:picLocks noChangeAspect="1"/>
          </p:cNvPicPr>
          <p:nvPr/>
        </p:nvPicPr>
        <p:blipFill>
          <a:blip r:embed="rId2"/>
          <a:srcRect l="23527" r="7825" b="-1"/>
          <a:stretch>
            <a:fillRect/>
          </a:stretch>
        </p:blipFill>
        <p:spPr>
          <a:xfrm>
            <a:off x="6055594" y="650494"/>
            <a:ext cx="5492306" cy="5324142"/>
          </a:xfrm>
          <a:prstGeom prst="rect">
            <a:avLst/>
          </a:prstGeom>
        </p:spPr>
      </p:pic>
      <p:sp>
        <p:nvSpPr>
          <p:cNvPr id="5" name="Θέση αριθμού διαφάνειας 4">
            <a:extLst>
              <a:ext uri="{FF2B5EF4-FFF2-40B4-BE49-F238E27FC236}">
                <a16:creationId xmlns:a16="http://schemas.microsoft.com/office/drawing/2014/main" id="{64B88C2C-31CE-DA45-9B1E-3609C5B874E2}"/>
              </a:ext>
            </a:extLst>
          </p:cNvPr>
          <p:cNvSpPr>
            <a:spLocks noGrp="1"/>
          </p:cNvSpPr>
          <p:nvPr>
            <p:ph type="sldNum" sz="quarter" idx="12"/>
          </p:nvPr>
        </p:nvSpPr>
        <p:spPr/>
        <p:txBody>
          <a:bodyPr/>
          <a:lstStyle/>
          <a:p>
            <a:fld id="{45CC8302-F47A-254A-B461-7EBC9B151FD1}" type="slidenum">
              <a:rPr lang="el-GR" smtClean="0"/>
              <a:t>3</a:t>
            </a:fld>
            <a:endParaRPr lang="el-GR"/>
          </a:p>
        </p:txBody>
      </p:sp>
    </p:spTree>
    <p:extLst>
      <p:ext uri="{BB962C8B-B14F-4D97-AF65-F5344CB8AC3E}">
        <p14:creationId xmlns:p14="http://schemas.microsoft.com/office/powerpoint/2010/main" val="2133211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40B137A-EEFB-686D-0F96-78926D2084DA}"/>
              </a:ext>
            </a:extLst>
          </p:cNvPr>
          <p:cNvSpPr>
            <a:spLocks noGrp="1"/>
          </p:cNvSpPr>
          <p:nvPr>
            <p:ph type="title"/>
          </p:nvPr>
        </p:nvSpPr>
        <p:spPr>
          <a:xfrm>
            <a:off x="1137034" y="609600"/>
            <a:ext cx="6112220" cy="1330839"/>
          </a:xfrm>
        </p:spPr>
        <p:txBody>
          <a:bodyPr>
            <a:normAutofit/>
          </a:bodyPr>
          <a:lstStyle/>
          <a:p>
            <a:r>
              <a:rPr lang="el-GR" altLang="el-GR">
                <a:solidFill>
                  <a:schemeClr val="tx1">
                    <a:lumMod val="85000"/>
                    <a:lumOff val="15000"/>
                  </a:schemeClr>
                </a:solidFill>
              </a:rPr>
              <a:t>Ένταξη του ΗΒ στην ΕΟΚ</a:t>
            </a:r>
            <a:endParaRPr lang="el-GR">
              <a:solidFill>
                <a:schemeClr val="tx1">
                  <a:lumMod val="85000"/>
                  <a:lumOff val="15000"/>
                </a:schemeClr>
              </a:solidFill>
            </a:endParaRPr>
          </a:p>
        </p:txBody>
      </p:sp>
      <p:sp>
        <p:nvSpPr>
          <p:cNvPr id="3" name="Θέση περιεχομένου 2">
            <a:extLst>
              <a:ext uri="{FF2B5EF4-FFF2-40B4-BE49-F238E27FC236}">
                <a16:creationId xmlns:a16="http://schemas.microsoft.com/office/drawing/2014/main" id="{695C2095-BF71-DD4C-6A8A-B79C03C973A0}"/>
              </a:ext>
            </a:extLst>
          </p:cNvPr>
          <p:cNvSpPr>
            <a:spLocks noGrp="1"/>
          </p:cNvSpPr>
          <p:nvPr>
            <p:ph idx="1"/>
          </p:nvPr>
        </p:nvSpPr>
        <p:spPr>
          <a:xfrm>
            <a:off x="1137033" y="2194101"/>
            <a:ext cx="6240797" cy="4054298"/>
          </a:xfrm>
        </p:spPr>
        <p:txBody>
          <a:bodyPr>
            <a:normAutofit/>
          </a:bodyPr>
          <a:lstStyle/>
          <a:p>
            <a:r>
              <a:rPr lang="el-GR" sz="2200" b="1" dirty="0">
                <a:solidFill>
                  <a:schemeClr val="tx1">
                    <a:lumMod val="85000"/>
                    <a:lumOff val="15000"/>
                  </a:schemeClr>
                </a:solidFill>
              </a:rPr>
              <a:t>28.04.1969: </a:t>
            </a:r>
            <a:r>
              <a:rPr lang="el-GR" sz="2200" dirty="0">
                <a:solidFill>
                  <a:schemeClr val="tx1">
                    <a:lumMod val="85000"/>
                    <a:lumOff val="15000"/>
                  </a:schemeClr>
                </a:solidFill>
              </a:rPr>
              <a:t>Παραίτηση του Ντε Γκολ από την προεδρία</a:t>
            </a:r>
          </a:p>
          <a:p>
            <a:r>
              <a:rPr lang="el-GR" sz="2200" b="1" dirty="0">
                <a:solidFill>
                  <a:schemeClr val="tx1">
                    <a:lumMod val="85000"/>
                    <a:lumOff val="15000"/>
                  </a:schemeClr>
                </a:solidFill>
              </a:rPr>
              <a:t>09.11.1970: </a:t>
            </a:r>
            <a:r>
              <a:rPr lang="el-GR" sz="2200" dirty="0">
                <a:solidFill>
                  <a:schemeClr val="tx1">
                    <a:lumMod val="85000"/>
                    <a:lumOff val="15000"/>
                  </a:schemeClr>
                </a:solidFill>
              </a:rPr>
              <a:t>Θάνατος Ντε Γκολ</a:t>
            </a:r>
          </a:p>
          <a:p>
            <a:r>
              <a:rPr lang="el-GR" sz="2200" dirty="0">
                <a:solidFill>
                  <a:schemeClr val="tx1">
                    <a:lumMod val="85000"/>
                    <a:lumOff val="15000"/>
                  </a:schemeClr>
                </a:solidFill>
              </a:rPr>
              <a:t>Ανοίγει και πάλι ο δρόμος για την ένταξη του ΗΒ στην ΕΟΚ</a:t>
            </a:r>
          </a:p>
          <a:p>
            <a:r>
              <a:rPr lang="el-GR" altLang="el-GR" sz="2200" b="1" dirty="0">
                <a:solidFill>
                  <a:schemeClr val="tx1">
                    <a:lumMod val="85000"/>
                    <a:lumOff val="15000"/>
                  </a:schemeClr>
                </a:solidFill>
              </a:rPr>
              <a:t>01.01.1973: </a:t>
            </a:r>
            <a:r>
              <a:rPr lang="el-GR" altLang="el-GR" sz="2200" dirty="0">
                <a:solidFill>
                  <a:schemeClr val="tx1">
                    <a:lumMod val="85000"/>
                    <a:lumOff val="15000"/>
                  </a:schemeClr>
                </a:solidFill>
              </a:rPr>
              <a:t>Ένταξη του ΗΒ, </a:t>
            </a:r>
            <a:r>
              <a:rPr lang="el-GR" sz="2200" dirty="0">
                <a:solidFill>
                  <a:schemeClr val="tx1">
                    <a:lumMod val="85000"/>
                    <a:lumOff val="15000"/>
                  </a:schemeClr>
                </a:solidFill>
              </a:rPr>
              <a:t>επί πρωθυπουργίας του Συντηρητικού Έντουαρντ </a:t>
            </a:r>
            <a:r>
              <a:rPr lang="el-GR" sz="2200" dirty="0" err="1">
                <a:solidFill>
                  <a:schemeClr val="tx1">
                    <a:lumMod val="85000"/>
                    <a:lumOff val="15000"/>
                  </a:schemeClr>
                </a:solidFill>
              </a:rPr>
              <a:t>Χιθ</a:t>
            </a:r>
            <a:endParaRPr lang="el-GR" sz="2200" dirty="0">
              <a:solidFill>
                <a:schemeClr val="tx1">
                  <a:lumMod val="85000"/>
                  <a:lumOff val="15000"/>
                </a:schemeClr>
              </a:solidFill>
            </a:endParaRPr>
          </a:p>
          <a:p>
            <a:r>
              <a:rPr lang="el-GR" altLang="el-GR" sz="2200" dirty="0">
                <a:solidFill>
                  <a:schemeClr val="tx1">
                    <a:lumMod val="85000"/>
                    <a:lumOff val="15000"/>
                  </a:schemeClr>
                </a:solidFill>
              </a:rPr>
              <a:t>Ένταξη </a:t>
            </a:r>
            <a:r>
              <a:rPr lang="el-GR" sz="2200" dirty="0">
                <a:solidFill>
                  <a:schemeClr val="tx1">
                    <a:lumMod val="85000"/>
                    <a:lumOff val="15000"/>
                  </a:schemeClr>
                </a:solidFill>
              </a:rPr>
              <a:t>Ιρλανδίας και Δανίας</a:t>
            </a:r>
          </a:p>
        </p:txBody>
      </p:sp>
      <p:pic>
        <p:nvPicPr>
          <p:cNvPr id="4" name="Εικόνα 3">
            <a:extLst>
              <a:ext uri="{FF2B5EF4-FFF2-40B4-BE49-F238E27FC236}">
                <a16:creationId xmlns:a16="http://schemas.microsoft.com/office/drawing/2014/main" id="{65E2A81B-684D-3078-649C-594C95AEFFE4}"/>
              </a:ext>
            </a:extLst>
          </p:cNvPr>
          <p:cNvPicPr>
            <a:picLocks noChangeAspect="1"/>
          </p:cNvPicPr>
          <p:nvPr/>
        </p:nvPicPr>
        <p:blipFill>
          <a:blip r:embed="rId2"/>
          <a:srcRect t="14234" r="-1" b="-1"/>
          <a:stretch>
            <a:fillRect/>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5" name="Εικόνα 4">
            <a:extLst>
              <a:ext uri="{FF2B5EF4-FFF2-40B4-BE49-F238E27FC236}">
                <a16:creationId xmlns:a16="http://schemas.microsoft.com/office/drawing/2014/main" id="{D3F23D8F-022F-7691-1258-E38709A92345}"/>
              </a:ext>
            </a:extLst>
          </p:cNvPr>
          <p:cNvPicPr>
            <a:picLocks noChangeAspect="1"/>
          </p:cNvPicPr>
          <p:nvPr/>
        </p:nvPicPr>
        <p:blipFill>
          <a:blip r:embed="rId3"/>
          <a:srcRect r="8139" b="3"/>
          <a:stretch>
            <a:fillRect/>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
        <p:nvSpPr>
          <p:cNvPr id="6" name="Θέση αριθμού διαφάνειας 5">
            <a:extLst>
              <a:ext uri="{FF2B5EF4-FFF2-40B4-BE49-F238E27FC236}">
                <a16:creationId xmlns:a16="http://schemas.microsoft.com/office/drawing/2014/main" id="{C4BEC5D7-2A9B-5E98-F7EF-BF407B87C105}"/>
              </a:ext>
            </a:extLst>
          </p:cNvPr>
          <p:cNvSpPr>
            <a:spLocks noGrp="1"/>
          </p:cNvSpPr>
          <p:nvPr>
            <p:ph type="sldNum" sz="quarter" idx="12"/>
          </p:nvPr>
        </p:nvSpPr>
        <p:spPr/>
        <p:txBody>
          <a:bodyPr/>
          <a:lstStyle/>
          <a:p>
            <a:fld id="{45CC8302-F47A-254A-B461-7EBC9B151FD1}" type="slidenum">
              <a:rPr lang="el-GR" smtClean="0"/>
              <a:t>4</a:t>
            </a:fld>
            <a:endParaRPr lang="el-GR"/>
          </a:p>
        </p:txBody>
      </p:sp>
    </p:spTree>
    <p:extLst>
      <p:ext uri="{BB962C8B-B14F-4D97-AF65-F5344CB8AC3E}">
        <p14:creationId xmlns:p14="http://schemas.microsoft.com/office/powerpoint/2010/main" val="2655692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2">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C8318C1-F97D-A4F4-3716-7A5ED78CE2FA}"/>
              </a:ext>
            </a:extLst>
          </p:cNvPr>
          <p:cNvSpPr>
            <a:spLocks noGrp="1"/>
          </p:cNvSpPr>
          <p:nvPr>
            <p:ph type="title"/>
          </p:nvPr>
        </p:nvSpPr>
        <p:spPr>
          <a:xfrm>
            <a:off x="4833366" y="597877"/>
            <a:ext cx="6870954" cy="867508"/>
          </a:xfrm>
        </p:spPr>
        <p:txBody>
          <a:bodyPr>
            <a:normAutofit/>
          </a:bodyPr>
          <a:lstStyle/>
          <a:p>
            <a:r>
              <a:rPr lang="el-GR" sz="4000" dirty="0"/>
              <a:t>Δημοψήφισμα 1975</a:t>
            </a:r>
          </a:p>
        </p:txBody>
      </p:sp>
      <p:pic>
        <p:nvPicPr>
          <p:cNvPr id="5" name="Εικόνα 4">
            <a:extLst>
              <a:ext uri="{FF2B5EF4-FFF2-40B4-BE49-F238E27FC236}">
                <a16:creationId xmlns:a16="http://schemas.microsoft.com/office/drawing/2014/main" id="{C5BD0071-AEC5-9C93-6CED-80430323C42E}"/>
              </a:ext>
            </a:extLst>
          </p:cNvPr>
          <p:cNvPicPr>
            <a:picLocks noChangeAspect="1"/>
          </p:cNvPicPr>
          <p:nvPr/>
        </p:nvPicPr>
        <p:blipFill>
          <a:blip r:embed="rId2"/>
          <a:srcRect t="14559" r="3" b="4"/>
          <a:stretch>
            <a:fillRect/>
          </a:stretch>
        </p:blipFill>
        <p:spPr>
          <a:xfrm>
            <a:off x="20" y="1"/>
            <a:ext cx="4187091" cy="2164321"/>
          </a:xfrm>
          <a:prstGeom prst="rect">
            <a:avLst/>
          </a:prstGeom>
        </p:spPr>
      </p:pic>
      <p:pic>
        <p:nvPicPr>
          <p:cNvPr id="9" name="Εικόνα 8">
            <a:extLst>
              <a:ext uri="{FF2B5EF4-FFF2-40B4-BE49-F238E27FC236}">
                <a16:creationId xmlns:a16="http://schemas.microsoft.com/office/drawing/2014/main" id="{F4F71645-D25B-FF0B-7A8D-65A0DCB1FDC1}"/>
              </a:ext>
            </a:extLst>
          </p:cNvPr>
          <p:cNvPicPr>
            <a:picLocks noChangeAspect="1"/>
          </p:cNvPicPr>
          <p:nvPr/>
        </p:nvPicPr>
        <p:blipFill>
          <a:blip r:embed="rId3"/>
          <a:srcRect r="3" b="13852"/>
          <a:stretch>
            <a:fillRect/>
          </a:stretch>
        </p:blipFill>
        <p:spPr>
          <a:xfrm>
            <a:off x="20" y="2342320"/>
            <a:ext cx="4187091" cy="2164321"/>
          </a:xfrm>
          <a:prstGeom prst="rect">
            <a:avLst/>
          </a:prstGeom>
        </p:spPr>
      </p:pic>
      <p:pic>
        <p:nvPicPr>
          <p:cNvPr id="7" name="Εικόνα 6">
            <a:extLst>
              <a:ext uri="{FF2B5EF4-FFF2-40B4-BE49-F238E27FC236}">
                <a16:creationId xmlns:a16="http://schemas.microsoft.com/office/drawing/2014/main" id="{B8A440C4-AD70-F962-2CA7-04BF459915A1}"/>
              </a:ext>
            </a:extLst>
          </p:cNvPr>
          <p:cNvPicPr>
            <a:picLocks noChangeAspect="1"/>
          </p:cNvPicPr>
          <p:nvPr/>
        </p:nvPicPr>
        <p:blipFill>
          <a:blip r:embed="rId4"/>
          <a:srcRect t="13849" r="3" b="3"/>
          <a:stretch>
            <a:fillRect/>
          </a:stretch>
        </p:blipFill>
        <p:spPr>
          <a:xfrm>
            <a:off x="20" y="4693680"/>
            <a:ext cx="4187091" cy="2164321"/>
          </a:xfrm>
          <a:prstGeom prst="rect">
            <a:avLst/>
          </a:prstGeom>
        </p:spPr>
      </p:pic>
      <p:sp>
        <p:nvSpPr>
          <p:cNvPr id="3" name="Θέση περιεχομένου 2">
            <a:extLst>
              <a:ext uri="{FF2B5EF4-FFF2-40B4-BE49-F238E27FC236}">
                <a16:creationId xmlns:a16="http://schemas.microsoft.com/office/drawing/2014/main" id="{D521C025-B56C-5D21-EA62-5714067BA8CA}"/>
              </a:ext>
            </a:extLst>
          </p:cNvPr>
          <p:cNvSpPr>
            <a:spLocks noGrp="1"/>
          </p:cNvSpPr>
          <p:nvPr>
            <p:ph idx="1"/>
          </p:nvPr>
        </p:nvSpPr>
        <p:spPr>
          <a:xfrm>
            <a:off x="4833366" y="1641232"/>
            <a:ext cx="6870954" cy="4494996"/>
          </a:xfrm>
        </p:spPr>
        <p:txBody>
          <a:bodyPr>
            <a:noAutofit/>
          </a:bodyPr>
          <a:lstStyle/>
          <a:p>
            <a:r>
              <a:rPr lang="el-GR" sz="2100" b="1" dirty="0"/>
              <a:t>20.02.1974 </a:t>
            </a:r>
            <a:r>
              <a:rPr lang="el-GR" sz="2100" dirty="0"/>
              <a:t>και </a:t>
            </a:r>
            <a:r>
              <a:rPr lang="el-GR" sz="2100" b="1" dirty="0"/>
              <a:t>10.10.1974</a:t>
            </a:r>
            <a:r>
              <a:rPr lang="el-GR" sz="2100" dirty="0"/>
              <a:t> (διπλές εκλογές): Κέρδισε το Εργατικό Κόμμα υπό τον Χάρολντ Ουίλσον, που ήταν εξαρχής επιφυλακτικό με την ένταξη της χώρας στην ΕΟΚ</a:t>
            </a:r>
          </a:p>
          <a:p>
            <a:r>
              <a:rPr lang="el-GR" sz="2100" dirty="0"/>
              <a:t>Προεκλογικά, οι Εργατικοί είχαν δεσμευτεί να επαναδιαπραγματευθούν τους όρους εισδοχής του ΗΒ στην ΕΟΚ, προκήρυξαν όμως δημοψήφισμα υπέρ της παραμονής ή μη, όταν ανέλαβαν την εξουσία</a:t>
            </a:r>
          </a:p>
          <a:p>
            <a:r>
              <a:rPr lang="el-GR" sz="2100" b="1" dirty="0"/>
              <a:t>26.04.1975: </a:t>
            </a:r>
            <a:r>
              <a:rPr lang="el-GR" sz="2100" dirty="0"/>
              <a:t>Έκτακτο συνέδριο του κυβερνώντος Εργατικού κόμματος, όπου οι σύνεδροι τάχθηκαν με συντριπτική πλειοψηφία υπέρ της αποχώρησης</a:t>
            </a:r>
          </a:p>
          <a:p>
            <a:r>
              <a:rPr lang="el-GR" sz="2100" b="1" dirty="0"/>
              <a:t>05.06.1975: </a:t>
            </a:r>
            <a:r>
              <a:rPr lang="el-GR" sz="2100" dirty="0"/>
              <a:t>Το δημοψήφισμα </a:t>
            </a:r>
            <a:r>
              <a:rPr lang="el-GR" sz="2100" dirty="0" err="1"/>
              <a:t>απέβη</a:t>
            </a:r>
            <a:r>
              <a:rPr lang="el-GR" sz="2100" dirty="0"/>
              <a:t> συντριπτικά υπέρ της παραμονής της χώρας στην ΕΟΚ (67,2% υπέρ, έναντι 32,8% κατά)</a:t>
            </a:r>
          </a:p>
        </p:txBody>
      </p:sp>
      <p:sp>
        <p:nvSpPr>
          <p:cNvPr id="4" name="Θέση αριθμού διαφάνειας 3">
            <a:extLst>
              <a:ext uri="{FF2B5EF4-FFF2-40B4-BE49-F238E27FC236}">
                <a16:creationId xmlns:a16="http://schemas.microsoft.com/office/drawing/2014/main" id="{A80C3CA0-1C52-C3F6-B1AF-3B4F715DEF73}"/>
              </a:ext>
            </a:extLst>
          </p:cNvPr>
          <p:cNvSpPr>
            <a:spLocks noGrp="1"/>
          </p:cNvSpPr>
          <p:nvPr>
            <p:ph type="sldNum" sz="quarter" idx="12"/>
          </p:nvPr>
        </p:nvSpPr>
        <p:spPr/>
        <p:txBody>
          <a:bodyPr/>
          <a:lstStyle/>
          <a:p>
            <a:fld id="{45CC8302-F47A-254A-B461-7EBC9B151FD1}" type="slidenum">
              <a:rPr lang="el-GR" smtClean="0"/>
              <a:t>5</a:t>
            </a:fld>
            <a:endParaRPr lang="el-GR"/>
          </a:p>
        </p:txBody>
      </p:sp>
    </p:spTree>
    <p:extLst>
      <p:ext uri="{BB962C8B-B14F-4D97-AF65-F5344CB8AC3E}">
        <p14:creationId xmlns:p14="http://schemas.microsoft.com/office/powerpoint/2010/main" val="57108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ADA75D8B-4B73-5B11-F269-405F7306ED32}"/>
              </a:ext>
            </a:extLst>
          </p:cNvPr>
          <p:cNvSpPr>
            <a:spLocks noGrp="1"/>
          </p:cNvSpPr>
          <p:nvPr>
            <p:ph idx="1"/>
          </p:nvPr>
        </p:nvSpPr>
        <p:spPr>
          <a:xfrm>
            <a:off x="256032" y="170481"/>
            <a:ext cx="6144768" cy="2678227"/>
          </a:xfrm>
        </p:spPr>
        <p:txBody>
          <a:bodyPr anchor="ctr">
            <a:noAutofit/>
          </a:bodyPr>
          <a:lstStyle/>
          <a:p>
            <a:pPr marL="0" indent="0">
              <a:buNone/>
            </a:pPr>
            <a:r>
              <a:rPr lang="el-GR" sz="1600" b="1" dirty="0"/>
              <a:t>1983: </a:t>
            </a:r>
            <a:r>
              <a:rPr lang="el-GR" sz="1600" dirty="0"/>
              <a:t>Κατά τη διάρκεια της προεκλογικής περιόδου, το αντιπολιτευόμενο τότε Εργατικό Κόμμα εντάσσει στο προεκλογικό του πρόγραμμα το ζήτημα της εξόδου του ΗΒ από την ΕΟΚ</a:t>
            </a:r>
          </a:p>
          <a:p>
            <a:pPr marL="0" indent="0">
              <a:buNone/>
            </a:pPr>
            <a:r>
              <a:rPr lang="el-GR" sz="1600" dirty="0"/>
              <a:t>Η μεγάλη σε έκταση ήττα του από τους Συντηρητικούς της </a:t>
            </a:r>
            <a:r>
              <a:rPr lang="el-GR" sz="1600" dirty="0" err="1"/>
              <a:t>Μάργκαρετ</a:t>
            </a:r>
            <a:r>
              <a:rPr lang="el-GR" sz="1600" dirty="0"/>
              <a:t> Θάτσερ παγώνει το θέμα</a:t>
            </a:r>
          </a:p>
          <a:p>
            <a:pPr marL="0" indent="0">
              <a:buNone/>
            </a:pPr>
            <a:r>
              <a:rPr lang="el-GR" sz="1600" b="1" dirty="0"/>
              <a:t>1984: </a:t>
            </a:r>
            <a:r>
              <a:rPr lang="el-GR" sz="1600" dirty="0"/>
              <a:t>Η «</a:t>
            </a:r>
            <a:r>
              <a:rPr lang="el-GR" sz="1600" dirty="0" err="1"/>
              <a:t>σιδηρά</a:t>
            </a:r>
            <a:r>
              <a:rPr lang="el-GR" sz="1600" dirty="0"/>
              <a:t> κυρία» θα πετύχει τη μείωση της συμμετοχής της Μεγάλης Βρετανίας στον κοινοτικό προϋπολογισμό</a:t>
            </a:r>
          </a:p>
          <a:p>
            <a:pPr marL="0" indent="0">
              <a:buNone/>
            </a:pPr>
            <a:r>
              <a:rPr lang="el-GR" sz="1600" b="1" dirty="0"/>
              <a:t>20.09.1988: </a:t>
            </a:r>
            <a:r>
              <a:rPr lang="el-GR" sz="1600" dirty="0"/>
              <a:t>θα αντιταχθεί στην ομοσπονδιακή εξέλιξη της ΕΟΚ</a:t>
            </a:r>
          </a:p>
          <a:p>
            <a:pPr marL="0" indent="0">
              <a:buNone/>
            </a:pPr>
            <a:r>
              <a:rPr lang="el-GR" sz="1600" dirty="0"/>
              <a:t>Το ΗΒ με ρήτρες εξαίρεσης δεν συμμετέχει στη ζώνη </a:t>
            </a:r>
            <a:r>
              <a:rPr lang="el-GR" sz="1600" dirty="0" err="1"/>
              <a:t>Σέγκεν</a:t>
            </a:r>
            <a:r>
              <a:rPr lang="el-GR" sz="1600" dirty="0"/>
              <a:t> και στην Οικονομική και Νομισματική Ένωση (ΟΝΕ)</a:t>
            </a:r>
          </a:p>
        </p:txBody>
      </p:sp>
      <p:pic>
        <p:nvPicPr>
          <p:cNvPr id="5" name="Εικόνα 4">
            <a:extLst>
              <a:ext uri="{FF2B5EF4-FFF2-40B4-BE49-F238E27FC236}">
                <a16:creationId xmlns:a16="http://schemas.microsoft.com/office/drawing/2014/main" id="{DB870CC8-448F-43A5-37BD-A8590A7BEE66}"/>
              </a:ext>
            </a:extLst>
          </p:cNvPr>
          <p:cNvPicPr>
            <a:picLocks noChangeAspect="1"/>
          </p:cNvPicPr>
          <p:nvPr/>
        </p:nvPicPr>
        <p:blipFill>
          <a:blip r:embed="rId2"/>
          <a:srcRect t="455" b="2098"/>
          <a:stretch>
            <a:fillRect/>
          </a:stretch>
        </p:blipFill>
        <p:spPr>
          <a:xfrm>
            <a:off x="20" y="2959630"/>
            <a:ext cx="6400781" cy="3898370"/>
          </a:xfrm>
          <a:prstGeom prst="rect">
            <a:avLst/>
          </a:prstGeom>
        </p:spPr>
      </p:pic>
      <p:pic>
        <p:nvPicPr>
          <p:cNvPr id="6" name="Εικόνα 5">
            <a:extLst>
              <a:ext uri="{FF2B5EF4-FFF2-40B4-BE49-F238E27FC236}">
                <a16:creationId xmlns:a16="http://schemas.microsoft.com/office/drawing/2014/main" id="{F30BE9B5-B351-F4FA-B2B9-DF05E0E723D5}"/>
              </a:ext>
            </a:extLst>
          </p:cNvPr>
          <p:cNvPicPr>
            <a:picLocks noChangeAspect="1"/>
          </p:cNvPicPr>
          <p:nvPr/>
        </p:nvPicPr>
        <p:blipFill>
          <a:blip r:embed="rId3"/>
          <a:srcRect r="1" b="19185"/>
          <a:stretch>
            <a:fillRect/>
          </a:stretch>
        </p:blipFill>
        <p:spPr>
          <a:xfrm>
            <a:off x="6591299" y="1"/>
            <a:ext cx="5600701" cy="6857999"/>
          </a:xfrm>
          <a:prstGeom prst="rect">
            <a:avLst/>
          </a:prstGeom>
        </p:spPr>
      </p:pic>
      <p:sp>
        <p:nvSpPr>
          <p:cNvPr id="2" name="Θέση αριθμού διαφάνειας 1">
            <a:extLst>
              <a:ext uri="{FF2B5EF4-FFF2-40B4-BE49-F238E27FC236}">
                <a16:creationId xmlns:a16="http://schemas.microsoft.com/office/drawing/2014/main" id="{6A822C39-D166-9649-F69C-080E8F916CFD}"/>
              </a:ext>
            </a:extLst>
          </p:cNvPr>
          <p:cNvSpPr>
            <a:spLocks noGrp="1"/>
          </p:cNvSpPr>
          <p:nvPr>
            <p:ph type="sldNum" sz="quarter" idx="12"/>
          </p:nvPr>
        </p:nvSpPr>
        <p:spPr/>
        <p:txBody>
          <a:bodyPr/>
          <a:lstStyle/>
          <a:p>
            <a:fld id="{45CC8302-F47A-254A-B461-7EBC9B151FD1}" type="slidenum">
              <a:rPr lang="el-GR" smtClean="0"/>
              <a:t>6</a:t>
            </a:fld>
            <a:endParaRPr lang="el-GR"/>
          </a:p>
        </p:txBody>
      </p:sp>
    </p:spTree>
    <p:extLst>
      <p:ext uri="{BB962C8B-B14F-4D97-AF65-F5344CB8AC3E}">
        <p14:creationId xmlns:p14="http://schemas.microsoft.com/office/powerpoint/2010/main" val="17140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B4B818B6-55FF-1C66-EE03-DCA3B837C85C}"/>
              </a:ext>
            </a:extLst>
          </p:cNvPr>
          <p:cNvSpPr>
            <a:spLocks noGrp="1"/>
          </p:cNvSpPr>
          <p:nvPr>
            <p:ph idx="1"/>
          </p:nvPr>
        </p:nvSpPr>
        <p:spPr>
          <a:xfrm>
            <a:off x="838200" y="759417"/>
            <a:ext cx="4619621" cy="5417546"/>
          </a:xfrm>
        </p:spPr>
        <p:txBody>
          <a:bodyPr>
            <a:normAutofit/>
          </a:bodyPr>
          <a:lstStyle/>
          <a:p>
            <a:r>
              <a:rPr lang="el-GR" sz="2400" b="1" dirty="0"/>
              <a:t>1997: </a:t>
            </a:r>
            <a:r>
              <a:rPr lang="el-GR" sz="2400" dirty="0"/>
              <a:t>Επανέρχεται το ζήτημα της εξόδου του ΗΒ από την ΕΕ, από τον τραπεζίτη σερ Τζέιμς </a:t>
            </a:r>
            <a:r>
              <a:rPr lang="el-GR" sz="2400" dirty="0" err="1"/>
              <a:t>Γκόλντσμιθ</a:t>
            </a:r>
            <a:r>
              <a:rPr lang="el-GR" sz="2400" dirty="0"/>
              <a:t>, που κατέρχεται στις εκλογές της 9</a:t>
            </a:r>
            <a:r>
              <a:rPr lang="el-GR" sz="2400" baseline="30000" dirty="0"/>
              <a:t>ης</a:t>
            </a:r>
            <a:r>
              <a:rPr lang="el-GR" sz="2400" dirty="0"/>
              <a:t> Απριλίου με το </a:t>
            </a:r>
            <a:r>
              <a:rPr lang="el-GR" sz="2400" dirty="0" err="1"/>
              <a:t>ευρωσκεπτιστικό</a:t>
            </a:r>
            <a:r>
              <a:rPr lang="el-GR" sz="2400" dirty="0"/>
              <a:t> «Κόμμα του Δημοψηφίσματος» («</a:t>
            </a:r>
            <a:r>
              <a:rPr lang="el-GR" sz="2400" dirty="0" err="1"/>
              <a:t>Referendum</a:t>
            </a:r>
            <a:r>
              <a:rPr lang="el-GR" sz="2400" dirty="0"/>
              <a:t> </a:t>
            </a:r>
            <a:r>
              <a:rPr lang="el-GR" sz="2400" dirty="0" err="1"/>
              <a:t>Party</a:t>
            </a:r>
            <a:r>
              <a:rPr lang="el-GR" sz="2400" dirty="0"/>
              <a:t>»)</a:t>
            </a:r>
          </a:p>
          <a:p>
            <a:r>
              <a:rPr lang="el-GR" sz="2400" dirty="0"/>
              <a:t>Αποτυγχάνει να περάσει το μήνυμά του, καθώς λαμβάνει το 2,6% των ψήφων και καμία έδρα</a:t>
            </a:r>
          </a:p>
          <a:p>
            <a:r>
              <a:rPr lang="el-GR" sz="2400" dirty="0"/>
              <a:t>Αλλά το θέμα παραμένει στην επικαιρότητα</a:t>
            </a:r>
          </a:p>
        </p:txBody>
      </p:sp>
      <p:pic>
        <p:nvPicPr>
          <p:cNvPr id="4" name="Εικόνα 3">
            <a:extLst>
              <a:ext uri="{FF2B5EF4-FFF2-40B4-BE49-F238E27FC236}">
                <a16:creationId xmlns:a16="http://schemas.microsoft.com/office/drawing/2014/main" id="{974D6B54-3CE4-0314-888D-6D24613EAAF2}"/>
              </a:ext>
            </a:extLst>
          </p:cNvPr>
          <p:cNvPicPr>
            <a:picLocks noChangeAspect="1"/>
          </p:cNvPicPr>
          <p:nvPr/>
        </p:nvPicPr>
        <p:blipFill>
          <a:blip r:embed="rId2"/>
          <a:srcRect r="2" b="3740"/>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Θέση αριθμού διαφάνειας 1">
            <a:extLst>
              <a:ext uri="{FF2B5EF4-FFF2-40B4-BE49-F238E27FC236}">
                <a16:creationId xmlns:a16="http://schemas.microsoft.com/office/drawing/2014/main" id="{F1307244-EDB3-55FC-993D-9AEEA735E7C5}"/>
              </a:ext>
            </a:extLst>
          </p:cNvPr>
          <p:cNvSpPr>
            <a:spLocks noGrp="1"/>
          </p:cNvSpPr>
          <p:nvPr>
            <p:ph type="sldNum" sz="quarter" idx="12"/>
          </p:nvPr>
        </p:nvSpPr>
        <p:spPr/>
        <p:txBody>
          <a:bodyPr/>
          <a:lstStyle/>
          <a:p>
            <a:fld id="{45CC8302-F47A-254A-B461-7EBC9B151FD1}" type="slidenum">
              <a:rPr lang="el-GR" smtClean="0"/>
              <a:t>7</a:t>
            </a:fld>
            <a:endParaRPr lang="el-GR"/>
          </a:p>
        </p:txBody>
      </p:sp>
    </p:spTree>
    <p:extLst>
      <p:ext uri="{BB962C8B-B14F-4D97-AF65-F5344CB8AC3E}">
        <p14:creationId xmlns:p14="http://schemas.microsoft.com/office/powerpoint/2010/main" val="428612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486A0D08-8456-D4D9-4A05-06DDDFF18AD4}"/>
              </a:ext>
            </a:extLst>
          </p:cNvPr>
          <p:cNvPicPr>
            <a:picLocks noChangeAspect="1"/>
          </p:cNvPicPr>
          <p:nvPr/>
        </p:nvPicPr>
        <p:blipFill>
          <a:blip r:embed="rId2"/>
          <a:srcRect l="6366" r="9188" b="-2"/>
          <a:stretch>
            <a:fillRect/>
          </a:stretch>
        </p:blipFill>
        <p:spPr>
          <a:xfrm>
            <a:off x="-2" y="3493823"/>
            <a:ext cx="4038592" cy="3428992"/>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Εικόνα 4">
            <a:extLst>
              <a:ext uri="{FF2B5EF4-FFF2-40B4-BE49-F238E27FC236}">
                <a16:creationId xmlns:a16="http://schemas.microsoft.com/office/drawing/2014/main" id="{39F35941-ED68-5602-38C8-D628A6328215}"/>
              </a:ext>
            </a:extLst>
          </p:cNvPr>
          <p:cNvPicPr>
            <a:picLocks noChangeAspect="1"/>
          </p:cNvPicPr>
          <p:nvPr/>
        </p:nvPicPr>
        <p:blipFill>
          <a:blip r:embed="rId3"/>
          <a:srcRect t="1863" r="-2" b="21861"/>
          <a:stretch>
            <a:fillRect/>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Θέση περιεχομένου 2">
            <a:extLst>
              <a:ext uri="{FF2B5EF4-FFF2-40B4-BE49-F238E27FC236}">
                <a16:creationId xmlns:a16="http://schemas.microsoft.com/office/drawing/2014/main" id="{162FDD8D-A192-C98F-8F16-545140535588}"/>
              </a:ext>
            </a:extLst>
          </p:cNvPr>
          <p:cNvSpPr>
            <a:spLocks noGrp="1"/>
          </p:cNvSpPr>
          <p:nvPr>
            <p:ph idx="1"/>
          </p:nvPr>
        </p:nvSpPr>
        <p:spPr>
          <a:xfrm>
            <a:off x="4653887" y="1118937"/>
            <a:ext cx="6944555" cy="5161547"/>
          </a:xfrm>
        </p:spPr>
        <p:txBody>
          <a:bodyPr>
            <a:normAutofit/>
          </a:bodyPr>
          <a:lstStyle/>
          <a:p>
            <a:r>
              <a:rPr lang="el-GR" sz="2400" b="1" dirty="0"/>
              <a:t>2004: </a:t>
            </a:r>
            <a:r>
              <a:rPr lang="el-GR" sz="2400" dirty="0"/>
              <a:t>Επαναφέρει δυναμικά  στο προσκήνιο το ζήτημα της εξόδου του ΗΒ ένα άλλος </a:t>
            </a:r>
            <a:r>
              <a:rPr lang="el-GR" sz="2400" dirty="0" err="1"/>
              <a:t>ευρωσκεπτιστικός</a:t>
            </a:r>
            <a:r>
              <a:rPr lang="el-GR" sz="2400" dirty="0"/>
              <a:t> και </a:t>
            </a:r>
            <a:r>
              <a:rPr lang="el-GR" sz="2400" dirty="0" err="1"/>
              <a:t>ξενοφοβικός</a:t>
            </a:r>
            <a:r>
              <a:rPr lang="el-GR" sz="2400" dirty="0"/>
              <a:t> σχηματισμός, το «Κόμμα Ανεξαρτησίας του Ηνωμένου Βασιλείου» (UKIP), που καταλαμβάνει την τρίτη θέση στις ευρωεκλογές εκείνης της χρονιάς</a:t>
            </a:r>
          </a:p>
          <a:p>
            <a:r>
              <a:rPr lang="el-GR" sz="2400" b="1" dirty="0"/>
              <a:t>2009: </a:t>
            </a:r>
            <a:r>
              <a:rPr lang="el-GR" sz="2400" dirty="0"/>
              <a:t>το UKIP καταλαμβάνει τη δεύτερη θέση στις ευρωεκλογές</a:t>
            </a:r>
          </a:p>
          <a:p>
            <a:r>
              <a:rPr lang="el-GR" sz="2400" b="1" dirty="0"/>
              <a:t>2014: </a:t>
            </a:r>
            <a:r>
              <a:rPr lang="el-GR" sz="2400" dirty="0"/>
              <a:t>την πρώτη θέση στις ευρωεκλογές, με ηγέτη τον αμφιλεγόμενο ευρωβουλευτή </a:t>
            </a:r>
            <a:r>
              <a:rPr lang="el-GR" sz="2400" dirty="0" err="1"/>
              <a:t>Νάιγκελ</a:t>
            </a:r>
            <a:r>
              <a:rPr lang="el-GR" sz="2400" dirty="0"/>
              <a:t> </a:t>
            </a:r>
            <a:r>
              <a:rPr lang="el-GR" sz="2400" dirty="0" err="1"/>
              <a:t>Φάρατζ</a:t>
            </a:r>
            <a:r>
              <a:rPr lang="el-GR" sz="2400" dirty="0"/>
              <a:t>. Ο ίδιος θεωρεί τον εαυτό του φιλελεύθερο, αλλά οι πολιτικοί επιστήμονες και ο Τύπος τον χαρακτηρίζουν ακροδεξιό λαϊκιστή</a:t>
            </a:r>
          </a:p>
        </p:txBody>
      </p:sp>
      <p:sp>
        <p:nvSpPr>
          <p:cNvPr id="2" name="Θέση αριθμού διαφάνειας 1">
            <a:extLst>
              <a:ext uri="{FF2B5EF4-FFF2-40B4-BE49-F238E27FC236}">
                <a16:creationId xmlns:a16="http://schemas.microsoft.com/office/drawing/2014/main" id="{5A97BDA8-5A75-F5F1-BDF3-8F981E7C1488}"/>
              </a:ext>
            </a:extLst>
          </p:cNvPr>
          <p:cNvSpPr>
            <a:spLocks noGrp="1"/>
          </p:cNvSpPr>
          <p:nvPr>
            <p:ph type="sldNum" sz="quarter" idx="12"/>
          </p:nvPr>
        </p:nvSpPr>
        <p:spPr/>
        <p:txBody>
          <a:bodyPr/>
          <a:lstStyle/>
          <a:p>
            <a:fld id="{45CC8302-F47A-254A-B461-7EBC9B151FD1}" type="slidenum">
              <a:rPr lang="el-GR" smtClean="0"/>
              <a:t>8</a:t>
            </a:fld>
            <a:endParaRPr lang="el-GR"/>
          </a:p>
        </p:txBody>
      </p:sp>
    </p:spTree>
    <p:extLst>
      <p:ext uri="{BB962C8B-B14F-4D97-AF65-F5344CB8AC3E}">
        <p14:creationId xmlns:p14="http://schemas.microsoft.com/office/powerpoint/2010/main" val="351970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2A0F8E05-944D-0171-AC91-5BFF15CB0029}"/>
              </a:ext>
            </a:extLst>
          </p:cNvPr>
          <p:cNvSpPr>
            <a:spLocks noGrp="1"/>
          </p:cNvSpPr>
          <p:nvPr>
            <p:ph idx="1"/>
          </p:nvPr>
        </p:nvSpPr>
        <p:spPr>
          <a:xfrm>
            <a:off x="655608" y="450645"/>
            <a:ext cx="4968815" cy="5381657"/>
          </a:xfrm>
        </p:spPr>
        <p:txBody>
          <a:bodyPr>
            <a:noAutofit/>
          </a:bodyPr>
          <a:lstStyle/>
          <a:p>
            <a:r>
              <a:rPr lang="el-GR" sz="2200" b="1" dirty="0"/>
              <a:t>23.01.2013: </a:t>
            </a:r>
            <a:r>
              <a:rPr lang="el-GR" sz="2200" dirty="0"/>
              <a:t>Ο Συντηρητικός πρωθυπουργός Ντέιβιντ </a:t>
            </a:r>
            <a:r>
              <a:rPr lang="el-GR" sz="2200" dirty="0" err="1"/>
              <a:t>Κάμερον</a:t>
            </a:r>
            <a:r>
              <a:rPr lang="el-GR" sz="2200" dirty="0"/>
              <a:t>, πιεζόμενος από την </a:t>
            </a:r>
            <a:r>
              <a:rPr lang="el-GR" sz="2200" dirty="0" err="1"/>
              <a:t>ευρωσκεπτιστική</a:t>
            </a:r>
            <a:r>
              <a:rPr lang="el-GR" sz="2200" dirty="0"/>
              <a:t> μερίδα του κόμματός του, υπόσχεται δημοψήφισμα για την παραμονή της χώρας στην ΕΕ αν κερδίσει τις εκλογές του 2015</a:t>
            </a:r>
          </a:p>
          <a:p>
            <a:r>
              <a:rPr lang="el-GR" sz="2200" b="1" dirty="0"/>
              <a:t>07.05.2015: </a:t>
            </a:r>
            <a:r>
              <a:rPr lang="el-GR" sz="2200" dirty="0"/>
              <a:t>Οι Συντηρητικοί κερδίζουν ανέλπιστα την απόλυτη πλειοψηφία στις εκλογές</a:t>
            </a:r>
          </a:p>
          <a:p>
            <a:r>
              <a:rPr lang="el-GR" sz="2200" b="1" dirty="0"/>
              <a:t>20.02.2016: </a:t>
            </a:r>
            <a:r>
              <a:rPr lang="el-GR" sz="2200" dirty="0"/>
              <a:t>Ο </a:t>
            </a:r>
            <a:r>
              <a:rPr lang="el-GR" sz="2200" dirty="0" err="1"/>
              <a:t>Κάμερον</a:t>
            </a:r>
            <a:r>
              <a:rPr lang="el-GR" sz="2200" dirty="0"/>
              <a:t> αναγγέλλει το δημοψήφισμα για τις 23 Ιουνίου, αφού προηγουμένως έχει αποσπάσει από τη σύνοδο κορυφής της ΕΕ (19 Φεβρουαρίου) ένα «ειδικό καθεστώς» για τη χώρα του</a:t>
            </a:r>
          </a:p>
        </p:txBody>
      </p:sp>
      <p:pic>
        <p:nvPicPr>
          <p:cNvPr id="5" name="Εικόνα 4">
            <a:extLst>
              <a:ext uri="{FF2B5EF4-FFF2-40B4-BE49-F238E27FC236}">
                <a16:creationId xmlns:a16="http://schemas.microsoft.com/office/drawing/2014/main" id="{F15E6DF0-F9E9-1657-D7C0-376FD61C5F84}"/>
              </a:ext>
            </a:extLst>
          </p:cNvPr>
          <p:cNvPicPr>
            <a:picLocks noChangeAspect="1"/>
          </p:cNvPicPr>
          <p:nvPr/>
        </p:nvPicPr>
        <p:blipFill>
          <a:blip r:embed="rId2"/>
          <a:srcRect r="35078" b="-1"/>
          <a:stretch>
            <a:fillRect/>
          </a:stretch>
        </p:blipFill>
        <p:spPr>
          <a:xfrm>
            <a:off x="6190488" y="566928"/>
            <a:ext cx="5157216" cy="5286197"/>
          </a:xfrm>
          <a:prstGeom prst="rect">
            <a:avLst/>
          </a:prstGeom>
        </p:spPr>
      </p:pic>
      <p:sp>
        <p:nvSpPr>
          <p:cNvPr id="35" name="Rectangle 34">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6">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Θέση αριθμού διαφάνειας 1">
            <a:extLst>
              <a:ext uri="{FF2B5EF4-FFF2-40B4-BE49-F238E27FC236}">
                <a16:creationId xmlns:a16="http://schemas.microsoft.com/office/drawing/2014/main" id="{9188EE45-ED7E-B49B-91A0-1CEDF88AAB46}"/>
              </a:ext>
            </a:extLst>
          </p:cNvPr>
          <p:cNvSpPr>
            <a:spLocks noGrp="1"/>
          </p:cNvSpPr>
          <p:nvPr>
            <p:ph type="sldNum" sz="quarter" idx="12"/>
          </p:nvPr>
        </p:nvSpPr>
        <p:spPr/>
        <p:txBody>
          <a:bodyPr/>
          <a:lstStyle/>
          <a:p>
            <a:fld id="{45CC8302-F47A-254A-B461-7EBC9B151FD1}" type="slidenum">
              <a:rPr lang="el-GR" smtClean="0"/>
              <a:t>9</a:t>
            </a:fld>
            <a:endParaRPr lang="el-GR"/>
          </a:p>
        </p:txBody>
      </p:sp>
    </p:spTree>
    <p:extLst>
      <p:ext uri="{BB962C8B-B14F-4D97-AF65-F5344CB8AC3E}">
        <p14:creationId xmlns:p14="http://schemas.microsoft.com/office/powerpoint/2010/main" val="34336367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426</TotalTime>
  <Words>1615</Words>
  <Application>Microsoft Macintosh PowerPoint</Application>
  <PresentationFormat>Ευρεία οθόνη</PresentationFormat>
  <Paragraphs>95</Paragraphs>
  <Slides>19</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19</vt:i4>
      </vt:variant>
    </vt:vector>
  </HeadingPairs>
  <TitlesOfParts>
    <vt:vector size="25" baseType="lpstr">
      <vt:lpstr>Meiryo</vt:lpstr>
      <vt:lpstr>Aptos</vt:lpstr>
      <vt:lpstr>Aptos Display</vt:lpstr>
      <vt:lpstr>Arial</vt:lpstr>
      <vt:lpstr>Calibri</vt:lpstr>
      <vt:lpstr>Θέμα του Office</vt:lpstr>
      <vt:lpstr>Επιμέρους θέματα εξωτερικής πολιτικής</vt:lpstr>
      <vt:lpstr>Συνθήκη της Ρώμης (ΕΟΚ)</vt:lpstr>
      <vt:lpstr>Αίτηση ένταξης ΗΒ και βέτο Γαλλίας</vt:lpstr>
      <vt:lpstr>Ένταξη του ΗΒ στην ΕΟΚ</vt:lpstr>
      <vt:lpstr>Δημοψήφισμα 1975</vt:lpstr>
      <vt:lpstr>Παρουσίαση του PowerPoint</vt:lpstr>
      <vt:lpstr>Παρουσίαση του PowerPoint</vt:lpstr>
      <vt:lpstr>Παρουσίαση του PowerPoint</vt:lpstr>
      <vt:lpstr>Παρουσίαση του PowerPoint</vt:lpstr>
      <vt:lpstr>Δημοψήφισμα Brexit</vt:lpstr>
      <vt:lpstr>Παρουσίαση του PowerPoint</vt:lpstr>
      <vt:lpstr>Παρουσίαση του PowerPoint</vt:lpstr>
      <vt:lpstr>ΣΥΝΕΠΕΙΕΣ ΣΕ ΠΟΛΙΤΙΚΟ ΕΠΙΠΕΔΟ Εθνική Κυριαρχία</vt:lpstr>
      <vt:lpstr>ΣΥΝΕΠΕΙΕΣ ΣΕ ΠΟΛΙΤΙΚΟ ΕΠΙΠΕΔΟ Απώλεια Soft Power και Απομόνωση</vt:lpstr>
      <vt:lpstr>ΣΥΝΕΠΕΙΕΣ ΣΕ ΟΙΚΟΝΟΜΙΚΟ ΕΠΙΠΕΔΟ</vt:lpstr>
      <vt:lpstr>ΣΥΝΕΠΕΙΕΣ ΣΕ ΟΙΚΟΝΟΜΙΚΟ ΕΠΙΠΕΔΟ</vt:lpstr>
      <vt:lpstr>ΣΥΝΕΠΕΙΕΣ Brexit</vt:lpstr>
      <vt:lpstr>Βιβλιογραφία</vt:lpstr>
      <vt:lpstr>Eυχαριστώ πολύ!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ΑΝΤΩΝΙΟΣ ΝΑΤΣΙΟΣ</dc:creator>
  <cp:lastModifiedBy>ΑΝΤΩΝΙΟΣ ΝΑΤΣΙΟΣ</cp:lastModifiedBy>
  <cp:revision>35</cp:revision>
  <dcterms:created xsi:type="dcterms:W3CDTF">2026-04-17T17:58:40Z</dcterms:created>
  <dcterms:modified xsi:type="dcterms:W3CDTF">2026-04-21T07:34:11Z</dcterms:modified>
</cp:coreProperties>
</file>