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D2AA"/>
    <a:srgbClr val="5A6B7C"/>
    <a:srgbClr val="526474"/>
    <a:srgbClr val="BBCCDC"/>
    <a:srgbClr val="D6CECF"/>
    <a:srgbClr val="1E4487"/>
    <a:srgbClr val="1A457A"/>
    <a:srgbClr val="DCD3D4"/>
    <a:srgbClr val="ABE5F1"/>
    <a:srgbClr val="FEFD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BACFD2-0C36-4967-B586-279185908005}" v="2838" dt="2026-04-25T18:28:19.1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25/4/2026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975687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25/4/2026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380166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25/4/2026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93852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25/4/2026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3235862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25/4/2026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359469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25/4/2026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424105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8526F0F3-3C53-41BC-8FFD-0BFB6DD91672}" type="datetimeFigureOut">
              <a:rPr lang="el-GR" smtClean="0"/>
              <a:t>25/4/2026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650387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8526F0F3-3C53-41BC-8FFD-0BFB6DD91672}" type="datetimeFigureOut">
              <a:rPr lang="el-GR" smtClean="0"/>
              <a:t>25/4/2026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997914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526F0F3-3C53-41BC-8FFD-0BFB6DD91672}" type="datetimeFigureOut">
              <a:rPr lang="el-GR" smtClean="0"/>
              <a:t>25/4/2026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17584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25/4/2026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79947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25/4/2026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473159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26F0F3-3C53-41BC-8FFD-0BFB6DD91672}" type="datetimeFigureOut">
              <a:rPr lang="el-GR" smtClean="0"/>
              <a:t>25/4/2026</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1D45B6D-1AE9-4C4D-AC38-C455C96DF37A}" type="slidenum">
              <a:rPr lang="el-GR" smtClean="0"/>
              <a:t>‹#›</a:t>
            </a:fld>
            <a:endParaRPr lang="el-GR"/>
          </a:p>
        </p:txBody>
      </p:sp>
    </p:spTree>
    <p:extLst>
      <p:ext uri="{BB962C8B-B14F-4D97-AF65-F5344CB8AC3E}">
        <p14:creationId xmlns:p14="http://schemas.microsoft.com/office/powerpoint/2010/main" val="1281708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Abkhazia_conflict#Resumption_of_hostilities" TargetMode="External"/><Relationship Id="rId2" Type="http://schemas.openxmlformats.org/officeDocument/2006/relationships/hyperlink" Target="https://en.wikipedia.org/wiki/War_in_Abkhazia_(1992%E2%80%931993)" TargetMode="External"/><Relationship Id="rId1" Type="http://schemas.openxmlformats.org/officeDocument/2006/relationships/slideLayout" Target="../slideLayouts/slideLayout2.xml"/><Relationship Id="rId4" Type="http://schemas.openxmlformats.org/officeDocument/2006/relationships/hyperlink" Target="https://youtu.be/tyEN3kR-uyY?is=BNASunLr6iu6o4x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Εικόνα 3" descr="Εικόνα που περιέχει ύφασμα, ρουχισμός, μετάξι, σατέν&#10;&#10;Το περιεχόμενο που δημιουργείται από ΑΙ μπορεί να μην είναι σωστό.">
            <a:extLst>
              <a:ext uri="{FF2B5EF4-FFF2-40B4-BE49-F238E27FC236}">
                <a16:creationId xmlns:a16="http://schemas.microsoft.com/office/drawing/2014/main" id="{22E7EC0F-E05E-034D-1EC3-F4CEA858D745}"/>
              </a:ext>
            </a:extLst>
          </p:cNvPr>
          <p:cNvPicPr>
            <a:picLocks noChangeAspect="1"/>
          </p:cNvPicPr>
          <p:nvPr/>
        </p:nvPicPr>
        <p:blipFill>
          <a:blip r:embed="rId2"/>
          <a:srcRect l="3103" r="13651"/>
          <a:stretch>
            <a:fillRect/>
          </a:stretch>
        </p:blipFill>
        <p:spPr>
          <a:xfrm>
            <a:off x="20" y="10"/>
            <a:ext cx="9141724" cy="6863475"/>
          </a:xfrm>
          <a:custGeom>
            <a:avLst/>
            <a:gdLst/>
            <a:ahLst/>
            <a:cxnLst/>
            <a:rect l="l" t="t" r="r" b="b"/>
            <a:pathLst>
              <a:path w="9141744" h="6863485">
                <a:moveTo>
                  <a:pt x="0" y="0"/>
                </a:moveTo>
                <a:lnTo>
                  <a:pt x="5963051" y="0"/>
                </a:lnTo>
                <a:lnTo>
                  <a:pt x="9141744" y="6863485"/>
                </a:lnTo>
                <a:lnTo>
                  <a:pt x="0" y="6863485"/>
                </a:lnTo>
                <a:lnTo>
                  <a:pt x="0" y="0"/>
                </a:lnTo>
                <a:close/>
              </a:path>
            </a:pathLst>
          </a:custGeom>
        </p:spPr>
      </p:pic>
      <p:pic>
        <p:nvPicPr>
          <p:cNvPr id="5" name="Εικόνα 4" descr="Εικόνα που περιέχει σημαία, πορφυρό, κόκκινο, σύμβολο&#10;&#10;Το περιεχόμενο που δημιουργείται από ΑΙ μπορεί να μην είναι σωστό.">
            <a:extLst>
              <a:ext uri="{FF2B5EF4-FFF2-40B4-BE49-F238E27FC236}">
                <a16:creationId xmlns:a16="http://schemas.microsoft.com/office/drawing/2014/main" id="{3979BE0A-BC2B-901E-90A3-257063F118A4}"/>
              </a:ext>
            </a:extLst>
          </p:cNvPr>
          <p:cNvPicPr>
            <a:picLocks noChangeAspect="1"/>
          </p:cNvPicPr>
          <p:nvPr/>
        </p:nvPicPr>
        <p:blipFill>
          <a:blip r:embed="rId3"/>
          <a:srcRect l="13919" t="-114" r="9615" b="-199"/>
          <a:stretch>
            <a:fillRect/>
          </a:stretch>
        </p:blipFill>
        <p:spPr>
          <a:xfrm>
            <a:off x="3118133" y="-12886"/>
            <a:ext cx="8714247" cy="6863945"/>
          </a:xfrm>
          <a:custGeom>
            <a:avLst/>
            <a:gdLst/>
            <a:ahLst/>
            <a:cxnLst/>
            <a:rect l="l" t="t" r="r" b="b"/>
            <a:pathLst>
              <a:path w="6401647" h="6852994">
                <a:moveTo>
                  <a:pt x="354282" y="0"/>
                </a:moveTo>
                <a:lnTo>
                  <a:pt x="6401647" y="0"/>
                </a:lnTo>
                <a:lnTo>
                  <a:pt x="6401647" y="6852994"/>
                </a:lnTo>
                <a:lnTo>
                  <a:pt x="0" y="6852994"/>
                </a:lnTo>
                <a:lnTo>
                  <a:pt x="0" y="6852993"/>
                </a:lnTo>
                <a:lnTo>
                  <a:pt x="3528116" y="6852993"/>
                </a:lnTo>
                <a:close/>
              </a:path>
            </a:pathLst>
          </a:custGeom>
        </p:spPr>
      </p:pic>
      <p:sp>
        <p:nvSpPr>
          <p:cNvPr id="8" name="TextBox 7">
            <a:extLst>
              <a:ext uri="{FF2B5EF4-FFF2-40B4-BE49-F238E27FC236}">
                <a16:creationId xmlns:a16="http://schemas.microsoft.com/office/drawing/2014/main" id="{84D52BB7-B69E-2A68-6246-0CEDDB113AD1}"/>
              </a:ext>
            </a:extLst>
          </p:cNvPr>
          <p:cNvSpPr txBox="1"/>
          <p:nvPr/>
        </p:nvSpPr>
        <p:spPr>
          <a:xfrm>
            <a:off x="4031338" y="3125412"/>
            <a:ext cx="412880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3200" b="1" i="1">
                <a:solidFill>
                  <a:srgbClr val="C00000"/>
                </a:solidFill>
                <a:highlight>
                  <a:srgbClr val="C0C0C0"/>
                </a:highlight>
                <a:latin typeface="Century Schoolbook"/>
              </a:rPr>
              <a:t>War in Abkhazia</a:t>
            </a:r>
          </a:p>
        </p:txBody>
      </p:sp>
      <p:sp>
        <p:nvSpPr>
          <p:cNvPr id="9" name="TextBox 8">
            <a:extLst>
              <a:ext uri="{FF2B5EF4-FFF2-40B4-BE49-F238E27FC236}">
                <a16:creationId xmlns:a16="http://schemas.microsoft.com/office/drawing/2014/main" id="{992F7773-E70F-6566-64AB-6301DDC40D1B}"/>
              </a:ext>
            </a:extLst>
          </p:cNvPr>
          <p:cNvSpPr txBox="1"/>
          <p:nvPr/>
        </p:nvSpPr>
        <p:spPr>
          <a:xfrm>
            <a:off x="308020" y="6104399"/>
            <a:ext cx="502565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b="1">
                <a:highlight>
                  <a:srgbClr val="C0C0C0"/>
                </a:highlight>
              </a:rPr>
              <a:t>Nikolaos Papoutsidis</a:t>
            </a:r>
          </a:p>
          <a:p>
            <a:r>
              <a:rPr lang="el-GR" b="1">
                <a:highlight>
                  <a:srgbClr val="C0C0C0"/>
                </a:highlight>
              </a:rPr>
              <a:t>Department of Political Science and History</a:t>
            </a:r>
            <a:endParaRPr lang="el-GR" b="1" dirty="0">
              <a:highlight>
                <a:srgbClr val="C0C0C0"/>
              </a:highlight>
            </a:endParaRPr>
          </a:p>
        </p:txBody>
      </p:sp>
    </p:spTree>
    <p:extLst>
      <p:ext uri="{BB962C8B-B14F-4D97-AF65-F5344CB8AC3E}">
        <p14:creationId xmlns:p14="http://schemas.microsoft.com/office/powerpoint/2010/main" val="2325122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l="-3000" r="-3000"/>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88331F-3529-60BB-0C2E-7383E1715B87}"/>
              </a:ext>
            </a:extLst>
          </p:cNvPr>
          <p:cNvSpPr>
            <a:spLocks noGrp="1"/>
          </p:cNvSpPr>
          <p:nvPr>
            <p:ph type="title"/>
          </p:nvPr>
        </p:nvSpPr>
        <p:spPr>
          <a:ln>
            <a:solidFill>
              <a:schemeClr val="bg1">
                <a:lumMod val="65000"/>
              </a:schemeClr>
            </a:solidFill>
          </a:ln>
        </p:spPr>
        <p:txBody>
          <a:bodyPr/>
          <a:lstStyle/>
          <a:p>
            <a:r>
              <a:rPr lang="el-GR" b="1" u="sng">
                <a:highlight>
                  <a:srgbClr val="C6ECFF"/>
                </a:highlight>
                <a:latin typeface="Garamond"/>
              </a:rPr>
              <a:t>Introduction</a:t>
            </a:r>
            <a:endParaRPr lang="el-GR" b="1" u="sng" dirty="0">
              <a:highlight>
                <a:srgbClr val="C6ECFF"/>
              </a:highlight>
              <a:latin typeface="Garamond"/>
            </a:endParaRPr>
          </a:p>
        </p:txBody>
      </p:sp>
      <p:sp>
        <p:nvSpPr>
          <p:cNvPr id="3" name="Θέση περιεχομένου 2">
            <a:extLst>
              <a:ext uri="{FF2B5EF4-FFF2-40B4-BE49-F238E27FC236}">
                <a16:creationId xmlns:a16="http://schemas.microsoft.com/office/drawing/2014/main" id="{5E9D3FE4-4985-8FCC-533B-0996E854C2A4}"/>
              </a:ext>
            </a:extLst>
          </p:cNvPr>
          <p:cNvSpPr>
            <a:spLocks noGrp="1"/>
          </p:cNvSpPr>
          <p:nvPr>
            <p:ph idx="1"/>
          </p:nvPr>
        </p:nvSpPr>
        <p:spPr>
          <a:ln>
            <a:solidFill>
              <a:schemeClr val="bg1">
                <a:lumMod val="65000"/>
              </a:schemeClr>
            </a:solidFill>
          </a:ln>
        </p:spPr>
        <p:txBody>
          <a:bodyPr vert="horz" lIns="91440" tIns="45720" rIns="91440" bIns="45720" rtlCol="0" anchor="t">
            <a:normAutofit/>
          </a:bodyPr>
          <a:lstStyle/>
          <a:p>
            <a:r>
              <a:rPr lang="el-GR" b="1" u="sng">
                <a:highlight>
                  <a:srgbClr val="C6ECFF"/>
                </a:highlight>
              </a:rPr>
              <a:t>Conflicts: </a:t>
            </a:r>
            <a:r>
              <a:rPr lang="el-GR" b="1">
                <a:highlight>
                  <a:srgbClr val="C6ECFF"/>
                </a:highlight>
              </a:rPr>
              <a:t>1992 – 1993 , 1998 , 2008</a:t>
            </a:r>
          </a:p>
          <a:p>
            <a:r>
              <a:rPr lang="el-GR" b="1" u="sng">
                <a:highlight>
                  <a:srgbClr val="C6ECFF"/>
                </a:highlight>
              </a:rPr>
              <a:t>Opposing sides: </a:t>
            </a:r>
            <a:r>
              <a:rPr lang="el-GR" b="1">
                <a:highlight>
                  <a:srgbClr val="C6ECFF"/>
                </a:highlight>
              </a:rPr>
              <a:t>Abkhazian separatists, CMPC, Russia – Georgia, Ukrainian Volunteers.</a:t>
            </a:r>
          </a:p>
          <a:p>
            <a:r>
              <a:rPr lang="el-GR" b="1">
                <a:highlight>
                  <a:srgbClr val="C6ECFF"/>
                </a:highlight>
              </a:rPr>
              <a:t>Death toll: 25.598 Troops and Civilians</a:t>
            </a:r>
          </a:p>
          <a:p>
            <a:r>
              <a:rPr lang="el-GR" b="1">
                <a:highlight>
                  <a:srgbClr val="C6ECFF"/>
                </a:highlight>
              </a:rPr>
              <a:t>285.000 people displaced</a:t>
            </a:r>
            <a:endParaRPr lang="el-GR" b="1" dirty="0">
              <a:highlight>
                <a:srgbClr val="C6ECFF"/>
              </a:highlight>
            </a:endParaRPr>
          </a:p>
          <a:p>
            <a:endParaRPr lang="el-GR" b="1" dirty="0">
              <a:highlight>
                <a:srgbClr val="C6ECFF"/>
              </a:highlight>
            </a:endParaRPr>
          </a:p>
        </p:txBody>
      </p:sp>
    </p:spTree>
    <p:extLst>
      <p:ext uri="{BB962C8B-B14F-4D97-AF65-F5344CB8AC3E}">
        <p14:creationId xmlns:p14="http://schemas.microsoft.com/office/powerpoint/2010/main" val="298632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C51D03-BB1A-650F-D53E-510C06B88BF5}"/>
              </a:ext>
            </a:extLst>
          </p:cNvPr>
          <p:cNvSpPr>
            <a:spLocks noGrp="1"/>
          </p:cNvSpPr>
          <p:nvPr>
            <p:ph type="title"/>
          </p:nvPr>
        </p:nvSpPr>
        <p:spPr/>
        <p:txBody>
          <a:bodyPr>
            <a:normAutofit/>
          </a:bodyPr>
          <a:lstStyle/>
          <a:p>
            <a:r>
              <a:rPr lang="el-GR" b="1" u="sng">
                <a:highlight>
                  <a:srgbClr val="E5F3F3"/>
                </a:highlight>
                <a:latin typeface="Garamond"/>
              </a:rPr>
              <a:t>1992-1993 War</a:t>
            </a:r>
          </a:p>
        </p:txBody>
      </p:sp>
      <p:sp>
        <p:nvSpPr>
          <p:cNvPr id="3" name="Θέση περιεχομένου 2">
            <a:extLst>
              <a:ext uri="{FF2B5EF4-FFF2-40B4-BE49-F238E27FC236}">
                <a16:creationId xmlns:a16="http://schemas.microsoft.com/office/drawing/2014/main" id="{246C04F9-267B-07DD-CAEC-FB573886DC12}"/>
              </a:ext>
            </a:extLst>
          </p:cNvPr>
          <p:cNvSpPr>
            <a:spLocks noGrp="1"/>
          </p:cNvSpPr>
          <p:nvPr>
            <p:ph idx="1"/>
          </p:nvPr>
        </p:nvSpPr>
        <p:spPr/>
        <p:txBody>
          <a:bodyPr vert="horz" lIns="91440" tIns="45720" rIns="91440" bIns="45720" rtlCol="0" anchor="t">
            <a:normAutofit lnSpcReduction="10000"/>
          </a:bodyPr>
          <a:lstStyle/>
          <a:p>
            <a:r>
              <a:rPr lang="el-GR" u="sng">
                <a:highlight>
                  <a:srgbClr val="E9F7F7"/>
                </a:highlight>
              </a:rPr>
              <a:t>Reason: </a:t>
            </a:r>
            <a:r>
              <a:rPr lang="el-GR">
                <a:highlight>
                  <a:srgbClr val="E9F7F7"/>
                </a:highlight>
              </a:rPr>
              <a:t>The 1992 conflict started in 10 of August after the fall of the Soviet Union. The Georgian state declared its indepedence trying to simultaneously claim Abkhazia in its territory. Abkhazia refused in an attempt to become an autonomous state, and the Georgian offensive began.</a:t>
            </a:r>
          </a:p>
          <a:p>
            <a:r>
              <a:rPr lang="el-GR" u="sng">
                <a:highlight>
                  <a:srgbClr val="E9F7F7"/>
                </a:highlight>
              </a:rPr>
              <a:t>Death toll: </a:t>
            </a:r>
            <a:r>
              <a:rPr lang="el-GR">
                <a:highlight>
                  <a:srgbClr val="E9F7F7"/>
                </a:highlight>
              </a:rPr>
              <a:t>10.000 - 30.000 dead from both sides </a:t>
            </a:r>
          </a:p>
          <a:p>
            <a:r>
              <a:rPr lang="el-GR">
                <a:highlight>
                  <a:srgbClr val="E9F7F7"/>
                </a:highlight>
              </a:rPr>
              <a:t>250.000 Georgians displaced</a:t>
            </a:r>
            <a:endParaRPr lang="el-GR" dirty="0">
              <a:highlight>
                <a:srgbClr val="E9F7F7"/>
              </a:highlight>
            </a:endParaRPr>
          </a:p>
          <a:p>
            <a:r>
              <a:rPr lang="el-GR" u="sng">
                <a:highlight>
                  <a:srgbClr val="E9F7F7"/>
                </a:highlight>
              </a:rPr>
              <a:t>Result: </a:t>
            </a:r>
            <a:r>
              <a:rPr lang="el-GR">
                <a:highlight>
                  <a:srgbClr val="E9F7F7"/>
                </a:highlight>
              </a:rPr>
              <a:t>Abkhazians with unofficial russian and chechen support  managed to win the war and place a de-facto autonomous state heavily relied on Russian military and economic support.</a:t>
            </a:r>
          </a:p>
        </p:txBody>
      </p:sp>
    </p:spTree>
    <p:extLst>
      <p:ext uri="{BB962C8B-B14F-4D97-AF65-F5344CB8AC3E}">
        <p14:creationId xmlns:p14="http://schemas.microsoft.com/office/powerpoint/2010/main" val="2135207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t="-23000" b="-23000"/>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A63A21-833F-4CFD-054D-878773EB473D}"/>
              </a:ext>
            </a:extLst>
          </p:cNvPr>
          <p:cNvSpPr>
            <a:spLocks noGrp="1"/>
          </p:cNvSpPr>
          <p:nvPr>
            <p:ph type="title"/>
          </p:nvPr>
        </p:nvSpPr>
        <p:spPr/>
        <p:txBody>
          <a:bodyPr>
            <a:normAutofit/>
          </a:bodyPr>
          <a:lstStyle/>
          <a:p>
            <a:r>
              <a:rPr lang="el-GR" b="1" u="sng">
                <a:solidFill>
                  <a:srgbClr val="DCD3D4"/>
                </a:solidFill>
                <a:highlight>
                  <a:srgbClr val="1A457A"/>
                </a:highlight>
                <a:latin typeface="Garamond"/>
              </a:rPr>
              <a:t>1998 Conflict</a:t>
            </a:r>
          </a:p>
        </p:txBody>
      </p:sp>
      <p:sp>
        <p:nvSpPr>
          <p:cNvPr id="3" name="Θέση περιεχομένου 2">
            <a:extLst>
              <a:ext uri="{FF2B5EF4-FFF2-40B4-BE49-F238E27FC236}">
                <a16:creationId xmlns:a16="http://schemas.microsoft.com/office/drawing/2014/main" id="{AF038CFE-8FED-0E8F-B4B1-31E136819B15}"/>
              </a:ext>
            </a:extLst>
          </p:cNvPr>
          <p:cNvSpPr>
            <a:spLocks noGrp="1"/>
          </p:cNvSpPr>
          <p:nvPr>
            <p:ph idx="1"/>
          </p:nvPr>
        </p:nvSpPr>
        <p:spPr/>
        <p:txBody>
          <a:bodyPr vert="horz" lIns="91440" tIns="45720" rIns="91440" bIns="45720" rtlCol="0" anchor="t">
            <a:normAutofit/>
          </a:bodyPr>
          <a:lstStyle/>
          <a:p>
            <a:r>
              <a:rPr lang="el-GR" u="sng">
                <a:highlight>
                  <a:srgbClr val="D6CECF"/>
                </a:highlight>
              </a:rPr>
              <a:t>Guerilla Warfare:</a:t>
            </a:r>
            <a:r>
              <a:rPr lang="el-GR">
                <a:highlight>
                  <a:srgbClr val="D6CECF"/>
                </a:highlight>
              </a:rPr>
              <a:t> Georgian and Chechen guerrilas launched insurgences against abkhazian villages, with strong georgian presence, and abkhazian police responded. The whole conflict lasted 6 days, from 20 to 26 of May.</a:t>
            </a:r>
          </a:p>
          <a:p>
            <a:r>
              <a:rPr lang="el-GR" u="sng">
                <a:highlight>
                  <a:srgbClr val="D6CECF"/>
                </a:highlight>
              </a:rPr>
              <a:t>Death toll: </a:t>
            </a:r>
            <a:r>
              <a:rPr lang="el-GR">
                <a:highlight>
                  <a:srgbClr val="D6CECF"/>
                </a:highlight>
              </a:rPr>
              <a:t> 60 people from both sides</a:t>
            </a:r>
          </a:p>
          <a:p>
            <a:r>
              <a:rPr lang="el-GR" u="sng">
                <a:highlight>
                  <a:srgbClr val="D6CECF"/>
                </a:highlight>
              </a:rPr>
              <a:t>Result: </a:t>
            </a:r>
            <a:r>
              <a:rPr lang="el-GR">
                <a:highlight>
                  <a:srgbClr val="D6CECF"/>
                </a:highlight>
              </a:rPr>
              <a:t>Abkhazian victory and complete control over Gali territory.</a:t>
            </a:r>
          </a:p>
        </p:txBody>
      </p:sp>
    </p:spTree>
    <p:extLst>
      <p:ext uri="{BB962C8B-B14F-4D97-AF65-F5344CB8AC3E}">
        <p14:creationId xmlns:p14="http://schemas.microsoft.com/office/powerpoint/2010/main" val="41839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06B757-D1AB-39ED-C178-B58F4F281C4D}"/>
              </a:ext>
            </a:extLst>
          </p:cNvPr>
          <p:cNvSpPr>
            <a:spLocks noGrp="1"/>
          </p:cNvSpPr>
          <p:nvPr>
            <p:ph type="title"/>
          </p:nvPr>
        </p:nvSpPr>
        <p:spPr/>
        <p:txBody>
          <a:bodyPr>
            <a:normAutofit/>
          </a:bodyPr>
          <a:lstStyle/>
          <a:p>
            <a:r>
              <a:rPr lang="el-GR" b="1" u="sng">
                <a:solidFill>
                  <a:srgbClr val="DCD3D4"/>
                </a:solidFill>
                <a:highlight>
                  <a:srgbClr val="526474"/>
                </a:highlight>
                <a:latin typeface="Garamond"/>
              </a:rPr>
              <a:t>2008 Russo-Georgian War</a:t>
            </a:r>
          </a:p>
        </p:txBody>
      </p:sp>
      <p:sp>
        <p:nvSpPr>
          <p:cNvPr id="3" name="Θέση περιεχομένου 2">
            <a:extLst>
              <a:ext uri="{FF2B5EF4-FFF2-40B4-BE49-F238E27FC236}">
                <a16:creationId xmlns:a16="http://schemas.microsoft.com/office/drawing/2014/main" id="{382B3605-9A56-140B-7AF1-A07E4501B998}"/>
              </a:ext>
            </a:extLst>
          </p:cNvPr>
          <p:cNvSpPr>
            <a:spLocks noGrp="1"/>
          </p:cNvSpPr>
          <p:nvPr>
            <p:ph idx="1"/>
          </p:nvPr>
        </p:nvSpPr>
        <p:spPr/>
        <p:txBody>
          <a:bodyPr vert="horz" lIns="91440" tIns="45720" rIns="91440" bIns="45720" rtlCol="0" anchor="t">
            <a:normAutofit/>
          </a:bodyPr>
          <a:lstStyle/>
          <a:p>
            <a:r>
              <a:rPr lang="el-GR">
                <a:highlight>
                  <a:srgbClr val="E5D2AA"/>
                </a:highlight>
              </a:rPr>
              <a:t>In the 8th of October of 2008, Georgia starts an offensive in South Ossetia, in an attempt to block its road connecting it with Russian North Ossetia. After this, Georgia was planning to invade Abkhazia.</a:t>
            </a:r>
          </a:p>
          <a:p>
            <a:r>
              <a:rPr lang="el-GR" u="sng">
                <a:highlight>
                  <a:srgbClr val="E5D2AA"/>
                </a:highlight>
              </a:rPr>
              <a:t>Result: </a:t>
            </a:r>
            <a:r>
              <a:rPr lang="el-GR">
                <a:highlight>
                  <a:srgbClr val="E5D2AA"/>
                </a:highlight>
              </a:rPr>
              <a:t>The attack in South Ossetia lasted 3 days and the Georgian army was pushed back by russian and ossetian forces. The plan to attack Abkhazia failed too, after russian navy blocked the path to the georgian navy and damaged its fleet. The whole war lasted 6 days.</a:t>
            </a:r>
          </a:p>
          <a:p>
            <a:r>
              <a:rPr lang="el-GR" u="sng">
                <a:highlight>
                  <a:srgbClr val="E5D2AA"/>
                </a:highlight>
              </a:rPr>
              <a:t>Death toll:</a:t>
            </a:r>
            <a:r>
              <a:rPr lang="el-GR">
                <a:highlight>
                  <a:srgbClr val="E5D2AA"/>
                </a:highlight>
              </a:rPr>
              <a:t> 700-850 deaths.</a:t>
            </a:r>
            <a:endParaRPr lang="el-GR" dirty="0">
              <a:highlight>
                <a:srgbClr val="E5D2AA"/>
              </a:highlight>
            </a:endParaRPr>
          </a:p>
        </p:txBody>
      </p:sp>
    </p:spTree>
    <p:extLst>
      <p:ext uri="{BB962C8B-B14F-4D97-AF65-F5344CB8AC3E}">
        <p14:creationId xmlns:p14="http://schemas.microsoft.com/office/powerpoint/2010/main" val="4143810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t="-5000" b="-5000"/>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39EBF3-8A0A-5621-66FD-435DDF0E5EB5}"/>
              </a:ext>
            </a:extLst>
          </p:cNvPr>
          <p:cNvSpPr>
            <a:spLocks noGrp="1"/>
          </p:cNvSpPr>
          <p:nvPr>
            <p:ph type="title"/>
          </p:nvPr>
        </p:nvSpPr>
        <p:spPr/>
        <p:txBody>
          <a:bodyPr/>
          <a:lstStyle/>
          <a:p>
            <a:r>
              <a:rPr lang="el-GR" b="1" u="sng">
                <a:solidFill>
                  <a:srgbClr val="DCD3D4"/>
                </a:solidFill>
                <a:highlight>
                  <a:srgbClr val="526474"/>
                </a:highlight>
                <a:latin typeface="Garamond"/>
              </a:rPr>
              <a:t>Human rights violations</a:t>
            </a:r>
            <a:endParaRPr lang="el-GR" b="1" u="sng" dirty="0">
              <a:solidFill>
                <a:srgbClr val="DCD3D4"/>
              </a:solidFill>
              <a:highlight>
                <a:srgbClr val="526474"/>
              </a:highlight>
              <a:latin typeface="Garamond"/>
            </a:endParaRPr>
          </a:p>
        </p:txBody>
      </p:sp>
      <p:sp>
        <p:nvSpPr>
          <p:cNvPr id="3" name="Θέση περιεχομένου 2">
            <a:extLst>
              <a:ext uri="{FF2B5EF4-FFF2-40B4-BE49-F238E27FC236}">
                <a16:creationId xmlns:a16="http://schemas.microsoft.com/office/drawing/2014/main" id="{C96479E8-630D-2FC8-F927-7826CF33005C}"/>
              </a:ext>
            </a:extLst>
          </p:cNvPr>
          <p:cNvSpPr>
            <a:spLocks noGrp="1"/>
          </p:cNvSpPr>
          <p:nvPr>
            <p:ph idx="1"/>
          </p:nvPr>
        </p:nvSpPr>
        <p:spPr/>
        <p:txBody>
          <a:bodyPr vert="horz" lIns="91440" tIns="45720" rIns="91440" bIns="45720" rtlCol="0" anchor="t">
            <a:normAutofit fontScale="92500" lnSpcReduction="20000"/>
          </a:bodyPr>
          <a:lstStyle/>
          <a:p>
            <a:r>
              <a:rPr lang="el-GR" u="sng">
                <a:highlight>
                  <a:srgbClr val="E5D2AA"/>
                </a:highlight>
              </a:rPr>
              <a:t>Human rights violations were commited by both sides, starting by the 1992 conflict from the georgian forces. These consisted of:</a:t>
            </a:r>
          </a:p>
          <a:p>
            <a:r>
              <a:rPr lang="el-GR" u="sng">
                <a:highlight>
                  <a:srgbClr val="E5D2AA"/>
                </a:highlight>
              </a:rPr>
              <a:t>Executions, sexual abuse, decapitation, mass murders,destruction of monuments, ethnic cleansing, looting and pillaging.</a:t>
            </a:r>
          </a:p>
          <a:p>
            <a:r>
              <a:rPr lang="el-GR" u="sng">
                <a:highlight>
                  <a:srgbClr val="E5D2AA"/>
                </a:highlight>
              </a:rPr>
              <a:t>Personal testimonies:</a:t>
            </a:r>
            <a:endParaRPr lang="el-GR" u="sng" dirty="0">
              <a:highlight>
                <a:srgbClr val="E5D2AA"/>
              </a:highlight>
            </a:endParaRPr>
          </a:p>
          <a:p>
            <a:r>
              <a:rPr lang="el-GR" u="sng">
                <a:highlight>
                  <a:srgbClr val="E5D2AA"/>
                </a:highlight>
              </a:rPr>
              <a:t>&lt;&lt; In a house of an armenian family living next to us, georgian soldiers abused the 13 year old daughter and her mother while they forced her father and grandpa to watch. After this, they killed them too.&gt;&gt;</a:t>
            </a:r>
            <a:endParaRPr lang="el-GR" u="sng" dirty="0">
              <a:highlight>
                <a:srgbClr val="E5D2AA"/>
              </a:highlight>
            </a:endParaRPr>
          </a:p>
          <a:p>
            <a:r>
              <a:rPr lang="el-GR" u="sng">
                <a:highlight>
                  <a:srgbClr val="E5D2AA"/>
                </a:highlight>
              </a:rPr>
              <a:t>&lt;&lt;They (georgian soldiers) stood me up in a wall and were firing shots above my head just so they could have a laugh&gt;&gt;</a:t>
            </a:r>
            <a:endParaRPr lang="el-GR" u="sng" dirty="0">
              <a:highlight>
                <a:srgbClr val="E5D2AA"/>
              </a:highlight>
            </a:endParaRPr>
          </a:p>
          <a:p>
            <a:r>
              <a:rPr lang="el-GR" u="sng">
                <a:highlight>
                  <a:srgbClr val="E5D2AA"/>
                </a:highlight>
              </a:rPr>
              <a:t>&lt;&lt; They were decapitating people and were playing soccer with their heads&gt;&gt;</a:t>
            </a:r>
            <a:endParaRPr lang="el-GR" u="sng" dirty="0">
              <a:highlight>
                <a:srgbClr val="E5D2AA"/>
              </a:highlight>
            </a:endParaRPr>
          </a:p>
          <a:p>
            <a:endParaRPr lang="el-GR" u="sng" dirty="0">
              <a:highlight>
                <a:srgbClr val="E5D2AA"/>
              </a:highlight>
            </a:endParaRPr>
          </a:p>
        </p:txBody>
      </p:sp>
    </p:spTree>
    <p:extLst>
      <p:ext uri="{BB962C8B-B14F-4D97-AF65-F5344CB8AC3E}">
        <p14:creationId xmlns:p14="http://schemas.microsoft.com/office/powerpoint/2010/main" val="2987717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ECB931-C95E-2760-5641-F183C7803D34}"/>
              </a:ext>
            </a:extLst>
          </p:cNvPr>
          <p:cNvSpPr>
            <a:spLocks noGrp="1"/>
          </p:cNvSpPr>
          <p:nvPr>
            <p:ph type="title"/>
          </p:nvPr>
        </p:nvSpPr>
        <p:spPr/>
        <p:txBody>
          <a:bodyPr>
            <a:normAutofit/>
          </a:bodyPr>
          <a:lstStyle/>
          <a:p>
            <a:r>
              <a:rPr lang="el-GR" b="1" u="sng">
                <a:latin typeface="Garamond"/>
              </a:rPr>
              <a:t>Bibliography:</a:t>
            </a:r>
            <a:endParaRPr lang="el-GR" b="1" u="sng" dirty="0">
              <a:latin typeface="Garamond"/>
            </a:endParaRPr>
          </a:p>
        </p:txBody>
      </p:sp>
      <p:sp>
        <p:nvSpPr>
          <p:cNvPr id="3" name="Θέση περιεχομένου 2">
            <a:extLst>
              <a:ext uri="{FF2B5EF4-FFF2-40B4-BE49-F238E27FC236}">
                <a16:creationId xmlns:a16="http://schemas.microsoft.com/office/drawing/2014/main" id="{8AEBDAC4-8B12-22EC-86B1-CC292906C8C6}"/>
              </a:ext>
            </a:extLst>
          </p:cNvPr>
          <p:cNvSpPr>
            <a:spLocks noGrp="1"/>
          </p:cNvSpPr>
          <p:nvPr>
            <p:ph idx="1"/>
          </p:nvPr>
        </p:nvSpPr>
        <p:spPr/>
        <p:txBody>
          <a:bodyPr vert="horz" lIns="91440" tIns="45720" rIns="91440" bIns="45720" rtlCol="0" anchor="t">
            <a:normAutofit/>
          </a:bodyPr>
          <a:lstStyle/>
          <a:p>
            <a:r>
              <a:rPr lang="el-GR" dirty="0">
                <a:ea typeface="+mn-lt"/>
                <a:cs typeface="+mn-lt"/>
                <a:hlinkClick r:id="rId2"/>
              </a:rPr>
              <a:t>War in Abkhazia (1992–1993) - Wikipedia</a:t>
            </a:r>
          </a:p>
          <a:p>
            <a:r>
              <a:rPr lang="el-GR" dirty="0">
                <a:ea typeface="+mn-lt"/>
                <a:cs typeface="+mn-lt"/>
                <a:hlinkClick r:id="rId3"/>
              </a:rPr>
              <a:t>Abkhazia conflict - Wikipedia</a:t>
            </a:r>
          </a:p>
          <a:p>
            <a:r>
              <a:rPr lang="el-GR" dirty="0">
                <a:ea typeface="+mn-lt"/>
                <a:cs typeface="+mn-lt"/>
                <a:hlinkClick r:id="rId4"/>
              </a:rPr>
              <a:t>https://youtu.be/tyEN3kR-uyY?is=BNASunLr6iu6o4xl</a:t>
            </a:r>
            <a:endParaRPr lang="el-GR" dirty="0">
              <a:ea typeface="+mn-lt"/>
              <a:cs typeface="+mn-lt"/>
            </a:endParaRPr>
          </a:p>
          <a:p>
            <a:endParaRPr lang="el-GR" dirty="0"/>
          </a:p>
        </p:txBody>
      </p:sp>
    </p:spTree>
    <p:extLst>
      <p:ext uri="{BB962C8B-B14F-4D97-AF65-F5344CB8AC3E}">
        <p14:creationId xmlns:p14="http://schemas.microsoft.com/office/powerpoint/2010/main" val="158038616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Ευρεία οθόνη</PresentationFormat>
  <Paragraphs>0</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Θέμα του Office</vt:lpstr>
      <vt:lpstr>Παρουσίαση του PowerPoint</vt:lpstr>
      <vt:lpstr>Introduction</vt:lpstr>
      <vt:lpstr>1992-1993 War</vt:lpstr>
      <vt:lpstr>1998 Conflict</vt:lpstr>
      <vt:lpstr>2008 Russo-Georgian War</vt:lpstr>
      <vt:lpstr>Human rights violations</vt:lpstr>
      <vt:lpstr>Bibliography: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499</cp:revision>
  <dcterms:created xsi:type="dcterms:W3CDTF">2026-04-25T13:58:14Z</dcterms:created>
  <dcterms:modified xsi:type="dcterms:W3CDTF">2026-04-25T18:28:43Z</dcterms:modified>
</cp:coreProperties>
</file>