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7" r:id="rId2"/>
    <p:sldId id="257" r:id="rId3"/>
    <p:sldId id="258" r:id="rId4"/>
    <p:sldId id="260" r:id="rId5"/>
    <p:sldId id="261" r:id="rId6"/>
    <p:sldId id="262" r:id="rId7"/>
    <p:sldId id="263" r:id="rId8"/>
    <p:sldId id="278" r:id="rId9"/>
    <p:sldId id="267" r:id="rId10"/>
    <p:sldId id="268" r:id="rId11"/>
    <p:sldId id="269" r:id="rId12"/>
    <p:sldId id="271" r:id="rId13"/>
    <p:sldId id="272" r:id="rId14"/>
    <p:sldId id="274" r:id="rId15"/>
    <p:sldId id="273" r:id="rId16"/>
    <p:sldId id="275" r:id="rId17"/>
    <p:sldId id="279"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γγελική Δαρλάση" initials="ΑΔ" lastIdx="3" clrIdx="0">
    <p:extLst>
      <p:ext uri="{19B8F6BF-5375-455C-9EA6-DF929625EA0E}">
        <p15:presenceInfo xmlns:p15="http://schemas.microsoft.com/office/powerpoint/2012/main" userId="Αγγελική Δαρλάσ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7679D-C9DE-447D-A10A-56F2FB246835}" type="datetimeFigureOut">
              <a:rPr lang="el-GR" smtClean="0"/>
              <a:t>5/5/2026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F431-9261-4E43-8AF5-6E1829641B1E}" type="slidenum">
              <a:rPr lang="el-GR" smtClean="0"/>
              <a:t>‹#›</a:t>
            </a:fld>
            <a:endParaRPr lang="el-GR"/>
          </a:p>
        </p:txBody>
      </p:sp>
    </p:spTree>
    <p:extLst>
      <p:ext uri="{BB962C8B-B14F-4D97-AF65-F5344CB8AC3E}">
        <p14:creationId xmlns:p14="http://schemas.microsoft.com/office/powerpoint/2010/main" val="76639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962F431-9261-4E43-8AF5-6E1829641B1E}" type="slidenum">
              <a:rPr lang="el-GR" smtClean="0"/>
              <a:t>8</a:t>
            </a:fld>
            <a:endParaRPr lang="el-GR"/>
          </a:p>
        </p:txBody>
      </p:sp>
    </p:spTree>
    <p:extLst>
      <p:ext uri="{BB962C8B-B14F-4D97-AF65-F5344CB8AC3E}">
        <p14:creationId xmlns:p14="http://schemas.microsoft.com/office/powerpoint/2010/main" val="81769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7358041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176BF6-169C-4B5F-A0B8-61AC1E581854}" type="datetimeFigureOut">
              <a:rPr lang="el-GR" smtClean="0"/>
              <a:t>5/5/2026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8750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427351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40802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128776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3749905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308141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83124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39019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125808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1176BF6-169C-4B5F-A0B8-61AC1E581854}" type="datetimeFigureOut">
              <a:rPr lang="el-GR" smtClean="0"/>
              <a:t>5/5/2026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25962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1176BF6-169C-4B5F-A0B8-61AC1E581854}" type="datetimeFigureOut">
              <a:rPr lang="el-GR" smtClean="0"/>
              <a:t>5/5/2026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318875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1176BF6-169C-4B5F-A0B8-61AC1E581854}" type="datetimeFigureOut">
              <a:rPr lang="el-GR" smtClean="0"/>
              <a:t>5/5/2026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25832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1176BF6-169C-4B5F-A0B8-61AC1E581854}" type="datetimeFigureOut">
              <a:rPr lang="el-GR" smtClean="0"/>
              <a:t>5/5/2026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128544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1176BF6-169C-4B5F-A0B8-61AC1E581854}" type="datetimeFigureOut">
              <a:rPr lang="el-GR" smtClean="0"/>
              <a:t>5/5/2026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250438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176BF6-169C-4B5F-A0B8-61AC1E581854}" type="datetimeFigureOut">
              <a:rPr lang="el-GR" smtClean="0"/>
              <a:t>5/5/2026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319782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176BF6-169C-4B5F-A0B8-61AC1E581854}" type="datetimeFigureOut">
              <a:rPr lang="el-GR" smtClean="0"/>
              <a:t>5/5/2026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6CA82F-B534-40DE-9F52-F728D8191601}" type="slidenum">
              <a:rPr lang="el-GR" smtClean="0"/>
              <a:t>‹#›</a:t>
            </a:fld>
            <a:endParaRPr lang="el-GR"/>
          </a:p>
        </p:txBody>
      </p:sp>
    </p:spTree>
    <p:extLst>
      <p:ext uri="{BB962C8B-B14F-4D97-AF65-F5344CB8AC3E}">
        <p14:creationId xmlns:p14="http://schemas.microsoft.com/office/powerpoint/2010/main" val="402298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176BF6-169C-4B5F-A0B8-61AC1E581854}" type="datetimeFigureOut">
              <a:rPr lang="el-GR" smtClean="0"/>
              <a:t>5/5/2026</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6CA82F-B534-40DE-9F52-F728D8191601}" type="slidenum">
              <a:rPr lang="el-GR" smtClean="0"/>
              <a:t>‹#›</a:t>
            </a:fld>
            <a:endParaRPr lang="el-GR"/>
          </a:p>
        </p:txBody>
      </p:sp>
    </p:spTree>
    <p:extLst>
      <p:ext uri="{BB962C8B-B14F-4D97-AF65-F5344CB8AC3E}">
        <p14:creationId xmlns:p14="http://schemas.microsoft.com/office/powerpoint/2010/main" val="35628690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fif"/><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fif"/><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thewillnews.com/special-report-ukraine-struggles-to-control-maverick-battalions/" TargetMode="External"/><Relationship Id="rId3" Type="http://schemas.openxmlformats.org/officeDocument/2006/relationships/hyperlink" Target="https://www.bbc.com/news/world-europe-25087160" TargetMode="External"/><Relationship Id="rId7" Type="http://schemas.openxmlformats.org/officeDocument/2006/relationships/hyperlink" Target="https://www.washingtonpost.com/politics/2022/02/27/volunteer-troops-can-be-curse-not-blessing-ukraine-may-be-figuring-it-out/" TargetMode="External"/><Relationship Id="rId2" Type="http://schemas.openxmlformats.org/officeDocument/2006/relationships/hyperlink" Target="https://www.tovima.gr/2026/02/23/world/oukrania-2004-2022-apo-tin-portokali-epanastasi-stin-eidiki-stratiotiki-epixeirisi/" TargetMode="External"/><Relationship Id="rId1" Type="http://schemas.openxmlformats.org/officeDocument/2006/relationships/slideLayout" Target="../slideLayouts/slideLayout3.xml"/><Relationship Id="rId6" Type="http://schemas.openxmlformats.org/officeDocument/2006/relationships/hyperlink" Target="https://gordonhahn.com/2015/07/13/saving-maidan-ukraine-from-itself-mukachevos-implications/?like_comment=687&amp;_wpnonce=ecb7db91ab#respond" TargetMode="External"/><Relationship Id="rId5" Type="http://schemas.openxmlformats.org/officeDocument/2006/relationships/hyperlink" Target="https://www.aljazeera.com/opinions/2014/3/2/russias-shifting-role-in-ukraine-crisis" TargetMode="External"/><Relationship Id="rId4" Type="http://schemas.openxmlformats.org/officeDocument/2006/relationships/hyperlink" Target="https://www.aljazeera.com/video/the-listening-post/2013/12/21/ukraine-divided-country-divided-media" TargetMode="External"/><Relationship Id="rId9" Type="http://schemas.openxmlformats.org/officeDocument/2006/relationships/hyperlink" Target="https://neweasterneurope.eu/2013/11/27/demystifying-yanukovych-s-decision-to-not-sign-the-association-agreemen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neweasterneurope.eu/2026/04/02/the-hunt-for-peace-unsuccessful-attempts-to-mediate-ukrainian-russian-peace-from-2022-to-2026/" TargetMode="External"/><Relationship Id="rId3" Type="http://schemas.openxmlformats.org/officeDocument/2006/relationships/hyperlink" Target="https://jp.reuters.com/article/ukraine-usa-nuland/u-s-diplomat-plays-down-leaked-call-denies-u-s-trains-militants-idINDEEA160AA20140207/" TargetMode="External"/><Relationship Id="rId7" Type="http://schemas.openxmlformats.org/officeDocument/2006/relationships/hyperlink" Target="https://www.facebook.com/ukrnewsfeed/videos/-in-2015-when-we-made-the-minsk-agreements-at-that-time-vladimir-putin-could-hav/785411867643767/" TargetMode="External"/><Relationship Id="rId2" Type="http://schemas.openxmlformats.org/officeDocument/2006/relationships/hyperlink" Target="https://www.reuters.com/article/world/ukraine-fiasco-raises-doubts-about-eu-neighborhood-policy-idUSBRE9AS0GB/" TargetMode="External"/><Relationship Id="rId1" Type="http://schemas.openxmlformats.org/officeDocument/2006/relationships/slideLayout" Target="../slideLayouts/slideLayout1.xml"/><Relationship Id="rId6" Type="http://schemas.openxmlformats.org/officeDocument/2006/relationships/hyperlink" Target="https://www.bbc.com/news/world-europe-63751688" TargetMode="External"/><Relationship Id="rId11" Type="http://schemas.openxmlformats.org/officeDocument/2006/relationships/hyperlink" Target="https://www.youtube.com/watch?v=BIv6KORLhSg" TargetMode="External"/><Relationship Id="rId5" Type="http://schemas.openxmlformats.org/officeDocument/2006/relationships/hyperlink" Target="https://link.springer.com/article/10.1057/s41311-024-00637-x#Sec3" TargetMode="External"/><Relationship Id="rId10" Type="http://schemas.openxmlformats.org/officeDocument/2006/relationships/hyperlink" Target="https://youtu.be/h8f-HJKZsq4?si=vjRV-qfkA_FPiFOY" TargetMode="External"/><Relationship Id="rId4" Type="http://schemas.openxmlformats.org/officeDocument/2006/relationships/hyperlink" Target="https://radiofree.asia/2022/02/07/a-us-backed-far-right-led-revolution-in-ukraine-helped-bring-us-to-the-brink-of-war/?printer_app=1" TargetMode="External"/><Relationship Id="rId9" Type="http://schemas.openxmlformats.org/officeDocument/2006/relationships/hyperlink" Target="https://www.youtube.com/watch?v=pTq_WruaMM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f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6CCD6B-9117-A872-CDED-52FAFD87A83E}"/>
              </a:ext>
            </a:extLst>
          </p:cNvPr>
          <p:cNvSpPr>
            <a:spLocks noGrp="1"/>
          </p:cNvSpPr>
          <p:nvPr>
            <p:ph type="title"/>
          </p:nvPr>
        </p:nvSpPr>
        <p:spPr>
          <a:xfrm>
            <a:off x="838200" y="365126"/>
            <a:ext cx="10515600" cy="729752"/>
          </a:xfrm>
        </p:spPr>
        <p:txBody>
          <a:bodyPr>
            <a:noAutofit/>
          </a:bodyPr>
          <a:lstStyle/>
          <a:p>
            <a:pPr algn="ctr"/>
            <a:r>
              <a:rPr lang="el-GR" sz="4400" b="1" dirty="0">
                <a:solidFill>
                  <a:schemeClr val="accent6"/>
                </a:solidFill>
                <a:latin typeface="Franklin Gothic Demi Cond" panose="020B0706030402020204" pitchFamily="34" charset="0"/>
              </a:rPr>
              <a:t>Ο ΡΩσο-ΟυκρανικΟς ΠΟλεμος </a:t>
            </a:r>
            <a:br>
              <a:rPr lang="el-GR" sz="4400" b="1" dirty="0">
                <a:solidFill>
                  <a:schemeClr val="accent6"/>
                </a:solidFill>
                <a:latin typeface="Franklin Gothic Demi Cond" panose="020B0706030402020204" pitchFamily="34" charset="0"/>
              </a:rPr>
            </a:br>
            <a:r>
              <a:rPr lang="el-GR" sz="4400" b="1" dirty="0">
                <a:solidFill>
                  <a:schemeClr val="accent6"/>
                </a:solidFill>
                <a:latin typeface="Franklin Gothic Demi Cond" panose="020B0706030402020204" pitchFamily="34" charset="0"/>
              </a:rPr>
              <a:t>( 2014 </a:t>
            </a:r>
            <a:r>
              <a:rPr lang="el-GR" sz="4400" dirty="0">
                <a:solidFill>
                  <a:schemeClr val="accent6"/>
                </a:solidFill>
                <a:latin typeface="Franklin Gothic Demi Cond" panose="020B0706030402020204" pitchFamily="34" charset="0"/>
              </a:rPr>
              <a:t>- )</a:t>
            </a:r>
          </a:p>
        </p:txBody>
      </p:sp>
      <p:sp>
        <p:nvSpPr>
          <p:cNvPr id="3" name="Θέση περιεχομένου 2">
            <a:extLst>
              <a:ext uri="{FF2B5EF4-FFF2-40B4-BE49-F238E27FC236}">
                <a16:creationId xmlns:a16="http://schemas.microsoft.com/office/drawing/2014/main" id="{934FD6F4-484E-B2D6-20E1-FCB18625951C}"/>
              </a:ext>
            </a:extLst>
          </p:cNvPr>
          <p:cNvSpPr>
            <a:spLocks noGrp="1"/>
          </p:cNvSpPr>
          <p:nvPr>
            <p:ph sz="half" idx="1"/>
          </p:nvPr>
        </p:nvSpPr>
        <p:spPr>
          <a:xfrm rot="10800000" flipV="1">
            <a:off x="9366068" y="1750423"/>
            <a:ext cx="2815043" cy="2586445"/>
          </a:xfrm>
        </p:spPr>
        <p:txBody>
          <a:bodyPr>
            <a:normAutofit fontScale="62500" lnSpcReduction="20000"/>
          </a:bodyPr>
          <a:lstStyle/>
          <a:p>
            <a:pPr marL="0" indent="0" algn="ctr">
              <a:buNone/>
            </a:pPr>
            <a:r>
              <a:rPr lang="el-GR" sz="2900" b="1" u="sng" dirty="0">
                <a:solidFill>
                  <a:schemeClr val="accent6"/>
                </a:solidFill>
                <a:latin typeface="Franklin Gothic Medium" panose="020B0603020102020204" pitchFamily="34" charset="0"/>
              </a:rPr>
              <a:t>Βασίλειος – Μάξιμος Αλεξόπουλος</a:t>
            </a:r>
          </a:p>
          <a:p>
            <a:pPr marL="0" indent="0" algn="ctr">
              <a:buNone/>
            </a:pPr>
            <a:r>
              <a:rPr lang="el-GR" sz="2900" b="1" u="sng" dirty="0">
                <a:solidFill>
                  <a:schemeClr val="accent6"/>
                </a:solidFill>
                <a:latin typeface="Franklin Gothic Medium" panose="020B0603020102020204" pitchFamily="34" charset="0"/>
              </a:rPr>
              <a:t>Τμήμα Πολιτικής Επιστήμης και Ιστορίας,</a:t>
            </a:r>
          </a:p>
          <a:p>
            <a:pPr marL="0" indent="0" algn="ctr">
              <a:buNone/>
            </a:pPr>
            <a:r>
              <a:rPr lang="el-GR" sz="2900" b="1" u="sng" dirty="0">
                <a:solidFill>
                  <a:schemeClr val="accent6"/>
                </a:solidFill>
                <a:latin typeface="Franklin Gothic Medium" panose="020B0603020102020204" pitchFamily="34" charset="0"/>
              </a:rPr>
              <a:t>Πάντειο Πανεπιστήμιο</a:t>
            </a:r>
          </a:p>
          <a:p>
            <a:pPr marL="0" indent="0" algn="ctr">
              <a:buNone/>
            </a:pPr>
            <a:r>
              <a:rPr lang="el-GR" sz="2900" b="1" u="sng" dirty="0">
                <a:solidFill>
                  <a:schemeClr val="accent6"/>
                </a:solidFill>
                <a:latin typeface="Franklin Gothic Medium" panose="020B0603020102020204" pitchFamily="34" charset="0"/>
              </a:rPr>
              <a:t>Μάθημα </a:t>
            </a:r>
            <a:r>
              <a:rPr lang="en-US" sz="2900" b="1" u="sng" dirty="0">
                <a:solidFill>
                  <a:schemeClr val="accent6"/>
                </a:solidFill>
                <a:latin typeface="Franklin Gothic Medium" panose="020B0603020102020204" pitchFamily="34" charset="0"/>
              </a:rPr>
              <a:t>: </a:t>
            </a:r>
            <a:r>
              <a:rPr lang="el-GR" sz="2900" b="1" u="sng" dirty="0">
                <a:solidFill>
                  <a:schemeClr val="accent6"/>
                </a:solidFill>
                <a:latin typeface="Franklin Gothic Medium" panose="020B0603020102020204" pitchFamily="34" charset="0"/>
              </a:rPr>
              <a:t>Επιμέρους Θέματα Εξωτερικής Πολιτικής, Εαρινό Εξάμηνο 2026</a:t>
            </a:r>
          </a:p>
          <a:p>
            <a:endParaRPr lang="el-GR" dirty="0"/>
          </a:p>
        </p:txBody>
      </p:sp>
      <p:pic>
        <p:nvPicPr>
          <p:cNvPr id="8" name="Θέση περιεχομένου 7">
            <a:extLst>
              <a:ext uri="{FF2B5EF4-FFF2-40B4-BE49-F238E27FC236}">
                <a16:creationId xmlns:a16="http://schemas.microsoft.com/office/drawing/2014/main" id="{00EE2889-A4D8-50E9-50F1-7E1746978D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45474" y="1436914"/>
            <a:ext cx="8020593" cy="4923865"/>
          </a:xfrm>
        </p:spPr>
      </p:pic>
      <p:pic>
        <p:nvPicPr>
          <p:cNvPr id="18" name="Εικόνα 17">
            <a:extLst>
              <a:ext uri="{FF2B5EF4-FFF2-40B4-BE49-F238E27FC236}">
                <a16:creationId xmlns:a16="http://schemas.microsoft.com/office/drawing/2014/main" id="{93A2A6E8-2B5E-9AA1-4C11-C784F030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571" y="4336868"/>
            <a:ext cx="2455818" cy="1946683"/>
          </a:xfrm>
          <a:prstGeom prst="rect">
            <a:avLst/>
          </a:prstGeom>
        </p:spPr>
      </p:pic>
    </p:spTree>
    <p:extLst>
      <p:ext uri="{BB962C8B-B14F-4D97-AF65-F5344CB8AC3E}">
        <p14:creationId xmlns:p14="http://schemas.microsoft.com/office/powerpoint/2010/main" val="297885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DFE7E1-AB02-B6B8-2CFB-ABADE7058AD5}"/>
              </a:ext>
            </a:extLst>
          </p:cNvPr>
          <p:cNvSpPr>
            <a:spLocks noGrp="1"/>
          </p:cNvSpPr>
          <p:nvPr>
            <p:ph type="title"/>
          </p:nvPr>
        </p:nvSpPr>
        <p:spPr>
          <a:xfrm>
            <a:off x="502920" y="211667"/>
            <a:ext cx="3680885" cy="977053"/>
          </a:xfrm>
        </p:spPr>
        <p:txBody>
          <a:bodyPr>
            <a:normAutofit fontScale="90000"/>
          </a:bodyPr>
          <a:lstStyle/>
          <a:p>
            <a:r>
              <a:rPr lang="el-GR" b="1" dirty="0">
                <a:solidFill>
                  <a:schemeClr val="accent6"/>
                </a:solidFill>
                <a:latin typeface="Franklin Gothic Medium Cond" panose="020B0606030402020204" pitchFamily="34" charset="0"/>
              </a:rPr>
              <a:t>Απο το Μινσκ 1&amp;2 το 2014</a:t>
            </a:r>
            <a:r>
              <a:rPr lang="en-US" b="1" dirty="0">
                <a:solidFill>
                  <a:schemeClr val="accent6"/>
                </a:solidFill>
                <a:latin typeface="Franklin Gothic Medium Cond" panose="020B0606030402020204" pitchFamily="34" charset="0"/>
              </a:rPr>
              <a:t> </a:t>
            </a:r>
            <a:r>
              <a:rPr lang="el-GR" b="1" dirty="0">
                <a:solidFill>
                  <a:schemeClr val="accent6"/>
                </a:solidFill>
                <a:latin typeface="Franklin Gothic Medium Cond" panose="020B0606030402020204" pitchFamily="34" charset="0"/>
              </a:rPr>
              <a:t>-15, στην εκλογή Μπ</a:t>
            </a:r>
            <a:r>
              <a:rPr lang="en-US" b="1" dirty="0">
                <a:solidFill>
                  <a:schemeClr val="accent6"/>
                </a:solidFill>
                <a:latin typeface="Franklin Gothic Medium Cond" panose="020B0606030402020204" pitchFamily="34" charset="0"/>
              </a:rPr>
              <a:t>a</a:t>
            </a:r>
            <a:r>
              <a:rPr lang="el-GR" b="1" dirty="0">
                <a:solidFill>
                  <a:schemeClr val="accent6"/>
                </a:solidFill>
                <a:latin typeface="Franklin Gothic Medium Cond" panose="020B0606030402020204" pitchFamily="34" charset="0"/>
              </a:rPr>
              <a:t>ϊντεν το 2020</a:t>
            </a:r>
            <a:r>
              <a:rPr lang="en-US" b="1" dirty="0">
                <a:solidFill>
                  <a:schemeClr val="accent6"/>
                </a:solidFill>
                <a:latin typeface="Franklin Gothic Medium Cond" panose="020B0606030402020204" pitchFamily="34" charset="0"/>
              </a:rPr>
              <a:t>.</a:t>
            </a:r>
            <a:r>
              <a:rPr lang="el-GR" b="1" dirty="0">
                <a:solidFill>
                  <a:schemeClr val="accent6"/>
                </a:solidFill>
                <a:latin typeface="Franklin Gothic Medium Cond" panose="020B0606030402020204" pitchFamily="34" charset="0"/>
              </a:rPr>
              <a:t> </a:t>
            </a:r>
            <a:r>
              <a:rPr lang="en-US" b="1" dirty="0">
                <a:solidFill>
                  <a:schemeClr val="accent6"/>
                </a:solidFill>
                <a:latin typeface="Franklin Gothic Medium Cond" panose="020B0606030402020204" pitchFamily="34" charset="0"/>
              </a:rPr>
              <a:t> </a:t>
            </a:r>
            <a:r>
              <a:rPr lang="el-GR" b="1" dirty="0">
                <a:solidFill>
                  <a:schemeClr val="accent6"/>
                </a:solidFill>
                <a:latin typeface="Franklin Gothic Medium Cond" panose="020B0606030402020204" pitchFamily="34" charset="0"/>
              </a:rPr>
              <a:t>Η ψυχρ</a:t>
            </a:r>
            <a:r>
              <a:rPr lang="en-US" b="1" dirty="0">
                <a:solidFill>
                  <a:schemeClr val="accent6"/>
                </a:solidFill>
                <a:latin typeface="Franklin Gothic Medium Cond" panose="020B0606030402020204" pitchFamily="34" charset="0"/>
              </a:rPr>
              <a:t>o</a:t>
            </a:r>
            <a:r>
              <a:rPr lang="el-GR" b="1" dirty="0">
                <a:solidFill>
                  <a:schemeClr val="accent6"/>
                </a:solidFill>
                <a:latin typeface="Franklin Gothic Medium Cond" panose="020B0606030402020204" pitchFamily="34" charset="0"/>
              </a:rPr>
              <a:t>τητα μεγαλωνει</a:t>
            </a:r>
          </a:p>
        </p:txBody>
      </p:sp>
      <p:pic>
        <p:nvPicPr>
          <p:cNvPr id="6" name="Θέση περιεχομένου 5">
            <a:extLst>
              <a:ext uri="{FF2B5EF4-FFF2-40B4-BE49-F238E27FC236}">
                <a16:creationId xmlns:a16="http://schemas.microsoft.com/office/drawing/2014/main" id="{B74BECF5-321F-EE58-C4FE-02CC529F5F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0979" y="168134"/>
            <a:ext cx="4230695" cy="2250178"/>
          </a:xfrm>
        </p:spPr>
      </p:pic>
      <p:sp>
        <p:nvSpPr>
          <p:cNvPr id="4" name="Θέση κειμένου 3">
            <a:extLst>
              <a:ext uri="{FF2B5EF4-FFF2-40B4-BE49-F238E27FC236}">
                <a16:creationId xmlns:a16="http://schemas.microsoft.com/office/drawing/2014/main" id="{9677D002-9E69-2613-0854-894BFAA9059D}"/>
              </a:ext>
            </a:extLst>
          </p:cNvPr>
          <p:cNvSpPr>
            <a:spLocks noGrp="1"/>
          </p:cNvSpPr>
          <p:nvPr>
            <p:ph type="body" sz="half" idx="2"/>
          </p:nvPr>
        </p:nvSpPr>
        <p:spPr>
          <a:xfrm>
            <a:off x="274320" y="1293223"/>
            <a:ext cx="4092365" cy="5353110"/>
          </a:xfrm>
        </p:spPr>
        <p:txBody>
          <a:bodyPr>
            <a:normAutofit lnSpcReduction="10000"/>
          </a:bodyPr>
          <a:lstStyle/>
          <a:p>
            <a:r>
              <a:rPr lang="el-GR" sz="1400" b="1" dirty="0">
                <a:solidFill>
                  <a:schemeClr val="accent6"/>
                </a:solidFill>
                <a:latin typeface="Franklin Gothic Medium" panose="020B0603020102020204" pitchFamily="34" charset="0"/>
              </a:rPr>
              <a:t>Ύστερα από την έξαρση βίας μετά το </a:t>
            </a:r>
            <a:r>
              <a:rPr lang="en-US" sz="1400" b="1" dirty="0">
                <a:solidFill>
                  <a:schemeClr val="accent6"/>
                </a:solidFill>
                <a:latin typeface="Franklin Gothic Medium" panose="020B0603020102020204" pitchFamily="34" charset="0"/>
              </a:rPr>
              <a:t>Euromaidan </a:t>
            </a:r>
            <a:r>
              <a:rPr lang="el-GR" sz="1400" b="1" dirty="0">
                <a:solidFill>
                  <a:schemeClr val="accent6"/>
                </a:solidFill>
                <a:latin typeface="Franklin Gothic Medium" panose="020B0603020102020204" pitchFamily="34" charset="0"/>
              </a:rPr>
              <a:t>στην Ουκρανία το 2014 και την ρωσική προσάρτηση της Κριμαίας, μια κατάπαυση του πυρός επιχειρήθηκε και εν μέρει επετεύχθη, με τις συμφωνίες του Μινσκ 1&amp;2 στις 05/09/2014 και 12/02/2015 αντίστοιχα. Ωστόσο, παρά την τυπική ειρήνευση, σημαντικά ζητήματα για την διευθέτηση του θέματος,  όπως αφοπλισμός της περιοχής και διεθνής παρατήρηση δεν συζητήθηκαν. Αυτό έκανε τις συμφωνίες να μοιάζουν πιο πολύ με την Δύση να δίνει χρόνο στην Ουκρανία να προετοιμαστεί για γενικευμένη σύρραξη. Γεγονός που επιβεβαιώνεται και από την πολιτικής αυξανόμενης περιθωριοποίησης της Ρωσίας από Ε.Ε και Η.Π.Α (παρά την μερική προσπάθεια προσέγγισης της Μόσχας από την κυβέρνηση Τραμπ το 2017-21) αλλά και το ότι η νέα κυβέρνηση Ζελένσκυ στην Ουκρανία μετά το 2019, έκανε την ένταξη της χώρας στο </a:t>
            </a:r>
            <a:r>
              <a:rPr lang="en-US" sz="1400" b="1" dirty="0">
                <a:solidFill>
                  <a:schemeClr val="accent6"/>
                </a:solidFill>
                <a:latin typeface="Franklin Gothic Medium" panose="020B0603020102020204" pitchFamily="34" charset="0"/>
              </a:rPr>
              <a:t>NATO</a:t>
            </a:r>
            <a:r>
              <a:rPr lang="el-GR" sz="1400" b="1" dirty="0">
                <a:solidFill>
                  <a:schemeClr val="accent6"/>
                </a:solidFill>
                <a:latin typeface="Franklin Gothic Medium" panose="020B0603020102020204" pitchFamily="34" charset="0"/>
              </a:rPr>
              <a:t> θέμα ζωτικής σημασίας ( Αλλάζοντας μέχρι και το σύνταγμα σε αυτή την κατεύθυνση ). Όταν δε ο Τζο Μπάιντεν που είχε παίξει κομβικό ρόλο στην </a:t>
            </a:r>
            <a:r>
              <a:rPr lang="el-GR" sz="1400" b="1" dirty="0" err="1">
                <a:solidFill>
                  <a:schemeClr val="accent6"/>
                </a:solidFill>
                <a:latin typeface="Franklin Gothic Medium" panose="020B0603020102020204" pitchFamily="34" charset="0"/>
              </a:rPr>
              <a:t>αντιρωσική</a:t>
            </a:r>
            <a:r>
              <a:rPr lang="el-GR" sz="1400" b="1" dirty="0">
                <a:solidFill>
                  <a:schemeClr val="accent6"/>
                </a:solidFill>
                <a:latin typeface="Franklin Gothic Medium" panose="020B0603020102020204" pitchFamily="34" charset="0"/>
              </a:rPr>
              <a:t> πολιτική Ομπάμα πριν την θητεία Τραμπ, εκλέχθηκε το 2020 και ανέλαβε το 2021, πρόεδρος των Η.Π.Α, ήταν πια φανερό ότι τα περιθώρια διπλωματίας είχαν πρακτικά εξαντληθεί.</a:t>
            </a:r>
          </a:p>
        </p:txBody>
      </p:sp>
      <p:pic>
        <p:nvPicPr>
          <p:cNvPr id="8" name="Εικόνα 7">
            <a:extLst>
              <a:ext uri="{FF2B5EF4-FFF2-40B4-BE49-F238E27FC236}">
                <a16:creationId xmlns:a16="http://schemas.microsoft.com/office/drawing/2014/main" id="{922399C2-BF9D-3898-9144-0D86A375A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187" y="2418312"/>
            <a:ext cx="4092365" cy="2827605"/>
          </a:xfrm>
          <a:prstGeom prst="rect">
            <a:avLst/>
          </a:prstGeom>
        </p:spPr>
      </p:pic>
      <p:pic>
        <p:nvPicPr>
          <p:cNvPr id="10" name="Εικόνα 9">
            <a:extLst>
              <a:ext uri="{FF2B5EF4-FFF2-40B4-BE49-F238E27FC236}">
                <a16:creationId xmlns:a16="http://schemas.microsoft.com/office/drawing/2014/main" id="{EA7E0328-203C-A6E5-1EA3-E5DC0F641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471" y="3818729"/>
            <a:ext cx="3399529" cy="2827604"/>
          </a:xfrm>
          <a:prstGeom prst="rect">
            <a:avLst/>
          </a:prstGeom>
        </p:spPr>
      </p:pic>
    </p:spTree>
    <p:extLst>
      <p:ext uri="{BB962C8B-B14F-4D97-AF65-F5344CB8AC3E}">
        <p14:creationId xmlns:p14="http://schemas.microsoft.com/office/powerpoint/2010/main" val="179114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32733F-CA65-C660-BED3-43296B8A393F}"/>
              </a:ext>
            </a:extLst>
          </p:cNvPr>
          <p:cNvSpPr>
            <a:spLocks noGrp="1"/>
          </p:cNvSpPr>
          <p:nvPr>
            <p:ph type="title"/>
          </p:nvPr>
        </p:nvSpPr>
        <p:spPr>
          <a:xfrm>
            <a:off x="762000" y="561703"/>
            <a:ext cx="3624943" cy="1110343"/>
          </a:xfrm>
        </p:spPr>
        <p:txBody>
          <a:bodyPr/>
          <a:lstStyle/>
          <a:p>
            <a:r>
              <a:rPr lang="el-GR" b="1" dirty="0">
                <a:solidFill>
                  <a:schemeClr val="accent6"/>
                </a:solidFill>
                <a:latin typeface="Franklin Gothic Medium Cond" panose="020B0606030402020204" pitchFamily="34" charset="0"/>
              </a:rPr>
              <a:t>Η ΜΕΡΚΕΛ ΓΙΑ ΤΙΣ ΣΥΜΦΩΝΙΕς ΤΟΥ  μιΝΣΚ </a:t>
            </a:r>
          </a:p>
        </p:txBody>
      </p:sp>
      <p:pic>
        <p:nvPicPr>
          <p:cNvPr id="6" name="Θέση εικόνας 5">
            <a:extLst>
              <a:ext uri="{FF2B5EF4-FFF2-40B4-BE49-F238E27FC236}">
                <a16:creationId xmlns:a16="http://schemas.microsoft.com/office/drawing/2014/main" id="{3AA218CA-24C6-F6AF-D8FC-9180ACE6802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814" r="29814"/>
          <a:stretch>
            <a:fillRect/>
          </a:stretch>
        </p:blipFill>
        <p:spPr>
          <a:xfrm>
            <a:off x="7276010" y="692331"/>
            <a:ext cx="4088676" cy="5251269"/>
          </a:xfrm>
        </p:spPr>
      </p:pic>
      <p:sp>
        <p:nvSpPr>
          <p:cNvPr id="4" name="Θέση κειμένου 3">
            <a:extLst>
              <a:ext uri="{FF2B5EF4-FFF2-40B4-BE49-F238E27FC236}">
                <a16:creationId xmlns:a16="http://schemas.microsoft.com/office/drawing/2014/main" id="{7B3DB8DE-3F69-545D-7B76-1C3875E83737}"/>
              </a:ext>
            </a:extLst>
          </p:cNvPr>
          <p:cNvSpPr>
            <a:spLocks noGrp="1"/>
          </p:cNvSpPr>
          <p:nvPr>
            <p:ph type="body" sz="half" idx="2"/>
          </p:nvPr>
        </p:nvSpPr>
        <p:spPr>
          <a:xfrm>
            <a:off x="685800" y="2063931"/>
            <a:ext cx="6164653" cy="4049486"/>
          </a:xfrm>
        </p:spPr>
        <p:txBody>
          <a:bodyPr>
            <a:normAutofit lnSpcReduction="10000"/>
          </a:bodyPr>
          <a:lstStyle/>
          <a:p>
            <a:r>
              <a:rPr lang="en-US" sz="2400" dirty="0">
                <a:solidFill>
                  <a:schemeClr val="accent6"/>
                </a:solidFill>
                <a:latin typeface="Franklin Gothic Medium" panose="020B0603020102020204" pitchFamily="34" charset="0"/>
              </a:rPr>
              <a:t>«In 2015, when we made the Minsk Agreements, at that time Vladimir Putin could have simply overrun Ukraine — no one would have been able to offer resistance... I believe it was right to try for as long as possible to ensure that Ukraine would not be overrun — that it could first become stronger, even up to 2021.»</a:t>
            </a:r>
            <a:r>
              <a:rPr lang="el-GR" sz="2400" dirty="0">
                <a:solidFill>
                  <a:schemeClr val="accent6"/>
                </a:solidFill>
                <a:latin typeface="Franklin Gothic Medium" panose="020B0603020102020204" pitchFamily="34" charset="0"/>
              </a:rPr>
              <a:t> </a:t>
            </a:r>
          </a:p>
          <a:p>
            <a:r>
              <a:rPr lang="el-GR" sz="2000" dirty="0">
                <a:solidFill>
                  <a:schemeClr val="accent6"/>
                </a:solidFill>
                <a:latin typeface="Franklin Gothic Medium" panose="020B0603020102020204" pitchFamily="34" charset="0"/>
              </a:rPr>
              <a:t>Απόσπασμα από συνέντευξη της Γερμανής πρώην Καγκελαρίου Άνγκελα Μέρκελ, στο </a:t>
            </a:r>
            <a:r>
              <a:rPr lang="en-US" sz="2000" dirty="0">
                <a:solidFill>
                  <a:schemeClr val="accent6"/>
                </a:solidFill>
                <a:latin typeface="Franklin Gothic Medium" panose="020B0603020102020204" pitchFamily="34" charset="0"/>
              </a:rPr>
              <a:t>Der Spiegel,</a:t>
            </a:r>
            <a:r>
              <a:rPr lang="el-GR" sz="2000" dirty="0">
                <a:solidFill>
                  <a:schemeClr val="accent6"/>
                </a:solidFill>
                <a:latin typeface="Franklin Gothic Medium" panose="020B0603020102020204" pitchFamily="34" charset="0"/>
              </a:rPr>
              <a:t> τον Νοέμβριο του 2022.</a:t>
            </a:r>
          </a:p>
        </p:txBody>
      </p:sp>
    </p:spTree>
    <p:extLst>
      <p:ext uri="{BB962C8B-B14F-4D97-AF65-F5344CB8AC3E}">
        <p14:creationId xmlns:p14="http://schemas.microsoft.com/office/powerpoint/2010/main" val="410294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38E576-BD79-5BE1-868A-59E0B74FB838}"/>
              </a:ext>
            </a:extLst>
          </p:cNvPr>
          <p:cNvSpPr>
            <a:spLocks noGrp="1"/>
          </p:cNvSpPr>
          <p:nvPr>
            <p:ph type="ctrTitle"/>
          </p:nvPr>
        </p:nvSpPr>
        <p:spPr>
          <a:xfrm>
            <a:off x="1236618" y="1075174"/>
            <a:ext cx="3609703" cy="1702191"/>
          </a:xfrm>
        </p:spPr>
        <p:txBody>
          <a:bodyPr>
            <a:normAutofit fontScale="90000"/>
          </a:bodyPr>
          <a:lstStyle/>
          <a:p>
            <a:pPr algn="l"/>
            <a:r>
              <a:rPr lang="el-GR" sz="7200" b="1" dirty="0">
                <a:solidFill>
                  <a:schemeClr val="accent6"/>
                </a:solidFill>
                <a:latin typeface="Franklin Gothic Demi Cond" panose="020B0706030402020204" pitchFamily="34" charset="0"/>
              </a:rPr>
              <a:t>3</a:t>
            </a:r>
            <a:r>
              <a:rPr lang="el-GR" sz="7200" b="1" baseline="30000" dirty="0">
                <a:solidFill>
                  <a:schemeClr val="accent6"/>
                </a:solidFill>
                <a:latin typeface="Franklin Gothic Demi Cond" panose="020B0706030402020204" pitchFamily="34" charset="0"/>
              </a:rPr>
              <a:t>ο</a:t>
            </a:r>
            <a:r>
              <a:rPr lang="el-GR" sz="7200" b="1" dirty="0">
                <a:solidFill>
                  <a:schemeClr val="accent6"/>
                </a:solidFill>
                <a:latin typeface="Franklin Gothic Demi Cond" panose="020B0706030402020204" pitchFamily="34" charset="0"/>
              </a:rPr>
              <a:t> ΜΕρος</a:t>
            </a:r>
          </a:p>
        </p:txBody>
      </p:sp>
      <p:sp>
        <p:nvSpPr>
          <p:cNvPr id="3" name="Υπότιτλος 2">
            <a:extLst>
              <a:ext uri="{FF2B5EF4-FFF2-40B4-BE49-F238E27FC236}">
                <a16:creationId xmlns:a16="http://schemas.microsoft.com/office/drawing/2014/main" id="{010FB623-C7A0-C6BE-3646-33A09F34B079}"/>
              </a:ext>
            </a:extLst>
          </p:cNvPr>
          <p:cNvSpPr>
            <a:spLocks noGrp="1"/>
          </p:cNvSpPr>
          <p:nvPr>
            <p:ph type="subTitle" idx="1"/>
          </p:nvPr>
        </p:nvSpPr>
        <p:spPr>
          <a:xfrm>
            <a:off x="613954" y="3052689"/>
            <a:ext cx="5590903" cy="2205111"/>
          </a:xfrm>
        </p:spPr>
        <p:txBody>
          <a:bodyPr>
            <a:normAutofit fontScale="92500"/>
          </a:bodyPr>
          <a:lstStyle/>
          <a:p>
            <a:endParaRPr lang="el-GR" dirty="0"/>
          </a:p>
          <a:p>
            <a:pPr algn="l"/>
            <a:r>
              <a:rPr lang="el-GR" sz="4000" dirty="0">
                <a:solidFill>
                  <a:schemeClr val="accent6"/>
                </a:solidFill>
                <a:latin typeface="Franklin Gothic Medium" panose="020B0603020102020204" pitchFamily="34" charset="0"/>
              </a:rPr>
              <a:t>Η Β’ φΑση του πολέμου, απο την ΚλιμΑκωση του 2022 μΕχρι σΗμερα</a:t>
            </a:r>
          </a:p>
        </p:txBody>
      </p:sp>
      <p:pic>
        <p:nvPicPr>
          <p:cNvPr id="5" name="Εικόνα 4">
            <a:extLst>
              <a:ext uri="{FF2B5EF4-FFF2-40B4-BE49-F238E27FC236}">
                <a16:creationId xmlns:a16="http://schemas.microsoft.com/office/drawing/2014/main" id="{75F20A95-2DEA-2402-6ADA-15325AF58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418" y="699868"/>
            <a:ext cx="4736628" cy="2999935"/>
          </a:xfrm>
          <a:prstGeom prst="rect">
            <a:avLst/>
          </a:prstGeom>
        </p:spPr>
      </p:pic>
      <p:pic>
        <p:nvPicPr>
          <p:cNvPr id="7" name="Εικόνα 6">
            <a:extLst>
              <a:ext uri="{FF2B5EF4-FFF2-40B4-BE49-F238E27FC236}">
                <a16:creationId xmlns:a16="http://schemas.microsoft.com/office/drawing/2014/main" id="{1F3A50A0-A648-E45B-9CBD-91F9FA1D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418" y="3699803"/>
            <a:ext cx="4966232" cy="2664069"/>
          </a:xfrm>
          <a:prstGeom prst="rect">
            <a:avLst/>
          </a:prstGeom>
        </p:spPr>
      </p:pic>
    </p:spTree>
    <p:extLst>
      <p:ext uri="{BB962C8B-B14F-4D97-AF65-F5344CB8AC3E}">
        <p14:creationId xmlns:p14="http://schemas.microsoft.com/office/powerpoint/2010/main" val="214806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6309E7-164E-F195-3E9B-5192B4DBC44F}"/>
              </a:ext>
            </a:extLst>
          </p:cNvPr>
          <p:cNvSpPr>
            <a:spLocks noGrp="1"/>
          </p:cNvSpPr>
          <p:nvPr>
            <p:ph type="title"/>
          </p:nvPr>
        </p:nvSpPr>
        <p:spPr>
          <a:xfrm>
            <a:off x="581297" y="235132"/>
            <a:ext cx="3680885" cy="1348136"/>
          </a:xfrm>
        </p:spPr>
        <p:txBody>
          <a:bodyPr>
            <a:normAutofit/>
          </a:bodyPr>
          <a:lstStyle/>
          <a:p>
            <a:r>
              <a:rPr lang="el-GR" b="1" dirty="0">
                <a:solidFill>
                  <a:schemeClr val="accent6"/>
                </a:solidFill>
                <a:latin typeface="Franklin Gothic Medium Cond" panose="020B0606030402020204" pitchFamily="34" charset="0"/>
              </a:rPr>
              <a:t>Το ΠΕρασμα σε ανοιχΤΗ σΥγκρουση τον ΦλεβΑρη του ’22 </a:t>
            </a:r>
            <a:r>
              <a:rPr lang="en-US" b="1" dirty="0">
                <a:solidFill>
                  <a:schemeClr val="accent6"/>
                </a:solidFill>
                <a:latin typeface="Franklin Gothic Medium Cond" panose="020B0606030402020204" pitchFamily="34" charset="0"/>
              </a:rPr>
              <a:t>: </a:t>
            </a:r>
            <a:r>
              <a:rPr lang="el-GR" b="1" dirty="0">
                <a:solidFill>
                  <a:schemeClr val="accent6"/>
                </a:solidFill>
                <a:latin typeface="Franklin Gothic Medium Cond" panose="020B0606030402020204" pitchFamily="34" charset="0"/>
              </a:rPr>
              <a:t>Η Ενταση κΟρυφΩνεται</a:t>
            </a:r>
          </a:p>
        </p:txBody>
      </p:sp>
      <p:pic>
        <p:nvPicPr>
          <p:cNvPr id="6" name="Θέση περιεχομένου 5">
            <a:extLst>
              <a:ext uri="{FF2B5EF4-FFF2-40B4-BE49-F238E27FC236}">
                <a16:creationId xmlns:a16="http://schemas.microsoft.com/office/drawing/2014/main" id="{03465721-E37E-A6DB-56D9-406C62420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6157" y="1583268"/>
            <a:ext cx="3344430" cy="2590113"/>
          </a:xfrm>
        </p:spPr>
      </p:pic>
      <p:sp>
        <p:nvSpPr>
          <p:cNvPr id="4" name="Θέση κειμένου 3">
            <a:extLst>
              <a:ext uri="{FF2B5EF4-FFF2-40B4-BE49-F238E27FC236}">
                <a16:creationId xmlns:a16="http://schemas.microsoft.com/office/drawing/2014/main" id="{0485F2FF-E6D4-79B7-39E7-99A26CE45F37}"/>
              </a:ext>
            </a:extLst>
          </p:cNvPr>
          <p:cNvSpPr>
            <a:spLocks noGrp="1"/>
          </p:cNvSpPr>
          <p:nvPr>
            <p:ph type="body" sz="half" idx="2"/>
          </p:nvPr>
        </p:nvSpPr>
        <p:spPr>
          <a:xfrm>
            <a:off x="326571" y="1750423"/>
            <a:ext cx="4850339" cy="4495632"/>
          </a:xfrm>
        </p:spPr>
        <p:txBody>
          <a:bodyPr>
            <a:normAutofit fontScale="70000" lnSpcReduction="20000"/>
          </a:bodyPr>
          <a:lstStyle/>
          <a:p>
            <a:r>
              <a:rPr lang="el-GR" sz="1900" dirty="0"/>
              <a:t> </a:t>
            </a:r>
            <a:r>
              <a:rPr lang="el-GR" sz="2300" b="1" dirty="0">
                <a:solidFill>
                  <a:schemeClr val="accent6"/>
                </a:solidFill>
                <a:latin typeface="Franklin Gothic Medium" panose="020B0603020102020204" pitchFamily="34" charset="0"/>
              </a:rPr>
              <a:t>Στις 24 Φεβρουαρίου 2022, η Ρωσία ξεκίνησε την διεξαγωγή μιας « Ειδικής Στρατιωτικής Επιχείρησης», με χρήση ελικοπτέρων, μονάδων αλεξιπτωτιστών και αρμάτων μάχης που πέρασαν τα σύνορα της Ουκρανίας από διάφορες κατευθύνσεις. Στόχος της επιχείρησης ήταν να χρησιμοποιηθεί το στοιχείο του αιφνιδιασμού, προκειμένου να επιτευχθεί κατάληψη του Κιέβου. Στοιχείο αιφνιδιασμού όμως δεν μπόρεσε να υπάρξει , δεδομένου του ότι οι δυτικές υπηρεσίες πληροφοριών, ήταν προετοιμασμένες για μια τέτοια επίθεση η οποία θεωρούνταν φυσικό επακόλουθο πια όσων είχαν προηγηθεί. Τα  ίδια τα στρατεύματα που επιτέθηκαν στην Ουκρανία, ήταν στρατεύματα που όλη την προηγούμενη χρονιά, καθώς οι συνομιλίες , έδειχναν να έχουν φτάσει σε αδιέξοδο. Επιπλέον, η Μόσχα είχε αναγνωρίσει, μόλις πριν 3 ημέρες, στις 21/02/2022 τις Λ.Δ του Ντονέτσκ και του Λουχάνσκ , γεγονός που θα τις έδινε την δυνατότητα να επέμβει θεωρητικά προς υπεράσπιση τους. Και πράγματι, μετά την αποτυχία κατάληψης του Κιέβου, η σύγκρουση μεταφέρθηκε γρήγορα πρωτίστως στις ανατολικές επαρχίες</a:t>
            </a:r>
            <a:r>
              <a:rPr lang="el-GR" sz="2300" dirty="0">
                <a:latin typeface="Franklin Gothic Medium" panose="020B0603020102020204" pitchFamily="34" charset="0"/>
              </a:rPr>
              <a:t>.</a:t>
            </a:r>
          </a:p>
        </p:txBody>
      </p:sp>
      <p:pic>
        <p:nvPicPr>
          <p:cNvPr id="10" name="Εικόνα 9">
            <a:extLst>
              <a:ext uri="{FF2B5EF4-FFF2-40B4-BE49-F238E27FC236}">
                <a16:creationId xmlns:a16="http://schemas.microsoft.com/office/drawing/2014/main" id="{CAFD4D84-4796-AA88-3D4C-CF318CDC4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990" y="4303330"/>
            <a:ext cx="4391805" cy="2396883"/>
          </a:xfrm>
          <a:prstGeom prst="rect">
            <a:avLst/>
          </a:prstGeom>
        </p:spPr>
      </p:pic>
      <p:pic>
        <p:nvPicPr>
          <p:cNvPr id="12" name="Εικόνα 11">
            <a:extLst>
              <a:ext uri="{FF2B5EF4-FFF2-40B4-BE49-F238E27FC236}">
                <a16:creationId xmlns:a16="http://schemas.microsoft.com/office/drawing/2014/main" id="{7A762904-27B4-400B-D28F-633AE2D82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820" y="65354"/>
            <a:ext cx="2816214" cy="1517913"/>
          </a:xfrm>
          <a:prstGeom prst="rect">
            <a:avLst/>
          </a:prstGeom>
        </p:spPr>
      </p:pic>
    </p:spTree>
    <p:extLst>
      <p:ext uri="{BB962C8B-B14F-4D97-AF65-F5344CB8AC3E}">
        <p14:creationId xmlns:p14="http://schemas.microsoft.com/office/powerpoint/2010/main" val="421979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33303D-D262-5994-B485-73C80B971694}"/>
              </a:ext>
            </a:extLst>
          </p:cNvPr>
          <p:cNvSpPr>
            <a:spLocks noGrp="1"/>
          </p:cNvSpPr>
          <p:nvPr>
            <p:ph type="title"/>
          </p:nvPr>
        </p:nvSpPr>
        <p:spPr>
          <a:xfrm>
            <a:off x="685800" y="1280160"/>
            <a:ext cx="6164653" cy="1448972"/>
          </a:xfrm>
        </p:spPr>
        <p:txBody>
          <a:bodyPr>
            <a:noAutofit/>
          </a:bodyPr>
          <a:lstStyle/>
          <a:p>
            <a:r>
              <a:rPr lang="el-GR" sz="4000" b="1" dirty="0">
                <a:solidFill>
                  <a:schemeClr val="accent6"/>
                </a:solidFill>
                <a:latin typeface="Franklin Gothic Medium Cond" panose="020B0606030402020204" pitchFamily="34" charset="0"/>
              </a:rPr>
              <a:t>Ο ΠΟΥΤΙΝ ΓΙΑ ΤΗΝ ΕΝΑΡΞΗ ΤΗΣ ΕΙΔΙΚΗΣ ΣΤΡΑΤΙΩΤΙΚΗΣ ΕΠΙΧΕΙΡΗΣΗΣ ΤΟ 2022</a:t>
            </a:r>
          </a:p>
        </p:txBody>
      </p:sp>
      <p:pic>
        <p:nvPicPr>
          <p:cNvPr id="6" name="Θέση εικόνας 5">
            <a:extLst>
              <a:ext uri="{FF2B5EF4-FFF2-40B4-BE49-F238E27FC236}">
                <a16:creationId xmlns:a16="http://schemas.microsoft.com/office/drawing/2014/main" id="{5F186AF3-4D43-1B37-02C3-586907DD079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887" r="27887"/>
          <a:stretch>
            <a:fillRect/>
          </a:stretch>
        </p:blipFill>
        <p:spPr>
          <a:xfrm>
            <a:off x="7184571" y="1058091"/>
            <a:ext cx="4820195" cy="4741817"/>
          </a:xfrm>
        </p:spPr>
      </p:pic>
      <p:sp>
        <p:nvSpPr>
          <p:cNvPr id="4" name="Θέση κειμένου 3">
            <a:extLst>
              <a:ext uri="{FF2B5EF4-FFF2-40B4-BE49-F238E27FC236}">
                <a16:creationId xmlns:a16="http://schemas.microsoft.com/office/drawing/2014/main" id="{D25A7AF1-FF36-9321-63CA-EFDEDC69064A}"/>
              </a:ext>
            </a:extLst>
          </p:cNvPr>
          <p:cNvSpPr>
            <a:spLocks noGrp="1"/>
          </p:cNvSpPr>
          <p:nvPr>
            <p:ph type="body" sz="half" idx="2"/>
          </p:nvPr>
        </p:nvSpPr>
        <p:spPr>
          <a:xfrm>
            <a:off x="685800" y="3187337"/>
            <a:ext cx="5545183" cy="2743200"/>
          </a:xfrm>
        </p:spPr>
        <p:txBody>
          <a:bodyPr>
            <a:normAutofit fontScale="25000" lnSpcReduction="20000"/>
          </a:bodyPr>
          <a:lstStyle/>
          <a:p>
            <a:r>
              <a:rPr lang="el-GR" sz="11200" dirty="0">
                <a:solidFill>
                  <a:schemeClr val="accent6"/>
                </a:solidFill>
                <a:latin typeface="Franklin Gothic Medium" panose="020B0603020102020204" pitchFamily="34" charset="0"/>
              </a:rPr>
              <a:t>« </a:t>
            </a:r>
            <a:r>
              <a:rPr lang="en-US" sz="11200" dirty="0">
                <a:solidFill>
                  <a:schemeClr val="accent6"/>
                </a:solidFill>
                <a:latin typeface="Franklin Gothic Medium" panose="020B0603020102020204" pitchFamily="34" charset="0"/>
              </a:rPr>
              <a:t>I decided to conduct a special military operation. It aims to protect people who have been bullied and subjected to genocide by the Kyiv regime for eight years.</a:t>
            </a:r>
            <a:r>
              <a:rPr lang="el-GR" sz="11200" dirty="0">
                <a:solidFill>
                  <a:schemeClr val="accent6"/>
                </a:solidFill>
                <a:latin typeface="Franklin Gothic Medium" panose="020B0603020102020204" pitchFamily="34" charset="0"/>
              </a:rPr>
              <a:t>»</a:t>
            </a:r>
            <a:endParaRPr lang="en-US" sz="11200" dirty="0">
              <a:solidFill>
                <a:schemeClr val="accent6"/>
              </a:solidFill>
              <a:latin typeface="Franklin Gothic Medium" panose="020B0603020102020204" pitchFamily="34" charset="0"/>
            </a:endParaRPr>
          </a:p>
          <a:p>
            <a:r>
              <a:rPr lang="el-GR" sz="7400" dirty="0">
                <a:solidFill>
                  <a:schemeClr val="accent6"/>
                </a:solidFill>
                <a:latin typeface="Franklin Gothic Medium" panose="020B0603020102020204" pitchFamily="34" charset="0"/>
              </a:rPr>
              <a:t>Απόσπασμα από την ομιλία του Ρώσου προέδρου Βλαντιμίρ Πούτιν, για την ανακοίνωση της έναρξης της ειδικής στρατιωτικής επιχείρησης. 24/02/2022</a:t>
            </a:r>
            <a:endParaRPr lang="en-US" sz="7400" dirty="0">
              <a:solidFill>
                <a:schemeClr val="accent6"/>
              </a:solidFill>
              <a:latin typeface="Franklin Gothic Medium" panose="020B0603020102020204" pitchFamily="34" charset="0"/>
            </a:endParaRPr>
          </a:p>
          <a:p>
            <a:pPr algn="ctr"/>
            <a:r>
              <a:rPr lang="en-US" sz="7400" dirty="0">
                <a:solidFill>
                  <a:schemeClr val="accent6"/>
                </a:solidFill>
                <a:latin typeface="Franklin Gothic Medium" panose="020B0603020102020204" pitchFamily="34" charset="0"/>
              </a:rPr>
              <a:t> </a:t>
            </a:r>
            <a:endParaRPr lang="el-GR" sz="7400" dirty="0">
              <a:solidFill>
                <a:schemeClr val="accent6"/>
              </a:solidFill>
              <a:latin typeface="Franklin Gothic Medium" panose="020B0603020102020204" pitchFamily="34" charset="0"/>
            </a:endParaRPr>
          </a:p>
        </p:txBody>
      </p:sp>
    </p:spTree>
    <p:extLst>
      <p:ext uri="{BB962C8B-B14F-4D97-AF65-F5344CB8AC3E}">
        <p14:creationId xmlns:p14="http://schemas.microsoft.com/office/powerpoint/2010/main" val="391332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F7E1C-3FB9-7594-FC50-1F9F05E3E63A}"/>
              </a:ext>
            </a:extLst>
          </p:cNvPr>
          <p:cNvSpPr>
            <a:spLocks noGrp="1"/>
          </p:cNvSpPr>
          <p:nvPr>
            <p:ph type="title"/>
          </p:nvPr>
        </p:nvSpPr>
        <p:spPr>
          <a:xfrm>
            <a:off x="542109" y="363098"/>
            <a:ext cx="3680885" cy="1099941"/>
          </a:xfrm>
        </p:spPr>
        <p:txBody>
          <a:bodyPr>
            <a:normAutofit fontScale="90000"/>
          </a:bodyPr>
          <a:lstStyle/>
          <a:p>
            <a:r>
              <a:rPr lang="el-GR" b="1" dirty="0">
                <a:solidFill>
                  <a:schemeClr val="accent6"/>
                </a:solidFill>
                <a:latin typeface="Franklin Gothic Medium Cond" panose="020B0606030402020204" pitchFamily="34" charset="0"/>
              </a:rPr>
              <a:t>Οι γεωπολιτικΕς εξελΙξεις στην ΔιεθνΗ ΣκακιΕρα και η αναζΗτηση λΥσης στο «ΟυκρανικΟ»</a:t>
            </a:r>
          </a:p>
        </p:txBody>
      </p:sp>
      <p:pic>
        <p:nvPicPr>
          <p:cNvPr id="6" name="Θέση περιεχομένου 5">
            <a:extLst>
              <a:ext uri="{FF2B5EF4-FFF2-40B4-BE49-F238E27FC236}">
                <a16:creationId xmlns:a16="http://schemas.microsoft.com/office/drawing/2014/main" id="{A2B258B5-69FE-8AA9-D0D5-D8F421617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1802" y="363098"/>
            <a:ext cx="6132007" cy="5868891"/>
          </a:xfrm>
        </p:spPr>
      </p:pic>
      <p:sp>
        <p:nvSpPr>
          <p:cNvPr id="4" name="Θέση κειμένου 3">
            <a:extLst>
              <a:ext uri="{FF2B5EF4-FFF2-40B4-BE49-F238E27FC236}">
                <a16:creationId xmlns:a16="http://schemas.microsoft.com/office/drawing/2014/main" id="{5EEFE3A3-A072-8B24-7C2F-29677A515E22}"/>
              </a:ext>
            </a:extLst>
          </p:cNvPr>
          <p:cNvSpPr>
            <a:spLocks noGrp="1"/>
          </p:cNvSpPr>
          <p:nvPr>
            <p:ph type="body" sz="half" idx="2"/>
          </p:nvPr>
        </p:nvSpPr>
        <p:spPr>
          <a:xfrm>
            <a:off x="287383" y="1463040"/>
            <a:ext cx="5339693" cy="5031862"/>
          </a:xfrm>
        </p:spPr>
        <p:txBody>
          <a:bodyPr>
            <a:noAutofit/>
          </a:bodyPr>
          <a:lstStyle/>
          <a:p>
            <a:r>
              <a:rPr lang="el-GR" b="1" dirty="0">
                <a:solidFill>
                  <a:schemeClr val="accent6"/>
                </a:solidFill>
                <a:latin typeface="Franklin Gothic Medium" panose="020B0603020102020204" pitchFamily="34" charset="0"/>
              </a:rPr>
              <a:t>Σύντομα, και για την ακρίβεια ήδη από τις πρώτες εβδομάδες, διάφορα σενάρια ειρήνευσης ξεκίνησαν να κάνουν την εμφάνιση τους. Η πρώτη ήρθε από την Ρωσία τον Ιούνη του 2022, ζητώντας παραχωρήσεις και εγγυήσεις από την Ουκρανία για την απομάκρυνση των ρωσικών δυνάμεων.( Ουδετερότητα και παραίτηση από </a:t>
            </a:r>
            <a:r>
              <a:rPr lang="en-US" b="1" dirty="0">
                <a:solidFill>
                  <a:schemeClr val="accent6"/>
                </a:solidFill>
                <a:latin typeface="Franklin Gothic Medium" panose="020B0603020102020204" pitchFamily="34" charset="0"/>
              </a:rPr>
              <a:t>NATO, De Facto</a:t>
            </a:r>
            <a:r>
              <a:rPr lang="el-GR" b="1" dirty="0">
                <a:solidFill>
                  <a:schemeClr val="accent6"/>
                </a:solidFill>
                <a:latin typeface="Franklin Gothic Medium" panose="020B0603020102020204" pitchFamily="34" charset="0"/>
              </a:rPr>
              <a:t> Αναγνώρισης της κατοχής Κριμαίας, Περιορισμοί στο στράτευμα κ.α.) . Ο  Ζελένσκυ τον Νοέμβρη του ίδιου έτους προχώρησε σε πρόταση που ζητούσε πλήρη αποχώρηση των ρωσικών δυνάμεων και λογοδοσία της Μόσχας. Ακολούθησε τελεσίγραφο του Πούτιν  το 2024, ζητώντας παράδοση των περιοχών υπό ρωσικό έλεγχο (Ζαπορίζια, Χέρσωνα, Ντονέτσκ, Λουχάνσκ), σχέδια του παγκόσμιου Νότου το 2023-2024 και από την έναρξη της δεύτερης θητείας Τραμπ το 2025, πιο εμπορικές και συναλλακτικές προσεγγίσεις με επίκεντρο κυρίως τις ουκρανικές σπάνιες γαίες. Σχέδια τα οποία συζητήθηκαν σε συναντήσεις , σαν αυτή της Αλάσκας , στις 15/08/2025. </a:t>
            </a:r>
          </a:p>
        </p:txBody>
      </p:sp>
    </p:spTree>
    <p:extLst>
      <p:ext uri="{BB962C8B-B14F-4D97-AF65-F5344CB8AC3E}">
        <p14:creationId xmlns:p14="http://schemas.microsoft.com/office/powerpoint/2010/main" val="280113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67962-61AA-A5F4-CCFF-D0D874211E4A}"/>
              </a:ext>
            </a:extLst>
          </p:cNvPr>
          <p:cNvSpPr>
            <a:spLocks noGrp="1"/>
          </p:cNvSpPr>
          <p:nvPr>
            <p:ph type="title"/>
          </p:nvPr>
        </p:nvSpPr>
        <p:spPr>
          <a:xfrm>
            <a:off x="581297" y="277998"/>
            <a:ext cx="10131427" cy="753968"/>
          </a:xfrm>
        </p:spPr>
        <p:txBody>
          <a:bodyPr>
            <a:noAutofit/>
          </a:bodyPr>
          <a:lstStyle/>
          <a:p>
            <a:pPr algn="ctr"/>
            <a:r>
              <a:rPr lang="el-GR" sz="4400" b="1" dirty="0">
                <a:solidFill>
                  <a:schemeClr val="accent6"/>
                </a:solidFill>
                <a:latin typeface="Franklin Gothic Demi Cond" panose="020B0706030402020204" pitchFamily="34" charset="0"/>
              </a:rPr>
              <a:t>ΒΙΒΛΙΟΓΡΑΦΙΑ</a:t>
            </a:r>
          </a:p>
        </p:txBody>
      </p:sp>
      <p:sp>
        <p:nvSpPr>
          <p:cNvPr id="3" name="Θέση κειμένου 2">
            <a:extLst>
              <a:ext uri="{FF2B5EF4-FFF2-40B4-BE49-F238E27FC236}">
                <a16:creationId xmlns:a16="http://schemas.microsoft.com/office/drawing/2014/main" id="{AD70DE50-A362-2579-7263-10B7A66BD4D1}"/>
              </a:ext>
            </a:extLst>
          </p:cNvPr>
          <p:cNvSpPr>
            <a:spLocks noGrp="1"/>
          </p:cNvSpPr>
          <p:nvPr>
            <p:ph type="body" idx="1"/>
          </p:nvPr>
        </p:nvSpPr>
        <p:spPr>
          <a:xfrm>
            <a:off x="685799" y="1254034"/>
            <a:ext cx="10131428" cy="5188969"/>
          </a:xfrm>
        </p:spPr>
        <p:txBody>
          <a:bodyPr>
            <a:normAutofit fontScale="92500"/>
          </a:bodyPr>
          <a:lstStyle/>
          <a:p>
            <a:r>
              <a:rPr lang="en-GB" dirty="0">
                <a:hlinkClick r:id="rId2"/>
              </a:rPr>
              <a:t>https://www.tovima.gr/2026/02/23/world/oukrania-2004-2022-apo-tin-portokali-epanastasi-stin-eidiki-stratiotiki-epixeirisi/</a:t>
            </a:r>
            <a:endParaRPr lang="el-GR" dirty="0"/>
          </a:p>
          <a:p>
            <a:r>
              <a:rPr lang="en-GB" dirty="0">
                <a:hlinkClick r:id="rId3"/>
              </a:rPr>
              <a:t>https://www.bbc.com/news/world-europe-25087160</a:t>
            </a:r>
            <a:endParaRPr lang="el-GR" dirty="0"/>
          </a:p>
          <a:p>
            <a:r>
              <a:rPr lang="en-GB" dirty="0">
                <a:hlinkClick r:id="rId4"/>
              </a:rPr>
              <a:t>https://www.aljazeera.com/video/the-listening-post/2013/12/21/ukraine-divided-country-divided-media</a:t>
            </a:r>
            <a:endParaRPr lang="el-GR" dirty="0"/>
          </a:p>
          <a:p>
            <a:r>
              <a:rPr lang="en-GB" dirty="0">
                <a:hlinkClick r:id="rId5"/>
              </a:rPr>
              <a:t>https://www.aljazeera.com/opinions/2014/3/2/russias-shifting-role-in-ukraine-crisis</a:t>
            </a:r>
            <a:endParaRPr lang="el-GR" dirty="0"/>
          </a:p>
          <a:p>
            <a:r>
              <a:rPr lang="en-GB" dirty="0">
                <a:hlinkClick r:id="rId6"/>
              </a:rPr>
              <a:t>https://gordonhahn.com/2015/07/13/saving-maidan-ukraine-from-itself-mukachevos-implications/?like_comment=687&amp;_wpnonce=ecb7db91ab#respond</a:t>
            </a:r>
            <a:endParaRPr lang="el-GR" dirty="0"/>
          </a:p>
          <a:p>
            <a:r>
              <a:rPr lang="en-GB" dirty="0">
                <a:hlinkClick r:id="rId7"/>
              </a:rPr>
              <a:t>https://www.washingtonpost.com/politics/2022/02/27/volunteer-troops-can-be-curse-not-blessing-ukraine-may-be-figuring-it-out/</a:t>
            </a:r>
            <a:endParaRPr lang="el-GR" dirty="0"/>
          </a:p>
          <a:p>
            <a:r>
              <a:rPr lang="en-GB" dirty="0">
                <a:hlinkClick r:id="rId8"/>
              </a:rPr>
              <a:t>https://thewillnews.com/special-report-ukraine-struggles-to-control-maverick-battalions/</a:t>
            </a:r>
            <a:endParaRPr lang="el-GR" dirty="0"/>
          </a:p>
          <a:p>
            <a:r>
              <a:rPr lang="en-GB" dirty="0">
                <a:hlinkClick r:id="rId9"/>
              </a:rPr>
              <a:t>https://neweasterneurope.eu/2013/11/27/demystifying-yanukovych-s-decision-to-not-sign-the-association-agreement/</a:t>
            </a:r>
            <a:endParaRPr lang="el-GR" dirty="0"/>
          </a:p>
          <a:p>
            <a:endParaRPr lang="el-GR" dirty="0"/>
          </a:p>
        </p:txBody>
      </p:sp>
    </p:spTree>
    <p:extLst>
      <p:ext uri="{BB962C8B-B14F-4D97-AF65-F5344CB8AC3E}">
        <p14:creationId xmlns:p14="http://schemas.microsoft.com/office/powerpoint/2010/main" val="86157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C6F9520-BE67-F17F-E528-07AE18A796A3}"/>
              </a:ext>
            </a:extLst>
          </p:cNvPr>
          <p:cNvSpPr>
            <a:spLocks noGrp="1"/>
          </p:cNvSpPr>
          <p:nvPr>
            <p:ph type="subTitle" idx="1"/>
          </p:nvPr>
        </p:nvSpPr>
        <p:spPr>
          <a:xfrm rot="10800000" flipV="1">
            <a:off x="703384" y="705180"/>
            <a:ext cx="11000934" cy="5436528"/>
          </a:xfrm>
        </p:spPr>
        <p:txBody>
          <a:bodyPr>
            <a:normAutofit lnSpcReduction="10000"/>
          </a:bodyPr>
          <a:lstStyle/>
          <a:p>
            <a:pPr algn="l"/>
            <a:r>
              <a:rPr lang="en-GB" dirty="0">
                <a:hlinkClick r:id="rId2"/>
              </a:rPr>
              <a:t>https://www.reuters.com/article/world/ukraine-fiasco-raises-doubts-about-eu-neighborhood-policy-idUSBRE9AS0GB/</a:t>
            </a:r>
            <a:endParaRPr lang="el-GR" dirty="0"/>
          </a:p>
          <a:p>
            <a:pPr algn="l"/>
            <a:r>
              <a:rPr lang="en-GB" dirty="0">
                <a:hlinkClick r:id="rId3"/>
              </a:rPr>
              <a:t>https://jp.reuters.com/article/ukraine-usa-nuland/u-s-diplomat-plays-down-leaked-call-denies-u-s-trains-militants-idINDEEA160AA20140207/</a:t>
            </a:r>
            <a:endParaRPr lang="el-GR" dirty="0"/>
          </a:p>
          <a:p>
            <a:pPr algn="l"/>
            <a:r>
              <a:rPr lang="en-GB" dirty="0">
                <a:hlinkClick r:id="rId4"/>
              </a:rPr>
              <a:t>https://radiofree.asia/2022/02/07/a-us-backed-far-right-led-revolution-in-ukraine-helped-bring-us-to-the-brink-of-war/?printer_app=1</a:t>
            </a:r>
            <a:endParaRPr lang="el-GR" dirty="0"/>
          </a:p>
          <a:p>
            <a:pPr algn="l"/>
            <a:r>
              <a:rPr lang="en-GB" dirty="0">
                <a:hlinkClick r:id="rId5"/>
              </a:rPr>
              <a:t>https://link.springer.com/article/10.1057/s41311-024-00637-x#Sec3</a:t>
            </a:r>
            <a:endParaRPr lang="el-GR" dirty="0"/>
          </a:p>
          <a:p>
            <a:pPr algn="l"/>
            <a:r>
              <a:rPr lang="en-GB" dirty="0">
                <a:hlinkClick r:id="rId6"/>
              </a:rPr>
              <a:t>https://www.bbc.com/news/world-europe-63751688</a:t>
            </a:r>
            <a:endParaRPr lang="el-GR" dirty="0"/>
          </a:p>
          <a:p>
            <a:pPr algn="l"/>
            <a:r>
              <a:rPr lang="en-GB" dirty="0">
                <a:hlinkClick r:id="rId7"/>
              </a:rPr>
              <a:t>https://www.facebook.com/ukrnewsfeed/videos/-in-2015-when-we-made-the-minsk-agreements-at-that-time-vladimir-putin-could-hav/785411867643767/</a:t>
            </a:r>
            <a:endParaRPr lang="el-GR" dirty="0"/>
          </a:p>
          <a:p>
            <a:pPr algn="l"/>
            <a:r>
              <a:rPr lang="en-GB" dirty="0">
                <a:hlinkClick r:id="rId8"/>
              </a:rPr>
              <a:t>https://neweasterneurope.eu/2026/04/02/the-hunt-for-peace-unsuccessful-attempts-to-mediate-ukrainian-russian-peace-from-2022-to-2026/</a:t>
            </a:r>
            <a:endParaRPr lang="el-GR" dirty="0"/>
          </a:p>
          <a:p>
            <a:pPr algn="l"/>
            <a:r>
              <a:rPr lang="en-GB" dirty="0">
                <a:hlinkClick r:id="rId9"/>
              </a:rPr>
              <a:t>https://www.youtube.com/watch?v=pTq_WruaMMA</a:t>
            </a:r>
            <a:endParaRPr lang="el-GR" dirty="0"/>
          </a:p>
          <a:p>
            <a:pPr algn="l"/>
            <a:r>
              <a:rPr lang="en-GB" dirty="0">
                <a:hlinkClick r:id="rId10"/>
              </a:rPr>
              <a:t>https://youtu.be/h8f-HJKZsq4?si=vjRV-qfkA_FPiFOY</a:t>
            </a:r>
            <a:endParaRPr lang="el-GR" dirty="0"/>
          </a:p>
          <a:p>
            <a:pPr algn="l"/>
            <a:r>
              <a:rPr lang="en-GB" dirty="0">
                <a:hlinkClick r:id="rId11"/>
              </a:rPr>
              <a:t>https://www.youtube.com/watch?v=BIv6KORLhSg</a:t>
            </a:r>
            <a:endParaRPr lang="el-GR" dirty="0"/>
          </a:p>
          <a:p>
            <a:pPr algn="l"/>
            <a:endParaRPr lang="el-GR" dirty="0"/>
          </a:p>
        </p:txBody>
      </p:sp>
    </p:spTree>
    <p:extLst>
      <p:ext uri="{BB962C8B-B14F-4D97-AF65-F5344CB8AC3E}">
        <p14:creationId xmlns:p14="http://schemas.microsoft.com/office/powerpoint/2010/main" val="271179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801C35-265A-B3CD-0012-0065310479F7}"/>
              </a:ext>
            </a:extLst>
          </p:cNvPr>
          <p:cNvSpPr>
            <a:spLocks noGrp="1"/>
          </p:cNvSpPr>
          <p:nvPr>
            <p:ph type="title"/>
          </p:nvPr>
        </p:nvSpPr>
        <p:spPr>
          <a:xfrm>
            <a:off x="607424" y="178525"/>
            <a:ext cx="10787407" cy="3057044"/>
          </a:xfrm>
        </p:spPr>
        <p:txBody>
          <a:bodyPr>
            <a:normAutofit/>
          </a:bodyPr>
          <a:lstStyle/>
          <a:p>
            <a:pPr algn="ctr"/>
            <a:r>
              <a:rPr lang="el-GR" sz="4800" dirty="0">
                <a:solidFill>
                  <a:schemeClr val="accent6"/>
                </a:solidFill>
                <a:latin typeface="Franklin Gothic Demi Cond" panose="020B0706030402020204" pitchFamily="34" charset="0"/>
              </a:rPr>
              <a:t>ΣΑΣ ΕΥΧΑΡΙΣΤΩ ΠΟΛΥ ΓΙΑ ΤΗΝ ΠΡΟΣΟΧΗ ΣΑΣ !</a:t>
            </a:r>
          </a:p>
        </p:txBody>
      </p:sp>
      <p:pic>
        <p:nvPicPr>
          <p:cNvPr id="4" name="Εικόνα 3">
            <a:extLst>
              <a:ext uri="{FF2B5EF4-FFF2-40B4-BE49-F238E27FC236}">
                <a16:creationId xmlns:a16="http://schemas.microsoft.com/office/drawing/2014/main" id="{37EED4BE-0130-DAA9-9526-5F78C9CB3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853" y="2236764"/>
            <a:ext cx="8848578" cy="4304714"/>
          </a:xfrm>
          <a:prstGeom prst="rect">
            <a:avLst/>
          </a:prstGeom>
        </p:spPr>
      </p:pic>
    </p:spTree>
    <p:extLst>
      <p:ext uri="{BB962C8B-B14F-4D97-AF65-F5344CB8AC3E}">
        <p14:creationId xmlns:p14="http://schemas.microsoft.com/office/powerpoint/2010/main" val="368056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F739D-84C6-1DF4-A5DE-46DFE99525BE}"/>
              </a:ext>
            </a:extLst>
          </p:cNvPr>
          <p:cNvSpPr>
            <a:spLocks noGrp="1"/>
          </p:cNvSpPr>
          <p:nvPr>
            <p:ph type="title"/>
          </p:nvPr>
        </p:nvSpPr>
        <p:spPr>
          <a:xfrm>
            <a:off x="300449" y="478302"/>
            <a:ext cx="7903026" cy="1664007"/>
          </a:xfrm>
        </p:spPr>
        <p:txBody>
          <a:bodyPr>
            <a:normAutofit/>
          </a:bodyPr>
          <a:lstStyle/>
          <a:p>
            <a:pPr algn="ctr"/>
            <a:r>
              <a:rPr lang="el-GR" dirty="0">
                <a:solidFill>
                  <a:schemeClr val="accent6"/>
                </a:solidFill>
                <a:latin typeface="Franklin Gothic Demi Cond" panose="020B0706030402020204" pitchFamily="34" charset="0"/>
              </a:rPr>
              <a:t>Στην εργασΙα αυτΗ θα εξετΑσουμε </a:t>
            </a:r>
            <a:r>
              <a:rPr lang="en-US" dirty="0">
                <a:solidFill>
                  <a:schemeClr val="accent6"/>
                </a:solidFill>
                <a:latin typeface="Franklin Gothic Demi Cond" panose="020B0706030402020204" pitchFamily="34" charset="0"/>
              </a:rPr>
              <a:t>:</a:t>
            </a:r>
            <a:endParaRPr lang="el-GR" dirty="0">
              <a:solidFill>
                <a:schemeClr val="accent6"/>
              </a:solidFill>
              <a:latin typeface="Franklin Gothic Demi Cond" panose="020B0706030402020204" pitchFamily="34" charset="0"/>
            </a:endParaRPr>
          </a:p>
        </p:txBody>
      </p:sp>
      <p:sp>
        <p:nvSpPr>
          <p:cNvPr id="3" name="Θέση κειμένου 2">
            <a:extLst>
              <a:ext uri="{FF2B5EF4-FFF2-40B4-BE49-F238E27FC236}">
                <a16:creationId xmlns:a16="http://schemas.microsoft.com/office/drawing/2014/main" id="{454117A9-951D-811B-78A1-D0338A84F1D3}"/>
              </a:ext>
            </a:extLst>
          </p:cNvPr>
          <p:cNvSpPr>
            <a:spLocks noGrp="1"/>
          </p:cNvSpPr>
          <p:nvPr>
            <p:ph type="body" idx="1"/>
          </p:nvPr>
        </p:nvSpPr>
        <p:spPr>
          <a:xfrm>
            <a:off x="134983" y="2832631"/>
            <a:ext cx="7707085" cy="3191705"/>
          </a:xfrm>
        </p:spPr>
        <p:txBody>
          <a:bodyPr>
            <a:normAutofit lnSpcReduction="10000"/>
          </a:bodyPr>
          <a:lstStyle/>
          <a:p>
            <a:pPr marL="342900" indent="-342900">
              <a:buClr>
                <a:schemeClr val="accent6"/>
              </a:buClr>
              <a:buFont typeface="Wingdings" panose="05000000000000000000" pitchFamily="2" charset="2"/>
              <a:buChar char="Ø"/>
            </a:pPr>
            <a:r>
              <a:rPr lang="el-GR" dirty="0">
                <a:solidFill>
                  <a:schemeClr val="tx1"/>
                </a:solidFill>
              </a:rPr>
              <a:t> </a:t>
            </a:r>
            <a:r>
              <a:rPr lang="el-GR" sz="1800" dirty="0">
                <a:solidFill>
                  <a:schemeClr val="accent6"/>
                </a:solidFill>
                <a:latin typeface="Franklin Gothic Medium" panose="020B0603020102020204" pitchFamily="34" charset="0"/>
              </a:rPr>
              <a:t>Την κατάσταση στην Ουκρανία από το 2004 έως το 2022 και τους παράγοντες που οδήγησαν στην έναρξη του πολέμου το 2014 και την κλιμάκωση του 2022</a:t>
            </a:r>
          </a:p>
          <a:p>
            <a:pPr marL="285750" indent="-285750">
              <a:buClr>
                <a:schemeClr val="accent6"/>
              </a:buClr>
              <a:buFont typeface="Wingdings" panose="05000000000000000000" pitchFamily="2" charset="2"/>
              <a:buChar char="Ø"/>
            </a:pPr>
            <a:r>
              <a:rPr lang="el-GR" sz="1800" dirty="0">
                <a:solidFill>
                  <a:schemeClr val="accent6"/>
                </a:solidFill>
                <a:latin typeface="Franklin Gothic Medium" panose="020B0603020102020204" pitchFamily="34" charset="0"/>
              </a:rPr>
              <a:t> Τους χειρισμούς της Δύσης ( </a:t>
            </a:r>
            <a:r>
              <a:rPr lang="en-US" sz="1800" dirty="0">
                <a:solidFill>
                  <a:schemeClr val="accent6"/>
                </a:solidFill>
                <a:latin typeface="Franklin Gothic Medium" panose="020B0603020102020204" pitchFamily="34" charset="0"/>
              </a:rPr>
              <a:t>NATO </a:t>
            </a:r>
            <a:r>
              <a:rPr lang="el-GR" sz="1800" dirty="0">
                <a:solidFill>
                  <a:schemeClr val="accent6"/>
                </a:solidFill>
                <a:latin typeface="Franklin Gothic Medium" panose="020B0603020102020204" pitchFamily="34" charset="0"/>
              </a:rPr>
              <a:t>και Ε.Ε ), τους διπλωματικούς ελιγμούς της απέναντι στο ζήτημα, και πως αυτοί όξυναν τελικά την κατάσταση μέχρι το 2022.</a:t>
            </a:r>
          </a:p>
          <a:p>
            <a:pPr marL="285750" indent="-285750">
              <a:buFont typeface="Wingdings" panose="05000000000000000000" pitchFamily="2" charset="2"/>
              <a:buChar char="Ø"/>
            </a:pPr>
            <a:endParaRPr lang="el-GR" sz="1800" dirty="0">
              <a:solidFill>
                <a:schemeClr val="accent6"/>
              </a:solidFill>
              <a:latin typeface="Franklin Gothic Medium" panose="020B0603020102020204" pitchFamily="34" charset="0"/>
            </a:endParaRPr>
          </a:p>
          <a:p>
            <a:pPr marL="285750" indent="-285750">
              <a:buClr>
                <a:schemeClr val="accent6"/>
              </a:buClr>
              <a:buFont typeface="Wingdings" panose="05000000000000000000" pitchFamily="2" charset="2"/>
              <a:buChar char="Ø"/>
            </a:pPr>
            <a:r>
              <a:rPr lang="el-GR" sz="1800" dirty="0">
                <a:solidFill>
                  <a:schemeClr val="accent6"/>
                </a:solidFill>
                <a:latin typeface="Franklin Gothic Medium" panose="020B0603020102020204" pitchFamily="34" charset="0"/>
              </a:rPr>
              <a:t>Τα γεγονότα και τα γεωστρατηγικά δεδομένα του πολέμου, από την έναρξη της Ρωσικής «Ειδικής Στρατιωτικής Επιχείρησης» το 2022 έως σήμερα.</a:t>
            </a:r>
          </a:p>
          <a:p>
            <a:endParaRPr lang="el-GR" dirty="0">
              <a:solidFill>
                <a:schemeClr val="tx1"/>
              </a:solidFill>
            </a:endParaRPr>
          </a:p>
          <a:p>
            <a:endParaRPr lang="el-GR" dirty="0">
              <a:solidFill>
                <a:schemeClr val="tx1"/>
              </a:solidFill>
            </a:endParaRPr>
          </a:p>
          <a:p>
            <a:endParaRPr lang="el-GR" dirty="0">
              <a:solidFill>
                <a:schemeClr val="tx1"/>
              </a:solidFill>
            </a:endParaRPr>
          </a:p>
          <a:p>
            <a:endParaRPr lang="el-GR" dirty="0">
              <a:solidFill>
                <a:schemeClr val="tx1"/>
              </a:solidFill>
            </a:endParaRPr>
          </a:p>
        </p:txBody>
      </p:sp>
      <p:pic>
        <p:nvPicPr>
          <p:cNvPr id="5" name="Εικόνα 4">
            <a:extLst>
              <a:ext uri="{FF2B5EF4-FFF2-40B4-BE49-F238E27FC236}">
                <a16:creationId xmlns:a16="http://schemas.microsoft.com/office/drawing/2014/main" id="{F36D8FD3-E9B3-2B0D-B1E4-F2BF86232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068" y="2229381"/>
            <a:ext cx="4084321" cy="3191705"/>
          </a:xfrm>
          <a:prstGeom prst="rect">
            <a:avLst/>
          </a:prstGeom>
        </p:spPr>
      </p:pic>
    </p:spTree>
    <p:extLst>
      <p:ext uri="{BB962C8B-B14F-4D97-AF65-F5344CB8AC3E}">
        <p14:creationId xmlns:p14="http://schemas.microsoft.com/office/powerpoint/2010/main" val="42458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C57AAC-F9E2-0F94-21A4-C30C5E54A7E0}"/>
              </a:ext>
            </a:extLst>
          </p:cNvPr>
          <p:cNvSpPr>
            <a:spLocks noGrp="1"/>
          </p:cNvSpPr>
          <p:nvPr>
            <p:ph type="ctrTitle"/>
          </p:nvPr>
        </p:nvSpPr>
        <p:spPr>
          <a:xfrm>
            <a:off x="98474" y="1122363"/>
            <a:ext cx="3727938" cy="1452025"/>
          </a:xfrm>
        </p:spPr>
        <p:txBody>
          <a:bodyPr>
            <a:normAutofit/>
          </a:bodyPr>
          <a:lstStyle/>
          <a:p>
            <a:pPr algn="l"/>
            <a:r>
              <a:rPr lang="el-GR" sz="7200" b="1" dirty="0">
                <a:solidFill>
                  <a:schemeClr val="accent6"/>
                </a:solidFill>
                <a:latin typeface="Franklin Gothic Demi Cond" panose="020B0706030402020204" pitchFamily="34" charset="0"/>
              </a:rPr>
              <a:t>1</a:t>
            </a:r>
            <a:r>
              <a:rPr lang="el-GR" sz="7200" b="1" baseline="30000" dirty="0">
                <a:solidFill>
                  <a:schemeClr val="accent6"/>
                </a:solidFill>
                <a:latin typeface="Franklin Gothic Demi Cond" panose="020B0706030402020204" pitchFamily="34" charset="0"/>
              </a:rPr>
              <a:t>Ο</a:t>
            </a:r>
            <a:r>
              <a:rPr lang="el-GR" sz="7200" b="1" dirty="0">
                <a:solidFill>
                  <a:schemeClr val="accent6"/>
                </a:solidFill>
                <a:latin typeface="Franklin Gothic Demi Cond" panose="020B0706030402020204" pitchFamily="34" charset="0"/>
              </a:rPr>
              <a:t> ΜΕρος </a:t>
            </a:r>
          </a:p>
        </p:txBody>
      </p:sp>
      <p:sp>
        <p:nvSpPr>
          <p:cNvPr id="3" name="Υπότιτλος 2">
            <a:extLst>
              <a:ext uri="{FF2B5EF4-FFF2-40B4-BE49-F238E27FC236}">
                <a16:creationId xmlns:a16="http://schemas.microsoft.com/office/drawing/2014/main" id="{C47E2637-4120-DFE3-B921-27B0C18D490B}"/>
              </a:ext>
            </a:extLst>
          </p:cNvPr>
          <p:cNvSpPr>
            <a:spLocks noGrp="1"/>
          </p:cNvSpPr>
          <p:nvPr>
            <p:ph type="subTitle" idx="1"/>
          </p:nvPr>
        </p:nvSpPr>
        <p:spPr>
          <a:xfrm>
            <a:off x="98474" y="3761099"/>
            <a:ext cx="5997526" cy="1405467"/>
          </a:xfrm>
        </p:spPr>
        <p:txBody>
          <a:bodyPr>
            <a:normAutofit fontScale="77500" lnSpcReduction="20000"/>
          </a:bodyPr>
          <a:lstStyle/>
          <a:p>
            <a:pPr algn="l"/>
            <a:r>
              <a:rPr lang="el-GR" sz="6000" b="1" dirty="0">
                <a:solidFill>
                  <a:schemeClr val="accent6"/>
                </a:solidFill>
                <a:latin typeface="Franklin Gothic Medium" panose="020B0603020102020204" pitchFamily="34" charset="0"/>
              </a:rPr>
              <a:t>ΟυκρανΙα </a:t>
            </a:r>
          </a:p>
          <a:p>
            <a:pPr algn="l"/>
            <a:r>
              <a:rPr lang="el-GR" sz="6000" b="1" dirty="0">
                <a:solidFill>
                  <a:schemeClr val="accent6"/>
                </a:solidFill>
                <a:latin typeface="Franklin Gothic Medium" panose="020B0603020102020204" pitchFamily="34" charset="0"/>
              </a:rPr>
              <a:t>2004-2022</a:t>
            </a:r>
          </a:p>
        </p:txBody>
      </p:sp>
      <p:pic>
        <p:nvPicPr>
          <p:cNvPr id="5" name="Εικόνα 4">
            <a:extLst>
              <a:ext uri="{FF2B5EF4-FFF2-40B4-BE49-F238E27FC236}">
                <a16:creationId xmlns:a16="http://schemas.microsoft.com/office/drawing/2014/main" id="{99CBA0EB-EE0A-4FE3-8457-165AD6D7F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511" y="1691435"/>
            <a:ext cx="7610621" cy="4216996"/>
          </a:xfrm>
          <a:prstGeom prst="rect">
            <a:avLst/>
          </a:prstGeom>
        </p:spPr>
      </p:pic>
    </p:spTree>
    <p:extLst>
      <p:ext uri="{BB962C8B-B14F-4D97-AF65-F5344CB8AC3E}">
        <p14:creationId xmlns:p14="http://schemas.microsoft.com/office/powerpoint/2010/main" val="134076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2DC006-2E6D-1C45-F4BF-C1F59616461E}"/>
              </a:ext>
            </a:extLst>
          </p:cNvPr>
          <p:cNvSpPr>
            <a:spLocks noGrp="1"/>
          </p:cNvSpPr>
          <p:nvPr>
            <p:ph type="title"/>
          </p:nvPr>
        </p:nvSpPr>
        <p:spPr>
          <a:xfrm>
            <a:off x="685800" y="209006"/>
            <a:ext cx="3680885" cy="1005840"/>
          </a:xfrm>
        </p:spPr>
        <p:txBody>
          <a:bodyPr>
            <a:noAutofit/>
          </a:bodyPr>
          <a:lstStyle/>
          <a:p>
            <a:pPr algn="ctr"/>
            <a:r>
              <a:rPr lang="el-GR" b="1" dirty="0">
                <a:solidFill>
                  <a:schemeClr val="accent6"/>
                </a:solidFill>
                <a:latin typeface="Franklin Gothic Medium Cond" panose="020B0606030402020204" pitchFamily="34" charset="0"/>
              </a:rPr>
              <a:t>ΑπΟ την «ΠορτοκαλΙ ΕπανΑσταση» στο </a:t>
            </a:r>
            <a:br>
              <a:rPr lang="el-GR" b="1" dirty="0">
                <a:solidFill>
                  <a:schemeClr val="accent6"/>
                </a:solidFill>
                <a:latin typeface="Franklin Gothic Medium Cond" panose="020B0606030402020204" pitchFamily="34" charset="0"/>
              </a:rPr>
            </a:br>
            <a:r>
              <a:rPr lang="el-GR" b="1" dirty="0">
                <a:solidFill>
                  <a:schemeClr val="accent6"/>
                </a:solidFill>
                <a:latin typeface="Franklin Gothic Medium Cond" panose="020B0606030402020204" pitchFamily="34" charset="0"/>
              </a:rPr>
              <a:t>« </a:t>
            </a:r>
            <a:r>
              <a:rPr lang="en-US" b="1" dirty="0">
                <a:solidFill>
                  <a:schemeClr val="accent6"/>
                </a:solidFill>
                <a:latin typeface="Franklin Gothic Medium Cond" panose="020B0606030402020204" pitchFamily="34" charset="0"/>
              </a:rPr>
              <a:t>Euromaidan</a:t>
            </a:r>
            <a:r>
              <a:rPr lang="el-GR" b="1" dirty="0">
                <a:solidFill>
                  <a:schemeClr val="accent6"/>
                </a:solidFill>
                <a:latin typeface="Franklin Gothic Medium Cond" panose="020B0606030402020204" pitchFamily="34" charset="0"/>
              </a:rPr>
              <a:t>» του 2014</a:t>
            </a:r>
          </a:p>
        </p:txBody>
      </p:sp>
      <p:pic>
        <p:nvPicPr>
          <p:cNvPr id="6" name="Θέση περιεχομένου 5">
            <a:extLst>
              <a:ext uri="{FF2B5EF4-FFF2-40B4-BE49-F238E27FC236}">
                <a16:creationId xmlns:a16="http://schemas.microsoft.com/office/drawing/2014/main" id="{6052FE27-46A5-D598-2F4A-50A470EE85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2154" y="492369"/>
            <a:ext cx="5104897" cy="2936631"/>
          </a:xfrm>
        </p:spPr>
      </p:pic>
      <p:sp>
        <p:nvSpPr>
          <p:cNvPr id="4" name="Θέση κειμένου 3">
            <a:extLst>
              <a:ext uri="{FF2B5EF4-FFF2-40B4-BE49-F238E27FC236}">
                <a16:creationId xmlns:a16="http://schemas.microsoft.com/office/drawing/2014/main" id="{9921156C-B8BC-1595-3557-E51BFA58EFA5}"/>
              </a:ext>
            </a:extLst>
          </p:cNvPr>
          <p:cNvSpPr>
            <a:spLocks noGrp="1"/>
          </p:cNvSpPr>
          <p:nvPr>
            <p:ph type="body" sz="half" idx="2"/>
          </p:nvPr>
        </p:nvSpPr>
        <p:spPr>
          <a:xfrm>
            <a:off x="404949" y="1306286"/>
            <a:ext cx="5691051" cy="5551713"/>
          </a:xfrm>
        </p:spPr>
        <p:txBody>
          <a:bodyPr>
            <a:normAutofit fontScale="55000" lnSpcReduction="20000"/>
          </a:bodyPr>
          <a:lstStyle/>
          <a:p>
            <a:r>
              <a:rPr lang="el-GR" sz="3200" b="1" dirty="0">
                <a:solidFill>
                  <a:schemeClr val="accent6"/>
                </a:solidFill>
                <a:latin typeface="Franklin Gothic Medium" panose="020B0603020102020204" pitchFamily="34" charset="0"/>
              </a:rPr>
              <a:t>Τον Νοέμβρη του 20</a:t>
            </a:r>
            <a:r>
              <a:rPr lang="en-US" sz="3200" b="1" dirty="0">
                <a:solidFill>
                  <a:schemeClr val="accent6"/>
                </a:solidFill>
                <a:latin typeface="Franklin Gothic Medium" panose="020B0603020102020204" pitchFamily="34" charset="0"/>
              </a:rPr>
              <a:t>04</a:t>
            </a:r>
            <a:r>
              <a:rPr lang="el-GR" sz="3200" b="1" dirty="0">
                <a:solidFill>
                  <a:schemeClr val="accent6"/>
                </a:solidFill>
                <a:latin typeface="Franklin Gothic Medium" panose="020B0603020102020204" pitchFamily="34" charset="0"/>
              </a:rPr>
              <a:t> με Γενάρη του 200</a:t>
            </a:r>
            <a:r>
              <a:rPr lang="en-US" sz="3200" b="1" dirty="0">
                <a:solidFill>
                  <a:schemeClr val="accent6"/>
                </a:solidFill>
                <a:latin typeface="Franklin Gothic Medium" panose="020B0603020102020204" pitchFamily="34" charset="0"/>
              </a:rPr>
              <a:t>5</a:t>
            </a:r>
            <a:r>
              <a:rPr lang="el-GR" sz="3200" b="1" dirty="0">
                <a:solidFill>
                  <a:schemeClr val="accent6"/>
                </a:solidFill>
                <a:latin typeface="Franklin Gothic Medium" panose="020B0603020102020204" pitchFamily="34" charset="0"/>
              </a:rPr>
              <a:t>, διαδηλώσεις στην Ουκρανία, ανέτρεψαν την ρωσόφιλη τότε κυβέρνηση προς όφελος του νέου φιλοδυτικού προέδρου Βίκτορ Γιούσεντσκο. Θέτοντας την χώρα σε τροχιά συνεργασίας με την Ε.Ε</a:t>
            </a:r>
          </a:p>
          <a:p>
            <a:r>
              <a:rPr lang="el-GR" sz="3200" b="1" dirty="0">
                <a:solidFill>
                  <a:schemeClr val="accent6"/>
                </a:solidFill>
                <a:latin typeface="Franklin Gothic Medium" panose="020B0603020102020204" pitchFamily="34" charset="0"/>
              </a:rPr>
              <a:t>Προβλήματα διαφθοράς όμως εντός της νέας κυβέρνησης, όπως και πιέσεις από την Ρωσία και  η υποστήριξη από τις ρωσόφωνες περιοχές του Ντονμπάς, επέτρεψαν στον εκλεκτό της παλιάς τάξης πραγμάτων, Βίκτορ Γιανουκόβιτς να κερδίσει τις εκλογές το 2010.</a:t>
            </a:r>
          </a:p>
          <a:p>
            <a:r>
              <a:rPr lang="el-GR" sz="3200" b="1" dirty="0">
                <a:solidFill>
                  <a:schemeClr val="accent6"/>
                </a:solidFill>
                <a:latin typeface="Franklin Gothic Medium" panose="020B0603020102020204" pitchFamily="34" charset="0"/>
              </a:rPr>
              <a:t>Παρ ’όλα αυτά, όταν ο τελευταίος, απέρριψε  στις  21/11/2013 την προτεινόμενη από απο την Ε.Ε, συμφωνία σύνδεσης μαζί της, ως μέρος μια πιο μετριοπαθής και τήρησης ισορροπιών μεταξύ Δύσης και Ρωσίας, διαδηλώσεις ξέσπασαν και πάλι</a:t>
            </a:r>
            <a:endParaRPr lang="en-US" sz="3200" b="1" dirty="0">
              <a:solidFill>
                <a:schemeClr val="accent6"/>
              </a:solidFill>
              <a:latin typeface="Franklin Gothic Medium" panose="020B0603020102020204" pitchFamily="34" charset="0"/>
            </a:endParaRPr>
          </a:p>
          <a:p>
            <a:r>
              <a:rPr lang="el-GR" sz="3200" b="1" dirty="0">
                <a:solidFill>
                  <a:schemeClr val="accent6"/>
                </a:solidFill>
                <a:latin typeface="Franklin Gothic Medium" panose="020B0603020102020204" pitchFamily="34" charset="0"/>
              </a:rPr>
              <a:t>Αυτό που ξεκίνησε σαν μια μόλις 1.000 ατόμων συγκέντρωση της αντιπολίτευσης, κλιμακώθηκε σε μια πανουκρανική «εξέγερση». Το λεγόμενο </a:t>
            </a:r>
            <a:r>
              <a:rPr lang="en-US" sz="3200" b="1" dirty="0">
                <a:solidFill>
                  <a:schemeClr val="accent6"/>
                </a:solidFill>
                <a:latin typeface="Franklin Gothic Medium" panose="020B0603020102020204" pitchFamily="34" charset="0"/>
              </a:rPr>
              <a:t>Euromaidan, </a:t>
            </a:r>
            <a:r>
              <a:rPr lang="el-GR" sz="3200" b="1" dirty="0">
                <a:solidFill>
                  <a:schemeClr val="accent6"/>
                </a:solidFill>
                <a:latin typeface="Franklin Gothic Medium" panose="020B0603020102020204" pitchFamily="34" charset="0"/>
              </a:rPr>
              <a:t>το οποίο ανάγκασε τον Πρόεδρο να παραιτηθεί στις 22/02/2014 . Στις  εκλογές που ακολούθησαν, επικράτησε ο με καθοριστική συμμετοχή στην μέχρι τότε ευρωπαϊκή πορεία της χώρας, Πετρό Ποροσένκο.</a:t>
            </a:r>
          </a:p>
          <a:p>
            <a:endParaRPr lang="el-GR" sz="2000" dirty="0"/>
          </a:p>
        </p:txBody>
      </p:sp>
      <p:pic>
        <p:nvPicPr>
          <p:cNvPr id="8" name="Εικόνα 7">
            <a:extLst>
              <a:ext uri="{FF2B5EF4-FFF2-40B4-BE49-F238E27FC236}">
                <a16:creationId xmlns:a16="http://schemas.microsoft.com/office/drawing/2014/main" id="{F95F149E-19D0-E649-7A8D-F86CF02C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154" y="3573194"/>
            <a:ext cx="5252606" cy="3144130"/>
          </a:xfrm>
          <a:prstGeom prst="rect">
            <a:avLst/>
          </a:prstGeom>
        </p:spPr>
      </p:pic>
    </p:spTree>
    <p:extLst>
      <p:ext uri="{BB962C8B-B14F-4D97-AF65-F5344CB8AC3E}">
        <p14:creationId xmlns:p14="http://schemas.microsoft.com/office/powerpoint/2010/main" val="31802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3A6E1-C22C-5F4E-E860-14C38E9B7FC0}"/>
              </a:ext>
            </a:extLst>
          </p:cNvPr>
          <p:cNvSpPr>
            <a:spLocks noGrp="1"/>
          </p:cNvSpPr>
          <p:nvPr>
            <p:ph type="title"/>
          </p:nvPr>
        </p:nvSpPr>
        <p:spPr>
          <a:xfrm>
            <a:off x="685800" y="274322"/>
            <a:ext cx="3680885" cy="875210"/>
          </a:xfrm>
        </p:spPr>
        <p:txBody>
          <a:bodyPr/>
          <a:lstStyle/>
          <a:p>
            <a:pPr algn="ctr"/>
            <a:r>
              <a:rPr lang="el-GR" b="1" dirty="0">
                <a:solidFill>
                  <a:schemeClr val="accent6"/>
                </a:solidFill>
                <a:latin typeface="Franklin Gothic Medium Cond" panose="020B0606030402020204" pitchFamily="34" charset="0"/>
              </a:rPr>
              <a:t>2014-2022</a:t>
            </a:r>
            <a:r>
              <a:rPr lang="en-US" b="1" dirty="0">
                <a:solidFill>
                  <a:schemeClr val="accent6"/>
                </a:solidFill>
                <a:latin typeface="Franklin Gothic Medium Cond" panose="020B0606030402020204" pitchFamily="34" charset="0"/>
              </a:rPr>
              <a:t> : </a:t>
            </a:r>
            <a:r>
              <a:rPr lang="el-GR" b="1" dirty="0">
                <a:solidFill>
                  <a:schemeClr val="accent6"/>
                </a:solidFill>
                <a:latin typeface="Franklin Gothic Medium Cond" panose="020B0606030402020204" pitchFamily="34" charset="0"/>
              </a:rPr>
              <a:t>Η Α’ ΦΑση του ΠολΕμου.</a:t>
            </a:r>
          </a:p>
        </p:txBody>
      </p:sp>
      <p:pic>
        <p:nvPicPr>
          <p:cNvPr id="6" name="Θέση περιεχομένου 5">
            <a:extLst>
              <a:ext uri="{FF2B5EF4-FFF2-40B4-BE49-F238E27FC236}">
                <a16:creationId xmlns:a16="http://schemas.microsoft.com/office/drawing/2014/main" id="{11F2EECD-EA05-6A0B-3216-49414F69F3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1968" y="3732935"/>
            <a:ext cx="3156523" cy="2564390"/>
          </a:xfrm>
        </p:spPr>
      </p:pic>
      <p:sp>
        <p:nvSpPr>
          <p:cNvPr id="4" name="Θέση κειμένου 3">
            <a:extLst>
              <a:ext uri="{FF2B5EF4-FFF2-40B4-BE49-F238E27FC236}">
                <a16:creationId xmlns:a16="http://schemas.microsoft.com/office/drawing/2014/main" id="{DBB2AF31-B16A-B5ED-7EA2-F8C47CD45BC2}"/>
              </a:ext>
            </a:extLst>
          </p:cNvPr>
          <p:cNvSpPr>
            <a:spLocks noGrp="1"/>
          </p:cNvSpPr>
          <p:nvPr>
            <p:ph type="body" sz="half" idx="2"/>
          </p:nvPr>
        </p:nvSpPr>
        <p:spPr>
          <a:xfrm>
            <a:off x="313509" y="1149531"/>
            <a:ext cx="5342707" cy="5564777"/>
          </a:xfrm>
        </p:spPr>
        <p:txBody>
          <a:bodyPr>
            <a:normAutofit lnSpcReduction="10000"/>
          </a:bodyPr>
          <a:lstStyle/>
          <a:p>
            <a:r>
              <a:rPr lang="el-GR" b="1" dirty="0">
                <a:solidFill>
                  <a:schemeClr val="accent6"/>
                </a:solidFill>
                <a:latin typeface="Franklin Gothic Medium" panose="020B0603020102020204" pitchFamily="34" charset="0"/>
              </a:rPr>
              <a:t>Σε αντίδραση όλων αυτών, και με σκοπό να προφυλάξει το ρωσόφωνο πληθυσμό στις Ανατολικές επαρχίες, που ήδη βλέποντας το βαθιά αντιρωσικό αίσθημα που είχε αρχίσει να εξαπλώνεται, είχε αρχίσει να ξεσηκώνονται ζητώντας αυτονόμηση, το Κρεμλίνο λαμβάνει στρατιωτική δράση. Από τις 26/02 έως τις 18/03/2014, αναπτύσσει δυνάμεις και καταφέρνει να πάρει υπό τον έλεγχο της την χερσόνησο της Κριμαίας.</a:t>
            </a:r>
            <a:endParaRPr lang="en-US" b="1" dirty="0">
              <a:solidFill>
                <a:schemeClr val="accent6"/>
              </a:solidFill>
              <a:latin typeface="Franklin Gothic Medium" panose="020B0603020102020204" pitchFamily="34" charset="0"/>
            </a:endParaRPr>
          </a:p>
          <a:p>
            <a:r>
              <a:rPr lang="el-GR" b="1" dirty="0">
                <a:solidFill>
                  <a:schemeClr val="accent6"/>
                </a:solidFill>
                <a:latin typeface="Franklin Gothic Medium" panose="020B0603020102020204" pitchFamily="34" charset="0"/>
              </a:rPr>
              <a:t>Σταδιακά , συγκρούσεις αναπτύσσονται στο Ντονμπάς, ανάμεσα στους αυτονομιστές των αυτοανακυρηχθέντων Λ.Δ του Ντονέτσκ και του Λουχάνσκ  και του επίσημου ουκρανικού στρατού. Αλλά και εθελοντικών ομάδων προερχόμενες κυρίως από τον χώρο της ακροδεξιάς. Τα οποία συχνά η κυβέρνηση Ποροσένκο δεν μπορούσε να ελέγξει. Όπως όταν το 2016 την ανάγκασαν να επιβάλλει οικονομικό αποκλεισμό στην περιοχή. Η Διεθνής αμνηστία επιβεβαιώνει περιστατικά λεηλασιών, απαγωγών και βασανιστηρίων. </a:t>
            </a:r>
          </a:p>
          <a:p>
            <a:r>
              <a:rPr lang="el-GR" b="1" dirty="0">
                <a:solidFill>
                  <a:schemeClr val="accent6"/>
                </a:solidFill>
                <a:latin typeface="Franklin Gothic Medium" panose="020B0603020102020204" pitchFamily="34" charset="0"/>
              </a:rPr>
              <a:t>Απο το 2019 και την άνοδο του Βολοντιμίρ Ζελένσκυ στην εξουσία, τα τάγματα που συνθέτουν αυτές οι ομάδες, έχουν τεθεί σε γραμμή επίσημης συνεργασίας με το Υπουργείο Άμυνας της Ουκρανίας και οι κινήσεις τους ορίζονται από την κυβέρνηση.</a:t>
            </a:r>
          </a:p>
          <a:p>
            <a:endParaRPr lang="el-GR" b="1" dirty="0">
              <a:latin typeface="Franklin Gothic Medium" panose="020B0603020102020204" pitchFamily="34" charset="0"/>
            </a:endParaRPr>
          </a:p>
          <a:p>
            <a:endParaRPr lang="el-GR" b="1" dirty="0">
              <a:latin typeface="Franklin Gothic Medium" panose="020B0603020102020204" pitchFamily="34" charset="0"/>
            </a:endParaRPr>
          </a:p>
          <a:p>
            <a:endParaRPr lang="el-GR" dirty="0"/>
          </a:p>
          <a:p>
            <a:endParaRPr lang="el-GR" dirty="0"/>
          </a:p>
        </p:txBody>
      </p:sp>
      <p:pic>
        <p:nvPicPr>
          <p:cNvPr id="8" name="Εικόνα 7">
            <a:extLst>
              <a:ext uri="{FF2B5EF4-FFF2-40B4-BE49-F238E27FC236}">
                <a16:creationId xmlns:a16="http://schemas.microsoft.com/office/drawing/2014/main" id="{0AA74614-4F79-1342-628A-3F4398DD0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216" y="3732935"/>
            <a:ext cx="3248633" cy="2564390"/>
          </a:xfrm>
          <a:prstGeom prst="rect">
            <a:avLst/>
          </a:prstGeom>
        </p:spPr>
      </p:pic>
      <p:pic>
        <p:nvPicPr>
          <p:cNvPr id="10" name="Εικόνα 9">
            <a:extLst>
              <a:ext uri="{FF2B5EF4-FFF2-40B4-BE49-F238E27FC236}">
                <a16:creationId xmlns:a16="http://schemas.microsoft.com/office/drawing/2014/main" id="{E4A9343A-8EF3-DB51-75B0-8CEA6BA4B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849" y="815926"/>
            <a:ext cx="3156523" cy="2813539"/>
          </a:xfrm>
          <a:prstGeom prst="rect">
            <a:avLst/>
          </a:prstGeom>
        </p:spPr>
      </p:pic>
      <p:pic>
        <p:nvPicPr>
          <p:cNvPr id="12" name="Εικόνα 11">
            <a:extLst>
              <a:ext uri="{FF2B5EF4-FFF2-40B4-BE49-F238E27FC236}">
                <a16:creationId xmlns:a16="http://schemas.microsoft.com/office/drawing/2014/main" id="{311E3800-9B93-7182-CFAE-5473DB50EF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050" y="815926"/>
            <a:ext cx="3156523" cy="2919320"/>
          </a:xfrm>
          <a:prstGeom prst="rect">
            <a:avLst/>
          </a:prstGeom>
        </p:spPr>
      </p:pic>
    </p:spTree>
    <p:extLst>
      <p:ext uri="{BB962C8B-B14F-4D97-AF65-F5344CB8AC3E}">
        <p14:creationId xmlns:p14="http://schemas.microsoft.com/office/powerpoint/2010/main" val="149978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3665FA-3000-C256-01B8-A2A0A9E525C3}"/>
              </a:ext>
            </a:extLst>
          </p:cNvPr>
          <p:cNvSpPr>
            <a:spLocks noGrp="1"/>
          </p:cNvSpPr>
          <p:nvPr>
            <p:ph type="title"/>
          </p:nvPr>
        </p:nvSpPr>
        <p:spPr/>
        <p:txBody>
          <a:bodyPr/>
          <a:lstStyle/>
          <a:p>
            <a:pPr algn="ctr"/>
            <a:r>
              <a:rPr lang="el-GR" dirty="0">
                <a:solidFill>
                  <a:schemeClr val="accent6"/>
                </a:solidFill>
                <a:latin typeface="Franklin Gothic Demi Cond" panose="020B0706030402020204" pitchFamily="34" charset="0"/>
              </a:rPr>
              <a:t>ΔΗΛΩΣΕΙΣ ΠΟΡΟΣΕΝΚΟ ΓΙΑ ΡΩΣΟΦΟΝΟΥς </a:t>
            </a:r>
            <a:br>
              <a:rPr lang="el-GR" dirty="0">
                <a:solidFill>
                  <a:schemeClr val="accent6"/>
                </a:solidFill>
                <a:latin typeface="Franklin Gothic Demi Cond" panose="020B0706030402020204" pitchFamily="34" charset="0"/>
              </a:rPr>
            </a:br>
            <a:r>
              <a:rPr lang="el-GR" dirty="0">
                <a:solidFill>
                  <a:schemeClr val="accent6"/>
                </a:solidFill>
                <a:latin typeface="Franklin Gothic Demi Cond" panose="020B0706030402020204" pitchFamily="34" charset="0"/>
              </a:rPr>
              <a:t>ΑΝ. ΟΥΚΡΑΝΙΑΣ</a:t>
            </a:r>
          </a:p>
        </p:txBody>
      </p:sp>
      <p:pic>
        <p:nvPicPr>
          <p:cNvPr id="4" name="Poroshenko BOMBS your kids - while _theirs go to school_">
            <a:hlinkClick r:id="" action="ppaction://media"/>
            <a:extLst>
              <a:ext uri="{FF2B5EF4-FFF2-40B4-BE49-F238E27FC236}">
                <a16:creationId xmlns:a16="http://schemas.microsoft.com/office/drawing/2014/main" id="{BF2643AC-DD3B-9EC0-1203-72DA34E7E03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19794" y="1959429"/>
            <a:ext cx="7994469" cy="3997234"/>
          </a:xfrm>
        </p:spPr>
      </p:pic>
    </p:spTree>
    <p:extLst>
      <p:ext uri="{BB962C8B-B14F-4D97-AF65-F5344CB8AC3E}">
        <p14:creationId xmlns:p14="http://schemas.microsoft.com/office/powerpoint/2010/main" val="4716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5A1F4-DE8C-1D69-BF9D-3AE9117F8536}"/>
              </a:ext>
            </a:extLst>
          </p:cNvPr>
          <p:cNvSpPr>
            <a:spLocks noGrp="1"/>
          </p:cNvSpPr>
          <p:nvPr>
            <p:ph type="ctrTitle"/>
          </p:nvPr>
        </p:nvSpPr>
        <p:spPr>
          <a:xfrm>
            <a:off x="962298" y="1017859"/>
            <a:ext cx="4036423" cy="1320391"/>
          </a:xfrm>
        </p:spPr>
        <p:txBody>
          <a:bodyPr>
            <a:noAutofit/>
          </a:bodyPr>
          <a:lstStyle/>
          <a:p>
            <a:pPr algn="l"/>
            <a:r>
              <a:rPr lang="el-GR" sz="7200" b="1" dirty="0">
                <a:solidFill>
                  <a:schemeClr val="accent6"/>
                </a:solidFill>
                <a:latin typeface="Franklin Gothic Demi Cond" panose="020B0706030402020204" pitchFamily="34" charset="0"/>
              </a:rPr>
              <a:t>2</a:t>
            </a:r>
            <a:r>
              <a:rPr lang="el-GR" sz="7200" b="1" baseline="30000" dirty="0">
                <a:solidFill>
                  <a:schemeClr val="accent6"/>
                </a:solidFill>
                <a:latin typeface="Franklin Gothic Demi Cond" panose="020B0706030402020204" pitchFamily="34" charset="0"/>
              </a:rPr>
              <a:t>ο</a:t>
            </a:r>
            <a:r>
              <a:rPr lang="el-GR" sz="7200" b="1" dirty="0">
                <a:solidFill>
                  <a:schemeClr val="accent6"/>
                </a:solidFill>
                <a:latin typeface="Franklin Gothic Demi Cond" panose="020B0706030402020204" pitchFamily="34" charset="0"/>
              </a:rPr>
              <a:t> ΜΕΡΟΣ </a:t>
            </a:r>
          </a:p>
        </p:txBody>
      </p:sp>
      <p:sp>
        <p:nvSpPr>
          <p:cNvPr id="3" name="Υπότιτλος 2">
            <a:extLst>
              <a:ext uri="{FF2B5EF4-FFF2-40B4-BE49-F238E27FC236}">
                <a16:creationId xmlns:a16="http://schemas.microsoft.com/office/drawing/2014/main" id="{589D3180-2A85-A93A-166F-4C909E0AFBFF}"/>
              </a:ext>
            </a:extLst>
          </p:cNvPr>
          <p:cNvSpPr>
            <a:spLocks noGrp="1"/>
          </p:cNvSpPr>
          <p:nvPr>
            <p:ph type="subTitle" idx="1"/>
          </p:nvPr>
        </p:nvSpPr>
        <p:spPr>
          <a:xfrm>
            <a:off x="426721" y="2979839"/>
            <a:ext cx="6691531" cy="2767818"/>
          </a:xfrm>
        </p:spPr>
        <p:txBody>
          <a:bodyPr>
            <a:normAutofit/>
          </a:bodyPr>
          <a:lstStyle/>
          <a:p>
            <a:pPr algn="l"/>
            <a:r>
              <a:rPr lang="el-GR" sz="4000" b="1" dirty="0">
                <a:solidFill>
                  <a:schemeClr val="accent6"/>
                </a:solidFill>
                <a:latin typeface="Franklin Gothic Medium" panose="020B0603020102020204" pitchFamily="34" charset="0"/>
              </a:rPr>
              <a:t>Ο ρ</a:t>
            </a:r>
            <a:r>
              <a:rPr lang="en-US" sz="4000" b="1" dirty="0">
                <a:solidFill>
                  <a:schemeClr val="accent6"/>
                </a:solidFill>
                <a:latin typeface="Franklin Gothic Medium" panose="020B0603020102020204" pitchFamily="34" charset="0"/>
              </a:rPr>
              <a:t>O</a:t>
            </a:r>
            <a:r>
              <a:rPr lang="el-GR" sz="4000" b="1" dirty="0">
                <a:solidFill>
                  <a:schemeClr val="accent6"/>
                </a:solidFill>
                <a:latin typeface="Franklin Gothic Medium" panose="020B0603020102020204" pitchFamily="34" charset="0"/>
              </a:rPr>
              <a:t>λος της Δ</a:t>
            </a:r>
            <a:r>
              <a:rPr lang="en-US" sz="4000" b="1" dirty="0">
                <a:solidFill>
                  <a:schemeClr val="accent6"/>
                </a:solidFill>
                <a:latin typeface="Franklin Gothic Medium" panose="020B0603020102020204" pitchFamily="34" charset="0"/>
              </a:rPr>
              <a:t>Y</a:t>
            </a:r>
            <a:r>
              <a:rPr lang="el-GR" sz="4000" b="1" dirty="0">
                <a:solidFill>
                  <a:schemeClr val="accent6"/>
                </a:solidFill>
                <a:latin typeface="Franklin Gothic Medium" panose="020B0603020102020204" pitchFamily="34" charset="0"/>
              </a:rPr>
              <a:t>σης και η διπλωματικΗ κρΙση με την ΜΟσχα Εως το 2022</a:t>
            </a:r>
          </a:p>
        </p:txBody>
      </p:sp>
      <p:pic>
        <p:nvPicPr>
          <p:cNvPr id="7" name="Εικόνα 6">
            <a:extLst>
              <a:ext uri="{FF2B5EF4-FFF2-40B4-BE49-F238E27FC236}">
                <a16:creationId xmlns:a16="http://schemas.microsoft.com/office/drawing/2014/main" id="{AAA1D1F0-29DA-C30F-C596-E6E9B6AEB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576" y="1223889"/>
            <a:ext cx="5214424" cy="4523768"/>
          </a:xfrm>
          <a:prstGeom prst="rect">
            <a:avLst/>
          </a:prstGeom>
        </p:spPr>
      </p:pic>
    </p:spTree>
    <p:extLst>
      <p:ext uri="{BB962C8B-B14F-4D97-AF65-F5344CB8AC3E}">
        <p14:creationId xmlns:p14="http://schemas.microsoft.com/office/powerpoint/2010/main" val="242034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187931-B9D9-3765-2CF3-42D4C09ECB0E}"/>
              </a:ext>
            </a:extLst>
          </p:cNvPr>
          <p:cNvSpPr>
            <a:spLocks noGrp="1"/>
          </p:cNvSpPr>
          <p:nvPr>
            <p:ph type="title"/>
          </p:nvPr>
        </p:nvSpPr>
        <p:spPr>
          <a:xfrm>
            <a:off x="992777" y="274321"/>
            <a:ext cx="9980023" cy="888274"/>
          </a:xfrm>
        </p:spPr>
        <p:txBody>
          <a:bodyPr>
            <a:normAutofit/>
          </a:bodyPr>
          <a:lstStyle/>
          <a:p>
            <a:pPr algn="ctr"/>
            <a:r>
              <a:rPr lang="el-GR" sz="4000" b="1" dirty="0">
                <a:solidFill>
                  <a:schemeClr val="accent6"/>
                </a:solidFill>
                <a:latin typeface="Franklin Gothic Demi Cond" panose="020B0706030402020204" pitchFamily="34" charset="0"/>
              </a:rPr>
              <a:t>Η ΕΠΕΚΤΑΤΙΚΗ ΔΙΑΘΕΣΗ ΤΗΣ ΔΥΣΗΣ </a:t>
            </a:r>
          </a:p>
        </p:txBody>
      </p:sp>
      <p:pic>
        <p:nvPicPr>
          <p:cNvPr id="6" name="Θέση περιεχομένου 5">
            <a:extLst>
              <a:ext uri="{FF2B5EF4-FFF2-40B4-BE49-F238E27FC236}">
                <a16:creationId xmlns:a16="http://schemas.microsoft.com/office/drawing/2014/main" id="{5F2A5444-0DEF-1C04-B59F-473B9E89316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94" y="1332411"/>
            <a:ext cx="6448698" cy="4911636"/>
          </a:xfrm>
        </p:spPr>
      </p:pic>
      <p:pic>
        <p:nvPicPr>
          <p:cNvPr id="8" name="Θέση περιεχομένου 7">
            <a:extLst>
              <a:ext uri="{FF2B5EF4-FFF2-40B4-BE49-F238E27FC236}">
                <a16:creationId xmlns:a16="http://schemas.microsoft.com/office/drawing/2014/main" id="{2D9E2561-A4B1-E8EB-FA51-BA60EE014A4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44492" y="1332411"/>
            <a:ext cx="5381896" cy="4911636"/>
          </a:xfrm>
        </p:spPr>
      </p:pic>
      <p:sp>
        <p:nvSpPr>
          <p:cNvPr id="10" name="TextBox 9">
            <a:extLst>
              <a:ext uri="{FF2B5EF4-FFF2-40B4-BE49-F238E27FC236}">
                <a16:creationId xmlns:a16="http://schemas.microsoft.com/office/drawing/2014/main" id="{7943F9FB-D2F2-ED38-99B9-5D4715ED6CDF}"/>
              </a:ext>
            </a:extLst>
          </p:cNvPr>
          <p:cNvSpPr txBox="1"/>
          <p:nvPr/>
        </p:nvSpPr>
        <p:spPr>
          <a:xfrm>
            <a:off x="8543109" y="6244047"/>
            <a:ext cx="3174274" cy="382394"/>
          </a:xfrm>
          <a:prstGeom prst="rect">
            <a:avLst/>
          </a:prstGeom>
          <a:noFill/>
        </p:spPr>
        <p:txBody>
          <a:bodyPr wrap="square" rtlCol="0">
            <a:spAutoFit/>
          </a:bodyPr>
          <a:lstStyle/>
          <a:p>
            <a:r>
              <a:rPr lang="el-GR" b="1" dirty="0">
                <a:solidFill>
                  <a:schemeClr val="accent6"/>
                </a:solidFill>
                <a:latin typeface="Franklin Gothic Medium" panose="020B0603020102020204" pitchFamily="34" charset="0"/>
              </a:rPr>
              <a:t>Πηγή </a:t>
            </a:r>
            <a:r>
              <a:rPr lang="en-US" b="1" dirty="0">
                <a:solidFill>
                  <a:schemeClr val="accent6"/>
                </a:solidFill>
                <a:latin typeface="Franklin Gothic Medium" panose="020B0603020102020204" pitchFamily="34" charset="0"/>
              </a:rPr>
              <a:t>: EU NEWS</a:t>
            </a:r>
            <a:endParaRPr lang="el-GR" b="1" dirty="0">
              <a:solidFill>
                <a:schemeClr val="accent6"/>
              </a:solidFill>
              <a:latin typeface="Franklin Gothic Medium" panose="020B0603020102020204" pitchFamily="34" charset="0"/>
            </a:endParaRPr>
          </a:p>
        </p:txBody>
      </p:sp>
    </p:spTree>
    <p:extLst>
      <p:ext uri="{BB962C8B-B14F-4D97-AF65-F5344CB8AC3E}">
        <p14:creationId xmlns:p14="http://schemas.microsoft.com/office/powerpoint/2010/main" val="61015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22C30A-8B62-F697-DE9D-25D96A3F2311}"/>
              </a:ext>
            </a:extLst>
          </p:cNvPr>
          <p:cNvSpPr>
            <a:spLocks noGrp="1"/>
          </p:cNvSpPr>
          <p:nvPr>
            <p:ph type="title"/>
          </p:nvPr>
        </p:nvSpPr>
        <p:spPr>
          <a:xfrm>
            <a:off x="542108" y="104502"/>
            <a:ext cx="3680885" cy="966651"/>
          </a:xfrm>
        </p:spPr>
        <p:txBody>
          <a:bodyPr>
            <a:normAutofit/>
          </a:bodyPr>
          <a:lstStyle/>
          <a:p>
            <a:r>
              <a:rPr lang="el-GR" b="1" dirty="0">
                <a:solidFill>
                  <a:schemeClr val="accent6"/>
                </a:solidFill>
                <a:latin typeface="Franklin Gothic Medium Cond" panose="020B0606030402020204" pitchFamily="34" charset="0"/>
              </a:rPr>
              <a:t>ΒΙλνιους 2013 και ο ρΟλος της ΔΥσης στο </a:t>
            </a:r>
            <a:r>
              <a:rPr lang="en-US" b="1" dirty="0">
                <a:solidFill>
                  <a:schemeClr val="accent6"/>
                </a:solidFill>
                <a:latin typeface="Franklin Gothic Medium Cond" panose="020B0606030402020204" pitchFamily="34" charset="0"/>
              </a:rPr>
              <a:t>Euromaidan </a:t>
            </a:r>
            <a:endParaRPr lang="el-GR" b="1" dirty="0">
              <a:solidFill>
                <a:schemeClr val="accent6"/>
              </a:solidFill>
              <a:latin typeface="Franklin Gothic Medium Cond" panose="020B0606030402020204" pitchFamily="34" charset="0"/>
            </a:endParaRPr>
          </a:p>
        </p:txBody>
      </p:sp>
      <p:pic>
        <p:nvPicPr>
          <p:cNvPr id="6" name="Θέση περιεχομένου 5">
            <a:extLst>
              <a:ext uri="{FF2B5EF4-FFF2-40B4-BE49-F238E27FC236}">
                <a16:creationId xmlns:a16="http://schemas.microsoft.com/office/drawing/2014/main" id="{1B5F6A19-7CA2-0BCA-32B8-C1C0F4BF4B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1397" y="1121898"/>
            <a:ext cx="3640518" cy="4614204"/>
          </a:xfrm>
        </p:spPr>
      </p:pic>
      <p:sp>
        <p:nvSpPr>
          <p:cNvPr id="4" name="Θέση κειμένου 3">
            <a:extLst>
              <a:ext uri="{FF2B5EF4-FFF2-40B4-BE49-F238E27FC236}">
                <a16:creationId xmlns:a16="http://schemas.microsoft.com/office/drawing/2014/main" id="{53164CD2-F813-119E-0AA9-C1E6EA6907EB}"/>
              </a:ext>
            </a:extLst>
          </p:cNvPr>
          <p:cNvSpPr>
            <a:spLocks noGrp="1"/>
          </p:cNvSpPr>
          <p:nvPr>
            <p:ph type="body" sz="half" idx="2"/>
          </p:nvPr>
        </p:nvSpPr>
        <p:spPr>
          <a:xfrm>
            <a:off x="182880" y="1162594"/>
            <a:ext cx="4715691" cy="5408023"/>
          </a:xfrm>
        </p:spPr>
        <p:txBody>
          <a:bodyPr>
            <a:normAutofit lnSpcReduction="10000"/>
          </a:bodyPr>
          <a:lstStyle/>
          <a:p>
            <a:r>
              <a:rPr lang="el-GR" dirty="0"/>
              <a:t> </a:t>
            </a:r>
            <a:r>
              <a:rPr lang="el-GR" sz="1400" b="1" dirty="0">
                <a:solidFill>
                  <a:schemeClr val="accent6"/>
                </a:solidFill>
                <a:latin typeface="Franklin Gothic Medium" panose="020B0603020102020204" pitchFamily="34" charset="0"/>
              </a:rPr>
              <a:t>Αν και η επίσημη θέση της Δύσης είναι ότι οι λόγοι που οδήγησαν τον Γιανουκόβιτς στην αναστολή της συμφωνίας που θα υπογραφόταν στις 28-29/11/13 στο Βίλνιους ,  ήταν πρωτίστως η ρωσική επιρροή και προσωπικά και ολιγαρχικά συμφέροντα, πηγές από ανατολικοευρωπαϊκά Μ.Μ.Ε αλλά και το </a:t>
            </a:r>
            <a:r>
              <a:rPr lang="en-US" sz="1400" b="1" dirty="0">
                <a:solidFill>
                  <a:schemeClr val="accent6"/>
                </a:solidFill>
                <a:latin typeface="Franklin Gothic Medium" panose="020B0603020102020204" pitchFamily="34" charset="0"/>
              </a:rPr>
              <a:t>Reuters, </a:t>
            </a:r>
            <a:r>
              <a:rPr lang="el-GR" sz="1400" b="1" dirty="0">
                <a:solidFill>
                  <a:schemeClr val="accent6"/>
                </a:solidFill>
                <a:latin typeface="Franklin Gothic Medium" panose="020B0603020102020204" pitchFamily="34" charset="0"/>
              </a:rPr>
              <a:t>αναφέρουν ότι τα ωφέλη που θα παρείχε η Ε.Ε, ήταν λίγα και μακροπρόθεσμα σε σχέση με τις υπέρογκες απαιτήσεις τις.</a:t>
            </a:r>
            <a:r>
              <a:rPr lang="en-US" sz="1400" b="1" dirty="0">
                <a:solidFill>
                  <a:schemeClr val="accent6"/>
                </a:solidFill>
                <a:latin typeface="Franklin Gothic Medium" panose="020B0603020102020204" pitchFamily="34" charset="0"/>
              </a:rPr>
              <a:t> </a:t>
            </a:r>
            <a:r>
              <a:rPr lang="el-GR" sz="1400" b="1" dirty="0">
                <a:solidFill>
                  <a:schemeClr val="accent6"/>
                </a:solidFill>
                <a:latin typeface="Franklin Gothic Medium" panose="020B0603020102020204" pitchFamily="34" charset="0"/>
              </a:rPr>
              <a:t>( Με την Ρωσία από την άλλη να υποσχόταν φθηνό αέριο και να ήταν διαθέσιμη να δώσει έως και 20 δισ. δολάρια σε οικονομική βοήθεια στην Ουκρανία)</a:t>
            </a:r>
          </a:p>
          <a:p>
            <a:r>
              <a:rPr lang="el-GR" sz="1400" b="1" dirty="0">
                <a:solidFill>
                  <a:schemeClr val="accent6"/>
                </a:solidFill>
                <a:latin typeface="Franklin Gothic Medium" panose="020B0603020102020204" pitchFamily="34" charset="0"/>
              </a:rPr>
              <a:t>Ένα ακόμα γεγονός που προσάπτεται στην Δύση, και συγκεκριμένα στις Η.Π.Α αυτή την φορά, είναι ότι χρηματοδότησε ΜΚΟ που έδρασαν κατά τα γεγονότα του </a:t>
            </a:r>
            <a:r>
              <a:rPr lang="en-US" sz="1400" b="1" dirty="0">
                <a:solidFill>
                  <a:schemeClr val="accent6"/>
                </a:solidFill>
                <a:latin typeface="Franklin Gothic Medium" panose="020B0603020102020204" pitchFamily="34" charset="0"/>
              </a:rPr>
              <a:t>Euromaidan</a:t>
            </a:r>
            <a:r>
              <a:rPr lang="el-GR" sz="1400" b="1" dirty="0">
                <a:solidFill>
                  <a:schemeClr val="accent6"/>
                </a:solidFill>
                <a:latin typeface="Franklin Gothic Medium" panose="020B0603020102020204" pitchFamily="34" charset="0"/>
              </a:rPr>
              <a:t>, ενώ εκπαίδευσαν μέλη των ακροδεξιών οργανώσεων που αργότερα θα συνεργαζόντουσαν με τον ουκρανικό στρατό για να λάβουν μέρος στην εξέγερση.</a:t>
            </a:r>
          </a:p>
          <a:p>
            <a:r>
              <a:rPr lang="el-GR" sz="1400" b="1" dirty="0">
                <a:solidFill>
                  <a:schemeClr val="accent6"/>
                </a:solidFill>
                <a:latin typeface="Franklin Gothic Medium" panose="020B0603020102020204" pitchFamily="34" charset="0"/>
              </a:rPr>
              <a:t>Αυτό επιβεβαιώνεται εν μέρει και από απομαγνητοφώνηση συνομιλίας της Αμερικανίδας αξιωματούχου Βικτώρια Νιούλαντ με τον Αμερικανό πρέσβη στην Ουκρανία, όπου εκφράζεται απαξιωτικά για την Ε.Ε και μιλάει για το πως θα επιχειρήσουν να πείσουν τον Ο.Η.Ε να συνδράμει στην διαμόρφωση του μελλοντικού </a:t>
            </a:r>
            <a:r>
              <a:rPr lang="en-US" sz="1400" b="1" dirty="0">
                <a:solidFill>
                  <a:schemeClr val="accent6"/>
                </a:solidFill>
                <a:latin typeface="Franklin Gothic Medium" panose="020B0603020102020204" pitchFamily="34" charset="0"/>
              </a:rPr>
              <a:t>Status Quo </a:t>
            </a:r>
            <a:r>
              <a:rPr lang="el-GR" sz="1400" b="1" dirty="0">
                <a:solidFill>
                  <a:schemeClr val="accent6"/>
                </a:solidFill>
                <a:latin typeface="Franklin Gothic Medium" panose="020B0603020102020204" pitchFamily="34" charset="0"/>
              </a:rPr>
              <a:t>στην Ουκρανία. Μετά από αυτό, οι Η.Π.Α παραδέχθηκαν την χρηματοδότηση ΜΚΟ αλλά τίποτα περισσότερο.</a:t>
            </a:r>
          </a:p>
          <a:p>
            <a:endParaRPr lang="el-GR" sz="1400" b="1" dirty="0">
              <a:solidFill>
                <a:schemeClr val="accent6"/>
              </a:solidFill>
              <a:latin typeface="Franklin Gothic Medium" panose="020B0603020102020204" pitchFamily="34" charset="0"/>
            </a:endParaRPr>
          </a:p>
          <a:p>
            <a:endParaRPr lang="el-GR" sz="1400" dirty="0"/>
          </a:p>
        </p:txBody>
      </p:sp>
      <p:pic>
        <p:nvPicPr>
          <p:cNvPr id="7" name="Εικόνα 6">
            <a:extLst>
              <a:ext uri="{FF2B5EF4-FFF2-40B4-BE49-F238E27FC236}">
                <a16:creationId xmlns:a16="http://schemas.microsoft.com/office/drawing/2014/main" id="{441146EC-FF47-0A9E-E0F9-CFF0DBDBB954}"/>
              </a:ext>
            </a:extLst>
          </p:cNvPr>
          <p:cNvPicPr>
            <a:picLocks noChangeAspect="1"/>
          </p:cNvPicPr>
          <p:nvPr/>
        </p:nvPicPr>
        <p:blipFill>
          <a:blip r:embed="rId3"/>
          <a:stretch>
            <a:fillRect/>
          </a:stretch>
        </p:blipFill>
        <p:spPr>
          <a:xfrm>
            <a:off x="8604741" y="1118381"/>
            <a:ext cx="3404379" cy="4517042"/>
          </a:xfrm>
          <a:prstGeom prst="rect">
            <a:avLst/>
          </a:prstGeom>
        </p:spPr>
      </p:pic>
    </p:spTree>
    <p:extLst>
      <p:ext uri="{BB962C8B-B14F-4D97-AF65-F5344CB8AC3E}">
        <p14:creationId xmlns:p14="http://schemas.microsoft.com/office/powerpoint/2010/main" val="223767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TM03457452[[fn=Ουράνιο]]</Template>
  <TotalTime>722</TotalTime>
  <Words>1783</Words>
  <Application>Microsoft Office PowerPoint</Application>
  <PresentationFormat>Ευρεία οθόνη</PresentationFormat>
  <Paragraphs>72</Paragraphs>
  <Slides>18</Slides>
  <Notes>1</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Arial</vt:lpstr>
      <vt:lpstr>Calibri</vt:lpstr>
      <vt:lpstr>Calibri Light</vt:lpstr>
      <vt:lpstr>Franklin Gothic Demi Cond</vt:lpstr>
      <vt:lpstr>Franklin Gothic Medium</vt:lpstr>
      <vt:lpstr>Franklin Gothic Medium Cond</vt:lpstr>
      <vt:lpstr>Wingdings</vt:lpstr>
      <vt:lpstr>Ουράνιο</vt:lpstr>
      <vt:lpstr>Ο ΡΩσο-ΟυκρανικΟς ΠΟλεμος  ( 2014 - )</vt:lpstr>
      <vt:lpstr>Στην εργασΙα αυτΗ θα εξετΑσουμε :</vt:lpstr>
      <vt:lpstr>1Ο ΜΕρος </vt:lpstr>
      <vt:lpstr>ΑπΟ την «ΠορτοκαλΙ ΕπανΑσταση» στο  « Euromaidan» του 2014</vt:lpstr>
      <vt:lpstr>2014-2022 : Η Α’ ΦΑση του ΠολΕμου.</vt:lpstr>
      <vt:lpstr>ΔΗΛΩΣΕΙΣ ΠΟΡΟΣΕΝΚΟ ΓΙΑ ΡΩΣΟΦΟΝΟΥς  ΑΝ. ΟΥΚΡΑΝΙΑΣ</vt:lpstr>
      <vt:lpstr>2ο ΜΕΡΟΣ </vt:lpstr>
      <vt:lpstr>Η ΕΠΕΚΤΑΤΙΚΗ ΔΙΑΘΕΣΗ ΤΗΣ ΔΥΣΗΣ </vt:lpstr>
      <vt:lpstr>ΒΙλνιους 2013 και ο ρΟλος της ΔΥσης στο Euromaidan </vt:lpstr>
      <vt:lpstr>Απο το Μινσκ 1&amp;2 το 2014 -15, στην εκλογή Μπaϊντεν το 2020.  Η ψυχρoτητα μεγαλωνει</vt:lpstr>
      <vt:lpstr>Η ΜΕΡΚΕΛ ΓΙΑ ΤΙΣ ΣΥΜΦΩΝΙΕς ΤΟΥ  μιΝΣΚ </vt:lpstr>
      <vt:lpstr>3ο ΜΕρος</vt:lpstr>
      <vt:lpstr>Το ΠΕρασμα σε ανοιχΤΗ σΥγκρουση τον ΦλεβΑρη του ’22 : Η Ενταση κΟρυφΩνεται</vt:lpstr>
      <vt:lpstr>Ο ΠΟΥΤΙΝ ΓΙΑ ΤΗΝ ΕΝΑΡΞΗ ΤΗΣ ΕΙΔΙΚΗΣ ΣΤΡΑΤΙΩΤΙΚΗΣ ΕΠΙΧΕΙΡΗΣΗΣ ΤΟ 2022</vt:lpstr>
      <vt:lpstr>Οι γεωπολιτικΕς εξελΙξεις στην ΔιεθνΗ ΣκακιΕρα και η αναζΗτηση λΥσης στο «ΟυκρανικΟ»</vt:lpstr>
      <vt:lpstr>ΒΙΒΛΙΟΓΡΑΦΙΑ</vt:lpstr>
      <vt:lpstr>Παρουσίαση του PowerPoint</vt:lpstr>
      <vt:lpstr>ΣΑΣ ΕΥΧΑΡΙΣΤΩ ΠΟΛΥ ΓΙΑ ΤΗΝ ΠΡΟΣΟΧΗ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Αγγελική Δαρλάση</dc:creator>
  <cp:lastModifiedBy>Αγγελική Δαρλάση</cp:lastModifiedBy>
  <cp:revision>2</cp:revision>
  <dcterms:created xsi:type="dcterms:W3CDTF">2026-05-04T18:44:42Z</dcterms:created>
  <dcterms:modified xsi:type="dcterms:W3CDTF">2026-05-05T06:48:13Z</dcterms:modified>
</cp:coreProperties>
</file>