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fonts/font1.fntdata" ContentType="application/x-fontdata"/>
  <Override PartName="/ppt/fonts/font2.fntdata" ContentType="application/x-fontdata"/>
  <Override PartName="/ppt/fonts/font3.fntdata" ContentType="application/x-fontdata"/>
  <Override PartName="/ppt/fonts/font4.fntdata" ContentType="application/x-fontdata"/>
  <Override PartName="/ppt/fonts/font5.fntdata" ContentType="application/x-fontdata"/>
  <Override PartName="/ppt/fonts/font6.fntdata" ContentType="application/x-fontdata"/>
  <Override PartName="/ppt/fonts/font7.fntdata" ContentType="application/x-fontdata"/>
  <Override PartName="/ppt/fonts/font8.fntdata" ContentType="application/x-fontdata"/>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
  </p:notesMasterIdLst>
  <p:sldIdLst>
    <p:sldId id="256" r:id="rId3"/>
    <p:sldId id="257" r:id="rId5"/>
    <p:sldId id="258" r:id="rId6"/>
    <p:sldId id="259" r:id="rId7"/>
    <p:sldId id="260" r:id="rId8"/>
    <p:sldId id="261" r:id="rId9"/>
    <p:sldId id="262" r:id="rId10"/>
    <p:sldId id="263" r:id="rId11"/>
    <p:sldId id="264" r:id="rId12"/>
    <p:sldId id="265" r:id="rId13"/>
  </p:sldIdLst>
  <p:sldSz cx="9144000" cy="5143500"/>
  <p:notesSz cx="6858000" cy="9144000"/>
  <p:embeddedFontLst>
    <p:embeddedFont>
      <p:font typeface="Maven Pro SemiBold"/>
      <p:bold r:id="rId17"/>
    </p:embeddedFont>
    <p:embeddedFont>
      <p:font typeface="Maven Pro"/>
      <p:regular r:id="rId18"/>
      <p:bold r:id="rId19"/>
    </p:embeddedFont>
    <p:embeddedFont>
      <p:font typeface="Maven Pro Black"/>
      <p:bold r:id="rId20"/>
    </p:embeddedFont>
    <p:embeddedFont>
      <p:font typeface="Nunito"/>
      <p:regular r:id="rId21"/>
      <p:bold r:id="rId22"/>
      <p:italic r:id="rId23"/>
      <p:boldItalic r:id="rId2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extLst>
    <p:ext uri="{EFAFB233-063F-42B5-8137-9DF3F51BA10A}">
      <p15:sldGuideLst xmlns:p15="http://schemas.microsoft.com/office/powerpoint/2012/main">
        <p15:guide id="1" orient="horz" pos="1620" userDrawn="1">
          <p15:clr>
            <a:srgbClr val="747775"/>
          </p15:clr>
        </p15:guide>
        <p15:guide id="2" pos="2880" userDrawn="1">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p:normalViewPr>
    <p:restoredLeft sz="15620"/>
    <p:restoredTop sz="94660"/>
  </p:normalViewPr>
  <p:slideViewPr>
    <p:cSldViewPr snapToGrid="0" showGuides="1">
      <p:cViewPr varScale="1">
        <p:scale>
          <a:sx n="100" d="100"/>
          <a:sy n="100" d="100"/>
        </p:scale>
        <p:origin x="0" y="0"/>
      </p:cViewPr>
      <p:guideLst>
        <p:guide orient="horz" pos="1620"/>
        <p:guide pos="2880"/>
      </p:guideLst>
    </p:cSldViewPr>
  </p:slide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4" Type="http://schemas.openxmlformats.org/officeDocument/2006/relationships/font" Target="fonts/font8.fntdata"/><Relationship Id="rId23" Type="http://schemas.openxmlformats.org/officeDocument/2006/relationships/font" Target="fonts/font7.fntdata"/><Relationship Id="rId22" Type="http://schemas.openxmlformats.org/officeDocument/2006/relationships/font" Target="fonts/font6.fntdata"/><Relationship Id="rId21" Type="http://schemas.openxmlformats.org/officeDocument/2006/relationships/font" Target="fonts/font5.fntdata"/><Relationship Id="rId20" Type="http://schemas.openxmlformats.org/officeDocument/2006/relationships/font" Target="fonts/font4.fntdata"/><Relationship Id="rId2" Type="http://schemas.openxmlformats.org/officeDocument/2006/relationships/theme" Target="theme/theme1.xml"/><Relationship Id="rId19" Type="http://schemas.openxmlformats.org/officeDocument/2006/relationships/font" Target="fonts/font3.fntdata"/><Relationship Id="rId18" Type="http://schemas.openxmlformats.org/officeDocument/2006/relationships/font" Target="fonts/font2.fntdata"/><Relationship Id="rId17" Type="http://schemas.openxmlformats.org/officeDocument/2006/relationships/font" Target="fonts/font1.fntdata"/><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2" name="Shape 2"/>
        <p:cNvGrpSpPr/>
        <p:nvPr/>
      </p:nvGrpSpPr>
      <p:grpSpPr>
        <a:xfrm>
          <a:off x="0" y="0"/>
          <a:ext cx="0" cy="0"/>
          <a:chOff x="0" y="0"/>
          <a:chExt cx="0" cy="0"/>
        </a:xfrm>
      </p:grpSpPr>
      <p:sp>
        <p:nvSpPr>
          <p:cNvPr id="3" name="Google Shape;3;n"/>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50" name="Shape 50"/>
        <p:cNvGrpSpPr/>
        <p:nvPr/>
      </p:nvGrpSpPr>
      <p:grpSpPr>
        <a:xfrm>
          <a:off x="0" y="0"/>
          <a:ext cx="0" cy="0"/>
          <a:chOff x="0" y="0"/>
          <a:chExt cx="0" cy="0"/>
        </a:xfrm>
      </p:grpSpPr>
      <p:sp>
        <p:nvSpPr>
          <p:cNvPr id="51" name="Google Shape;51;p:notes"/>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PhAnim="0" showMasterSp="0">
  <p:cSld>
    <p:spTree>
      <p:nvGrpSpPr>
        <p:cNvPr id="113" name="Shape 113"/>
        <p:cNvGrpSpPr/>
        <p:nvPr/>
      </p:nvGrpSpPr>
      <p:grpSpPr>
        <a:xfrm>
          <a:off x="0" y="0"/>
          <a:ext cx="0" cy="0"/>
          <a:chOff x="0" y="0"/>
          <a:chExt cx="0" cy="0"/>
        </a:xfrm>
      </p:grpSpPr>
      <p:sp>
        <p:nvSpPr>
          <p:cNvPr id="114" name="Google Shape;114;g3d0644cafe4_0_113: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5" name="Google Shape;115;g3d0644cafe4_0_113: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58" name="Shape 58"/>
        <p:cNvGrpSpPr/>
        <p:nvPr/>
      </p:nvGrpSpPr>
      <p:grpSpPr>
        <a:xfrm>
          <a:off x="0" y="0"/>
          <a:ext cx="0" cy="0"/>
          <a:chOff x="0" y="0"/>
          <a:chExt cx="0" cy="0"/>
        </a:xfrm>
      </p:grpSpPr>
      <p:sp>
        <p:nvSpPr>
          <p:cNvPr id="59" name="Google Shape;59;g3d0644cafe4_0_119: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 name="Google Shape;60;g3d0644cafe4_0_119: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65" name="Shape 65"/>
        <p:cNvGrpSpPr/>
        <p:nvPr/>
      </p:nvGrpSpPr>
      <p:grpSpPr>
        <a:xfrm>
          <a:off x="0" y="0"/>
          <a:ext cx="0" cy="0"/>
          <a:chOff x="0" y="0"/>
          <a:chExt cx="0" cy="0"/>
        </a:xfrm>
      </p:grpSpPr>
      <p:sp>
        <p:nvSpPr>
          <p:cNvPr id="66" name="Google Shape;66;g3d0644cafe4_0_302: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 name="Google Shape;67;g3d0644cafe4_0_302: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71" name="Shape 71"/>
        <p:cNvGrpSpPr/>
        <p:nvPr/>
      </p:nvGrpSpPr>
      <p:grpSpPr>
        <a:xfrm>
          <a:off x="0" y="0"/>
          <a:ext cx="0" cy="0"/>
          <a:chOff x="0" y="0"/>
          <a:chExt cx="0" cy="0"/>
        </a:xfrm>
      </p:grpSpPr>
      <p:sp>
        <p:nvSpPr>
          <p:cNvPr id="72" name="Google Shape;72;g3d0644cafe4_0_514: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3d0644cafe4_0_514: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78" name="Shape 78"/>
        <p:cNvGrpSpPr/>
        <p:nvPr/>
      </p:nvGrpSpPr>
      <p:grpSpPr>
        <a:xfrm>
          <a:off x="0" y="0"/>
          <a:ext cx="0" cy="0"/>
          <a:chOff x="0" y="0"/>
          <a:chExt cx="0" cy="0"/>
        </a:xfrm>
      </p:grpSpPr>
      <p:sp>
        <p:nvSpPr>
          <p:cNvPr id="79" name="Google Shape;79;g3d0644cafe4_0_324: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0" name="Google Shape;80;g3d0644cafe4_0_324: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PhAnim="0" showMasterSp="0">
  <p:cSld>
    <p:spTree>
      <p:nvGrpSpPr>
        <p:cNvPr id="85" name="Shape 85"/>
        <p:cNvGrpSpPr/>
        <p:nvPr/>
      </p:nvGrpSpPr>
      <p:grpSpPr>
        <a:xfrm>
          <a:off x="0" y="0"/>
          <a:ext cx="0" cy="0"/>
          <a:chOff x="0" y="0"/>
          <a:chExt cx="0" cy="0"/>
        </a:xfrm>
      </p:grpSpPr>
      <p:sp>
        <p:nvSpPr>
          <p:cNvPr id="86" name="Google Shape;86;g3d1da546c4f_0_0: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 name="Google Shape;87;g3d1da546c4f_0_0: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PhAnim="0" showMasterSp="0">
  <p:cSld>
    <p:spTree>
      <p:nvGrpSpPr>
        <p:cNvPr id="92" name="Shape 92"/>
        <p:cNvGrpSpPr/>
        <p:nvPr/>
      </p:nvGrpSpPr>
      <p:grpSpPr>
        <a:xfrm>
          <a:off x="0" y="0"/>
          <a:ext cx="0" cy="0"/>
          <a:chOff x="0" y="0"/>
          <a:chExt cx="0" cy="0"/>
        </a:xfrm>
      </p:grpSpPr>
      <p:sp>
        <p:nvSpPr>
          <p:cNvPr id="93" name="Google Shape;93;g3d0644cafe4_0_330: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d0644cafe4_0_330: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PhAnim="0" showMasterSp="0">
  <p:cSld>
    <p:spTree>
      <p:nvGrpSpPr>
        <p:cNvPr id="99" name="Shape 99"/>
        <p:cNvGrpSpPr/>
        <p:nvPr/>
      </p:nvGrpSpPr>
      <p:grpSpPr>
        <a:xfrm>
          <a:off x="0" y="0"/>
          <a:ext cx="0" cy="0"/>
          <a:chOff x="0" y="0"/>
          <a:chExt cx="0" cy="0"/>
        </a:xfrm>
      </p:grpSpPr>
      <p:sp>
        <p:nvSpPr>
          <p:cNvPr id="100" name="Google Shape;100;g3d0644cafe4_0_336: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 name="Google Shape;101;g3d0644cafe4_0_336: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PhAnim="0" showMasterSp="0">
  <p:cSld>
    <p:spTree>
      <p:nvGrpSpPr>
        <p:cNvPr id="106" name="Shape 106"/>
        <p:cNvGrpSpPr/>
        <p:nvPr/>
      </p:nvGrpSpPr>
      <p:grpSpPr>
        <a:xfrm>
          <a:off x="0" y="0"/>
          <a:ext cx="0" cy="0"/>
          <a:chOff x="0" y="0"/>
          <a:chExt cx="0" cy="0"/>
        </a:xfrm>
      </p:grpSpPr>
      <p:sp>
        <p:nvSpPr>
          <p:cNvPr id="107" name="Google Shape;107;g3d0644cafe4_0_122: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3d0644cafe4_0_122: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matchingName="Title slid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fld>
            <a:endParaRPr lang="en-US"/>
          </a:p>
        </p:txBody>
      </p:sp>
    </p:spTree>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44" name="Shape 44"/>
        <p:cNvGrpSpPr/>
        <p:nvPr/>
      </p:nvGrpSpPr>
      <p:grpSpPr>
        <a:xfrm>
          <a:off x="0" y="0"/>
          <a:ext cx="0" cy="0"/>
          <a:chOff x="0" y="0"/>
          <a:chExt cx="0" cy="0"/>
        </a:xfrm>
      </p:grpSpPr>
      <p:sp>
        <p:nvSpPr>
          <p:cNvPr id="45" name="Google Shape;45;p11"/>
          <p:cNvSpPr txBox="1"/>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p:txBody>
      </p:sp>
      <p:sp>
        <p:nvSpPr>
          <p:cNvPr id="47" name="Google Shape;47;p11"/>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fld>
            <a:endParaRPr lang="en-US"/>
          </a:p>
        </p:txBody>
      </p:sp>
    </p:spTree>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matchingName="Blank">
  <p:cSld name="BLANK">
    <p:spTree>
      <p:nvGrpSpPr>
        <p:cNvPr id="48" name="Shape 48"/>
        <p:cNvGrpSpPr/>
        <p:nvPr/>
      </p:nvGrpSpPr>
      <p:grpSpPr>
        <a:xfrm>
          <a:off x="0" y="0"/>
          <a:ext cx="0" cy="0"/>
          <a:chOff x="0" y="0"/>
          <a:chExt cx="0" cy="0"/>
        </a:xfrm>
      </p:grpSpPr>
      <p:sp>
        <p:nvSpPr>
          <p:cNvPr id="49" name="Google Shape;49;p12"/>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fld>
            <a:endParaRPr lang="en-US"/>
          </a:p>
        </p:txBody>
      </p:sp>
    </p:spTree>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matchingName="Section header">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fld>
            <a:endParaRPr lang="en-US"/>
          </a:p>
        </p:txBody>
      </p:sp>
    </p:spTree>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x" matchingName="Title and body">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p:txBody>
      </p:sp>
      <p:sp>
        <p:nvSpPr>
          <p:cNvPr id="19" name="Google Shape;19;p4"/>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fld>
            <a:endParaRPr lang="en-US"/>
          </a:p>
        </p:txBody>
      </p:sp>
    </p:spTree>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matchingName="Title and two columns">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p:txBody>
      </p:sp>
      <p:sp>
        <p:nvSpPr>
          <p:cNvPr id="23" name="Google Shape;23;p5"/>
          <p:cNvSpPr txBox="1"/>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p:txBody>
      </p:sp>
      <p:sp>
        <p:nvSpPr>
          <p:cNvPr id="24" name="Google Shape;24;p5"/>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fld>
            <a:endParaRPr lang="en-US"/>
          </a:p>
        </p:txBody>
      </p:sp>
    </p:spTree>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matchingName="Title 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fld>
            <a:endParaRPr lang="en-US"/>
          </a:p>
        </p:txBody>
      </p:sp>
    </p:spTree>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p:txBody>
      </p:sp>
      <p:sp>
        <p:nvSpPr>
          <p:cNvPr id="31" name="Google Shape;31;p7"/>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fld>
            <a:endParaRPr lang="en-US"/>
          </a:p>
        </p:txBody>
      </p:sp>
    </p:spTree>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fld>
            <a:endParaRPr lang="en-US"/>
          </a:p>
        </p:txBody>
      </p:sp>
    </p:spTree>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 name="Google Shape;37;p9"/>
          <p:cNvSpPr txBox="1"/>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p:txBody>
      </p:sp>
      <p:sp>
        <p:nvSpPr>
          <p:cNvPr id="40" name="Google Shape;40;p9"/>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fld>
            <a:endParaRPr lang="en-US"/>
          </a:p>
        </p:txBody>
      </p:sp>
    </p:spTree>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41" name="Shape 41"/>
        <p:cNvGrpSpPr/>
        <p:nvPr/>
      </p:nvGrpSpPr>
      <p:grpSpPr>
        <a:xfrm>
          <a:off x="0" y="0"/>
          <a:ext cx="0" cy="0"/>
          <a:chOff x="0" y="0"/>
          <a:chExt cx="0" cy="0"/>
        </a:xfrm>
      </p:grpSpPr>
      <p:sp>
        <p:nvSpPr>
          <p:cNvPr id="42" name="Google Shape;42;p10"/>
          <p:cNvSpPr txBox="1"/>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p:txBody>
      </p:sp>
      <p:sp>
        <p:nvSpPr>
          <p:cNvPr id="43" name="Google Shape;43;p10"/>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fld>
            <a:endParaRPr lang="en-US"/>
          </a:p>
        </p:txBody>
      </p:sp>
    </p:spTree>
  </p:cSld>
  <p:clrMapOvr>
    <a:masterClrMapping/>
  </p:clrMapOvr>
  <p:transition spd="med">
    <p:fade/>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US"/>
            </a:fld>
            <a:endParaRPr lang="en-US"/>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fade/>
  </p:transition>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1.xml"/><Relationship Id="rId1"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1.xml"/><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xml"/><Relationship Id="rId1"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3.xml"/><Relationship Id="rId1"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xml"/><Relationship Id="rId1"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3.xml"/><Relationship Id="rId1"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3.xml"/><Relationship Id="rId1" Type="http://schemas.openxmlformats.org/officeDocument/2006/relationships/image" Target="../media/image2.png"/></Relationships>
</file>

<file path=ppt/slides/_rels/slide9.xml.rels><?xml version="1.0" encoding="UTF-8" standalone="yes"?>
<Relationships xmlns="http://schemas.openxmlformats.org/package/2006/relationships"><Relationship Id="rId8" Type="http://schemas.openxmlformats.org/officeDocument/2006/relationships/notesSlide" Target="../notesSlides/notesSlide9.xml"/><Relationship Id="rId7" Type="http://schemas.openxmlformats.org/officeDocument/2006/relationships/slideLayout" Target="../slideLayouts/slideLayout3.xml"/><Relationship Id="rId6" Type="http://schemas.openxmlformats.org/officeDocument/2006/relationships/image" Target="../media/image2.png"/><Relationship Id="rId5" Type="http://schemas.openxmlformats.org/officeDocument/2006/relationships/hyperlink" Target="https://el.wikipedia.org/wiki/%CE%94%CE%B9%CE%B5%CE%B8%CE%BD%CE%AE%CF%82_%CE%95%CE%BA%CF%83%CF%84%CF%81%CE%B1%CF%84%CE%B5%CE%AF%CE%B1_%CE%B3%CE%B9%CE%B1_%CF%84%CE%B7%CE%BD_%CE%91%CF%80%CE%B1%CE%B3%CF%8C%CF%81%CE%B5%CF%85%CF%83%CE%B7_%CF%84%CF%89%CE%BD_%CE%9D%CE%B1%CF%81%CE%BA%CF%8E%CE%BD" TargetMode="External"/><Relationship Id="rId4" Type="http://schemas.openxmlformats.org/officeDocument/2006/relationships/hyperlink" Target="https://unric.org/el/%CE%BC%CE%BA%CE%BF-%CE%BA%CE%B1%CE%B9-%CE%BF%CE%B7%CE%B5-%CF%83%CF%85%CE%BD%CE%B5%CF%81%CE%B3%CE%B1%CF%83%CE%B9%CE%B1-%CE%BC%CE%B5-%CF%84%CE%BF-%CF%84%CE%BC%CE%B7%CE%BC%CE%B1-%CF%80%CE%BB%CE%B7/" TargetMode="External"/><Relationship Id="rId3" Type="http://schemas.openxmlformats.org/officeDocument/2006/relationships/hyperlink" Target="https://commission.europa.eu/aid-development-cooperation-fundamental-rights/get-involved-eu-humanitarian-aid-and-development-cooperation/become-humanitarian-partner_el" TargetMode="External"/><Relationship Id="rId2" Type="http://schemas.openxmlformats.org/officeDocument/2006/relationships/hyperlink" Target="https://gr.humanrights.com/voices-for-human-rights/human-rights-organizations/non-governmental.html" TargetMode="External"/><Relationship Id="rId1" Type="http://schemas.openxmlformats.org/officeDocument/2006/relationships/hyperlink" Target="https://eures.europa.eu/ngos-what-why-and-where-2017-07-03_e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53" name="Shape 53"/>
        <p:cNvGrpSpPr/>
        <p:nvPr/>
      </p:nvGrpSpPr>
      <p:grpSpPr>
        <a:xfrm>
          <a:off x="0" y="0"/>
          <a:ext cx="0" cy="0"/>
          <a:chOff x="0" y="0"/>
          <a:chExt cx="0" cy="0"/>
        </a:xfrm>
      </p:grpSpPr>
      <p:sp>
        <p:nvSpPr>
          <p:cNvPr id="54" name="Google Shape;54;p13"/>
          <p:cNvSpPr txBox="1"/>
          <p:nvPr>
            <p:ph type="ctrTitle"/>
          </p:nvPr>
        </p:nvSpPr>
        <p:spPr>
          <a:xfrm>
            <a:off x="431400" y="1831225"/>
            <a:ext cx="8281200" cy="1704000"/>
          </a:xfrm>
          <a:prstGeom prst="rect">
            <a:avLst/>
          </a:prstGeom>
        </p:spPr>
        <p:txBody>
          <a:bodyPr spcFirstLastPara="1" wrap="square" lIns="91425" tIns="91425" rIns="106150" bIns="91425" anchor="t" anchorCtr="0">
            <a:noAutofit/>
          </a:bodyPr>
          <a:lstStyle/>
          <a:p>
            <a:pPr marL="0" lvl="0" indent="0" algn="ctr" rtl="0">
              <a:spcBef>
                <a:spcPts val="0"/>
              </a:spcBef>
              <a:spcAft>
                <a:spcPts val="0"/>
              </a:spcAft>
              <a:buSzPts val="990"/>
              <a:buNone/>
            </a:pPr>
            <a:r>
              <a:rPr lang="en-US" sz="1900">
                <a:latin typeface="Maven Pro SemiBold"/>
                <a:ea typeface="Maven Pro SemiBold"/>
                <a:cs typeface="Maven Pro SemiBold"/>
                <a:sym typeface="Maven Pro SemiBold"/>
              </a:rPr>
              <a:t>Θεματική : Διεθνείς Οργανισμοί, δίκαιο και ανθρώπινα δικαιώματα</a:t>
            </a:r>
            <a:endParaRPr sz="1900">
              <a:latin typeface="Maven Pro SemiBold"/>
              <a:ea typeface="Maven Pro SemiBold"/>
              <a:cs typeface="Maven Pro SemiBold"/>
              <a:sym typeface="Maven Pro SemiBold"/>
            </a:endParaRPr>
          </a:p>
          <a:p>
            <a:pPr marL="0" lvl="0" indent="0" algn="ctr" rtl="0">
              <a:spcBef>
                <a:spcPts val="0"/>
              </a:spcBef>
              <a:spcAft>
                <a:spcPts val="0"/>
              </a:spcAft>
              <a:buSzPts val="990"/>
              <a:buNone/>
            </a:pPr>
            <a:endParaRPr sz="1900">
              <a:latin typeface="Maven Pro SemiBold"/>
              <a:ea typeface="Maven Pro SemiBold"/>
              <a:cs typeface="Maven Pro SemiBold"/>
              <a:sym typeface="Maven Pro SemiBold"/>
            </a:endParaRPr>
          </a:p>
          <a:p>
            <a:pPr marL="0" lvl="0" indent="0" algn="ctr" rtl="0">
              <a:spcBef>
                <a:spcPts val="0"/>
              </a:spcBef>
              <a:spcAft>
                <a:spcPts val="0"/>
              </a:spcAft>
              <a:buSzPts val="990"/>
              <a:buNone/>
            </a:pPr>
            <a:r>
              <a:rPr lang="en-US" sz="1900">
                <a:latin typeface="Maven Pro SemiBold"/>
                <a:ea typeface="Maven Pro SemiBold"/>
                <a:cs typeface="Maven Pro SemiBold"/>
                <a:sym typeface="Maven Pro SemiBold"/>
              </a:rPr>
              <a:t>Τίτλος : Η δράση και συνεισφορά των ΜΚΟ </a:t>
            </a:r>
            <a:endParaRPr sz="1900">
              <a:latin typeface="Maven Pro SemiBold"/>
              <a:ea typeface="Maven Pro SemiBold"/>
              <a:cs typeface="Maven Pro SemiBold"/>
              <a:sym typeface="Maven Pro SemiBold"/>
            </a:endParaRPr>
          </a:p>
        </p:txBody>
      </p:sp>
      <p:pic>
        <p:nvPicPr>
          <p:cNvPr id="55" name="Google Shape;55;p13"/>
          <p:cNvPicPr preferRelativeResize="0"/>
          <p:nvPr/>
        </p:nvPicPr>
        <p:blipFill>
          <a:blip r:embed="rId2"/>
          <a:stretch>
            <a:fillRect/>
          </a:stretch>
        </p:blipFill>
        <p:spPr>
          <a:xfrm>
            <a:off x="0" y="0"/>
            <a:ext cx="3231825" cy="689425"/>
          </a:xfrm>
          <a:prstGeom prst="rect">
            <a:avLst/>
          </a:prstGeom>
          <a:noFill/>
          <a:ln>
            <a:noFill/>
          </a:ln>
        </p:spPr>
      </p:pic>
      <p:sp>
        <p:nvSpPr>
          <p:cNvPr id="56" name="Google Shape;56;p13"/>
          <p:cNvSpPr txBox="1"/>
          <p:nvPr/>
        </p:nvSpPr>
        <p:spPr>
          <a:xfrm>
            <a:off x="4572000" y="641575"/>
            <a:ext cx="4571700" cy="1033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US" sz="1790" b="1">
                <a:latin typeface="Maven Pro"/>
                <a:ea typeface="Maven Pro"/>
                <a:cs typeface="Maven Pro"/>
                <a:sym typeface="Maven Pro"/>
              </a:rPr>
              <a:t>Τμήμα Πολιτικής Επιστήμης και Ιστορίας</a:t>
            </a:r>
            <a:endParaRPr sz="1790" b="1">
              <a:latin typeface="Maven Pro"/>
              <a:ea typeface="Maven Pro"/>
              <a:cs typeface="Maven Pro"/>
              <a:sym typeface="Maven Pro"/>
            </a:endParaRPr>
          </a:p>
          <a:p>
            <a:pPr marL="0" lvl="0" indent="0" algn="l" rtl="0">
              <a:spcBef>
                <a:spcPts val="0"/>
              </a:spcBef>
              <a:spcAft>
                <a:spcPts val="0"/>
              </a:spcAft>
              <a:buNone/>
            </a:pPr>
            <a:r>
              <a:rPr lang="en-US" sz="1790" b="1">
                <a:latin typeface="Maven Pro"/>
                <a:ea typeface="Maven Pro"/>
                <a:cs typeface="Maven Pro"/>
                <a:sym typeface="Maven Pro"/>
              </a:rPr>
              <a:t>Επιμέρους Θέματα Εξωτερικής Πολιτικής</a:t>
            </a:r>
            <a:endParaRPr sz="1790" b="1">
              <a:latin typeface="Maven Pro"/>
              <a:ea typeface="Maven Pro"/>
              <a:cs typeface="Maven Pro"/>
              <a:sym typeface="Maven Pro"/>
            </a:endParaRPr>
          </a:p>
        </p:txBody>
      </p:sp>
      <p:sp>
        <p:nvSpPr>
          <p:cNvPr id="57" name="Google Shape;57;p13"/>
          <p:cNvSpPr txBox="1"/>
          <p:nvPr/>
        </p:nvSpPr>
        <p:spPr>
          <a:xfrm>
            <a:off x="6472325" y="4408400"/>
            <a:ext cx="2671500" cy="735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sz="2100">
                <a:solidFill>
                  <a:schemeClr val="dk1"/>
                </a:solidFill>
                <a:latin typeface="Maven Pro Black"/>
                <a:ea typeface="Maven Pro Black"/>
                <a:cs typeface="Maven Pro Black"/>
                <a:sym typeface="Maven Pro Black"/>
              </a:rPr>
              <a:t>Ελένη Τζιώρη</a:t>
            </a:r>
            <a:endParaRPr sz="2100">
              <a:solidFill>
                <a:schemeClr val="dk1"/>
              </a:solidFill>
              <a:latin typeface="Maven Pro Black"/>
              <a:ea typeface="Maven Pro Black"/>
              <a:cs typeface="Maven Pro Black"/>
              <a:sym typeface="Maven Pro Black"/>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54"/>
                                        </p:tgtEl>
                                        <p:attrNameLst>
                                          <p:attrName>style.visibility</p:attrName>
                                        </p:attrNameLst>
                                      </p:cBhvr>
                                      <p:to>
                                        <p:strVal val="visible"/>
                                      </p:to>
                                    </p:set>
                                    <p:anim calcmode="lin" valueType="num">
                                      <p:cBhvr additive="base">
                                        <p:cTn id="7" dur="1500"/>
                                        <p:tgtEl>
                                          <p:spTgt spid="54"/>
                                        </p:tgtEl>
                                        <p:attrNameLst>
                                          <p:attrName>ppt_x</p:attrName>
                                        </p:attrNameLst>
                                      </p:cBhvr>
                                      <p:tavLst>
                                        <p:tav tm="0" fmla="">
                                          <p:val>
                                            <p:strVal val="#ppt_x+1"/>
                                          </p:val>
                                        </p:tav>
                                        <p:tav tm="100000" fmla="">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16" name="Shape 116"/>
        <p:cNvGrpSpPr/>
        <p:nvPr/>
      </p:nvGrpSpPr>
      <p:grpSpPr>
        <a:xfrm>
          <a:off x="0" y="0"/>
          <a:ext cx="0" cy="0"/>
          <a:chOff x="0" y="0"/>
          <a:chExt cx="0" cy="0"/>
        </a:xfrm>
      </p:grpSpPr>
      <p:sp>
        <p:nvSpPr>
          <p:cNvPr id="117" name="Google Shape;117;p22"/>
          <p:cNvSpPr txBox="1"/>
          <p:nvPr/>
        </p:nvSpPr>
        <p:spPr>
          <a:xfrm>
            <a:off x="-8700" y="645925"/>
            <a:ext cx="9144000" cy="3175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sz="2200">
                <a:solidFill>
                  <a:schemeClr val="dk1"/>
                </a:solidFill>
                <a:latin typeface="Maven Pro SemiBold"/>
                <a:ea typeface="Maven Pro SemiBold"/>
                <a:cs typeface="Maven Pro SemiBold"/>
                <a:sym typeface="Maven Pro SemiBold"/>
              </a:rPr>
              <a:t>Ευχαριστώ πολύ για την προσοχή σας!</a:t>
            </a:r>
            <a:endParaRPr sz="2200">
              <a:solidFill>
                <a:schemeClr val="dk1"/>
              </a:solidFill>
              <a:latin typeface="Maven Pro SemiBold"/>
              <a:ea typeface="Maven Pro SemiBold"/>
              <a:cs typeface="Maven Pro SemiBold"/>
              <a:sym typeface="Maven Pro SemiBold"/>
            </a:endParaRPr>
          </a:p>
        </p:txBody>
      </p:sp>
      <p:sp>
        <p:nvSpPr>
          <p:cNvPr id="118" name="Google Shape;118;p22"/>
          <p:cNvSpPr txBox="1"/>
          <p:nvPr/>
        </p:nvSpPr>
        <p:spPr>
          <a:xfrm>
            <a:off x="-8700" y="4495400"/>
            <a:ext cx="9144000" cy="648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panose="020B0604020202020204"/>
              <a:buNone/>
            </a:pPr>
            <a:r>
              <a:rPr lang="en-US" sz="2100">
                <a:solidFill>
                  <a:schemeClr val="dk1"/>
                </a:solidFill>
                <a:latin typeface="Maven Pro Black"/>
                <a:ea typeface="Maven Pro Black"/>
                <a:cs typeface="Maven Pro Black"/>
                <a:sym typeface="Maven Pro Black"/>
              </a:rPr>
              <a:t>Ελένη Τζιώρη</a:t>
            </a:r>
            <a:endParaRPr sz="2100">
              <a:solidFill>
                <a:schemeClr val="dk1"/>
              </a:solidFill>
              <a:latin typeface="Maven Pro Black"/>
              <a:ea typeface="Maven Pro Black"/>
              <a:cs typeface="Maven Pro Black"/>
              <a:sym typeface="Maven Pro Black"/>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117"/>
                                        </p:tgtEl>
                                        <p:attrNameLst>
                                          <p:attrName>style.visibility</p:attrName>
                                        </p:attrNameLst>
                                      </p:cBhvr>
                                      <p:to>
                                        <p:strVal val="visible"/>
                                      </p:to>
                                    </p:set>
                                    <p:anim calcmode="lin" valueType="num">
                                      <p:cBhvr additive="base">
                                        <p:cTn id="7" dur="1000"/>
                                        <p:tgtEl>
                                          <p:spTgt spid="117"/>
                                        </p:tgtEl>
                                        <p:attrNameLst>
                                          <p:attrName>ppt_w</p:attrName>
                                        </p:attrNameLst>
                                      </p:cBhvr>
                                      <p:tavLst>
                                        <p:tav tm="0" fmla="">
                                          <p:val>
                                            <p:fltVal val="0"/>
                                          </p:val>
                                        </p:tav>
                                        <p:tav tm="100000" fmla="">
                                          <p:val>
                                            <p:strVal val="#ppt_w"/>
                                          </p:val>
                                        </p:tav>
                                      </p:tavLst>
                                    </p:anim>
                                    <p:anim calcmode="lin" valueType="num">
                                      <p:cBhvr additive="base">
                                        <p:cTn id="8" dur="1000"/>
                                        <p:tgtEl>
                                          <p:spTgt spid="117"/>
                                        </p:tgtEl>
                                        <p:attrNameLst>
                                          <p:attrName>ppt_h</p:attrName>
                                        </p:attrNameLst>
                                      </p:cBhvr>
                                      <p:tavLst>
                                        <p:tav tm="0" fmla="">
                                          <p:val>
                                            <p:fltVal val="0"/>
                                          </p:val>
                                        </p:tav>
                                        <p:tav tm="100000" fmla="">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61" name="Shape 61"/>
        <p:cNvGrpSpPr/>
        <p:nvPr/>
      </p:nvGrpSpPr>
      <p:grpSpPr>
        <a:xfrm>
          <a:off x="0" y="0"/>
          <a:ext cx="0" cy="0"/>
          <a:chOff x="0" y="0"/>
          <a:chExt cx="0" cy="0"/>
        </a:xfrm>
      </p:grpSpPr>
      <p:sp>
        <p:nvSpPr>
          <p:cNvPr id="62" name="Google Shape;62;p14"/>
          <p:cNvSpPr txBox="1"/>
          <p:nvPr/>
        </p:nvSpPr>
        <p:spPr>
          <a:xfrm>
            <a:off x="0" y="0"/>
            <a:ext cx="9144000" cy="950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2600" b="1">
                <a:solidFill>
                  <a:schemeClr val="accent1"/>
                </a:solidFill>
                <a:latin typeface="Maven Pro"/>
                <a:ea typeface="Maven Pro"/>
                <a:cs typeface="Maven Pro"/>
                <a:sym typeface="Maven Pro"/>
              </a:rPr>
              <a:t>Όμως, τι ορίζεται ως ΜΚΟ;</a:t>
            </a:r>
            <a:endParaRPr sz="2600" b="1">
              <a:solidFill>
                <a:schemeClr val="accent1"/>
              </a:solidFill>
              <a:latin typeface="Maven Pro"/>
              <a:ea typeface="Maven Pro"/>
              <a:cs typeface="Maven Pro"/>
              <a:sym typeface="Maven Pro"/>
            </a:endParaRPr>
          </a:p>
        </p:txBody>
      </p:sp>
      <p:sp>
        <p:nvSpPr>
          <p:cNvPr id="63" name="Google Shape;63;p14"/>
          <p:cNvSpPr txBox="1"/>
          <p:nvPr/>
        </p:nvSpPr>
        <p:spPr>
          <a:xfrm>
            <a:off x="6350" y="549275"/>
            <a:ext cx="9131300" cy="4594225"/>
          </a:xfrm>
          <a:prstGeom prst="rect">
            <a:avLst/>
          </a:prstGeom>
          <a:noFill/>
          <a:ln>
            <a:noFill/>
          </a:ln>
        </p:spPr>
        <p:txBody>
          <a:bodyPr spcFirstLastPara="1" wrap="square" lIns="91425" tIns="91425" rIns="91425" bIns="91425" anchor="t" anchorCtr="0">
            <a:noAutofit/>
          </a:bodyPr>
          <a:lstStyle/>
          <a:p>
            <a:pPr marL="457200" lvl="0" indent="-349250" algn="l" rtl="0">
              <a:spcBef>
                <a:spcPts val="0"/>
              </a:spcBef>
              <a:spcAft>
                <a:spcPts val="0"/>
              </a:spcAft>
              <a:buClr>
                <a:schemeClr val="accent1"/>
              </a:buClr>
              <a:buSzPts val="1900"/>
              <a:buFont typeface="Maven Pro"/>
              <a:buChar char="●"/>
            </a:pPr>
            <a:r>
              <a:rPr lang="en-US" sz="1900" b="1">
                <a:solidFill>
                  <a:schemeClr val="dk2"/>
                </a:solidFill>
                <a:latin typeface="Maven Pro"/>
                <a:ea typeface="Maven Pro"/>
                <a:cs typeface="Maven Pro"/>
                <a:sym typeface="Maven Pro"/>
              </a:rPr>
              <a:t>Οι </a:t>
            </a:r>
            <a:r>
              <a:rPr lang="en-US" sz="1900" b="1">
                <a:solidFill>
                  <a:schemeClr val="accent1"/>
                </a:solidFill>
                <a:latin typeface="Maven Pro"/>
                <a:ea typeface="Maven Pro"/>
                <a:cs typeface="Maven Pro"/>
                <a:sym typeface="Maven Pro"/>
              </a:rPr>
              <a:t>ΜΚΟ</a:t>
            </a:r>
            <a:r>
              <a:rPr lang="en-US" sz="1900" b="1">
                <a:solidFill>
                  <a:schemeClr val="dk2"/>
                </a:solidFill>
                <a:latin typeface="Maven Pro"/>
                <a:ea typeface="Maven Pro"/>
                <a:cs typeface="Maven Pro"/>
                <a:sym typeface="Maven Pro"/>
              </a:rPr>
              <a:t>, ή αλλιώς οι </a:t>
            </a:r>
            <a:r>
              <a:rPr lang="en-US" sz="1900" b="1">
                <a:solidFill>
                  <a:schemeClr val="accent1"/>
                </a:solidFill>
                <a:latin typeface="Maven Pro"/>
                <a:ea typeface="Maven Pro"/>
                <a:cs typeface="Maven Pro"/>
                <a:sym typeface="Maven Pro"/>
              </a:rPr>
              <a:t>Μη Κυβερνητικές Οργανώσεις</a:t>
            </a:r>
            <a:r>
              <a:rPr lang="en-US" sz="1900" b="1">
                <a:solidFill>
                  <a:schemeClr val="dk2"/>
                </a:solidFill>
                <a:latin typeface="Maven Pro"/>
                <a:ea typeface="Maven Pro"/>
                <a:cs typeface="Maven Pro"/>
                <a:sym typeface="Maven Pro"/>
              </a:rPr>
              <a:t>, είναι μη κερδοσκοπικοί οργανισμοί που λειτουργούν ανεξάρτητα από τις εθνικές κυβερνήσεις. Σε πολλές περιπτώσεις οργανώνονται ως φιλανθρωπικά ιδρύματα και συνήθως απασχολούνται στην αντιμετώπιση κοινωνικών προβλημάτων αλλά όχι μόνο, ιδίως στους τομείς της καταπολέμησης της φτώχειας, της ανεπαρκούς υγειονομικής περίθαλψης, των περιβαλλοντικών ζητημάτων και του κοινωνικού αποκλεισμού.</a:t>
            </a:r>
            <a:endParaRPr sz="1900" b="1">
              <a:solidFill>
                <a:schemeClr val="dk2"/>
              </a:solidFill>
              <a:latin typeface="Maven Pro"/>
              <a:ea typeface="Maven Pro"/>
              <a:cs typeface="Maven Pro"/>
              <a:sym typeface="Maven Pro"/>
            </a:endParaRPr>
          </a:p>
          <a:p>
            <a:pPr marL="457200" lvl="0" indent="-349250" algn="l" rtl="0">
              <a:spcBef>
                <a:spcPts val="0"/>
              </a:spcBef>
              <a:spcAft>
                <a:spcPts val="0"/>
              </a:spcAft>
              <a:buClr>
                <a:schemeClr val="accent1"/>
              </a:buClr>
              <a:buSzPts val="1900"/>
              <a:buFont typeface="Maven Pro"/>
              <a:buChar char="●"/>
            </a:pPr>
            <a:r>
              <a:rPr lang="en-US" sz="1900" b="1">
                <a:solidFill>
                  <a:schemeClr val="dk2"/>
                </a:solidFill>
                <a:latin typeface="Maven Pro"/>
                <a:ea typeface="Maven Pro"/>
                <a:cs typeface="Maven Pro"/>
                <a:sym typeface="Maven Pro"/>
              </a:rPr>
              <a:t>Οι ΜΚΟ μπορούν να οργανωθούν με ποικίλους διαφορετικούς τρόπους, από τοπικές πρωτοβουλίες σε επίπεδο κοινότητας έως διεθνείς οργανώσεις με δραστηριότητες σε ολόκληρο τον κόσμο. Οι ΜΚΟ συνήθως </a:t>
            </a:r>
            <a:r>
              <a:rPr lang="en-US" sz="1900" b="1">
                <a:solidFill>
                  <a:schemeClr val="dk2"/>
                </a:solidFill>
                <a:latin typeface="Maven Pro"/>
                <a:ea typeface="Maven Pro"/>
                <a:cs typeface="Maven Pro"/>
                <a:sym typeface="Maven Pro"/>
              </a:rPr>
              <a:t>χρηματοδοτούνται</a:t>
            </a:r>
            <a:r>
              <a:rPr lang="en-US" sz="1900" b="1">
                <a:solidFill>
                  <a:schemeClr val="dk2"/>
                </a:solidFill>
                <a:latin typeface="Maven Pro"/>
                <a:ea typeface="Maven Pro"/>
                <a:cs typeface="Maven Pro"/>
                <a:sym typeface="Maven Pro"/>
              </a:rPr>
              <a:t> από δωρεές.</a:t>
            </a:r>
            <a:r>
              <a:rPr lang="en-US" sz="1900" b="1">
                <a:solidFill>
                  <a:schemeClr val="dk2"/>
                </a:solidFill>
                <a:latin typeface="Maven Pro"/>
                <a:ea typeface="Maven Pro"/>
                <a:cs typeface="Maven Pro"/>
                <a:sym typeface="Maven Pro"/>
              </a:rPr>
              <a:t> Κάποιοι από τους στόχους τους είναι να </a:t>
            </a:r>
            <a:r>
              <a:rPr lang="en-US" sz="1900" b="1">
                <a:solidFill>
                  <a:schemeClr val="dk2"/>
                </a:solidFill>
                <a:latin typeface="Maven Pro"/>
                <a:ea typeface="Maven Pro"/>
                <a:cs typeface="Maven Pro"/>
                <a:sym typeface="Maven Pro"/>
              </a:rPr>
              <a:t>συνενώνουν τους ανθρώπους που μοιράζονται ένα κοινό ενδιαφέρον και να </a:t>
            </a:r>
            <a:r>
              <a:rPr lang="en-US" sz="1900" b="1">
                <a:solidFill>
                  <a:schemeClr val="dk2"/>
                </a:solidFill>
                <a:latin typeface="Maven Pro"/>
                <a:ea typeface="Maven Pro"/>
                <a:cs typeface="Maven Pro"/>
                <a:sym typeface="Maven Pro"/>
              </a:rPr>
              <a:t>συμβάλλουν</a:t>
            </a:r>
            <a:r>
              <a:rPr lang="en-US" sz="1900" b="1">
                <a:solidFill>
                  <a:schemeClr val="dk2"/>
                </a:solidFill>
                <a:latin typeface="Maven Pro"/>
                <a:ea typeface="Maven Pro"/>
                <a:cs typeface="Maven Pro"/>
                <a:sym typeface="Maven Pro"/>
              </a:rPr>
              <a:t> στην επίτευξη μιας αλλαγής. </a:t>
            </a:r>
            <a:r>
              <a:rPr lang="en-US" sz="1600">
                <a:solidFill>
                  <a:schemeClr val="dk2"/>
                </a:solidFill>
                <a:latin typeface="Nunito"/>
                <a:ea typeface="Nunito"/>
                <a:cs typeface="Nunito"/>
                <a:sym typeface="Nunito"/>
              </a:rPr>
              <a:t>[1] </a:t>
            </a:r>
            <a:endParaRPr sz="1900" b="1">
              <a:solidFill>
                <a:schemeClr val="dk2"/>
              </a:solidFill>
              <a:latin typeface="Maven Pro"/>
              <a:ea typeface="Maven Pro"/>
              <a:cs typeface="Maven Pro"/>
              <a:sym typeface="Maven Pro"/>
            </a:endParaRPr>
          </a:p>
        </p:txBody>
      </p:sp>
      <p:pic>
        <p:nvPicPr>
          <p:cNvPr id="64" name="Google Shape;64;p14"/>
          <p:cNvPicPr preferRelativeResize="0"/>
          <p:nvPr/>
        </p:nvPicPr>
        <p:blipFill>
          <a:blip r:embed="rId1"/>
          <a:stretch>
            <a:fillRect/>
          </a:stretch>
        </p:blipFill>
        <p:spPr>
          <a:xfrm>
            <a:off x="5912175" y="4454075"/>
            <a:ext cx="3231825" cy="689425"/>
          </a:xfrm>
          <a:prstGeom prst="rect">
            <a:avLst/>
          </a:prstGeom>
          <a:noFill/>
          <a:ln>
            <a:noFill/>
          </a:ln>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62"/>
                                        </p:tgtEl>
                                        <p:attrNameLst>
                                          <p:attrName>style.visibility</p:attrName>
                                        </p:attrNameLst>
                                      </p:cBhvr>
                                      <p:to>
                                        <p:strVal val="visible"/>
                                      </p:to>
                                    </p:set>
                                    <p:animEffect transition="in" filter="fade">
                                      <p:cBhvr>
                                        <p:cTn id="7" dur="1000"/>
                                        <p:tgtEl>
                                          <p:spTgt spid="6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68" name="Shape 68"/>
        <p:cNvGrpSpPr/>
        <p:nvPr/>
      </p:nvGrpSpPr>
      <p:grpSpPr>
        <a:xfrm>
          <a:off x="0" y="0"/>
          <a:ext cx="0" cy="0"/>
          <a:chOff x="0" y="0"/>
          <a:chExt cx="0" cy="0"/>
        </a:xfrm>
      </p:grpSpPr>
      <p:sp>
        <p:nvSpPr>
          <p:cNvPr id="69" name="Google Shape;69;p15"/>
          <p:cNvSpPr txBox="1"/>
          <p:nvPr>
            <p:ph type="body" idx="1"/>
          </p:nvPr>
        </p:nvSpPr>
        <p:spPr>
          <a:xfrm>
            <a:off x="0" y="0"/>
            <a:ext cx="9144000" cy="51435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None/>
            </a:pPr>
            <a:r>
              <a:rPr lang="en-US" sz="1900" b="1" u="sng">
                <a:solidFill>
                  <a:srgbClr val="CC4125"/>
                </a:solidFill>
                <a:latin typeface="Maven Pro"/>
                <a:ea typeface="Maven Pro"/>
                <a:cs typeface="Maven Pro"/>
                <a:sym typeface="Maven Pro"/>
              </a:rPr>
              <a:t>Μερικά από τα πιο γνωστά παραδείγματα διεθνών ΜΚΟ:</a:t>
            </a:r>
            <a:endParaRPr sz="1900" b="1" u="sng">
              <a:solidFill>
                <a:srgbClr val="CC4125"/>
              </a:solidFill>
              <a:latin typeface="Maven Pro"/>
              <a:ea typeface="Maven Pro"/>
              <a:cs typeface="Maven Pro"/>
              <a:sym typeface="Maven Pro"/>
            </a:endParaRPr>
          </a:p>
          <a:p>
            <a:pPr marL="457200" lvl="0" indent="-336550" algn="l" rtl="0">
              <a:spcBef>
                <a:spcPts val="1200"/>
              </a:spcBef>
              <a:spcAft>
                <a:spcPts val="0"/>
              </a:spcAft>
              <a:buClr>
                <a:srgbClr val="CC4125"/>
              </a:buClr>
              <a:buSzPts val="1700"/>
              <a:buFont typeface="Maven Pro"/>
              <a:buChar char="●"/>
            </a:pPr>
            <a:r>
              <a:rPr lang="en-US" sz="1700" b="1">
                <a:solidFill>
                  <a:srgbClr val="CC4125"/>
                </a:solidFill>
                <a:latin typeface="Maven Pro"/>
                <a:ea typeface="Maven Pro"/>
                <a:cs typeface="Maven Pro"/>
                <a:sym typeface="Maven Pro"/>
              </a:rPr>
              <a:t>Διεθνής Αμνηστία (Amnesty International): Οργάνωση που εστιάζει στην προάσπιση των ανθρωπίνων δικαιωμάτων παγκοσμίως.</a:t>
            </a:r>
            <a:endParaRPr sz="1700" b="1">
              <a:solidFill>
                <a:srgbClr val="CC4125"/>
              </a:solidFill>
              <a:latin typeface="Maven Pro"/>
              <a:ea typeface="Maven Pro"/>
              <a:cs typeface="Maven Pro"/>
              <a:sym typeface="Maven Pro"/>
            </a:endParaRPr>
          </a:p>
          <a:p>
            <a:pPr marL="457200" lvl="0" indent="-336550" algn="l" rtl="0">
              <a:spcBef>
                <a:spcPts val="0"/>
              </a:spcBef>
              <a:spcAft>
                <a:spcPts val="0"/>
              </a:spcAft>
              <a:buClr>
                <a:srgbClr val="CC4125"/>
              </a:buClr>
              <a:buSzPts val="1700"/>
              <a:buFont typeface="Maven Pro"/>
              <a:buChar char="●"/>
            </a:pPr>
            <a:r>
              <a:rPr lang="en-US" sz="1700" b="1">
                <a:solidFill>
                  <a:srgbClr val="CC4125"/>
                </a:solidFill>
                <a:latin typeface="Maven Pro"/>
                <a:ea typeface="Maven Pro"/>
                <a:cs typeface="Maven Pro"/>
                <a:sym typeface="Maven Pro"/>
              </a:rPr>
              <a:t>Greenpeace: Διεθνής περιβαλλοντική οργάνωση που δραστηριοποιείται για την προστασία του περιβάλλοντος και την κλιματική αλλαγή.</a:t>
            </a:r>
            <a:endParaRPr sz="1700" b="1">
              <a:solidFill>
                <a:srgbClr val="CC4125"/>
              </a:solidFill>
              <a:latin typeface="Maven Pro"/>
              <a:ea typeface="Maven Pro"/>
              <a:cs typeface="Maven Pro"/>
              <a:sym typeface="Maven Pro"/>
            </a:endParaRPr>
          </a:p>
          <a:p>
            <a:pPr marL="457200" lvl="0" indent="-336550" algn="l" rtl="0">
              <a:spcBef>
                <a:spcPts val="0"/>
              </a:spcBef>
              <a:spcAft>
                <a:spcPts val="0"/>
              </a:spcAft>
              <a:buClr>
                <a:srgbClr val="CC4125"/>
              </a:buClr>
              <a:buSzPts val="1700"/>
              <a:buFont typeface="Maven Pro"/>
              <a:buChar char="●"/>
            </a:pPr>
            <a:r>
              <a:rPr lang="en-US" sz="1700" b="1">
                <a:solidFill>
                  <a:srgbClr val="CC4125"/>
                </a:solidFill>
                <a:latin typeface="Maven Pro"/>
                <a:ea typeface="Maven Pro"/>
                <a:cs typeface="Maven Pro"/>
                <a:sym typeface="Maven Pro"/>
              </a:rPr>
              <a:t>Διεθνής Ερυθρός Σταυρός/Ερυθρά Ημισέληνος: Παρέχει ανθρωπιστική βοήθεια σε θύματα πολέμων και φυσικών καταστροφών.</a:t>
            </a:r>
            <a:endParaRPr sz="1700" b="1">
              <a:solidFill>
                <a:srgbClr val="CC4125"/>
              </a:solidFill>
              <a:latin typeface="Maven Pro"/>
              <a:ea typeface="Maven Pro"/>
              <a:cs typeface="Maven Pro"/>
              <a:sym typeface="Maven Pro"/>
            </a:endParaRPr>
          </a:p>
          <a:p>
            <a:pPr marL="0" lvl="0" indent="0" algn="l" rtl="0">
              <a:spcBef>
                <a:spcPts val="1200"/>
              </a:spcBef>
              <a:spcAft>
                <a:spcPts val="0"/>
              </a:spcAft>
              <a:buNone/>
            </a:pPr>
            <a:r>
              <a:rPr lang="en-US" sz="1900" b="1" u="sng">
                <a:solidFill>
                  <a:srgbClr val="0000FF"/>
                </a:solidFill>
                <a:latin typeface="Maven Pro"/>
                <a:ea typeface="Maven Pro"/>
                <a:cs typeface="Maven Pro"/>
                <a:sym typeface="Maven Pro"/>
              </a:rPr>
              <a:t>Μερικά από τα πιο γνωστά παραδείγματα ελληνικών ΜΚΟ:</a:t>
            </a:r>
            <a:endParaRPr sz="1900" b="1" u="sng">
              <a:solidFill>
                <a:srgbClr val="0000FF"/>
              </a:solidFill>
              <a:latin typeface="Maven Pro"/>
              <a:ea typeface="Maven Pro"/>
              <a:cs typeface="Maven Pro"/>
              <a:sym typeface="Maven Pro"/>
            </a:endParaRPr>
          </a:p>
          <a:p>
            <a:pPr marL="457200" lvl="0" indent="-336550" algn="l" rtl="0">
              <a:spcBef>
                <a:spcPts val="1200"/>
              </a:spcBef>
              <a:spcAft>
                <a:spcPts val="0"/>
              </a:spcAft>
              <a:buClr>
                <a:srgbClr val="0000FF"/>
              </a:buClr>
              <a:buSzPts val="1700"/>
              <a:buFont typeface="Maven Pro"/>
              <a:buChar char="●"/>
            </a:pPr>
            <a:r>
              <a:rPr lang="en-US" sz="1700" b="1">
                <a:solidFill>
                  <a:srgbClr val="0000FF"/>
                </a:solidFill>
                <a:latin typeface="Maven Pro"/>
                <a:ea typeface="Maven Pro"/>
                <a:cs typeface="Maven Pro"/>
                <a:sym typeface="Maven Pro"/>
              </a:rPr>
              <a:t>Ελληνικός Ερυθρός Σταυρός (ΕΕΣ): Παροχή ιατροφαρμακευτικής, ψυχοκοινωνικής και νομικής υποστήριξης.</a:t>
            </a:r>
            <a:endParaRPr sz="1700" b="1">
              <a:solidFill>
                <a:srgbClr val="0000FF"/>
              </a:solidFill>
              <a:latin typeface="Maven Pro"/>
              <a:ea typeface="Maven Pro"/>
              <a:cs typeface="Maven Pro"/>
              <a:sym typeface="Maven Pro"/>
            </a:endParaRPr>
          </a:p>
          <a:p>
            <a:pPr marL="457200" lvl="0" indent="-336550" algn="l" rtl="0">
              <a:spcBef>
                <a:spcPts val="0"/>
              </a:spcBef>
              <a:spcAft>
                <a:spcPts val="0"/>
              </a:spcAft>
              <a:buClr>
                <a:srgbClr val="0000FF"/>
              </a:buClr>
              <a:buSzPts val="1700"/>
              <a:buFont typeface="Maven Pro"/>
              <a:buChar char="●"/>
            </a:pPr>
            <a:r>
              <a:rPr lang="en-US" sz="1700" b="1">
                <a:solidFill>
                  <a:srgbClr val="0000FF"/>
                </a:solidFill>
                <a:latin typeface="Maven Pro"/>
                <a:ea typeface="Maven Pro"/>
                <a:cs typeface="Maven Pro"/>
                <a:sym typeface="Maven Pro"/>
              </a:rPr>
              <a:t>Γιατροί του Κόσμου (Ελληνική Αντιπροσωπεία): Παροχή ιατρικής βοήθειας σε ευάλωτους πληθυσμούς.</a:t>
            </a:r>
            <a:endParaRPr sz="1700" b="1">
              <a:solidFill>
                <a:srgbClr val="0000FF"/>
              </a:solidFill>
              <a:latin typeface="Maven Pro"/>
              <a:ea typeface="Maven Pro"/>
              <a:cs typeface="Maven Pro"/>
              <a:sym typeface="Maven Pro"/>
            </a:endParaRPr>
          </a:p>
          <a:p>
            <a:pPr marL="457200" lvl="0" indent="-336550" algn="l" rtl="0">
              <a:spcBef>
                <a:spcPts val="0"/>
              </a:spcBef>
              <a:spcAft>
                <a:spcPts val="0"/>
              </a:spcAft>
              <a:buClr>
                <a:srgbClr val="0000FF"/>
              </a:buClr>
              <a:buSzPts val="1700"/>
              <a:buFont typeface="Maven Pro"/>
              <a:buChar char="●"/>
            </a:pPr>
            <a:r>
              <a:rPr lang="en-US" sz="1700" b="1">
                <a:solidFill>
                  <a:srgbClr val="0000FF"/>
                </a:solidFill>
                <a:latin typeface="Maven Pro"/>
                <a:ea typeface="Maven Pro"/>
                <a:cs typeface="Maven Pro"/>
                <a:sym typeface="Maven Pro"/>
              </a:rPr>
              <a:t>Χαμόγελο του Παιδιού: Δράσεις για την αντιμετώπιση των προβλημάτων των παιδιών (βία, εξαφάνιση, υγεία).</a:t>
            </a:r>
            <a:endParaRPr sz="1700" b="1">
              <a:solidFill>
                <a:srgbClr val="0000FF"/>
              </a:solidFill>
              <a:latin typeface="Maven Pro"/>
              <a:ea typeface="Maven Pro"/>
              <a:cs typeface="Maven Pro"/>
              <a:sym typeface="Maven Pro"/>
            </a:endParaRPr>
          </a:p>
          <a:p>
            <a:pPr marL="914400" lvl="0" indent="0" algn="l" rtl="0">
              <a:spcBef>
                <a:spcPts val="1200"/>
              </a:spcBef>
              <a:spcAft>
                <a:spcPts val="1200"/>
              </a:spcAft>
              <a:buNone/>
            </a:pPr>
            <a:endParaRPr sz="1700" b="1">
              <a:solidFill>
                <a:srgbClr val="CC4125"/>
              </a:solidFill>
              <a:latin typeface="Maven Pro"/>
              <a:ea typeface="Maven Pro"/>
              <a:cs typeface="Maven Pro"/>
              <a:sym typeface="Maven Pro"/>
            </a:endParaRPr>
          </a:p>
        </p:txBody>
      </p:sp>
      <p:pic>
        <p:nvPicPr>
          <p:cNvPr id="70" name="Google Shape;70;p15"/>
          <p:cNvPicPr preferRelativeResize="0"/>
          <p:nvPr/>
        </p:nvPicPr>
        <p:blipFill>
          <a:blip r:embed="rId1"/>
          <a:stretch>
            <a:fillRect/>
          </a:stretch>
        </p:blipFill>
        <p:spPr>
          <a:xfrm>
            <a:off x="5912175" y="4454075"/>
            <a:ext cx="3231825" cy="689425"/>
          </a:xfrm>
          <a:prstGeom prst="rect">
            <a:avLst/>
          </a:prstGeom>
          <a:noFill/>
          <a:ln>
            <a:noFill/>
          </a:ln>
        </p:spPr>
      </p:pic>
    </p:spTree>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74" name="Shape 74"/>
        <p:cNvGrpSpPr/>
        <p:nvPr/>
      </p:nvGrpSpPr>
      <p:grpSpPr>
        <a:xfrm>
          <a:off x="0" y="0"/>
          <a:ext cx="0" cy="0"/>
          <a:chOff x="0" y="0"/>
          <a:chExt cx="0" cy="0"/>
        </a:xfrm>
      </p:grpSpPr>
      <p:sp>
        <p:nvSpPr>
          <p:cNvPr id="75" name="Google Shape;75;p16"/>
          <p:cNvSpPr txBox="1"/>
          <p:nvPr>
            <p:ph type="title"/>
          </p:nvPr>
        </p:nvSpPr>
        <p:spPr>
          <a:xfrm>
            <a:off x="0" y="0"/>
            <a:ext cx="8520600" cy="572700"/>
          </a:xfrm>
          <a:prstGeom prst="rect">
            <a:avLst/>
          </a:prstGeom>
        </p:spPr>
        <p:txBody>
          <a:bodyPr spcFirstLastPara="1" wrap="square" lIns="91425" tIns="91425" rIns="91425" bIns="91425" anchor="t" anchorCtr="0">
            <a:normAutofit fontScale="90000"/>
          </a:bodyPr>
          <a:lstStyle/>
          <a:p>
            <a:pPr marL="0" lvl="0" indent="0" algn="l" rtl="0">
              <a:lnSpc>
                <a:spcPct val="115000"/>
              </a:lnSpc>
              <a:spcBef>
                <a:spcPts val="0"/>
              </a:spcBef>
              <a:spcAft>
                <a:spcPts val="0"/>
              </a:spcAft>
              <a:buClr>
                <a:schemeClr val="dk1"/>
              </a:buClr>
              <a:buSzPct val="39000"/>
              <a:buFont typeface="Arial" panose="020B0604020202020204"/>
              <a:buNone/>
            </a:pPr>
            <a:r>
              <a:rPr lang="en-US" b="1">
                <a:solidFill>
                  <a:schemeClr val="accent1"/>
                </a:solidFill>
                <a:latin typeface="Maven Pro"/>
                <a:ea typeface="Maven Pro"/>
                <a:cs typeface="Maven Pro"/>
                <a:sym typeface="Maven Pro"/>
              </a:rPr>
              <a:t>Η συμβολή των ΜΚΟ στα ανθρώπινα δικαιώματα</a:t>
            </a:r>
            <a:endParaRPr b="1">
              <a:solidFill>
                <a:schemeClr val="accent1"/>
              </a:solidFill>
              <a:latin typeface="Maven Pro"/>
              <a:ea typeface="Maven Pro"/>
              <a:cs typeface="Maven Pro"/>
              <a:sym typeface="Maven Pro"/>
            </a:endParaRPr>
          </a:p>
          <a:p>
            <a:pPr marL="0" lvl="0" indent="0" algn="l" rtl="0">
              <a:spcBef>
                <a:spcPts val="1200"/>
              </a:spcBef>
              <a:spcAft>
                <a:spcPts val="0"/>
              </a:spcAft>
              <a:buNone/>
            </a:pPr>
          </a:p>
        </p:txBody>
      </p:sp>
      <p:sp>
        <p:nvSpPr>
          <p:cNvPr id="76" name="Google Shape;76;p16"/>
          <p:cNvSpPr txBox="1"/>
          <p:nvPr>
            <p:ph type="body" idx="1"/>
          </p:nvPr>
        </p:nvSpPr>
        <p:spPr>
          <a:xfrm>
            <a:off x="0" y="419100"/>
            <a:ext cx="9144000" cy="5125720"/>
          </a:xfrm>
          <a:prstGeom prst="rect">
            <a:avLst/>
          </a:prstGeom>
        </p:spPr>
        <p:txBody>
          <a:bodyPr spcFirstLastPara="1" wrap="square" lIns="91425" tIns="91425" rIns="91425" bIns="91425" anchor="t" anchorCtr="0">
            <a:normAutofit fontScale="82500"/>
          </a:bodyPr>
          <a:lstStyle/>
          <a:p>
            <a:pPr marL="457200" lvl="0" indent="-340360" algn="l" rtl="0">
              <a:spcBef>
                <a:spcPts val="0"/>
              </a:spcBef>
              <a:spcAft>
                <a:spcPts val="0"/>
              </a:spcAft>
              <a:buClr>
                <a:schemeClr val="accent1"/>
              </a:buClr>
              <a:buSzPct val="100000"/>
              <a:buFont typeface="Maven Pro"/>
              <a:buChar char="●"/>
            </a:pPr>
            <a:r>
              <a:rPr lang="en-US" sz="1900" b="1">
                <a:solidFill>
                  <a:schemeClr val="dk1"/>
                </a:solidFill>
                <a:latin typeface="Maven Pro"/>
                <a:ea typeface="Maven Pro"/>
                <a:cs typeface="Maven Pro"/>
                <a:sym typeface="Maven Pro"/>
              </a:rPr>
              <a:t>Πολλές </a:t>
            </a:r>
            <a:r>
              <a:rPr lang="en-US" sz="1900" b="1">
                <a:solidFill>
                  <a:schemeClr val="accent1"/>
                </a:solidFill>
                <a:latin typeface="Maven Pro"/>
                <a:ea typeface="Maven Pro"/>
                <a:cs typeface="Maven Pro"/>
                <a:sym typeface="Maven Pro"/>
              </a:rPr>
              <a:t>ΜΚΟ</a:t>
            </a:r>
            <a:r>
              <a:rPr lang="en-US" sz="1900" b="1">
                <a:solidFill>
                  <a:schemeClr val="dk1"/>
                </a:solidFill>
                <a:latin typeface="Maven Pro"/>
                <a:ea typeface="Maven Pro"/>
                <a:cs typeface="Maven Pro"/>
                <a:sym typeface="Maven Pro"/>
              </a:rPr>
              <a:t> ανά τον κόσμο αφιερώνουν τις προσπάθειές τους στην προστασία των ανθρωπίνων δικαιωμάτων και στον τερματισμό των παραβιάσεων τους. Κάποιες από τις μεγαλύτερες διατηρούν εκτενείς ιστοσελίδες υπέρ των ανθρωπίνων δικαιωμάτων όπου αποδεικνύουν τις παραβιάσεις και ζητούν διορθωτικές ενέργειες, τόσο σε επίπεδο κυβερνήσεων όσο και στο επίπεδο του απλού πολίτη. Έχει κριθεί απαραίτητη η υποστήριξη των πολιτών για τη δράση τους και η καταδίκη των παραβιάσεων είναι σημαντική για την επιτυχία τους, καθώς οι οργανισμοί ανθρωπίνων δικαιωμάτων είναι περισσότερο αποτελεσματικοί όταν στο αίτημά τους για αποκατάσταση συνηγορεί και μεγάλο πλήθος πολιτών.</a:t>
            </a:r>
            <a:endParaRPr sz="1900" b="1">
              <a:solidFill>
                <a:schemeClr val="dk1"/>
              </a:solidFill>
              <a:latin typeface="Maven Pro"/>
              <a:ea typeface="Maven Pro"/>
              <a:cs typeface="Maven Pro"/>
              <a:sym typeface="Maven Pro"/>
            </a:endParaRPr>
          </a:p>
          <a:p>
            <a:pPr marL="457200" lvl="0" indent="-340360" algn="l" rtl="0">
              <a:spcBef>
                <a:spcPts val="0"/>
              </a:spcBef>
              <a:spcAft>
                <a:spcPts val="0"/>
              </a:spcAft>
              <a:buClr>
                <a:schemeClr val="accent1"/>
              </a:buClr>
              <a:buSzPct val="100000"/>
              <a:buFont typeface="Maven Pro"/>
              <a:buChar char="●"/>
            </a:pPr>
            <a:r>
              <a:rPr lang="en-US" sz="1900" b="1">
                <a:solidFill>
                  <a:schemeClr val="dk1"/>
                </a:solidFill>
                <a:latin typeface="Maven Pro"/>
                <a:ea typeface="Maven Pro"/>
                <a:cs typeface="Maven Pro"/>
                <a:sym typeface="Maven Pro"/>
              </a:rPr>
              <a:t>Σε όλο τον κόσμο, υπέρμαχοι των ανθρωπίνων δικαιωμάτων είναι ως επί το πλείστον απλοί πολίτες και όχι κυβερνητικοί αξιωματούχοι. Συγκεκριμένα, οι μη κυβερνητικοί οργανισμοί (</a:t>
            </a:r>
            <a:r>
              <a:rPr lang="en-US" sz="1900" b="1">
                <a:solidFill>
                  <a:schemeClr val="accent1"/>
                </a:solidFill>
                <a:latin typeface="Maven Pro"/>
                <a:ea typeface="Maven Pro"/>
                <a:cs typeface="Maven Pro"/>
                <a:sym typeface="Maven Pro"/>
              </a:rPr>
              <a:t>ΜΚΟ</a:t>
            </a:r>
            <a:r>
              <a:rPr lang="en-US" sz="1900" b="1">
                <a:solidFill>
                  <a:schemeClr val="dk1"/>
                </a:solidFill>
                <a:latin typeface="Maven Pro"/>
                <a:ea typeface="Maven Pro"/>
                <a:cs typeface="Maven Pro"/>
                <a:sym typeface="Maven Pro"/>
              </a:rPr>
              <a:t>) έχουν παίξει κυρίαρχο ρόλο στην εστίαση της διεθνούς κοινότητας σε θέματα που άπτονται των ανθρωπίνων δικαιωμάτων. Οι </a:t>
            </a:r>
            <a:r>
              <a:rPr lang="en-US" sz="1900" b="1">
                <a:solidFill>
                  <a:schemeClr val="accent1"/>
                </a:solidFill>
                <a:latin typeface="Maven Pro"/>
                <a:ea typeface="Maven Pro"/>
                <a:cs typeface="Maven Pro"/>
                <a:sym typeface="Maven Pro"/>
              </a:rPr>
              <a:t>ΜΚΟ</a:t>
            </a:r>
            <a:r>
              <a:rPr lang="en-US" sz="1900" b="1">
                <a:solidFill>
                  <a:schemeClr val="dk1"/>
                </a:solidFill>
                <a:latin typeface="Maven Pro"/>
                <a:ea typeface="Maven Pro"/>
                <a:cs typeface="Maven Pro"/>
                <a:sym typeface="Maven Pro"/>
              </a:rPr>
              <a:t> παρακολουθούν τις ενέργειες των κυβερνήσεων και τις πιέζουν να ενεργούν σύμφωνα με τις αρχές των ανθρωπίνων δικαιωμάτων. </a:t>
            </a:r>
            <a:r>
              <a:rPr lang="en-US" sz="1715">
                <a:latin typeface="Nunito"/>
                <a:ea typeface="Nunito"/>
                <a:cs typeface="Nunito"/>
                <a:sym typeface="Nunito"/>
              </a:rPr>
              <a:t>[2]</a:t>
            </a:r>
            <a:endParaRPr sz="1715" b="1">
              <a:solidFill>
                <a:schemeClr val="dk1"/>
              </a:solidFill>
              <a:latin typeface="Nunito"/>
              <a:ea typeface="Nunito"/>
              <a:cs typeface="Nunito"/>
              <a:sym typeface="Nunito"/>
            </a:endParaRPr>
          </a:p>
          <a:p>
            <a:pPr marL="0" lvl="0" indent="0" algn="l" rtl="0">
              <a:spcBef>
                <a:spcPts val="1200"/>
              </a:spcBef>
              <a:spcAft>
                <a:spcPts val="1200"/>
              </a:spcAft>
              <a:buNone/>
            </a:pPr>
          </a:p>
        </p:txBody>
      </p:sp>
      <p:pic>
        <p:nvPicPr>
          <p:cNvPr id="77" name="Google Shape;77;p16"/>
          <p:cNvPicPr preferRelativeResize="0"/>
          <p:nvPr/>
        </p:nvPicPr>
        <p:blipFill>
          <a:blip r:embed="rId1"/>
          <a:stretch>
            <a:fillRect/>
          </a:stretch>
        </p:blipFill>
        <p:spPr>
          <a:xfrm>
            <a:off x="5912175" y="4454075"/>
            <a:ext cx="3231825" cy="689425"/>
          </a:xfrm>
          <a:prstGeom prst="rect">
            <a:avLst/>
          </a:prstGeom>
          <a:noFill/>
          <a:ln>
            <a:noFill/>
          </a:ln>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75"/>
                                        </p:tgtEl>
                                        <p:attrNameLst>
                                          <p:attrName>style.visibility</p:attrName>
                                        </p:attrNameLst>
                                      </p:cBhvr>
                                      <p:to>
                                        <p:strVal val="visible"/>
                                      </p:to>
                                    </p:set>
                                    <p:animEffect transition="in" filter="fade">
                                      <p:cBhvr>
                                        <p:cTn id="7" dur="1000"/>
                                        <p:tgtEl>
                                          <p:spTgt spid="7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81" name="Shape 81"/>
        <p:cNvGrpSpPr/>
        <p:nvPr/>
      </p:nvGrpSpPr>
      <p:grpSpPr>
        <a:xfrm>
          <a:off x="0" y="0"/>
          <a:ext cx="0" cy="0"/>
          <a:chOff x="0" y="0"/>
          <a:chExt cx="0" cy="0"/>
        </a:xfrm>
      </p:grpSpPr>
      <p:sp>
        <p:nvSpPr>
          <p:cNvPr id="82" name="Google Shape;82;p17"/>
          <p:cNvSpPr txBox="1"/>
          <p:nvPr>
            <p:ph type="title"/>
          </p:nvPr>
        </p:nvSpPr>
        <p:spPr>
          <a:xfrm>
            <a:off x="0" y="0"/>
            <a:ext cx="8520600" cy="572700"/>
          </a:xfrm>
          <a:prstGeom prst="rect">
            <a:avLst/>
          </a:prstGeom>
          <a:ln>
            <a:noFill/>
          </a:ln>
        </p:spPr>
        <p:txBody>
          <a:bodyPr spcFirstLastPara="1" wrap="square" lIns="91425" tIns="91425" rIns="91425" bIns="91425" anchor="t" anchorCtr="0">
            <a:noAutofit/>
          </a:bodyPr>
          <a:lstStyle/>
          <a:p>
            <a:pPr marL="0" lvl="0" indent="0" algn="l" rtl="0">
              <a:spcBef>
                <a:spcPts val="0"/>
              </a:spcBef>
              <a:spcAft>
                <a:spcPts val="0"/>
              </a:spcAft>
              <a:buSzPts val="990"/>
              <a:buNone/>
            </a:pPr>
            <a:r>
              <a:rPr lang="en-US" sz="2320" b="1">
                <a:solidFill>
                  <a:schemeClr val="accent1"/>
                </a:solidFill>
                <a:latin typeface="Maven Pro"/>
                <a:ea typeface="Maven Pro"/>
                <a:cs typeface="Maven Pro"/>
                <a:sym typeface="Maven Pro"/>
              </a:rPr>
              <a:t>Η συνεργασία των ΜΚΟ με διεθνείς οργανισμούς</a:t>
            </a:r>
            <a:endParaRPr sz="2320" b="1">
              <a:solidFill>
                <a:schemeClr val="accent1"/>
              </a:solidFill>
              <a:latin typeface="Maven Pro"/>
              <a:ea typeface="Maven Pro"/>
              <a:cs typeface="Maven Pro"/>
              <a:sym typeface="Maven Pro"/>
            </a:endParaRPr>
          </a:p>
          <a:p>
            <a:pPr marL="0" lvl="0" indent="0" algn="l" rtl="0">
              <a:spcBef>
                <a:spcPts val="0"/>
              </a:spcBef>
              <a:spcAft>
                <a:spcPts val="0"/>
              </a:spcAft>
              <a:buSzPts val="990"/>
              <a:buNone/>
            </a:pPr>
            <a:endParaRPr sz="2520"/>
          </a:p>
        </p:txBody>
      </p:sp>
      <p:sp>
        <p:nvSpPr>
          <p:cNvPr id="83" name="Google Shape;83;p17"/>
          <p:cNvSpPr txBox="1"/>
          <p:nvPr>
            <p:ph type="body" idx="1"/>
          </p:nvPr>
        </p:nvSpPr>
        <p:spPr>
          <a:xfrm>
            <a:off x="0" y="275590"/>
            <a:ext cx="9144000" cy="4867910"/>
          </a:xfrm>
          <a:prstGeom prst="rect">
            <a:avLst/>
          </a:prstGeom>
        </p:spPr>
        <p:txBody>
          <a:bodyPr spcFirstLastPara="1" wrap="square" lIns="91425" tIns="91425" rIns="91425" bIns="91425" anchor="t" anchorCtr="0">
            <a:normAutofit fontScale="25000" lnSpcReduction="10000"/>
          </a:bodyPr>
          <a:lstStyle/>
          <a:p>
            <a:pPr marL="0" lvl="0" indent="0" algn="ctr" rtl="0">
              <a:lnSpc>
                <a:spcPct val="156000"/>
              </a:lnSpc>
              <a:spcBef>
                <a:spcPts val="0"/>
              </a:spcBef>
              <a:spcAft>
                <a:spcPts val="0"/>
              </a:spcAft>
              <a:buNone/>
            </a:pPr>
            <a:r>
              <a:rPr lang="en-US" sz="7500" b="1" i="1" u="sng">
                <a:solidFill>
                  <a:srgbClr val="00002E"/>
                </a:solidFill>
                <a:latin typeface="Maven Pro"/>
                <a:ea typeface="Maven Pro"/>
                <a:cs typeface="Maven Pro"/>
                <a:sym typeface="Maven Pro"/>
              </a:rPr>
              <a:t>ΕΥΡΩΠΑΪΚΗ</a:t>
            </a:r>
            <a:r>
              <a:rPr lang="en-US" sz="7500" b="1" i="1" u="sng">
                <a:solidFill>
                  <a:srgbClr val="00002E"/>
                </a:solidFill>
                <a:latin typeface="Maven Pro"/>
                <a:ea typeface="Maven Pro"/>
                <a:cs typeface="Maven Pro"/>
                <a:sym typeface="Maven Pro"/>
              </a:rPr>
              <a:t> ΕΠΙΤΡΟΠΗ</a:t>
            </a:r>
            <a:endParaRPr sz="7500" b="1" i="1" u="sng">
              <a:solidFill>
                <a:srgbClr val="00002E"/>
              </a:solidFill>
              <a:latin typeface="Maven Pro"/>
              <a:ea typeface="Maven Pro"/>
              <a:cs typeface="Maven Pro"/>
              <a:sym typeface="Maven Pro"/>
            </a:endParaRPr>
          </a:p>
          <a:p>
            <a:pPr marL="457200" lvl="0" indent="-328295" algn="l" rtl="0">
              <a:lnSpc>
                <a:spcPct val="156000"/>
              </a:lnSpc>
              <a:spcBef>
                <a:spcPts val="1400"/>
              </a:spcBef>
              <a:spcAft>
                <a:spcPts val="0"/>
              </a:spcAft>
              <a:buClr>
                <a:schemeClr val="accent1"/>
              </a:buClr>
              <a:buSzPct val="100000"/>
              <a:buFont typeface="Maven Pro"/>
              <a:buChar char="●"/>
            </a:pPr>
            <a:r>
              <a:rPr lang="en-US" sz="6300" b="1">
                <a:solidFill>
                  <a:srgbClr val="00002E"/>
                </a:solidFill>
                <a:latin typeface="Maven Pro"/>
                <a:ea typeface="Maven Pro"/>
                <a:cs typeface="Maven Pro"/>
                <a:sym typeface="Maven Pro"/>
              </a:rPr>
              <a:t>Η υπηρεσία της</a:t>
            </a:r>
            <a:r>
              <a:rPr lang="en-US" sz="6300">
                <a:solidFill>
                  <a:srgbClr val="00002E"/>
                </a:solidFill>
                <a:latin typeface="Maven Pro Black"/>
                <a:ea typeface="Maven Pro Black"/>
                <a:cs typeface="Maven Pro Black"/>
                <a:sym typeface="Maven Pro Black"/>
              </a:rPr>
              <a:t> </a:t>
            </a:r>
            <a:r>
              <a:rPr lang="en-US" sz="6300">
                <a:solidFill>
                  <a:schemeClr val="accent1"/>
                </a:solidFill>
                <a:latin typeface="Maven Pro SemiBold"/>
                <a:ea typeface="Maven Pro SemiBold"/>
                <a:cs typeface="Maven Pro SemiBold"/>
                <a:sym typeface="Maven Pro SemiBold"/>
              </a:rPr>
              <a:t>Ευρωπαϊκής Επιτροπής</a:t>
            </a:r>
            <a:r>
              <a:rPr lang="en-US" sz="6300">
                <a:solidFill>
                  <a:srgbClr val="00002E"/>
                </a:solidFill>
                <a:latin typeface="Maven Pro SemiBold"/>
                <a:ea typeface="Maven Pro SemiBold"/>
                <a:cs typeface="Maven Pro SemiBold"/>
                <a:sym typeface="Maven Pro SemiBold"/>
              </a:rPr>
              <a:t> </a:t>
            </a:r>
            <a:r>
              <a:rPr lang="en-US" sz="6300" b="1">
                <a:solidFill>
                  <a:srgbClr val="00002E"/>
                </a:solidFill>
                <a:latin typeface="Maven Pro"/>
                <a:ea typeface="Maven Pro"/>
                <a:cs typeface="Maven Pro"/>
                <a:sym typeface="Maven Pro"/>
              </a:rPr>
              <a:t>που είναι αρμόδια για την ανθρωπιστική βοήθεια και την πολιτική προστασία (ECHO) συνεργάζεται με περισσότερες από 200 οργανώσεις-εταίρους για την παροχή ανθρωπιστικής βοήθειας σε ολόκληρο τον κόσμο. Ανάμεσα στους κυριότερους εταίρους ανθρωπιστικής βοήθειας συγκαταλέγονται οι μη κυβερνητικές οργανώσεις (ΜΚΟ), διεθνείς οργανώσεις, οργανισμοί των Ηνωμένων Εθνών και εξειδικευμένες υπηρεσίες των κρατών μελών της ΕΕ. Η ποικιλία των εταίρων αποτελεί σημαντικό πλεονέκτημα για την ECHO, γιατί την βοηθά να καλύπτει σε μεγάλο βαθμό τις συνεχώς αυξανόμενες ανάγκες - και υπό ολοένα πιο περίπλοκες συνθήκες - σε ολόκληρο τον κόσμο. Η ECHO αναπτύσσει όλο και πιο στενές σχέσεις συνεργασίας με τους εταίρους της, τόσο σε επίπεδο στρατηγικής όσο και σε επίπεδο διαχείρισης των ανθρωπιστικών επιχειρήσεων.</a:t>
            </a:r>
            <a:r>
              <a:rPr lang="en-US" sz="6300">
                <a:solidFill>
                  <a:srgbClr val="00002E"/>
                </a:solidFill>
                <a:latin typeface="Maven Pro"/>
                <a:ea typeface="Maven Pro"/>
                <a:cs typeface="Maven Pro"/>
                <a:sym typeface="Maven Pro"/>
              </a:rPr>
              <a:t> </a:t>
            </a:r>
            <a:r>
              <a:rPr lang="en-US" sz="6300">
                <a:latin typeface="Maven Pro"/>
                <a:ea typeface="Maven Pro"/>
                <a:cs typeface="Maven Pro"/>
                <a:sym typeface="Maven Pro"/>
              </a:rPr>
              <a:t>[3]</a:t>
            </a:r>
            <a:endParaRPr sz="6300">
              <a:latin typeface="Maven Pro"/>
              <a:ea typeface="Maven Pro"/>
              <a:cs typeface="Maven Pro"/>
              <a:sym typeface="Maven Pro"/>
            </a:endParaRPr>
          </a:p>
          <a:p>
            <a:pPr marL="0" lvl="0" indent="0" algn="l" rtl="0">
              <a:spcBef>
                <a:spcPts val="1400"/>
              </a:spcBef>
              <a:spcAft>
                <a:spcPts val="1200"/>
              </a:spcAft>
              <a:buNone/>
            </a:pPr>
          </a:p>
        </p:txBody>
      </p:sp>
      <p:pic>
        <p:nvPicPr>
          <p:cNvPr id="84" name="Google Shape;84;p17"/>
          <p:cNvPicPr preferRelativeResize="0"/>
          <p:nvPr/>
        </p:nvPicPr>
        <p:blipFill>
          <a:blip r:embed="rId1"/>
          <a:stretch>
            <a:fillRect/>
          </a:stretch>
        </p:blipFill>
        <p:spPr>
          <a:xfrm>
            <a:off x="5912175" y="4454075"/>
            <a:ext cx="3231825" cy="689425"/>
          </a:xfrm>
          <a:prstGeom prst="rect">
            <a:avLst/>
          </a:prstGeom>
          <a:noFill/>
          <a:ln>
            <a:noFill/>
          </a:ln>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82"/>
                                        </p:tgtEl>
                                        <p:attrNameLst>
                                          <p:attrName>style.visibility</p:attrName>
                                        </p:attrNameLst>
                                      </p:cBhvr>
                                      <p:to>
                                        <p:strVal val="visible"/>
                                      </p:to>
                                    </p:set>
                                    <p:animEffect transition="in" filter="fade">
                                      <p:cBhvr>
                                        <p:cTn id="7" dur="1000"/>
                                        <p:tgtEl>
                                          <p:spTgt spid="8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88" name="Shape 88"/>
        <p:cNvGrpSpPr/>
        <p:nvPr/>
      </p:nvGrpSpPr>
      <p:grpSpPr>
        <a:xfrm>
          <a:off x="0" y="0"/>
          <a:ext cx="0" cy="0"/>
          <a:chOff x="0" y="0"/>
          <a:chExt cx="0" cy="0"/>
        </a:xfrm>
      </p:grpSpPr>
      <p:sp>
        <p:nvSpPr>
          <p:cNvPr id="89" name="Google Shape;89;p18"/>
          <p:cNvSpPr txBox="1"/>
          <p:nvPr>
            <p:ph type="body" idx="1"/>
          </p:nvPr>
        </p:nvSpPr>
        <p:spPr>
          <a:xfrm>
            <a:off x="0" y="273685"/>
            <a:ext cx="9144000" cy="4869815"/>
          </a:xfrm>
          <a:prstGeom prst="rect">
            <a:avLst/>
          </a:prstGeom>
        </p:spPr>
        <p:txBody>
          <a:bodyPr spcFirstLastPara="1" wrap="square" lIns="91425" tIns="91425" rIns="91425" bIns="91425" anchor="t" anchorCtr="0">
            <a:normAutofit fontScale="32500" lnSpcReduction="10000"/>
          </a:bodyPr>
          <a:lstStyle/>
          <a:p>
            <a:pPr marL="457200" lvl="0" indent="0" algn="ctr" rtl="0">
              <a:lnSpc>
                <a:spcPct val="156000"/>
              </a:lnSpc>
              <a:spcBef>
                <a:spcPts val="0"/>
              </a:spcBef>
              <a:spcAft>
                <a:spcPts val="0"/>
              </a:spcAft>
              <a:buNone/>
            </a:pPr>
            <a:r>
              <a:rPr lang="en-US" sz="5715" b="1" i="1" u="sng">
                <a:solidFill>
                  <a:schemeClr val="dk1"/>
                </a:solidFill>
                <a:latin typeface="Maven Pro"/>
                <a:ea typeface="Maven Pro"/>
                <a:cs typeface="Maven Pro"/>
                <a:sym typeface="Maven Pro"/>
              </a:rPr>
              <a:t>ΟΡΓΑΝΙΣΜΟΣ ΗΝΩΜΕΝΩΝ ΕΘΝΩΝ</a:t>
            </a:r>
            <a:endParaRPr sz="5715" b="1" i="1" u="sng">
              <a:solidFill>
                <a:schemeClr val="dk1"/>
              </a:solidFill>
              <a:latin typeface="Maven Pro"/>
              <a:ea typeface="Maven Pro"/>
              <a:cs typeface="Maven Pro"/>
              <a:sym typeface="Maven Pro"/>
            </a:endParaRPr>
          </a:p>
          <a:p>
            <a:pPr marL="457200" lvl="0" indent="-327660" algn="l" rtl="0">
              <a:lnSpc>
                <a:spcPct val="156000"/>
              </a:lnSpc>
              <a:spcBef>
                <a:spcPts val="1400"/>
              </a:spcBef>
              <a:spcAft>
                <a:spcPts val="0"/>
              </a:spcAft>
              <a:buClr>
                <a:schemeClr val="accent1"/>
              </a:buClr>
              <a:buSzPct val="100000"/>
              <a:buFont typeface="Maven Pro"/>
              <a:buChar char="●"/>
            </a:pPr>
            <a:r>
              <a:rPr lang="en-US" sz="4790" b="1">
                <a:solidFill>
                  <a:schemeClr val="dk1"/>
                </a:solidFill>
                <a:latin typeface="Maven Pro"/>
                <a:ea typeface="Maven Pro"/>
                <a:cs typeface="Maven Pro"/>
                <a:sym typeface="Maven Pro"/>
              </a:rPr>
              <a:t>Από το 1947 υπάρχει συνεργασία των Μη Κυβερνητικών Οργανώσεων με το Τμήμα Δημόσιας Πληροφόρησης του</a:t>
            </a:r>
            <a:r>
              <a:rPr lang="en-US" sz="4790" b="1">
                <a:solidFill>
                  <a:schemeClr val="accent1"/>
                </a:solidFill>
                <a:latin typeface="Maven Pro"/>
                <a:ea typeface="Maven Pro"/>
                <a:cs typeface="Maven Pro"/>
                <a:sym typeface="Maven Pro"/>
              </a:rPr>
              <a:t> ΟΗΕ</a:t>
            </a:r>
            <a:r>
              <a:rPr lang="en-US" sz="4790" b="1">
                <a:solidFill>
                  <a:schemeClr val="dk1"/>
                </a:solidFill>
                <a:latin typeface="Maven Pro"/>
                <a:ea typeface="Maven Pro"/>
                <a:cs typeface="Maven Pro"/>
                <a:sym typeface="Maven Pro"/>
              </a:rPr>
              <a:t> (ΤΔΠ). </a:t>
            </a:r>
            <a:r>
              <a:rPr lang="en-US" sz="4790" b="1">
                <a:solidFill>
                  <a:schemeClr val="dk1"/>
                </a:solidFill>
                <a:highlight>
                  <a:schemeClr val="lt1"/>
                </a:highlight>
                <a:latin typeface="Maven Pro"/>
                <a:ea typeface="Maven Pro"/>
                <a:cs typeface="Maven Pro"/>
                <a:sym typeface="Maven Pro"/>
              </a:rPr>
              <a:t>Το Τμήμα Δημόσιας Πληροφόρησης επιδιώκει να προσεγγίσει, μέσω των συνδεδεμένων ΜΚΟ, τους πολίτες σε όλο τον κόσμο και να τους βοηθήσει στην κατανόηση του έργο και των στόχων των Ηνωμένων Εθνών. Το αρμόδιο για τι</a:t>
            </a:r>
            <a:r>
              <a:rPr lang="en-US" sz="4790" b="1">
                <a:solidFill>
                  <a:srgbClr val="222222"/>
                </a:solidFill>
                <a:highlight>
                  <a:schemeClr val="lt1"/>
                </a:highlight>
                <a:latin typeface="Maven Pro"/>
                <a:ea typeface="Maven Pro"/>
                <a:cs typeface="Maven Pro"/>
                <a:sym typeface="Maven Pro"/>
              </a:rPr>
              <a:t>ς ΜΚΟ τμήμα του Τμήματος Δημόσιας Πληροφόρησης λειτουργεί ως σύνδεσμος μεταξύ των Ηνωμένων Εθνών και των ΜΚΟ καθώς και των άλλων οργανώσεων της Κοινωνίας των Πολιτών. Είναι υπεύθυνο για τη συνεργασία με τις συνδεδεμένες ΜΚΟ και τους παρέχει ένα ευρύ φάσμα υπηρεσιών ενημέρωσης. Στις υπηρεσίες αυτές περιλαμβάνονται η εβδομαδιαία ενημέρωση των ΜΚΟ, τα εργαστήρια επικοινωνίας, η ετήσια διάσκεψη των ΜΚΟ καθώς και το πρόγραμμα κατατόπισης  των πρόσφατα συνδεδεμένων ΜΚΟ. </a:t>
            </a:r>
            <a:r>
              <a:rPr lang="en-US" sz="4790">
                <a:solidFill>
                  <a:srgbClr val="222222"/>
                </a:solidFill>
                <a:highlight>
                  <a:schemeClr val="lt1"/>
                </a:highlight>
                <a:latin typeface="Maven Pro"/>
                <a:ea typeface="Maven Pro"/>
                <a:cs typeface="Maven Pro"/>
                <a:sym typeface="Maven Pro"/>
              </a:rPr>
              <a:t>[4]</a:t>
            </a:r>
            <a:endParaRPr sz="4790">
              <a:solidFill>
                <a:srgbClr val="222222"/>
              </a:solidFill>
              <a:highlight>
                <a:schemeClr val="lt1"/>
              </a:highlight>
              <a:latin typeface="Maven Pro"/>
              <a:ea typeface="Maven Pro"/>
              <a:cs typeface="Maven Pro"/>
              <a:sym typeface="Maven Pro"/>
            </a:endParaRPr>
          </a:p>
          <a:p>
            <a:pPr marL="0" lvl="0" indent="0" algn="l" rtl="0">
              <a:spcBef>
                <a:spcPts val="1400"/>
              </a:spcBef>
              <a:spcAft>
                <a:spcPts val="1200"/>
              </a:spcAft>
              <a:buNone/>
            </a:pPr>
          </a:p>
        </p:txBody>
      </p:sp>
      <p:sp>
        <p:nvSpPr>
          <p:cNvPr id="90" name="Google Shape;90;p18"/>
          <p:cNvSpPr txBox="1"/>
          <p:nvPr>
            <p:ph type="title"/>
          </p:nvPr>
        </p:nvSpPr>
        <p:spPr>
          <a:xfrm>
            <a:off x="0" y="0"/>
            <a:ext cx="8520600" cy="572700"/>
          </a:xfrm>
          <a:prstGeom prst="rect">
            <a:avLst/>
          </a:prstGeom>
          <a:ln>
            <a:noFill/>
          </a:ln>
        </p:spPr>
        <p:txBody>
          <a:bodyPr spcFirstLastPara="1" wrap="square" lIns="91425" tIns="91425" rIns="91425" bIns="91425" anchor="t" anchorCtr="0">
            <a:noAutofit/>
          </a:bodyPr>
          <a:lstStyle/>
          <a:p>
            <a:pPr marL="0" lvl="0" indent="0" algn="l" rtl="0">
              <a:spcBef>
                <a:spcPts val="0"/>
              </a:spcBef>
              <a:spcAft>
                <a:spcPts val="0"/>
              </a:spcAft>
              <a:buSzPts val="990"/>
              <a:buNone/>
            </a:pPr>
            <a:r>
              <a:rPr lang="en-US" sz="2320" b="1">
                <a:solidFill>
                  <a:schemeClr val="accent1"/>
                </a:solidFill>
                <a:latin typeface="Maven Pro"/>
                <a:ea typeface="Maven Pro"/>
                <a:cs typeface="Maven Pro"/>
                <a:sym typeface="Maven Pro"/>
              </a:rPr>
              <a:t>Η συνεργασία των ΜΚΟ με διεθνείς οργανισμούς</a:t>
            </a:r>
            <a:endParaRPr sz="2320" b="1">
              <a:solidFill>
                <a:schemeClr val="accent1"/>
              </a:solidFill>
              <a:latin typeface="Maven Pro"/>
              <a:ea typeface="Maven Pro"/>
              <a:cs typeface="Maven Pro"/>
              <a:sym typeface="Maven Pro"/>
            </a:endParaRPr>
          </a:p>
          <a:p>
            <a:pPr marL="0" lvl="0" indent="0" algn="l" rtl="0">
              <a:spcBef>
                <a:spcPts val="0"/>
              </a:spcBef>
              <a:spcAft>
                <a:spcPts val="0"/>
              </a:spcAft>
              <a:buSzPts val="990"/>
              <a:buNone/>
            </a:pPr>
            <a:endParaRPr sz="2520"/>
          </a:p>
        </p:txBody>
      </p:sp>
      <p:pic>
        <p:nvPicPr>
          <p:cNvPr id="91" name="Google Shape;91;p18"/>
          <p:cNvPicPr preferRelativeResize="0"/>
          <p:nvPr/>
        </p:nvPicPr>
        <p:blipFill>
          <a:blip r:embed="rId1"/>
          <a:stretch>
            <a:fillRect/>
          </a:stretch>
        </p:blipFill>
        <p:spPr>
          <a:xfrm>
            <a:off x="5912175" y="4454075"/>
            <a:ext cx="3231825" cy="689425"/>
          </a:xfrm>
          <a:prstGeom prst="rect">
            <a:avLst/>
          </a:prstGeom>
          <a:noFill/>
          <a:ln>
            <a:noFill/>
          </a:ln>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90"/>
                                        </p:tgtEl>
                                        <p:attrNameLst>
                                          <p:attrName>style.visibility</p:attrName>
                                        </p:attrNameLst>
                                      </p:cBhvr>
                                      <p:to>
                                        <p:strVal val="visible"/>
                                      </p:to>
                                    </p:set>
                                    <p:animEffect transition="in" filter="fade">
                                      <p:cBhvr>
                                        <p:cTn id="7" dur="1000"/>
                                        <p:tgtEl>
                                          <p:spTgt spid="9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95" name="Shape 95"/>
        <p:cNvGrpSpPr/>
        <p:nvPr/>
      </p:nvGrpSpPr>
      <p:grpSpPr>
        <a:xfrm>
          <a:off x="0" y="0"/>
          <a:ext cx="0" cy="0"/>
          <a:chOff x="0" y="0"/>
          <a:chExt cx="0" cy="0"/>
        </a:xfrm>
      </p:grpSpPr>
      <p:sp>
        <p:nvSpPr>
          <p:cNvPr id="96" name="Google Shape;96;p19"/>
          <p:cNvSpPr txBox="1"/>
          <p:nvPr>
            <p:ph type="title"/>
          </p:nvPr>
        </p:nvSpPr>
        <p:spPr>
          <a:xfrm>
            <a:off x="0" y="0"/>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US" sz="2610">
                <a:solidFill>
                  <a:schemeClr val="accent1"/>
                </a:solidFill>
                <a:latin typeface="Maven Pro"/>
                <a:ea typeface="Maven Pro"/>
                <a:cs typeface="Maven Pro"/>
                <a:sym typeface="Maven Pro"/>
              </a:rPr>
              <a:t>Παράδειγμα επίδρασης των ΜΚΟ στο διεθνές δίκαιο</a:t>
            </a:r>
            <a:endParaRPr sz="2610">
              <a:solidFill>
                <a:schemeClr val="accent1"/>
              </a:solidFill>
              <a:latin typeface="Maven Pro"/>
              <a:ea typeface="Maven Pro"/>
              <a:cs typeface="Maven Pro"/>
              <a:sym typeface="Maven Pro"/>
            </a:endParaRPr>
          </a:p>
        </p:txBody>
      </p:sp>
      <p:sp>
        <p:nvSpPr>
          <p:cNvPr id="97" name="Google Shape;97;p19"/>
          <p:cNvSpPr txBox="1"/>
          <p:nvPr>
            <p:ph type="body" idx="1"/>
          </p:nvPr>
        </p:nvSpPr>
        <p:spPr>
          <a:xfrm>
            <a:off x="0" y="417195"/>
            <a:ext cx="9144000" cy="4726305"/>
          </a:xfrm>
          <a:prstGeom prst="rect">
            <a:avLst/>
          </a:prstGeom>
        </p:spPr>
        <p:txBody>
          <a:bodyPr spcFirstLastPara="1" wrap="square" lIns="91425" tIns="91425" rIns="91425" bIns="91425" anchor="t" anchorCtr="0">
            <a:normAutofit lnSpcReduction="20000"/>
          </a:bodyPr>
          <a:lstStyle/>
          <a:p>
            <a:pPr marL="457200" lvl="0" indent="-323850" algn="l" rtl="0">
              <a:spcBef>
                <a:spcPts val="0"/>
              </a:spcBef>
              <a:spcAft>
                <a:spcPts val="0"/>
              </a:spcAft>
              <a:buClr>
                <a:schemeClr val="accent1"/>
              </a:buClr>
              <a:buSzPts val="1500"/>
              <a:buFont typeface="Maven Pro"/>
              <a:buChar char="●"/>
            </a:pPr>
            <a:r>
              <a:rPr lang="en-US" sz="1500" b="1">
                <a:latin typeface="Maven Pro"/>
                <a:ea typeface="Maven Pro"/>
                <a:cs typeface="Maven Pro"/>
                <a:sym typeface="Maven Pro"/>
              </a:rPr>
              <a:t>Η </a:t>
            </a:r>
            <a:r>
              <a:rPr lang="en-US" sz="1500" b="1">
                <a:solidFill>
                  <a:schemeClr val="accent1"/>
                </a:solidFill>
                <a:latin typeface="Maven Pro"/>
                <a:ea typeface="Maven Pro"/>
                <a:cs typeface="Maven Pro"/>
                <a:sym typeface="Maven Pro"/>
              </a:rPr>
              <a:t>Διεθνής Εκστρατεία για την Απαγόρευση των Ναρκών</a:t>
            </a:r>
            <a:r>
              <a:rPr lang="en-US" sz="1500" b="1">
                <a:latin typeface="Maven Pro"/>
                <a:ea typeface="Maven Pro"/>
                <a:cs typeface="Maven Pro"/>
                <a:sym typeface="Maven Pro"/>
              </a:rPr>
              <a:t> (International Campaign to Ban Landmines) είναι μία συμμαχία ΜΚΟ, στόχος της οποίας είναι να σταματήσει η παραγωγή και η χρήση των ναρκών κατά προσωπικού. Η συμμαχία σχηματίστηκε το 1992 όταν έξι οργανισμοί με παραπλήσια ενδιαφέροντα, το </a:t>
            </a:r>
            <a:r>
              <a:rPr lang="en-US" sz="1500" b="1">
                <a:solidFill>
                  <a:schemeClr val="accent1"/>
                </a:solidFill>
                <a:latin typeface="Maven Pro"/>
                <a:ea typeface="Maven Pro"/>
                <a:cs typeface="Maven Pro"/>
                <a:sym typeface="Maven Pro"/>
              </a:rPr>
              <a:t>Παρατηρητήριο Ανθρωπίνων Δικαιωμάτων</a:t>
            </a:r>
            <a:r>
              <a:rPr lang="en-US" sz="1500" b="1">
                <a:latin typeface="Maven Pro"/>
                <a:ea typeface="Maven Pro"/>
                <a:cs typeface="Maven Pro"/>
                <a:sym typeface="Maven Pro"/>
              </a:rPr>
              <a:t> (Human Rights Watch, </a:t>
            </a:r>
            <a:r>
              <a:rPr lang="en-US" sz="1500" b="1">
                <a:solidFill>
                  <a:schemeClr val="accent1"/>
                </a:solidFill>
                <a:latin typeface="Maven Pro"/>
                <a:ea typeface="Maven Pro"/>
                <a:cs typeface="Maven Pro"/>
                <a:sym typeface="Maven Pro"/>
              </a:rPr>
              <a:t>Μέντικο Ιντερνάσιοναλ</a:t>
            </a:r>
            <a:r>
              <a:rPr lang="en-US" sz="1500" b="1">
                <a:latin typeface="Maven Pro"/>
                <a:ea typeface="Maven Pro"/>
                <a:cs typeface="Maven Pro"/>
                <a:sym typeface="Maven Pro"/>
              </a:rPr>
              <a:t> (medico international), </a:t>
            </a:r>
            <a:r>
              <a:rPr lang="en-US" sz="1500" b="1">
                <a:solidFill>
                  <a:schemeClr val="accent1"/>
                </a:solidFill>
                <a:latin typeface="Maven Pro"/>
                <a:ea typeface="Maven Pro"/>
                <a:cs typeface="Maven Pro"/>
                <a:sym typeface="Maven Pro"/>
              </a:rPr>
              <a:t>Διεθνής Αναπηρία</a:t>
            </a:r>
            <a:r>
              <a:rPr lang="en-US" sz="1500" b="1">
                <a:latin typeface="Maven Pro"/>
                <a:ea typeface="Maven Pro"/>
                <a:cs typeface="Maven Pro"/>
                <a:sym typeface="Maven Pro"/>
              </a:rPr>
              <a:t> (Handicap International), </a:t>
            </a:r>
            <a:r>
              <a:rPr lang="en-US" sz="1500" b="1">
                <a:solidFill>
                  <a:schemeClr val="accent1"/>
                </a:solidFill>
                <a:latin typeface="Maven Pro"/>
                <a:ea typeface="Maven Pro"/>
                <a:cs typeface="Maven Pro"/>
                <a:sym typeface="Maven Pro"/>
              </a:rPr>
              <a:t>Γιατροί για τα Ανθρώπινα Δικαιώματα</a:t>
            </a:r>
            <a:r>
              <a:rPr lang="en-US" sz="1500" b="1">
                <a:latin typeface="Maven Pro"/>
                <a:ea typeface="Maven Pro"/>
                <a:cs typeface="Maven Pro"/>
                <a:sym typeface="Maven Pro"/>
              </a:rPr>
              <a:t> (Physicians for Human Rights), </a:t>
            </a:r>
            <a:r>
              <a:rPr lang="en-US" sz="1500" b="1">
                <a:solidFill>
                  <a:schemeClr val="accent1"/>
                </a:solidFill>
                <a:latin typeface="Maven Pro"/>
                <a:ea typeface="Maven Pro"/>
                <a:cs typeface="Maven Pro"/>
                <a:sym typeface="Maven Pro"/>
              </a:rPr>
              <a:t>Ίδρυμα Βετεράνων του Βιετνάμ της Αμερικής</a:t>
            </a:r>
            <a:r>
              <a:rPr lang="en-US" sz="1500" b="1">
                <a:latin typeface="Maven Pro"/>
                <a:ea typeface="Maven Pro"/>
                <a:cs typeface="Maven Pro"/>
                <a:sym typeface="Maven Pro"/>
              </a:rPr>
              <a:t> (Vietnam Veterans of America Foundation) και η </a:t>
            </a:r>
            <a:r>
              <a:rPr lang="en-US" sz="1500" b="1">
                <a:solidFill>
                  <a:schemeClr val="accent1"/>
                </a:solidFill>
                <a:latin typeface="Maven Pro"/>
                <a:ea typeface="Maven Pro"/>
                <a:cs typeface="Maven Pro"/>
                <a:sym typeface="Maven Pro"/>
              </a:rPr>
              <a:t>Συμβουλευτική Ομάδα Ναρκών</a:t>
            </a:r>
            <a:r>
              <a:rPr lang="en-US" sz="1500" b="1">
                <a:latin typeface="Maven Pro"/>
                <a:ea typeface="Maven Pro"/>
                <a:cs typeface="Maven Pro"/>
                <a:sym typeface="Maven Pro"/>
              </a:rPr>
              <a:t> (Mines Advisory Group), συμφώνησαν να συνεργαστούν στον κοινό τους στόχο.</a:t>
            </a:r>
            <a:endParaRPr sz="1500" b="1">
              <a:latin typeface="Maven Pro"/>
              <a:ea typeface="Maven Pro"/>
              <a:cs typeface="Maven Pro"/>
              <a:sym typeface="Maven Pro"/>
            </a:endParaRPr>
          </a:p>
          <a:p>
            <a:pPr marL="457200" lvl="0" indent="-323850" algn="l" rtl="0">
              <a:spcBef>
                <a:spcPts val="0"/>
              </a:spcBef>
              <a:spcAft>
                <a:spcPts val="0"/>
              </a:spcAft>
              <a:buClr>
                <a:schemeClr val="accent1"/>
              </a:buClr>
              <a:buSzPts val="1500"/>
              <a:buFont typeface="Maven Pro"/>
              <a:buChar char="●"/>
            </a:pPr>
            <a:r>
              <a:rPr lang="en-US" sz="1500" b="1">
                <a:latin typeface="Maven Pro"/>
                <a:ea typeface="Maven Pro"/>
                <a:cs typeface="Maven Pro"/>
                <a:sym typeface="Maven Pro"/>
              </a:rPr>
              <a:t>Η μεγαλύτερη επιτυχία της εκστρατείας ήταν το 1999, όταν τέθηκε σε ισχύ η </a:t>
            </a:r>
            <a:r>
              <a:rPr lang="en-US" sz="1500" b="1">
                <a:solidFill>
                  <a:schemeClr val="accent1"/>
                </a:solidFill>
                <a:latin typeface="Maven Pro"/>
                <a:ea typeface="Maven Pro"/>
                <a:cs typeface="Maven Pro"/>
                <a:sym typeface="Maven Pro"/>
              </a:rPr>
              <a:t>συνθήκη της Οττάβα</a:t>
            </a:r>
            <a:r>
              <a:rPr lang="en-US" sz="1500" b="1">
                <a:latin typeface="Maven Pro"/>
                <a:ea typeface="Maven Pro"/>
                <a:cs typeface="Maven Pro"/>
                <a:sym typeface="Maven Pro"/>
              </a:rPr>
              <a:t>, η οποία απαγορεύει τη χρήση ναρκών κατά προσωπικού. Το Δεκέμβριο του 1997, 122 κυβερνήσεις υπέγραψαν τη συνθήκη στην Οττάβα του Καναδά. Τέθηκε σε ισχύ και ενσωματώθηκε στο διεθνές δίκαιο το Μάρτιο του 1999, ταχύτερα από κάθε άλλη ανάλογη συνθήκη. Η συνθήκη είναι ακόμη </a:t>
            </a:r>
            <a:r>
              <a:rPr lang="en-US" sz="1500" b="1">
                <a:latin typeface="Maven Pro"/>
                <a:ea typeface="Maven Pro"/>
                <a:cs typeface="Maven Pro"/>
                <a:sym typeface="Maven Pro"/>
              </a:rPr>
              <a:t>ανοιχτή</a:t>
            </a:r>
            <a:r>
              <a:rPr lang="en-US" sz="1500" b="1">
                <a:latin typeface="Maven Pro"/>
                <a:ea typeface="Maven Pro"/>
                <a:cs typeface="Maven Pro"/>
                <a:sym typeface="Maven Pro"/>
              </a:rPr>
              <a:t> για επικύρωση από τις χώρες που την υπέγραψαν και για υπογραφή για αυτές που δεν την υπέγραψαν μέχρι το Μάρτιο του 1999. Μέχρι τις 15 Αυγούστου 2007, 157 χώρες έχουν υπογράψει τη σύμβαση και 155 την έχουν επικυρώσει. Οι Νήσοι Μάρσαλ και η Πολωνία υπέγραψαν τη συνθήκη αλλά δεν την έχουν ακόμη επικυρώσει. Υπάρχουν ακόμη 38 χώρες, που δεν υπέγραψαν μεν τη συνθήκη, αλλά έχουν πλέον τη δυνατότητα να το πράξουν. </a:t>
            </a:r>
            <a:r>
              <a:rPr lang="en-US" sz="1600">
                <a:latin typeface="Nunito"/>
                <a:ea typeface="Nunito"/>
                <a:cs typeface="Nunito"/>
                <a:sym typeface="Nunito"/>
              </a:rPr>
              <a:t>[5]</a:t>
            </a:r>
            <a:endParaRPr sz="1500" b="1">
              <a:latin typeface="Maven Pro"/>
              <a:ea typeface="Maven Pro"/>
              <a:cs typeface="Maven Pro"/>
              <a:sym typeface="Maven Pro"/>
            </a:endParaRPr>
          </a:p>
        </p:txBody>
      </p:sp>
      <p:pic>
        <p:nvPicPr>
          <p:cNvPr id="98" name="Google Shape;98;p19"/>
          <p:cNvPicPr preferRelativeResize="0"/>
          <p:nvPr/>
        </p:nvPicPr>
        <p:blipFill>
          <a:blip r:embed="rId1"/>
          <a:stretch>
            <a:fillRect/>
          </a:stretch>
        </p:blipFill>
        <p:spPr>
          <a:xfrm>
            <a:off x="5912175" y="4454075"/>
            <a:ext cx="3231825" cy="689425"/>
          </a:xfrm>
          <a:prstGeom prst="rect">
            <a:avLst/>
          </a:prstGeom>
          <a:noFill/>
          <a:ln>
            <a:noFill/>
          </a:ln>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96"/>
                                        </p:tgtEl>
                                        <p:attrNameLst>
                                          <p:attrName>style.visibility</p:attrName>
                                        </p:attrNameLst>
                                      </p:cBhvr>
                                      <p:to>
                                        <p:strVal val="visible"/>
                                      </p:to>
                                    </p:set>
                                    <p:animEffect transition="in" filter="fade">
                                      <p:cBhvr>
                                        <p:cTn id="7" dur="1000"/>
                                        <p:tgtEl>
                                          <p:spTgt spid="9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02" name="Shape 102"/>
        <p:cNvGrpSpPr/>
        <p:nvPr/>
      </p:nvGrpSpPr>
      <p:grpSpPr>
        <a:xfrm>
          <a:off x="0" y="0"/>
          <a:ext cx="0" cy="0"/>
          <a:chOff x="0" y="0"/>
          <a:chExt cx="0" cy="0"/>
        </a:xfrm>
      </p:grpSpPr>
      <p:sp>
        <p:nvSpPr>
          <p:cNvPr id="103" name="Google Shape;103;p20"/>
          <p:cNvSpPr txBox="1"/>
          <p:nvPr>
            <p:ph type="title"/>
          </p:nvPr>
        </p:nvSpPr>
        <p:spPr>
          <a:xfrm>
            <a:off x="0" y="0"/>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US" sz="2910">
                <a:solidFill>
                  <a:schemeClr val="accent1"/>
                </a:solidFill>
                <a:latin typeface="Maven Pro"/>
                <a:ea typeface="Maven Pro"/>
                <a:cs typeface="Maven Pro"/>
                <a:sym typeface="Maven Pro"/>
              </a:rPr>
              <a:t>Τι ορίζει η συνθήκη της Οττάβα;</a:t>
            </a:r>
            <a:endParaRPr sz="2620">
              <a:solidFill>
                <a:schemeClr val="accent1"/>
              </a:solidFill>
              <a:latin typeface="Maven Pro"/>
              <a:ea typeface="Maven Pro"/>
              <a:cs typeface="Maven Pro"/>
              <a:sym typeface="Maven Pro"/>
            </a:endParaRPr>
          </a:p>
        </p:txBody>
      </p:sp>
      <p:sp>
        <p:nvSpPr>
          <p:cNvPr id="104" name="Google Shape;104;p20"/>
          <p:cNvSpPr txBox="1"/>
          <p:nvPr>
            <p:ph type="body" idx="1"/>
          </p:nvPr>
        </p:nvSpPr>
        <p:spPr>
          <a:xfrm>
            <a:off x="0" y="421005"/>
            <a:ext cx="9144000" cy="4313555"/>
          </a:xfrm>
          <a:prstGeom prst="rect">
            <a:avLst/>
          </a:prstGeom>
        </p:spPr>
        <p:txBody>
          <a:bodyPr spcFirstLastPara="1" wrap="square" lIns="91425" tIns="91425" rIns="91425" bIns="91425" anchor="t" anchorCtr="0">
            <a:normAutofit fontScale="92500" lnSpcReduction="20000"/>
          </a:bodyPr>
          <a:lstStyle/>
          <a:p>
            <a:pPr marL="0" lvl="0" indent="0" algn="l" rtl="0">
              <a:spcBef>
                <a:spcPts val="0"/>
              </a:spcBef>
              <a:spcAft>
                <a:spcPts val="0"/>
              </a:spcAft>
              <a:buNone/>
            </a:pPr>
            <a:r>
              <a:rPr lang="en-US" sz="1700" b="1">
                <a:latin typeface="Maven Pro"/>
                <a:ea typeface="Maven Pro"/>
                <a:cs typeface="Maven Pro"/>
                <a:sym typeface="Maven Pro"/>
              </a:rPr>
              <a:t>Η συνθήκη υποχρεώνει τα κράτη-μέλη να βάλουν ένα τέλος στην ταλαιπωρία και τις απώλειες που προκαλούνται από τις νάρκες κατά προσωπικού μέσω της διευθέτησης των υπαρχόντων προβλημάτων που προκύπτουν από τις νάρκες και της αποφυγής ανάλογων μελλοντικών προβλημάτων. Οι κύριες υποχρεώσεις των μελών που πηγάζουν από τη συνθήκη είναι οι ακόλουθες:</a:t>
            </a:r>
            <a:endParaRPr sz="1700" b="1">
              <a:latin typeface="Maven Pro"/>
              <a:ea typeface="Maven Pro"/>
              <a:cs typeface="Maven Pro"/>
              <a:sym typeface="Maven Pro"/>
            </a:endParaRPr>
          </a:p>
          <a:p>
            <a:pPr marL="457200" lvl="0" indent="-328295" algn="l" rtl="0">
              <a:spcBef>
                <a:spcPts val="1200"/>
              </a:spcBef>
              <a:spcAft>
                <a:spcPts val="0"/>
              </a:spcAft>
              <a:buClr>
                <a:schemeClr val="accent1"/>
              </a:buClr>
              <a:buSzPct val="100000"/>
              <a:buFont typeface="Maven Pro"/>
              <a:buChar char="●"/>
            </a:pPr>
            <a:r>
              <a:rPr lang="en-US" sz="1700" b="1">
                <a:latin typeface="Maven Pro"/>
                <a:ea typeface="Maven Pro"/>
                <a:cs typeface="Maven Pro"/>
                <a:sym typeface="Maven Pro"/>
              </a:rPr>
              <a:t>να μη χρησιμοποιούν ποτέ νάρκες κατά προσωπικού, ούτε να τις «αναπτύξουν, πράξουν, αποκτήσουν, αποθηκεύσουν, διατηρήσουν και διακινήσουν»,</a:t>
            </a:r>
            <a:endParaRPr sz="1700" b="1">
              <a:latin typeface="Maven Pro"/>
              <a:ea typeface="Maven Pro"/>
              <a:cs typeface="Maven Pro"/>
              <a:sym typeface="Maven Pro"/>
            </a:endParaRPr>
          </a:p>
          <a:p>
            <a:pPr marL="457200" lvl="0" indent="-328295" algn="l" rtl="0">
              <a:spcBef>
                <a:spcPts val="0"/>
              </a:spcBef>
              <a:spcAft>
                <a:spcPts val="0"/>
              </a:spcAft>
              <a:buClr>
                <a:schemeClr val="accent1"/>
              </a:buClr>
              <a:buSzPct val="100000"/>
              <a:buFont typeface="Maven Pro"/>
              <a:buChar char="●"/>
            </a:pPr>
            <a:r>
              <a:rPr lang="en-US" sz="1700" b="1">
                <a:latin typeface="Maven Pro"/>
                <a:ea typeface="Maven Pro"/>
                <a:cs typeface="Maven Pro"/>
                <a:sym typeface="Maven Pro"/>
              </a:rPr>
              <a:t>να καταστρέψουν τα αποθέματα ναρκών εντός μίας τετραετίας από την έναρξη ισχύος της συνθήκης,</a:t>
            </a:r>
            <a:endParaRPr sz="1700" b="1">
              <a:latin typeface="Maven Pro"/>
              <a:ea typeface="Maven Pro"/>
              <a:cs typeface="Maven Pro"/>
              <a:sym typeface="Maven Pro"/>
            </a:endParaRPr>
          </a:p>
          <a:p>
            <a:pPr marL="457200" lvl="0" indent="-328295" algn="l" rtl="0">
              <a:spcBef>
                <a:spcPts val="0"/>
              </a:spcBef>
              <a:spcAft>
                <a:spcPts val="0"/>
              </a:spcAft>
              <a:buClr>
                <a:schemeClr val="accent1"/>
              </a:buClr>
              <a:buSzPct val="100000"/>
              <a:buFont typeface="Maven Pro"/>
              <a:buChar char="●"/>
            </a:pPr>
            <a:r>
              <a:rPr lang="en-US" sz="1700" b="1">
                <a:latin typeface="Maven Pro"/>
                <a:ea typeface="Maven Pro"/>
                <a:cs typeface="Maven Pro"/>
                <a:sym typeface="Maven Pro"/>
              </a:rPr>
              <a:t>να καταστρέψουν τις νάρκες που βρίσκονται εντός της επικράτειας τους μέσα σε μία δεκαετία,</a:t>
            </a:r>
            <a:endParaRPr sz="1700" b="1">
              <a:latin typeface="Maven Pro"/>
              <a:ea typeface="Maven Pro"/>
              <a:cs typeface="Maven Pro"/>
              <a:sym typeface="Maven Pro"/>
            </a:endParaRPr>
          </a:p>
          <a:p>
            <a:pPr marL="457200" lvl="0" indent="-328295" algn="l" rtl="0">
              <a:spcBef>
                <a:spcPts val="0"/>
              </a:spcBef>
              <a:spcAft>
                <a:spcPts val="0"/>
              </a:spcAft>
              <a:buClr>
                <a:schemeClr val="accent1"/>
              </a:buClr>
              <a:buSzPct val="100000"/>
              <a:buFont typeface="Maven Pro"/>
              <a:buChar char="●"/>
            </a:pPr>
            <a:r>
              <a:rPr lang="en-US" sz="1700" b="1">
                <a:latin typeface="Maven Pro"/>
                <a:ea typeface="Maven Pro"/>
                <a:cs typeface="Maven Pro"/>
                <a:sym typeface="Maven Pro"/>
              </a:rPr>
              <a:t>στις χώρες που έχουν πληγεί από τις νάρκες, να ευαισθητοποιήσουν τους πολίτες και να παρέχουν βοήθεια σε άλλα κράτη μέλη της σύμβασης, για παράδειγμα στην περίθαλψη των επιζώντων ή σε προγράμματα καθαρισμού ναρκών,</a:t>
            </a:r>
            <a:endParaRPr sz="1700" b="1">
              <a:latin typeface="Maven Pro"/>
              <a:ea typeface="Maven Pro"/>
              <a:cs typeface="Maven Pro"/>
              <a:sym typeface="Maven Pro"/>
            </a:endParaRPr>
          </a:p>
          <a:p>
            <a:pPr marL="457200" lvl="0" indent="-328295" algn="l" rtl="0">
              <a:spcBef>
                <a:spcPts val="0"/>
              </a:spcBef>
              <a:spcAft>
                <a:spcPts val="0"/>
              </a:spcAft>
              <a:buClr>
                <a:schemeClr val="accent1"/>
              </a:buClr>
              <a:buSzPct val="100000"/>
              <a:buFont typeface="Maven Pro"/>
              <a:buChar char="●"/>
            </a:pPr>
            <a:r>
              <a:rPr lang="en-US" sz="1700" b="1">
                <a:latin typeface="Maven Pro"/>
                <a:ea typeface="Maven Pro"/>
                <a:cs typeface="Maven Pro"/>
                <a:sym typeface="Maven Pro"/>
              </a:rPr>
              <a:t>να υιοθετήσουν μέτρα εφαρμογής της σύμβασης, για παράδειγμα μέσω της εθνικής νομοθεσίας, ώστε να εξασφαλίσουν ότι οι όροι της εφαρμόζονται στην επικράτεια τους.</a:t>
            </a:r>
            <a:r>
              <a:rPr lang="el-GR" altLang="en-US" sz="1700" b="1">
                <a:latin typeface="Maven Pro"/>
                <a:ea typeface="Maven Pro"/>
                <a:cs typeface="Maven Pro"/>
                <a:sym typeface="Maven Pro"/>
              </a:rPr>
              <a:t> </a:t>
            </a:r>
            <a:r>
              <a:rPr lang="en-US" sz="1600">
                <a:latin typeface="Nunito"/>
                <a:ea typeface="Nunito"/>
                <a:cs typeface="Nunito"/>
                <a:sym typeface="Nunito"/>
              </a:rPr>
              <a:t>[5]</a:t>
            </a:r>
            <a:endParaRPr sz="1700" b="1">
              <a:latin typeface="Maven Pro"/>
              <a:ea typeface="Maven Pro"/>
              <a:cs typeface="Maven Pro"/>
              <a:sym typeface="Maven Pro"/>
            </a:endParaRPr>
          </a:p>
        </p:txBody>
      </p:sp>
      <p:pic>
        <p:nvPicPr>
          <p:cNvPr id="105" name="Google Shape;105;p20"/>
          <p:cNvPicPr preferRelativeResize="0"/>
          <p:nvPr/>
        </p:nvPicPr>
        <p:blipFill>
          <a:blip r:embed="rId1"/>
          <a:stretch>
            <a:fillRect/>
          </a:stretch>
        </p:blipFill>
        <p:spPr>
          <a:xfrm>
            <a:off x="5912175" y="4454075"/>
            <a:ext cx="3231825" cy="689425"/>
          </a:xfrm>
          <a:prstGeom prst="rect">
            <a:avLst/>
          </a:prstGeom>
          <a:noFill/>
          <a:ln>
            <a:noFill/>
          </a:ln>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03"/>
                                        </p:tgtEl>
                                        <p:attrNameLst>
                                          <p:attrName>style.visibility</p:attrName>
                                        </p:attrNameLst>
                                      </p:cBhvr>
                                      <p:to>
                                        <p:strVal val="visible"/>
                                      </p:to>
                                    </p:set>
                                    <p:animEffect transition="in" filter="fade">
                                      <p:cBhvr>
                                        <p:cTn id="7" dur="1000"/>
                                        <p:tgtEl>
                                          <p:spTgt spid="10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09" name="Shape 109"/>
        <p:cNvGrpSpPr/>
        <p:nvPr/>
      </p:nvGrpSpPr>
      <p:grpSpPr>
        <a:xfrm>
          <a:off x="0" y="0"/>
          <a:ext cx="0" cy="0"/>
          <a:chOff x="0" y="0"/>
          <a:chExt cx="0" cy="0"/>
        </a:xfrm>
      </p:grpSpPr>
      <p:sp>
        <p:nvSpPr>
          <p:cNvPr id="110" name="Google Shape;110;p21"/>
          <p:cNvSpPr txBox="1"/>
          <p:nvPr>
            <p:ph type="title"/>
          </p:nvPr>
        </p:nvSpPr>
        <p:spPr>
          <a:xfrm>
            <a:off x="0" y="0"/>
            <a:ext cx="8520600" cy="572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Clr>
                <a:schemeClr val="dk1"/>
              </a:buClr>
              <a:buSzPts val="1100"/>
              <a:buFont typeface="Arial" panose="020B0604020202020204"/>
              <a:buNone/>
            </a:pPr>
            <a:r>
              <a:rPr lang="en-US" sz="2500" b="1" u="sng">
                <a:solidFill>
                  <a:srgbClr val="424242"/>
                </a:solidFill>
                <a:latin typeface="Maven Pro"/>
                <a:ea typeface="Maven Pro"/>
                <a:cs typeface="Maven Pro"/>
                <a:sym typeface="Maven Pro"/>
              </a:rPr>
              <a:t>Βιβλιογραφία</a:t>
            </a:r>
            <a:endParaRPr lang="en-US" sz="2500" b="1" u="sng">
              <a:solidFill>
                <a:srgbClr val="424242"/>
              </a:solidFill>
              <a:latin typeface="Maven Pro"/>
              <a:ea typeface="Maven Pro"/>
              <a:cs typeface="Maven Pro"/>
              <a:sym typeface="Maven Pro"/>
            </a:endParaRPr>
          </a:p>
        </p:txBody>
      </p:sp>
      <p:sp>
        <p:nvSpPr>
          <p:cNvPr id="111" name="Google Shape;111;p21"/>
          <p:cNvSpPr txBox="1"/>
          <p:nvPr>
            <p:ph type="body" idx="1"/>
          </p:nvPr>
        </p:nvSpPr>
        <p:spPr>
          <a:xfrm>
            <a:off x="0" y="504575"/>
            <a:ext cx="9144000" cy="4638900"/>
          </a:xfrm>
          <a:prstGeom prst="rect">
            <a:avLst/>
          </a:prstGeom>
        </p:spPr>
        <p:txBody>
          <a:bodyPr spcFirstLastPara="1" wrap="square" lIns="91425" tIns="91425" rIns="91425" bIns="91425" anchor="t" anchorCtr="0">
            <a:normAutofit fontScale="25000" lnSpcReduction="20000"/>
          </a:bodyPr>
          <a:lstStyle/>
          <a:p>
            <a:pPr marL="0" lvl="0" indent="0" algn="l" rtl="0">
              <a:spcBef>
                <a:spcPts val="0"/>
              </a:spcBef>
              <a:spcAft>
                <a:spcPts val="0"/>
              </a:spcAft>
              <a:buNone/>
            </a:pPr>
            <a:r>
              <a:rPr lang="en-US" sz="5500">
                <a:latin typeface="Nunito"/>
                <a:ea typeface="Nunito"/>
                <a:cs typeface="Nunito"/>
                <a:sym typeface="Nunito"/>
              </a:rPr>
              <a:t>[1]</a:t>
            </a:r>
            <a:r>
              <a:rPr lang="en-US" sz="5500" u="sng">
                <a:solidFill>
                  <a:schemeClr val="hlink"/>
                </a:solidFill>
                <a:latin typeface="Nunito"/>
                <a:ea typeface="Nunito"/>
                <a:cs typeface="Nunito"/>
                <a:sym typeface="Nunito"/>
                <a:hlinkClick r:id="rId1"/>
              </a:rPr>
              <a:t>https://eures.europa.eu/ngos-what-why-and-where-2017-07-03_el</a:t>
            </a:r>
            <a:endParaRPr sz="5500">
              <a:latin typeface="Nunito"/>
              <a:ea typeface="Nunito"/>
              <a:cs typeface="Nunito"/>
              <a:sym typeface="Nunito"/>
            </a:endParaRPr>
          </a:p>
          <a:p>
            <a:pPr marL="0" lvl="0" indent="0" algn="l" rtl="0">
              <a:spcBef>
                <a:spcPts val="1200"/>
              </a:spcBef>
              <a:spcAft>
                <a:spcPts val="0"/>
              </a:spcAft>
              <a:buNone/>
            </a:pPr>
            <a:r>
              <a:rPr lang="en-US" sz="5500">
                <a:latin typeface="Nunito"/>
                <a:ea typeface="Nunito"/>
                <a:cs typeface="Nunito"/>
                <a:sym typeface="Nunito"/>
              </a:rPr>
              <a:t>[2]</a:t>
            </a:r>
            <a:r>
              <a:rPr lang="en-US" sz="5500" u="sng">
                <a:solidFill>
                  <a:schemeClr val="hlink"/>
                </a:solidFill>
                <a:latin typeface="Nunito"/>
                <a:ea typeface="Nunito"/>
                <a:cs typeface="Nunito"/>
                <a:sym typeface="Nunito"/>
                <a:hlinkClick r:id="rId2"/>
              </a:rPr>
              <a:t>https://gr.humanrights.com/voices-for-human-rights/human-rights-organizations/non-governmental.html</a:t>
            </a:r>
            <a:endParaRPr sz="5500">
              <a:latin typeface="Nunito"/>
              <a:ea typeface="Nunito"/>
              <a:cs typeface="Nunito"/>
              <a:sym typeface="Nunito"/>
            </a:endParaRPr>
          </a:p>
          <a:p>
            <a:pPr marL="0" lvl="0" indent="0" algn="l" rtl="0">
              <a:spcBef>
                <a:spcPts val="1200"/>
              </a:spcBef>
              <a:spcAft>
                <a:spcPts val="0"/>
              </a:spcAft>
              <a:buNone/>
            </a:pPr>
            <a:r>
              <a:rPr lang="en-US" sz="5500">
                <a:latin typeface="Nunito"/>
                <a:ea typeface="Nunito"/>
                <a:cs typeface="Nunito"/>
                <a:sym typeface="Nunito"/>
              </a:rPr>
              <a:t>[3]</a:t>
            </a:r>
            <a:r>
              <a:rPr lang="en-US" sz="5500" u="sng">
                <a:solidFill>
                  <a:schemeClr val="hlink"/>
                </a:solidFill>
                <a:latin typeface="Nunito"/>
                <a:ea typeface="Nunito"/>
                <a:cs typeface="Nunito"/>
                <a:sym typeface="Nunito"/>
                <a:hlinkClick r:id="rId3"/>
              </a:rPr>
              <a:t>https://commission.europa.eu/aid-development-cooperation-fundamental-rights/get-involved-eu-humanitarian-aid-and-development-cooperation/become-humanitarian-partner_el</a:t>
            </a:r>
            <a:endParaRPr sz="5500">
              <a:latin typeface="Nunito"/>
              <a:ea typeface="Nunito"/>
              <a:cs typeface="Nunito"/>
              <a:sym typeface="Nunito"/>
            </a:endParaRPr>
          </a:p>
          <a:p>
            <a:pPr marL="0" lvl="0" indent="0" algn="l" rtl="0">
              <a:spcBef>
                <a:spcPts val="1200"/>
              </a:spcBef>
              <a:spcAft>
                <a:spcPts val="0"/>
              </a:spcAft>
              <a:buNone/>
            </a:pPr>
            <a:r>
              <a:rPr lang="en-US" sz="5500">
                <a:latin typeface="Nunito"/>
                <a:ea typeface="Nunito"/>
                <a:cs typeface="Nunito"/>
                <a:sym typeface="Nunito"/>
              </a:rPr>
              <a:t>[4]</a:t>
            </a:r>
            <a:r>
              <a:rPr lang="en-US" sz="5500" u="sng">
                <a:solidFill>
                  <a:schemeClr val="hlink"/>
                </a:solidFill>
                <a:latin typeface="Nunito"/>
                <a:ea typeface="Nunito"/>
                <a:cs typeface="Nunito"/>
                <a:sym typeface="Nunito"/>
                <a:hlinkClick r:id="rId4"/>
              </a:rPr>
              <a:t>https://unric.org/el/%CE%BC%CE%BA%CE%BF-%CE%BA%CE%B1%CE%B9-%CE%BF%CE%B7%CE%B5-%CF%83%CF%85%CE%BD%CE%B5%CF%81%CE%B3%CE%B1%CF%83%CE%B9%CE%B1-%CE%BC%CE%B5-%CF%84%CE%BF-%CF%84%CE%BC%CE%B7%CE%BC%CE%B1-%CF%80%CE%BB%CE%B7/</a:t>
            </a:r>
            <a:endParaRPr sz="5500">
              <a:latin typeface="Nunito"/>
              <a:ea typeface="Nunito"/>
              <a:cs typeface="Nunito"/>
              <a:sym typeface="Nunito"/>
            </a:endParaRPr>
          </a:p>
          <a:p>
            <a:pPr marL="0" lvl="0" indent="0" algn="l" rtl="0">
              <a:spcBef>
                <a:spcPts val="1200"/>
              </a:spcBef>
              <a:spcAft>
                <a:spcPts val="0"/>
              </a:spcAft>
              <a:buNone/>
            </a:pPr>
            <a:r>
              <a:rPr lang="en-US" sz="5500">
                <a:latin typeface="Nunito"/>
                <a:ea typeface="Nunito"/>
                <a:cs typeface="Nunito"/>
                <a:sym typeface="Nunito"/>
              </a:rPr>
              <a:t>[5]</a:t>
            </a:r>
            <a:r>
              <a:rPr lang="en-US" sz="5500" u="sng">
                <a:solidFill>
                  <a:schemeClr val="hlink"/>
                </a:solidFill>
                <a:latin typeface="Nunito"/>
                <a:ea typeface="Nunito"/>
                <a:cs typeface="Nunito"/>
                <a:sym typeface="Nunito"/>
                <a:hlinkClick r:id="rId5"/>
              </a:rPr>
              <a:t>https://el.wikipedia.org/wiki/%CE%94%CE%B9%CE%B5%CE%B8%CE%BD%CE%AE%CF%82_%CE%95%CE%BA%CF%83%CF%84%CF%81%CE%B1%CF%84%CE%B5%CE%AF%CE%B1_%CE%B3%CE%B9%CE%B1_%CF%84%CE%B7%CE%BD_%CE%91%CF%80%CE%B1%CE%B3%CF%8C%CF%81%CE%B5%CF%85%CF%83%CE%B7_%CF%84%CF%89%CE%BD_%CE%9D%CE%B1%CF%81%CE%BA%CF%8E%CE%BD</a:t>
            </a:r>
            <a:endParaRPr sz="5500">
              <a:latin typeface="Nunito"/>
              <a:ea typeface="Nunito"/>
              <a:cs typeface="Nunito"/>
              <a:sym typeface="Nunito"/>
            </a:endParaRPr>
          </a:p>
          <a:p>
            <a:pPr marL="0" lvl="0" indent="0" algn="l" rtl="0">
              <a:spcBef>
                <a:spcPts val="1200"/>
              </a:spcBef>
              <a:spcAft>
                <a:spcPts val="0"/>
              </a:spcAft>
              <a:buNone/>
            </a:pPr>
            <a:endParaRPr sz="5500">
              <a:latin typeface="Nunito"/>
              <a:ea typeface="Nunito"/>
              <a:cs typeface="Nunito"/>
              <a:sym typeface="Nunito"/>
            </a:endParaRPr>
          </a:p>
          <a:p>
            <a:pPr marL="0" lvl="0" indent="0" algn="l" rtl="0">
              <a:spcBef>
                <a:spcPts val="1200"/>
              </a:spcBef>
              <a:spcAft>
                <a:spcPts val="0"/>
              </a:spcAft>
              <a:buNone/>
            </a:pPr>
            <a:endParaRPr sz="1600">
              <a:latin typeface="Nunito"/>
              <a:ea typeface="Nunito"/>
              <a:cs typeface="Nunito"/>
              <a:sym typeface="Nunito"/>
            </a:endParaRPr>
          </a:p>
          <a:p>
            <a:pPr marL="0" lvl="0" indent="0" algn="l" rtl="0">
              <a:spcBef>
                <a:spcPts val="1200"/>
              </a:spcBef>
              <a:spcAft>
                <a:spcPts val="0"/>
              </a:spcAft>
              <a:buNone/>
            </a:pPr>
            <a:endParaRPr sz="1600">
              <a:latin typeface="Nunito"/>
              <a:ea typeface="Nunito"/>
              <a:cs typeface="Nunito"/>
              <a:sym typeface="Nunito"/>
            </a:endParaRPr>
          </a:p>
          <a:p>
            <a:pPr marL="0" lvl="0" indent="0" algn="l" rtl="0">
              <a:spcBef>
                <a:spcPts val="1200"/>
              </a:spcBef>
              <a:spcAft>
                <a:spcPts val="0"/>
              </a:spcAft>
              <a:buNone/>
            </a:pPr>
            <a:endParaRPr sz="1600">
              <a:latin typeface="Nunito"/>
              <a:ea typeface="Nunito"/>
              <a:cs typeface="Nunito"/>
              <a:sym typeface="Nunito"/>
            </a:endParaRPr>
          </a:p>
          <a:p>
            <a:pPr marL="0" lvl="0" indent="0" algn="l" rtl="0">
              <a:spcBef>
                <a:spcPts val="1200"/>
              </a:spcBef>
              <a:spcAft>
                <a:spcPts val="0"/>
              </a:spcAft>
              <a:buNone/>
            </a:pPr>
            <a:endParaRPr sz="1600">
              <a:latin typeface="Nunito"/>
              <a:ea typeface="Nunito"/>
              <a:cs typeface="Nunito"/>
              <a:sym typeface="Nunito"/>
            </a:endParaRPr>
          </a:p>
          <a:p>
            <a:pPr marL="0" lvl="0" indent="0" algn="l" rtl="0">
              <a:spcBef>
                <a:spcPts val="1200"/>
              </a:spcBef>
              <a:spcAft>
                <a:spcPts val="1200"/>
              </a:spcAft>
              <a:buNone/>
            </a:pPr>
            <a:endParaRPr sz="1600">
              <a:latin typeface="Nunito"/>
              <a:ea typeface="Nunito"/>
              <a:cs typeface="Nunito"/>
              <a:sym typeface="Nunito"/>
            </a:endParaRPr>
          </a:p>
        </p:txBody>
      </p:sp>
      <p:pic>
        <p:nvPicPr>
          <p:cNvPr id="112" name="Google Shape;112;p21"/>
          <p:cNvPicPr preferRelativeResize="0"/>
          <p:nvPr/>
        </p:nvPicPr>
        <p:blipFill>
          <a:blip r:embed="rId6"/>
          <a:stretch>
            <a:fillRect/>
          </a:stretch>
        </p:blipFill>
        <p:spPr>
          <a:xfrm>
            <a:off x="5912175" y="4454075"/>
            <a:ext cx="3231825" cy="689425"/>
          </a:xfrm>
          <a:prstGeom prst="rect">
            <a:avLst/>
          </a:prstGeom>
          <a:noFill/>
          <a:ln>
            <a:noFill/>
          </a:ln>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110"/>
                                        </p:tgtEl>
                                        <p:attrNameLst>
                                          <p:attrName>style.visibility</p:attrName>
                                        </p:attrNameLst>
                                      </p:cBhvr>
                                      <p:to>
                                        <p:strVal val="visible"/>
                                      </p:to>
                                    </p:set>
                                    <p:anim calcmode="lin" valueType="num">
                                      <p:cBhvr additive="base">
                                        <p:cTn id="7" dur="300"/>
                                        <p:tgtEl>
                                          <p:spTgt spid="110"/>
                                        </p:tgtEl>
                                        <p:attrNameLst>
                                          <p:attrName>ppt_x</p:attrName>
                                        </p:attrNameLst>
                                      </p:cBhvr>
                                      <p:tavLst>
                                        <p:tav tm="0" fmla="">
                                          <p:val>
                                            <p:strVal val="#ppt_x-1"/>
                                          </p:val>
                                        </p:tav>
                                        <p:tav tm="100000" fmla="">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8156</Words>
  <Application>WPS Presentation</Application>
  <PresentationFormat/>
  <Paragraphs>77</Paragraphs>
  <Slides>10</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10</vt:i4>
      </vt:variant>
    </vt:vector>
  </HeadingPairs>
  <TitlesOfParts>
    <vt:vector size="21" baseType="lpstr">
      <vt:lpstr>Arial</vt:lpstr>
      <vt:lpstr>SimSun</vt:lpstr>
      <vt:lpstr>Wingdings</vt:lpstr>
      <vt:lpstr>Arial</vt:lpstr>
      <vt:lpstr>Maven Pro SemiBold</vt:lpstr>
      <vt:lpstr>Maven Pro</vt:lpstr>
      <vt:lpstr>Maven Pro Black</vt:lpstr>
      <vt:lpstr>Nunito</vt:lpstr>
      <vt:lpstr>Microsoft YaHei</vt:lpstr>
      <vt:lpstr>Arial Unicode MS</vt:lpstr>
      <vt:lpstr>Simple Light</vt:lpstr>
      <vt:lpstr>Τίτλος : Η δράση και συνεισφορά των ΜΚΟ </vt:lpstr>
      <vt:lpstr>PowerPoint 演示文稿</vt:lpstr>
      <vt:lpstr>PowerPoint 演示文稿</vt:lpstr>
      <vt:lpstr>Η συμβολή των ΜΚΟ στα ανθρώπινα δικαιώματα</vt:lpstr>
      <vt:lpstr>Η συνεργασία των ΜΚΟ με διεθνείς οργανισμούς</vt:lpstr>
      <vt:lpstr>Η συνεργασία των ΜΚΟ με διεθνείς οργανισμούς</vt:lpstr>
      <vt:lpstr>Παράδειγμα επίδρασης των ΜΚΟ στο διεθνές δίκαιο</vt:lpstr>
      <vt:lpstr>Τι ορίζει η συνθήκη της Οττάβα;</vt:lpstr>
      <vt:lpstr>Βιβλιογραφία</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Θεματική : Διεθνείς Οργανισμοί, δίκαιο και ανθρώπινα δικαιώματαΤίτλος : Η δράση και συνεισφορά των ΜΚΟ </dc:title>
  <dc:creator/>
  <cp:lastModifiedBy>Dell</cp:lastModifiedBy>
  <cp:revision>1</cp:revision>
  <dcterms:created xsi:type="dcterms:W3CDTF">2026-03-23T17:39:53Z</dcterms:created>
  <dcterms:modified xsi:type="dcterms:W3CDTF">2026-03-23T17:39:53Z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2A6A3E44759D4C92B971099CE65E6B2E_12</vt:lpwstr>
  </property>
  <property fmtid="{D5CDD505-2E9C-101B-9397-08002B2CF9AE}" pid="3" name="KSOProductBuildVer">
    <vt:lpwstr>1033-12.9.0.21549</vt:lpwstr>
  </property>
</Properties>
</file>