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2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1CCC80-E32C-A1F8-3CE3-F0195F95C93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B3AE221-0A83-904D-C4F5-FBF038E0C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1924E77-96B2-2413-0594-703826DB4B48}"/>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84A3B967-2893-087B-01AC-0DD1BB72D74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B7B41EE-FBD2-2B39-5354-7D0BE5A4C133}"/>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58660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71176-A321-5FD4-8224-19D5DE5A12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92084AD-E95B-7879-40AC-A94575C5A5F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6DEB95-C21D-D302-2498-20FA3DD75BDF}"/>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45800E84-92A7-7F49-8CF1-9EB188EC31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10626B7-D16E-9780-C24E-9EA792434F56}"/>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36959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45D2F52-F676-8109-F379-AFBF5A13B77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F278D29-E205-21D2-0E78-82188B4CF16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FD518F-0DEE-C073-0F69-018FD03C8BB7}"/>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06B1FC04-9177-AD9E-3155-84BA9F51ED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6990BA-FCAA-42EB-6FDC-7C525184401E}"/>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33300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B08B04-B33B-3D1D-4D39-45CDB60161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A1FF482-5D64-759D-FD6D-3AFD9DA01CC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409C4D-B4A7-0B36-AF40-6CF4DC97E5EE}"/>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0BB7149D-D9BA-6BF6-EDA4-7132E93021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33F6DC-55C6-A7C8-CE22-8F5FA6B6AFD1}"/>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31149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588CE-27B8-1210-3465-7DA329FC1DB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15BD0D0-9FF3-F50B-CA7F-4197DC4809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DC13A20-6E7B-1FB0-2793-EBD5D4E9BE31}"/>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309516F7-DB39-994C-9A9C-1A6A6B62DE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0EE00C-F067-CD12-FB32-142BD8244B01}"/>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68892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5593C1-E68E-2B40-44B7-A5111772132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102A03A-4DF4-7531-B727-405BC30FBD8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7763EA9-0B69-71E3-C9D4-1BB6EB3571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26E3DC4-FB29-4191-BE9A-AF91102A59C7}"/>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6" name="Θέση υποσέλιδου 5">
            <a:extLst>
              <a:ext uri="{FF2B5EF4-FFF2-40B4-BE49-F238E27FC236}">
                <a16:creationId xmlns:a16="http://schemas.microsoft.com/office/drawing/2014/main" id="{B29C4D8A-4729-1956-782D-68A72BD877E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C9C39AA-A564-7A85-074E-D4A7BEBE821C}"/>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310372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CD08D-E363-BB5D-ACAA-6F737BEF5D8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5652243-7357-DE80-0FC7-00BC3397A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45F682B-EE20-CBE8-7189-3D74B9D4DB7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CAA8037-762B-6180-F7C9-0B703A7B9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943BE51-8996-AAA7-927E-46A6B70DB36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68512FF-B7CC-A376-BB97-5A1C4F5BC61F}"/>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8" name="Θέση υποσέλιδου 7">
            <a:extLst>
              <a:ext uri="{FF2B5EF4-FFF2-40B4-BE49-F238E27FC236}">
                <a16:creationId xmlns:a16="http://schemas.microsoft.com/office/drawing/2014/main" id="{6C536EBF-3F26-11E8-9891-E719DB7B316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4C3BD09-ACD3-01B0-A07E-B7E0BB0E165A}"/>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1012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B42AB-EFEF-2B7D-3CE7-D8C7B1ED25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D7B98D1-7814-9F47-A68E-24E8905E00FC}"/>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4" name="Θέση υποσέλιδου 3">
            <a:extLst>
              <a:ext uri="{FF2B5EF4-FFF2-40B4-BE49-F238E27FC236}">
                <a16:creationId xmlns:a16="http://schemas.microsoft.com/office/drawing/2014/main" id="{0041F0D3-4A27-370A-68F1-342220220F9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C4B80CA-596B-70CD-016D-82C33C1ED615}"/>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85614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118B72E-1FB0-76DF-EA29-895C82A2E44A}"/>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3" name="Θέση υποσέλιδου 2">
            <a:extLst>
              <a:ext uri="{FF2B5EF4-FFF2-40B4-BE49-F238E27FC236}">
                <a16:creationId xmlns:a16="http://schemas.microsoft.com/office/drawing/2014/main" id="{972387D9-178C-7448-143E-CD6859E519C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32CD989-F902-75B0-D079-EB4B9DD0D667}"/>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26770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1891F3-B855-48DA-ED50-C60B79DDEF4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38EFFC5-B4DD-9D7D-830B-A49DD4B13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115A92A-BF28-DB8A-5170-6033034AC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2F1B011-5C7D-E7BB-3F87-8A83B71E31F3}"/>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6" name="Θέση υποσέλιδου 5">
            <a:extLst>
              <a:ext uri="{FF2B5EF4-FFF2-40B4-BE49-F238E27FC236}">
                <a16:creationId xmlns:a16="http://schemas.microsoft.com/office/drawing/2014/main" id="{E861D44C-2CE8-E43F-6A17-0DB04E133C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FB6B0FB-E8F3-BB65-2C56-F3F4F6740FC1}"/>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143816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61EF6B-37FF-2AFD-5831-9466E56F28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94179D2-FFD8-5CE0-9B21-3A030A0FC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198946B-BFC6-DEF5-E1B7-F646496BD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2673E2B-90B5-9CE7-80A9-C664E3BB1E20}"/>
              </a:ext>
            </a:extLst>
          </p:cNvPr>
          <p:cNvSpPr>
            <a:spLocks noGrp="1"/>
          </p:cNvSpPr>
          <p:nvPr>
            <p:ph type="dt" sz="half" idx="10"/>
          </p:nvPr>
        </p:nvSpPr>
        <p:spPr/>
        <p:txBody>
          <a:bodyPr/>
          <a:lstStyle/>
          <a:p>
            <a:fld id="{9EEE4C42-CFFF-B74B-A67E-E7548BDA2F75}" type="datetimeFigureOut">
              <a:rPr lang="el-GR" smtClean="0"/>
              <a:t>31/3/26</a:t>
            </a:fld>
            <a:endParaRPr lang="el-GR"/>
          </a:p>
        </p:txBody>
      </p:sp>
      <p:sp>
        <p:nvSpPr>
          <p:cNvPr id="6" name="Θέση υποσέλιδου 5">
            <a:extLst>
              <a:ext uri="{FF2B5EF4-FFF2-40B4-BE49-F238E27FC236}">
                <a16:creationId xmlns:a16="http://schemas.microsoft.com/office/drawing/2014/main" id="{D0712EEF-903F-40A6-BC48-CC05210BDD3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B36EC7A-8D8A-BE76-DA57-AF3AED9B6C47}"/>
              </a:ext>
            </a:extLst>
          </p:cNvPr>
          <p:cNvSpPr>
            <a:spLocks noGrp="1"/>
          </p:cNvSpPr>
          <p:nvPr>
            <p:ph type="sldNum" sz="quarter" idx="12"/>
          </p:nvPr>
        </p:nvSpPr>
        <p:spPr/>
        <p:txBody>
          <a:bodyPr/>
          <a:lstStyle/>
          <a:p>
            <a:fld id="{8A06A1B3-496B-7740-8645-9FD1838493BC}" type="slidenum">
              <a:rPr lang="el-GR" smtClean="0"/>
              <a:t>‹#›</a:t>
            </a:fld>
            <a:endParaRPr lang="el-GR"/>
          </a:p>
        </p:txBody>
      </p:sp>
    </p:spTree>
    <p:extLst>
      <p:ext uri="{BB962C8B-B14F-4D97-AF65-F5344CB8AC3E}">
        <p14:creationId xmlns:p14="http://schemas.microsoft.com/office/powerpoint/2010/main" val="310460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5DE6B7B-84DC-8CF6-EC2D-458216FC8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AF337C-D582-17CF-693B-4A1789C87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7B4E768-AF33-D1F8-3DAF-B70AE08CF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EE4C42-CFFF-B74B-A67E-E7548BDA2F75}" type="datetimeFigureOut">
              <a:rPr lang="el-GR" smtClean="0"/>
              <a:t>31/3/26</a:t>
            </a:fld>
            <a:endParaRPr lang="el-GR"/>
          </a:p>
        </p:txBody>
      </p:sp>
      <p:sp>
        <p:nvSpPr>
          <p:cNvPr id="5" name="Θέση υποσέλιδου 4">
            <a:extLst>
              <a:ext uri="{FF2B5EF4-FFF2-40B4-BE49-F238E27FC236}">
                <a16:creationId xmlns:a16="http://schemas.microsoft.com/office/drawing/2014/main" id="{CFDB5911-92FE-5374-D19B-3957754B2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18DC61E-A109-C0B9-95AA-A50477E15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6A1B3-496B-7740-8645-9FD1838493BC}" type="slidenum">
              <a:rPr lang="el-GR" smtClean="0"/>
              <a:t>‹#›</a:t>
            </a:fld>
            <a:endParaRPr lang="el-GR"/>
          </a:p>
        </p:txBody>
      </p:sp>
    </p:spTree>
    <p:extLst>
      <p:ext uri="{BB962C8B-B14F-4D97-AF65-F5344CB8AC3E}">
        <p14:creationId xmlns:p14="http://schemas.microsoft.com/office/powerpoint/2010/main" val="3932884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rics.br/en" TargetMode="External"/><Relationship Id="rId2" Type="http://schemas.openxmlformats.org/officeDocument/2006/relationships/hyperlink" Target="https://el.wikipedia.org/wiki/BRICS" TargetMode="External"/><Relationship Id="rId1" Type="http://schemas.openxmlformats.org/officeDocument/2006/relationships/slideLayout" Target="../slideLayouts/slideLayout2.xml"/><Relationship Id="rId6" Type="http://schemas.openxmlformats.org/officeDocument/2006/relationships/hyperlink" Target="https://www.ndb.int/" TargetMode="External"/><Relationship Id="rId5" Type="http://schemas.openxmlformats.org/officeDocument/2006/relationships/hyperlink" Target="https://bricscouncil.ru/en" TargetMode="External"/><Relationship Id="rId4" Type="http://schemas.openxmlformats.org/officeDocument/2006/relationships/hyperlink" Target="https://www.cfr.org/backgrounders/what-brics-group-and-why-it-expand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4DE98A6-5865-3B2C-83CD-B8A627D37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840" y="-1"/>
            <a:ext cx="7302160" cy="5562194"/>
          </a:xfrm>
          <a:prstGeom prst="rect">
            <a:avLst/>
          </a:prstGeom>
        </p:spPr>
      </p:pic>
      <p:pic>
        <p:nvPicPr>
          <p:cNvPr id="5" name="Εικόνα 4">
            <a:extLst>
              <a:ext uri="{FF2B5EF4-FFF2-40B4-BE49-F238E27FC236}">
                <a16:creationId xmlns:a16="http://schemas.microsoft.com/office/drawing/2014/main" id="{4FAB0445-670A-827D-7057-2EDD481FB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889840" cy="2799434"/>
          </a:xfrm>
          <a:prstGeom prst="rect">
            <a:avLst/>
          </a:prstGeom>
        </p:spPr>
      </p:pic>
      <p:sp>
        <p:nvSpPr>
          <p:cNvPr id="7" name="TextBox 6">
            <a:extLst>
              <a:ext uri="{FF2B5EF4-FFF2-40B4-BE49-F238E27FC236}">
                <a16:creationId xmlns:a16="http://schemas.microsoft.com/office/drawing/2014/main" id="{63858395-6788-FA44-3F4F-BBC861DF5158}"/>
              </a:ext>
            </a:extLst>
          </p:cNvPr>
          <p:cNvSpPr txBox="1"/>
          <p:nvPr/>
        </p:nvSpPr>
        <p:spPr>
          <a:xfrm>
            <a:off x="7766694" y="5750377"/>
            <a:ext cx="9482213" cy="369332"/>
          </a:xfrm>
          <a:prstGeom prst="rect">
            <a:avLst/>
          </a:prstGeom>
          <a:noFill/>
        </p:spPr>
        <p:txBody>
          <a:bodyPr wrap="square">
            <a:spAutoFit/>
          </a:bodyPr>
          <a:lstStyle/>
          <a:p>
            <a:r>
              <a:rPr lang="af-ZA" b="0" i="0" dirty="0">
                <a:effectLst/>
                <a:latin typeface="Titillium"/>
              </a:rPr>
              <a:t>The BRICS leaders, 2016. Photo by kremlin.ru </a:t>
            </a:r>
            <a:endParaRPr lang="el-GR" dirty="0"/>
          </a:p>
        </p:txBody>
      </p:sp>
      <p:sp>
        <p:nvSpPr>
          <p:cNvPr id="9" name="TextBox 8">
            <a:extLst>
              <a:ext uri="{FF2B5EF4-FFF2-40B4-BE49-F238E27FC236}">
                <a16:creationId xmlns:a16="http://schemas.microsoft.com/office/drawing/2014/main" id="{B4C4C0C2-5E3C-8310-3BC5-B1980AF0D45D}"/>
              </a:ext>
            </a:extLst>
          </p:cNvPr>
          <p:cNvSpPr txBox="1"/>
          <p:nvPr/>
        </p:nvSpPr>
        <p:spPr>
          <a:xfrm>
            <a:off x="0" y="3244334"/>
            <a:ext cx="4779818" cy="2554545"/>
          </a:xfrm>
          <a:prstGeom prst="rect">
            <a:avLst/>
          </a:prstGeom>
          <a:noFill/>
        </p:spPr>
        <p:txBody>
          <a:bodyPr wrap="square">
            <a:spAutoFit/>
          </a:bodyPr>
          <a:lstStyle/>
          <a:p>
            <a:r>
              <a:rPr lang="af-ZA" sz="4000" b="0" i="0" dirty="0">
                <a:effectLst/>
                <a:latin typeface="Times New Roman" panose="02020603050405020304" pitchFamily="18" charset="0"/>
                <a:cs typeface="Times New Roman" panose="02020603050405020304" pitchFamily="18" charset="0"/>
              </a:rPr>
              <a:t> </a:t>
            </a:r>
            <a:r>
              <a:rPr lang="el-GR" sz="4000" b="1" i="0" dirty="0">
                <a:effectLst/>
                <a:latin typeface="Times New Roman" panose="02020603050405020304" pitchFamily="18" charset="0"/>
                <a:cs typeface="Times New Roman" panose="02020603050405020304" pitchFamily="18" charset="0"/>
              </a:rPr>
              <a:t>Η Ανατροπή της δυτικής κυριαρχίας ή η ανάσα του </a:t>
            </a:r>
            <a:r>
              <a:rPr lang="el-GR" sz="4000" b="1" i="0" dirty="0" err="1">
                <a:effectLst/>
                <a:latin typeface="Times New Roman" panose="02020603050405020304" pitchFamily="18" charset="0"/>
                <a:cs typeface="Times New Roman" panose="02020603050405020304" pitchFamily="18" charset="0"/>
              </a:rPr>
              <a:t>Global</a:t>
            </a:r>
            <a:r>
              <a:rPr lang="el-GR" sz="4000" b="1" i="0" dirty="0">
                <a:effectLst/>
                <a:latin typeface="Times New Roman" panose="02020603050405020304" pitchFamily="18" charset="0"/>
                <a:cs typeface="Times New Roman" panose="02020603050405020304" pitchFamily="18" charset="0"/>
              </a:rPr>
              <a:t> South ; </a:t>
            </a:r>
            <a:endParaRPr lang="el-G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51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5C6655-6154-2281-03F1-50773231C645}"/>
              </a:ext>
            </a:extLst>
          </p:cNvPr>
          <p:cNvSpPr>
            <a:spLocks noGrp="1"/>
          </p:cNvSpPr>
          <p:nvPr>
            <p:ph idx="1"/>
          </p:nvPr>
        </p:nvSpPr>
        <p:spPr>
          <a:xfrm>
            <a:off x="0" y="0"/>
            <a:ext cx="12192000" cy="6858000"/>
          </a:xfrm>
        </p:spPr>
        <p:txBody>
          <a:bodyPr>
            <a:normAutofit lnSpcReduction="10000"/>
          </a:bodyPr>
          <a:lstStyle/>
          <a:p>
            <a:r>
              <a:rPr lang="el-GR" sz="2400" b="1" dirty="0"/>
              <a:t>Το Ρώσο-Ουκρανικό μέτωπο</a:t>
            </a:r>
            <a:r>
              <a:rPr lang="el-GR" sz="2400" dirty="0"/>
              <a:t> : Με την σύρραξη του μετώπου το 2014,την ανεξαρτητοποίηση της Κριμαίας από τη Ρωσία  και την εκδίωξη της από το G8 εκείνο το έτος και από το 2022 με την έναρξη του πολέμου, η Ρωσία ήρθε αντιμέτωπη με το πρόβλημα του αποκλεισμού από τον δυτικό κόσμο. Επιπλέον υπάρχει και το πρόβλημα της γεωγραφικής απόκλισης διότι αλλά κράτη-μέλη επιδιώκουν πολυδιάστατες σχέσεις με την δύση (π.χ. Ινδία, Κίνα) </a:t>
            </a:r>
          </a:p>
          <a:p>
            <a:r>
              <a:rPr lang="el-GR" sz="2400" b="1" dirty="0"/>
              <a:t>Η πολιτική και πολιτισμική ανομοιογένεια</a:t>
            </a:r>
            <a:r>
              <a:rPr lang="el-GR" sz="2400" dirty="0"/>
              <a:t> : Υπάρχουν διάφορα ζητήματα σε πολιτικούς θεσμούς και καθεστώτα , όπως ότι η μόνη δημοκρατία από τα νέα 5 μέλη  είναι μόνο η Αργεντινή. Πολιτισμικά επίσης υπάρχει διαφορά μεταξύ των μελών, το οποίο είναι πρόβλημα αν συγκριθεί με την ομοιογένεια που έχουν οργανισμοί όπως η ΕΕ και το G7 που είναι βασισμένα στον δυτικό πολιτισμό. </a:t>
            </a:r>
          </a:p>
          <a:p>
            <a:r>
              <a:rPr lang="el-GR" sz="2400" b="1" dirty="0"/>
              <a:t>Η πρόκληση της διεύρυνσης:</a:t>
            </a:r>
            <a:r>
              <a:rPr lang="el-GR" sz="2400" dirty="0"/>
              <a:t>​ Με την είσοδο για κάθε νέο μέλος  η διαδικασία για τη λήψη απόφασης γίνεται πιο περίπλοκη. Ο οργανισμός δεν διαθέτει μόνιμη γραμματεία ή σταθερό καταστατικό, γεγονός που προκαλεί σύγχυση στον συντονισμό. Η προσθήκη νέου κράτους με διαφορετικά οικονομικά προβλήματα μπορεί να αποδυναμώσει την ενότητα της ομάδας.</a:t>
            </a:r>
          </a:p>
          <a:p>
            <a:r>
              <a:rPr lang="el-GR" sz="2400" dirty="0"/>
              <a:t>​</a:t>
            </a:r>
            <a:r>
              <a:rPr lang="el-GR" sz="2400" b="1" dirty="0"/>
              <a:t>Το οικονομικό εμπόδιο στην Αποδολαριοποίηση :  </a:t>
            </a:r>
            <a:r>
              <a:rPr lang="el-GR" sz="2400" dirty="0"/>
              <a:t>Παρά την επιθυμία για τη δημιουργία ενός κοινού νομίσματος, το τεχνικό εμπόδιο είναι τεράστιο. Κάθε κράτος-μέλος έχει διαφορετικό πληθωρισμό, χρέος και νομισματική πολιτική. Η εξάρτηση από το δολάριο παραμένει ισχυρή στο διεθνές εμπόριο και η αντικατάσταση για το αμερικανικό νόμισμα απαιτεί ένα επίπεδο εμπιστοσύνης που δεν υπάρχει ακόμα μεταξύ των μελών. </a:t>
            </a:r>
          </a:p>
        </p:txBody>
      </p:sp>
    </p:spTree>
    <p:extLst>
      <p:ext uri="{BB962C8B-B14F-4D97-AF65-F5344CB8AC3E}">
        <p14:creationId xmlns:p14="http://schemas.microsoft.com/office/powerpoint/2010/main" val="219668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75B33-FB44-2516-AE71-4C9C00436D4B}"/>
              </a:ext>
            </a:extLst>
          </p:cNvPr>
          <p:cNvSpPr>
            <a:spLocks noGrp="1"/>
          </p:cNvSpPr>
          <p:nvPr>
            <p:ph type="title"/>
          </p:nvPr>
        </p:nvSpPr>
        <p:spPr>
          <a:xfrm>
            <a:off x="0" y="15695"/>
            <a:ext cx="12192000" cy="730099"/>
          </a:xfrm>
        </p:spPr>
        <p:txBody>
          <a:bodyPr>
            <a:normAutofit/>
          </a:bodyPr>
          <a:lstStyle/>
          <a:p>
            <a:r>
              <a:rPr lang="el-GR" sz="4000" dirty="0"/>
              <a:t>Τα Σημαντικότερα  επιτεύγματα των BRICS (μέχρι στιγμής) </a:t>
            </a:r>
          </a:p>
        </p:txBody>
      </p:sp>
      <p:sp>
        <p:nvSpPr>
          <p:cNvPr id="3" name="Θέση περιεχομένου 2">
            <a:extLst>
              <a:ext uri="{FF2B5EF4-FFF2-40B4-BE49-F238E27FC236}">
                <a16:creationId xmlns:a16="http://schemas.microsoft.com/office/drawing/2014/main" id="{4FD551ED-3F52-B354-3CD3-837FA155470C}"/>
              </a:ext>
            </a:extLst>
          </p:cNvPr>
          <p:cNvSpPr>
            <a:spLocks noGrp="1"/>
          </p:cNvSpPr>
          <p:nvPr>
            <p:ph idx="1"/>
          </p:nvPr>
        </p:nvSpPr>
        <p:spPr>
          <a:xfrm>
            <a:off x="0" y="692770"/>
            <a:ext cx="4290834" cy="5472460"/>
          </a:xfrm>
        </p:spPr>
        <p:txBody>
          <a:bodyPr>
            <a:normAutofit fontScale="92500"/>
          </a:bodyPr>
          <a:lstStyle/>
          <a:p>
            <a:r>
              <a:rPr lang="el-GR" dirty="0"/>
              <a:t>New Development Bank: Από την συμφωνία το 2014, με αρχικό κεφάλαιο 100 δις δολάρια έχει ως στόχο την δυνατότητα επένδυσης μέσω δανείων, εγγυήσεων και μετοχών σε δημόσια και ιδιωτικά έργα στα κράτη μέλη του. Το κεντρικό κτήριο βρίσκεται στη Σαγκάη της Κίνας, ενώ τοπικά γραφεία υπάρχουν πλέον σε όλα τα βασικά κράτη μέλη . </a:t>
            </a:r>
          </a:p>
        </p:txBody>
      </p:sp>
      <p:pic>
        <p:nvPicPr>
          <p:cNvPr id="4" name="Εικόνα 3">
            <a:extLst>
              <a:ext uri="{FF2B5EF4-FFF2-40B4-BE49-F238E27FC236}">
                <a16:creationId xmlns:a16="http://schemas.microsoft.com/office/drawing/2014/main" id="{023CF393-0318-223E-19B5-B561BD5FC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5" y="790752"/>
            <a:ext cx="3612445" cy="5374478"/>
          </a:xfrm>
          <a:prstGeom prst="rect">
            <a:avLst/>
          </a:prstGeom>
        </p:spPr>
      </p:pic>
      <p:sp>
        <p:nvSpPr>
          <p:cNvPr id="8" name="TextBox 7">
            <a:extLst>
              <a:ext uri="{FF2B5EF4-FFF2-40B4-BE49-F238E27FC236}">
                <a16:creationId xmlns:a16="http://schemas.microsoft.com/office/drawing/2014/main" id="{64916A70-DEBA-0DAB-8831-E099273942BB}"/>
              </a:ext>
            </a:extLst>
          </p:cNvPr>
          <p:cNvSpPr txBox="1"/>
          <p:nvPr/>
        </p:nvSpPr>
        <p:spPr>
          <a:xfrm>
            <a:off x="4461979" y="380745"/>
            <a:ext cx="4133950" cy="6524863"/>
          </a:xfrm>
          <a:prstGeom prst="rect">
            <a:avLst/>
          </a:prstGeom>
          <a:noFill/>
        </p:spPr>
        <p:txBody>
          <a:bodyPr wrap="square">
            <a:spAutoFit/>
          </a:bodyPr>
          <a:lstStyle/>
          <a:p>
            <a:pPr algn="l">
              <a:buNone/>
            </a:pPr>
            <a:endParaRPr lang="en-US" b="1" i="0" dirty="0">
              <a:solidFill>
                <a:srgbClr val="FFFFFF"/>
              </a:solidFill>
              <a:effectLst/>
              <a:latin typeface="AktivGrotesk"/>
            </a:endParaRPr>
          </a:p>
          <a:p>
            <a:pPr algn="l">
              <a:buNone/>
            </a:pPr>
            <a:r>
              <a:rPr lang="en-US" sz="2000" b="0" i="0" dirty="0">
                <a:solidFill>
                  <a:srgbClr val="141428"/>
                </a:solidFill>
                <a:effectLst/>
                <a:latin typeface="AktivGrotesk"/>
              </a:rPr>
              <a:t>Total number of projects approved</a:t>
            </a:r>
          </a:p>
          <a:p>
            <a:pPr algn="l">
              <a:buNone/>
            </a:pPr>
            <a:r>
              <a:rPr lang="en-US" sz="2000" b="1" i="0" dirty="0">
                <a:solidFill>
                  <a:srgbClr val="141428"/>
                </a:solidFill>
                <a:effectLst/>
                <a:latin typeface="AktivGrotesk"/>
              </a:rPr>
              <a:t>139 Projects</a:t>
            </a:r>
          </a:p>
          <a:p>
            <a:pPr algn="l">
              <a:buNone/>
            </a:pPr>
            <a:r>
              <a:rPr lang="en-US" sz="2000" b="1" i="0" dirty="0">
                <a:solidFill>
                  <a:srgbClr val="141428"/>
                </a:solidFill>
                <a:effectLst/>
                <a:latin typeface="AktivGrotesk"/>
              </a:rPr>
              <a:t>2,400 MW</a:t>
            </a:r>
          </a:p>
          <a:p>
            <a:pPr algn="l">
              <a:buNone/>
            </a:pPr>
            <a:r>
              <a:rPr lang="en-US" sz="2000" b="0" i="0" dirty="0">
                <a:solidFill>
                  <a:srgbClr val="838379"/>
                </a:solidFill>
                <a:effectLst/>
                <a:latin typeface="AktivGrotesk"/>
              </a:rPr>
              <a:t>Renewable and clean energy generation capacity to be installed</a:t>
            </a:r>
          </a:p>
          <a:p>
            <a:pPr algn="l">
              <a:buNone/>
            </a:pPr>
            <a:r>
              <a:rPr lang="en-US" sz="2000" b="1" i="0" dirty="0">
                <a:solidFill>
                  <a:srgbClr val="141428"/>
                </a:solidFill>
                <a:effectLst/>
                <a:latin typeface="AktivGrotesk"/>
              </a:rPr>
              <a:t>14.7 million tonnes/year</a:t>
            </a:r>
          </a:p>
          <a:p>
            <a:pPr algn="l">
              <a:buNone/>
            </a:pPr>
            <a:r>
              <a:rPr lang="en-US" sz="2000" b="0" i="0" dirty="0">
                <a:solidFill>
                  <a:srgbClr val="838379"/>
                </a:solidFill>
                <a:effectLst/>
                <a:latin typeface="AktivGrotesk"/>
              </a:rPr>
              <a:t>CO₂ emissions to be avoided</a:t>
            </a:r>
          </a:p>
          <a:p>
            <a:pPr algn="l">
              <a:buNone/>
            </a:pPr>
            <a:r>
              <a:rPr lang="en-US" sz="2000" b="1" i="0" dirty="0">
                <a:solidFill>
                  <a:srgbClr val="141428"/>
                </a:solidFill>
                <a:effectLst/>
                <a:latin typeface="AktivGrotesk"/>
              </a:rPr>
              <a:t>35,000</a:t>
            </a:r>
          </a:p>
          <a:p>
            <a:pPr algn="l">
              <a:buNone/>
            </a:pPr>
            <a:r>
              <a:rPr lang="en-US" sz="2000" b="0" i="0" dirty="0">
                <a:solidFill>
                  <a:srgbClr val="838379"/>
                </a:solidFill>
                <a:effectLst/>
                <a:latin typeface="AktivGrotesk"/>
              </a:rPr>
              <a:t>Housing units to be constructed</a:t>
            </a:r>
          </a:p>
          <a:p>
            <a:pPr algn="l">
              <a:buNone/>
            </a:pPr>
            <a:r>
              <a:rPr lang="en-US" sz="2000" b="1" i="0" dirty="0">
                <a:solidFill>
                  <a:srgbClr val="141428"/>
                </a:solidFill>
                <a:effectLst/>
                <a:latin typeface="AktivGrotesk"/>
              </a:rPr>
              <a:t>1,400 km</a:t>
            </a:r>
          </a:p>
          <a:p>
            <a:pPr algn="l">
              <a:buNone/>
            </a:pPr>
            <a:r>
              <a:rPr lang="en-US" sz="2000" b="0" i="0" dirty="0">
                <a:solidFill>
                  <a:srgbClr val="838379"/>
                </a:solidFill>
                <a:effectLst/>
                <a:latin typeface="AktivGrotesk"/>
              </a:rPr>
              <a:t>Water tunnel/canal infrastructure to be built or </a:t>
            </a:r>
            <a:r>
              <a:rPr lang="el-GR" sz="2000" b="0" i="0" dirty="0">
                <a:solidFill>
                  <a:srgbClr val="838379"/>
                </a:solidFill>
                <a:effectLst/>
                <a:latin typeface="AktivGrotesk"/>
              </a:rPr>
              <a:t>upgraded</a:t>
            </a:r>
          </a:p>
          <a:p>
            <a:pPr algn="l">
              <a:buNone/>
            </a:pPr>
            <a:r>
              <a:rPr lang="el-GR" sz="2000" dirty="0">
                <a:solidFill>
                  <a:srgbClr val="838379"/>
                </a:solidFill>
                <a:latin typeface="AktivGrotesk"/>
              </a:rPr>
              <a:t>Total amount of financing approved (USD)
</a:t>
            </a:r>
            <a:r>
              <a:rPr lang="el-GR" sz="2000" b="1" dirty="0">
                <a:latin typeface="AktivGrotesk"/>
              </a:rPr>
              <a:t>42.9 billion</a:t>
            </a:r>
          </a:p>
          <a:p>
            <a:pPr algn="l">
              <a:buNone/>
            </a:pPr>
            <a:r>
              <a:rPr lang="el-GR" sz="2000" i="0" dirty="0">
                <a:effectLst/>
                <a:latin typeface="AktivGrotesk"/>
              </a:rPr>
              <a:t>Roads to be built or upgraded</a:t>
            </a:r>
            <a:r>
              <a:rPr lang="el-GR" sz="2000" b="1" i="0" dirty="0">
                <a:effectLst/>
                <a:latin typeface="AktivGrotesk"/>
              </a:rPr>
              <a:t>
40,400 km</a:t>
            </a:r>
            <a:r>
              <a:rPr lang="el-GR" sz="2000" i="0" dirty="0">
                <a:effectLst/>
                <a:latin typeface="AktivGrotesk"/>
              </a:rPr>
              <a:t>
Drinking water supply capacity to be increased</a:t>
            </a:r>
            <a:r>
              <a:rPr lang="el-GR" sz="2000" b="1" i="0" dirty="0">
                <a:effectLst/>
                <a:latin typeface="AktivGrotesk"/>
              </a:rPr>
              <a:t>
288,800 m³/day</a:t>
            </a:r>
            <a:endParaRPr lang="en-US" sz="2000" b="1" i="0" dirty="0">
              <a:effectLst/>
              <a:latin typeface="AktivGrotesk"/>
            </a:endParaRPr>
          </a:p>
        </p:txBody>
      </p:sp>
    </p:spTree>
    <p:extLst>
      <p:ext uri="{BB962C8B-B14F-4D97-AF65-F5344CB8AC3E}">
        <p14:creationId xmlns:p14="http://schemas.microsoft.com/office/powerpoint/2010/main" val="427165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287DF6-0BA9-F044-FC80-0B475EC9F91A}"/>
              </a:ext>
            </a:extLst>
          </p:cNvPr>
          <p:cNvSpPr>
            <a:spLocks noGrp="1"/>
          </p:cNvSpPr>
          <p:nvPr>
            <p:ph idx="1"/>
          </p:nvPr>
        </p:nvSpPr>
        <p:spPr>
          <a:xfrm>
            <a:off x="0" y="0"/>
            <a:ext cx="10515600" cy="4351338"/>
          </a:xfrm>
        </p:spPr>
        <p:txBody>
          <a:bodyPr/>
          <a:lstStyle/>
          <a:p>
            <a:r>
              <a:rPr lang="el-GR" b="1" dirty="0"/>
              <a:t>Contingent Reserve Arrangement (CRA) </a:t>
            </a:r>
          </a:p>
          <a:p>
            <a:pPr marL="0" indent="0">
              <a:buNone/>
            </a:pPr>
            <a:r>
              <a:rPr lang="el-GR" dirty="0"/>
              <a:t>Ο μηχανισμός Ρυθμίσεων Αποθεματικών Ασφαλείας   είναι ένα πλαίσιο οικονομικής  υποστήριξης των κρατών σε περίπτωσης κρίσης παρέχοντας ρευστότητα και μια προστασία από την πίεση του ισοζυγίου πληρωμής, ο οποίος υπογράφηκε το 2014 στο συνέδριο της Βραζιλίας . Το κεφάλαιο είναι 100 δις δολάρια, χωρισμένο ως εξής:</a:t>
            </a:r>
          </a:p>
          <a:p>
            <a:pPr marL="0" indent="0">
              <a:buNone/>
            </a:pPr>
            <a:r>
              <a:rPr lang="el-GR" dirty="0"/>
              <a:t>China (USD 41 billion), Brasil (USD 18 Bi), India (USD 18 Bi), Russia (USD 18 Bi) and South Africa (USD 5 Bi)</a:t>
            </a:r>
          </a:p>
        </p:txBody>
      </p:sp>
      <p:sp>
        <p:nvSpPr>
          <p:cNvPr id="5" name="TextBox 4">
            <a:extLst>
              <a:ext uri="{FF2B5EF4-FFF2-40B4-BE49-F238E27FC236}">
                <a16:creationId xmlns:a16="http://schemas.microsoft.com/office/drawing/2014/main" id="{FC0FB3F0-E560-ED28-2327-941143B9086D}"/>
              </a:ext>
            </a:extLst>
          </p:cNvPr>
          <p:cNvSpPr txBox="1"/>
          <p:nvPr/>
        </p:nvSpPr>
        <p:spPr>
          <a:xfrm>
            <a:off x="6096000" y="3429000"/>
            <a:ext cx="3789625" cy="3293209"/>
          </a:xfrm>
          <a:prstGeom prst="rect">
            <a:avLst/>
          </a:prstGeom>
          <a:noFill/>
        </p:spPr>
        <p:txBody>
          <a:bodyPr wrap="square">
            <a:spAutoFit/>
          </a:bodyPr>
          <a:lstStyle/>
          <a:p>
            <a:pPr marL="571500" indent="-571500">
              <a:buFont typeface="Arial" panose="020B0604020202020204" pitchFamily="34" charset="0"/>
              <a:buChar char="•"/>
            </a:pPr>
            <a:endParaRPr lang="el-GR" sz="3600" b="1" dirty="0"/>
          </a:p>
          <a:p>
            <a:endParaRPr lang="el-GR" sz="2800" dirty="0"/>
          </a:p>
        </p:txBody>
      </p:sp>
    </p:spTree>
    <p:extLst>
      <p:ext uri="{BB962C8B-B14F-4D97-AF65-F5344CB8AC3E}">
        <p14:creationId xmlns:p14="http://schemas.microsoft.com/office/powerpoint/2010/main" val="191148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88F911-0D3A-2159-6C7E-19ECE710D6F7}"/>
              </a:ext>
            </a:extLst>
          </p:cNvPr>
          <p:cNvSpPr>
            <a:spLocks noGrp="1"/>
          </p:cNvSpPr>
          <p:nvPr>
            <p:ph type="title"/>
          </p:nvPr>
        </p:nvSpPr>
        <p:spPr>
          <a:xfrm>
            <a:off x="-69271" y="0"/>
            <a:ext cx="8214930" cy="1488546"/>
          </a:xfrm>
        </p:spPr>
        <p:txBody>
          <a:bodyPr/>
          <a:lstStyle/>
          <a:p>
            <a:r>
              <a:rPr lang="el-GR" b="1" dirty="0"/>
              <a:t>Η αισιοδοξία των στατιστικών για τους BRICS</a:t>
            </a:r>
            <a:r>
              <a:rPr lang="el-GR" dirty="0"/>
              <a:t> </a:t>
            </a:r>
          </a:p>
        </p:txBody>
      </p:sp>
      <p:pic>
        <p:nvPicPr>
          <p:cNvPr id="4" name="Εικόνα 3">
            <a:extLst>
              <a:ext uri="{FF2B5EF4-FFF2-40B4-BE49-F238E27FC236}">
                <a16:creationId xmlns:a16="http://schemas.microsoft.com/office/drawing/2014/main" id="{46F6CAF7-1EE7-1925-02AB-4C11240BE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333"/>
            <a:ext cx="6096000" cy="5418667"/>
          </a:xfrm>
          <a:prstGeom prst="rect">
            <a:avLst/>
          </a:prstGeom>
        </p:spPr>
      </p:pic>
      <p:pic>
        <p:nvPicPr>
          <p:cNvPr id="5" name="Εικόνα 4">
            <a:extLst>
              <a:ext uri="{FF2B5EF4-FFF2-40B4-BE49-F238E27FC236}">
                <a16:creationId xmlns:a16="http://schemas.microsoft.com/office/drawing/2014/main" id="{02C6B84C-AEA3-79E5-E9AE-C57B746FF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39333"/>
            <a:ext cx="6096000" cy="5418667"/>
          </a:xfrm>
          <a:prstGeom prst="rect">
            <a:avLst/>
          </a:prstGeom>
        </p:spPr>
      </p:pic>
      <p:sp>
        <p:nvSpPr>
          <p:cNvPr id="8" name="TextBox 7">
            <a:extLst>
              <a:ext uri="{FF2B5EF4-FFF2-40B4-BE49-F238E27FC236}">
                <a16:creationId xmlns:a16="http://schemas.microsoft.com/office/drawing/2014/main" id="{4039F05E-385D-E0F7-3BB6-AA09F3960C27}"/>
              </a:ext>
            </a:extLst>
          </p:cNvPr>
          <p:cNvSpPr txBox="1"/>
          <p:nvPr/>
        </p:nvSpPr>
        <p:spPr>
          <a:xfrm>
            <a:off x="2854444" y="5866510"/>
            <a:ext cx="6222320" cy="369332"/>
          </a:xfrm>
          <a:prstGeom prst="rect">
            <a:avLst/>
          </a:prstGeom>
          <a:noFill/>
        </p:spPr>
        <p:txBody>
          <a:bodyPr wrap="square">
            <a:spAutoFit/>
          </a:bodyPr>
          <a:lstStyle/>
          <a:p>
            <a:r>
              <a:rPr lang="en-US" dirty="0"/>
              <a:t>https://www.ndb.int/</a:t>
            </a:r>
            <a:endParaRPr lang="el-GR" dirty="0"/>
          </a:p>
        </p:txBody>
      </p:sp>
    </p:spTree>
    <p:extLst>
      <p:ext uri="{BB962C8B-B14F-4D97-AF65-F5344CB8AC3E}">
        <p14:creationId xmlns:p14="http://schemas.microsoft.com/office/powerpoint/2010/main" val="363809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A53F834-5CEB-6E35-9F2B-CA052E6E5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5" name="Εικόνα 4">
            <a:extLst>
              <a:ext uri="{FF2B5EF4-FFF2-40B4-BE49-F238E27FC236}">
                <a16:creationId xmlns:a16="http://schemas.microsoft.com/office/drawing/2014/main" id="{E71B36EE-79B3-21AE-11B2-642BF3398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250845" cy="6858000"/>
          </a:xfrm>
          <a:prstGeom prst="rect">
            <a:avLst/>
          </a:prstGeom>
        </p:spPr>
      </p:pic>
    </p:spTree>
    <p:extLst>
      <p:ext uri="{BB962C8B-B14F-4D97-AF65-F5344CB8AC3E}">
        <p14:creationId xmlns:p14="http://schemas.microsoft.com/office/powerpoint/2010/main" val="203951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962419-5543-DF3E-0E75-55AAC209EADD}"/>
              </a:ext>
            </a:extLst>
          </p:cNvPr>
          <p:cNvSpPr>
            <a:spLocks noGrp="1"/>
          </p:cNvSpPr>
          <p:nvPr>
            <p:ph idx="1"/>
          </p:nvPr>
        </p:nvSpPr>
        <p:spPr>
          <a:xfrm>
            <a:off x="85572" y="0"/>
            <a:ext cx="10515600" cy="6858000"/>
          </a:xfrm>
        </p:spPr>
        <p:txBody>
          <a:bodyPr/>
          <a:lstStyle/>
          <a:p>
            <a:r>
              <a:rPr lang="el-GR" dirty="0">
                <a:hlinkClick r:id="rId2"/>
              </a:rPr>
              <a:t>https://el.wikipedia.org/wiki/BRICS</a:t>
            </a:r>
            <a:endParaRPr lang="el-GR" dirty="0"/>
          </a:p>
          <a:p>
            <a:r>
              <a:rPr lang="el-GR" dirty="0">
                <a:hlinkClick r:id="rId3"/>
              </a:rPr>
              <a:t>https://brics.br/en</a:t>
            </a:r>
            <a:endParaRPr lang="el-GR" dirty="0"/>
          </a:p>
          <a:p>
            <a:r>
              <a:rPr lang="el-GR" dirty="0">
                <a:hlinkClick r:id="rId4"/>
              </a:rPr>
              <a:t>https://www.cfr.org/backgrounders/what-brics-group-and-why-it-expanding</a:t>
            </a:r>
            <a:endParaRPr lang="el-GR" dirty="0"/>
          </a:p>
          <a:p>
            <a:r>
              <a:rPr lang="el-GR" dirty="0">
                <a:hlinkClick r:id="rId5"/>
              </a:rPr>
              <a:t>https://bricscouncil.ru/en</a:t>
            </a:r>
            <a:endParaRPr lang="el-GR" dirty="0"/>
          </a:p>
          <a:p>
            <a:r>
              <a:rPr lang="el-GR" dirty="0">
                <a:hlinkClick r:id="rId6"/>
              </a:rPr>
              <a:t>https://www.ndb.int/</a:t>
            </a:r>
            <a:endParaRPr lang="el-GR" dirty="0"/>
          </a:p>
        </p:txBody>
      </p:sp>
    </p:spTree>
    <p:extLst>
      <p:ext uri="{BB962C8B-B14F-4D97-AF65-F5344CB8AC3E}">
        <p14:creationId xmlns:p14="http://schemas.microsoft.com/office/powerpoint/2010/main" val="80299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E6568E72-E7EA-40CE-D6AA-004FD75465CA}"/>
              </a:ext>
            </a:extLst>
          </p:cNvPr>
          <p:cNvSpPr>
            <a:spLocks noGrp="1"/>
          </p:cNvSpPr>
          <p:nvPr>
            <p:ph idx="1"/>
          </p:nvPr>
        </p:nvSpPr>
        <p:spPr>
          <a:xfrm>
            <a:off x="0" y="1"/>
            <a:ext cx="11353800" cy="904620"/>
          </a:xfrm>
        </p:spPr>
        <p:txBody>
          <a:bodyPr>
            <a:normAutofit/>
          </a:bodyPr>
          <a:lstStyle/>
          <a:p>
            <a:r>
              <a:rPr lang="el-GR" sz="4400" dirty="0">
                <a:latin typeface="Times New Roman" panose="02020603050405020304" pitchFamily="18" charset="0"/>
                <a:cs typeface="Times New Roman" panose="02020603050405020304" pitchFamily="18" charset="0"/>
              </a:rPr>
              <a:t>Τι είναι και τι δεν είναι οι BRICS</a:t>
            </a:r>
          </a:p>
        </p:txBody>
      </p:sp>
      <p:graphicFrame>
        <p:nvGraphicFramePr>
          <p:cNvPr id="8" name="Πίνακας 7">
            <a:extLst>
              <a:ext uri="{FF2B5EF4-FFF2-40B4-BE49-F238E27FC236}">
                <a16:creationId xmlns:a16="http://schemas.microsoft.com/office/drawing/2014/main" id="{8DBA50D3-0223-7B50-D157-1335D762AD54}"/>
              </a:ext>
            </a:extLst>
          </p:cNvPr>
          <p:cNvGraphicFramePr>
            <a:graphicFrameLocks noGrp="1"/>
          </p:cNvGraphicFramePr>
          <p:nvPr>
            <p:extLst>
              <p:ext uri="{D42A27DB-BD31-4B8C-83A1-F6EECF244321}">
                <p14:modId xmlns:p14="http://schemas.microsoft.com/office/powerpoint/2010/main" val="4268735174"/>
              </p:ext>
            </p:extLst>
          </p:nvPr>
        </p:nvGraphicFramePr>
        <p:xfrm>
          <a:off x="0" y="707441"/>
          <a:ext cx="8964708" cy="6150558"/>
        </p:xfrm>
        <a:graphic>
          <a:graphicData uri="http://schemas.openxmlformats.org/drawingml/2006/table">
            <a:tbl>
              <a:tblPr firstRow="1" bandRow="1">
                <a:tableStyleId>{5C22544A-7EE6-4342-B048-85BDC9FD1C3A}</a:tableStyleId>
              </a:tblPr>
              <a:tblGrid>
                <a:gridCol w="4482354">
                  <a:extLst>
                    <a:ext uri="{9D8B030D-6E8A-4147-A177-3AD203B41FA5}">
                      <a16:colId xmlns:a16="http://schemas.microsoft.com/office/drawing/2014/main" val="97264143"/>
                    </a:ext>
                  </a:extLst>
                </a:gridCol>
                <a:gridCol w="4482354">
                  <a:extLst>
                    <a:ext uri="{9D8B030D-6E8A-4147-A177-3AD203B41FA5}">
                      <a16:colId xmlns:a16="http://schemas.microsoft.com/office/drawing/2014/main" val="3331998356"/>
                    </a:ext>
                  </a:extLst>
                </a:gridCol>
              </a:tblGrid>
              <a:tr h="1012742">
                <a:tc>
                  <a:txBody>
                    <a:bodyPr/>
                    <a:lstStyle/>
                    <a:p>
                      <a:r>
                        <a:rPr lang="el-GR" dirty="0"/>
                        <a:t>❌ Τι δεν είναι </a:t>
                      </a:r>
                    </a:p>
                  </a:txBody>
                  <a:tcPr/>
                </a:tc>
                <a:tc>
                  <a:txBody>
                    <a:bodyPr/>
                    <a:lstStyle/>
                    <a:p>
                      <a:r>
                        <a:rPr lang="el-GR" dirty="0"/>
                        <a:t>✅ Τι είναι </a:t>
                      </a:r>
                    </a:p>
                  </a:txBody>
                  <a:tcPr/>
                </a:tc>
                <a:extLst>
                  <a:ext uri="{0D108BD9-81ED-4DB2-BD59-A6C34878D82A}">
                    <a16:rowId xmlns:a16="http://schemas.microsoft.com/office/drawing/2014/main" val="238184834"/>
                  </a:ext>
                </a:extLst>
              </a:tr>
              <a:tr h="1037444">
                <a:tc>
                  <a:txBody>
                    <a:bodyPr/>
                    <a:lstStyle/>
                    <a:p>
                      <a:r>
                        <a:rPr lang="el-GR" dirty="0"/>
                        <a:t>Ένας επίσημος διεθνής οργανισμός (δεν έχει ιδρυτική συνθήκη και μόνιμους θεσμούς) </a:t>
                      </a:r>
                    </a:p>
                  </a:txBody>
                  <a:tcPr/>
                </a:tc>
                <a:tc>
                  <a:txBody>
                    <a:bodyPr/>
                    <a:lstStyle/>
                    <a:p>
                      <a:r>
                        <a:rPr lang="el-GR" dirty="0"/>
                        <a:t>Ένα πλαίσιο συνεργασίας κρατών</a:t>
                      </a:r>
                    </a:p>
                  </a:txBody>
                  <a:tcPr/>
                </a:tc>
                <a:extLst>
                  <a:ext uri="{0D108BD9-81ED-4DB2-BD59-A6C34878D82A}">
                    <a16:rowId xmlns:a16="http://schemas.microsoft.com/office/drawing/2014/main" val="558727853"/>
                  </a:ext>
                </a:extLst>
              </a:tr>
              <a:tr h="1037444">
                <a:tc>
                  <a:txBody>
                    <a:bodyPr/>
                    <a:lstStyle/>
                    <a:p>
                      <a:r>
                        <a:rPr lang="el-GR" dirty="0"/>
                        <a:t>Στρατιωτική, ιμπεριαλιστική συμμαχία </a:t>
                      </a:r>
                    </a:p>
                  </a:txBody>
                  <a:tcPr/>
                </a:tc>
                <a:tc>
                  <a:txBody>
                    <a:bodyPr/>
                    <a:lstStyle/>
                    <a:p>
                      <a:r>
                        <a:rPr lang="el-GR" dirty="0"/>
                        <a:t>Οικονομική και εμπορική συμμαχία </a:t>
                      </a:r>
                    </a:p>
                  </a:txBody>
                  <a:tcPr/>
                </a:tc>
                <a:extLst>
                  <a:ext uri="{0D108BD9-81ED-4DB2-BD59-A6C34878D82A}">
                    <a16:rowId xmlns:a16="http://schemas.microsoft.com/office/drawing/2014/main" val="1840853285"/>
                  </a:ext>
                </a:extLst>
              </a:tr>
              <a:tr h="1012742">
                <a:tc>
                  <a:txBody>
                    <a:bodyPr/>
                    <a:lstStyle/>
                    <a:p>
                      <a:r>
                        <a:rPr lang="el-GR" dirty="0"/>
                        <a:t>Αντίπαλος του NATO</a:t>
                      </a:r>
                    </a:p>
                  </a:txBody>
                  <a:tcPr/>
                </a:tc>
                <a:tc>
                  <a:txBody>
                    <a:bodyPr/>
                    <a:lstStyle/>
                    <a:p>
                      <a:r>
                        <a:rPr lang="el-GR" dirty="0"/>
                        <a:t>Αντίβαρο στο G7</a:t>
                      </a:r>
                    </a:p>
                  </a:txBody>
                  <a:tcPr/>
                </a:tc>
                <a:extLst>
                  <a:ext uri="{0D108BD9-81ED-4DB2-BD59-A6C34878D82A}">
                    <a16:rowId xmlns:a16="http://schemas.microsoft.com/office/drawing/2014/main" val="704016870"/>
                  </a:ext>
                </a:extLst>
              </a:tr>
              <a:tr h="1037444">
                <a:tc>
                  <a:txBody>
                    <a:bodyPr/>
                    <a:lstStyle/>
                    <a:p>
                      <a:r>
                        <a:rPr lang="el-GR" dirty="0"/>
                        <a:t>Κατά των δυτικών οικονομικών και πολιτικών θεσμών </a:t>
                      </a:r>
                    </a:p>
                  </a:txBody>
                  <a:tcPr/>
                </a:tc>
                <a:tc>
                  <a:txBody>
                    <a:bodyPr/>
                    <a:lstStyle/>
                    <a:p>
                      <a:r>
                        <a:rPr lang="el-GR" dirty="0"/>
                        <a:t>Υπέρ μιας μειωμένης εξάρτησης  σε διάφορους τομείς από την Δύση</a:t>
                      </a:r>
                    </a:p>
                  </a:txBody>
                  <a:tcPr/>
                </a:tc>
                <a:extLst>
                  <a:ext uri="{0D108BD9-81ED-4DB2-BD59-A6C34878D82A}">
                    <a16:rowId xmlns:a16="http://schemas.microsoft.com/office/drawing/2014/main" val="3436806904"/>
                  </a:ext>
                </a:extLst>
              </a:tr>
              <a:tr h="1012742">
                <a:tc>
                  <a:txBody>
                    <a:bodyPr/>
                    <a:lstStyle/>
                    <a:p>
                      <a:r>
                        <a:rPr lang="el-GR" dirty="0"/>
                        <a:t>Μια συμμαχία με κοινή οικονομική πολιτική κατεύθυνση </a:t>
                      </a:r>
                    </a:p>
                  </a:txBody>
                  <a:tcPr/>
                </a:tc>
                <a:tc>
                  <a:txBody>
                    <a:bodyPr/>
                    <a:lstStyle/>
                    <a:p>
                      <a:r>
                        <a:rPr lang="el-GR" dirty="0"/>
                        <a:t>Μια προσπάθεια συνεργασίας στην οποία υπάρχουν αντικρουόμενα συμφέροντα</a:t>
                      </a:r>
                    </a:p>
                  </a:txBody>
                  <a:tcPr/>
                </a:tc>
                <a:extLst>
                  <a:ext uri="{0D108BD9-81ED-4DB2-BD59-A6C34878D82A}">
                    <a16:rowId xmlns:a16="http://schemas.microsoft.com/office/drawing/2014/main" val="1768170141"/>
                  </a:ext>
                </a:extLst>
              </a:tr>
            </a:tbl>
          </a:graphicData>
        </a:graphic>
      </p:graphicFrame>
    </p:spTree>
    <p:extLst>
      <p:ext uri="{BB962C8B-B14F-4D97-AF65-F5344CB8AC3E}">
        <p14:creationId xmlns:p14="http://schemas.microsoft.com/office/powerpoint/2010/main" val="294273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5B0E-977D-CD44-FF6F-D52542C5894E}"/>
              </a:ext>
            </a:extLst>
          </p:cNvPr>
          <p:cNvSpPr>
            <a:spLocks noGrp="1"/>
          </p:cNvSpPr>
          <p:nvPr>
            <p:ph type="title"/>
          </p:nvPr>
        </p:nvSpPr>
        <p:spPr/>
        <p:txBody>
          <a:bodyPr/>
          <a:lstStyle/>
          <a:p>
            <a:r>
              <a:rPr lang="el-GR" dirty="0"/>
              <a:t>Πότε και πώς ξεκίνησαν οι BRICS</a:t>
            </a:r>
          </a:p>
        </p:txBody>
      </p:sp>
      <p:sp>
        <p:nvSpPr>
          <p:cNvPr id="3" name="Content Placeholder 2">
            <a:extLst>
              <a:ext uri="{FF2B5EF4-FFF2-40B4-BE49-F238E27FC236}">
                <a16:creationId xmlns:a16="http://schemas.microsoft.com/office/drawing/2014/main" id="{B127C59F-CCEC-423C-26D6-AE85EF63E823}"/>
              </a:ext>
            </a:extLst>
          </p:cNvPr>
          <p:cNvSpPr>
            <a:spLocks noGrp="1"/>
          </p:cNvSpPr>
          <p:nvPr>
            <p:ph idx="1"/>
          </p:nvPr>
        </p:nvSpPr>
        <p:spPr/>
        <p:txBody>
          <a:bodyPr>
            <a:normAutofit/>
          </a:bodyPr>
          <a:lstStyle/>
          <a:p>
            <a:r>
              <a:rPr lang="el-GR" dirty="0"/>
              <a:t>Σαν ιδέα ξεκίνησε το 1998 από τον τότε ΥΠ.ΕΞ. και μετέπειτα πρωθυπουργό της Ρωσίας Yevgeny Primakov ο οποίος φαντάστηκε ένα πολύ-πολικό σύστημα με την Ρωσία την Ινδία και την Κίνα (RIC)  να συνεργάζονται για την αντιμετώπιση της απόλυτης κυριαρχίας των ΗΠΑ.</a:t>
            </a:r>
          </a:p>
          <a:p>
            <a:r>
              <a:rPr lang="el-GR" dirty="0"/>
              <a:t>Ο όρος όμως γεννήθηκε από τον οικονομολόγο Jim O’Neill το 2001 στην προσπάθεια του να περιγράψει την ανάδυση τεσσάρων οικονομιών (των προηγούμενων τριών μαζί και της Βραζιλίας) ως ένα πιθανό αντίπαλο δέος του G7 (Γαλλία, ΗΠΑ, Αγγλία , Γερμανία, Ιαπωνία, Ιταλία και Καναδάς ) δίνοντας τους τον όρο BRIC. </a:t>
            </a:r>
          </a:p>
        </p:txBody>
      </p:sp>
    </p:spTree>
    <p:extLst>
      <p:ext uri="{BB962C8B-B14F-4D97-AF65-F5344CB8AC3E}">
        <p14:creationId xmlns:p14="http://schemas.microsoft.com/office/powerpoint/2010/main" val="21356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9E4373-F4A2-E0C6-5962-2903CC21CA7A}"/>
              </a:ext>
            </a:extLst>
          </p:cNvPr>
          <p:cNvSpPr>
            <a:spLocks noGrp="1"/>
          </p:cNvSpPr>
          <p:nvPr>
            <p:ph idx="1"/>
          </p:nvPr>
        </p:nvSpPr>
        <p:spPr>
          <a:xfrm>
            <a:off x="0" y="0"/>
            <a:ext cx="4278610" cy="6858000"/>
          </a:xfrm>
        </p:spPr>
        <p:txBody>
          <a:bodyPr>
            <a:normAutofit fontScale="70000" lnSpcReduction="20000"/>
          </a:bodyPr>
          <a:lstStyle/>
          <a:p>
            <a:r>
              <a:rPr lang="el-GR" sz="3400" dirty="0"/>
              <a:t>Πρώτη ουσιαστική  συνάντηση των BRIC πραγματοποιήθηκε κατά τη διάρκεια της 61</a:t>
            </a:r>
            <a:r>
              <a:rPr lang="el-GR" sz="3400" baseline="30000" dirty="0"/>
              <a:t>ης</a:t>
            </a:r>
            <a:r>
              <a:rPr lang="el-GR" sz="3400" dirty="0"/>
              <a:t>  γενικής συνέλευσης των Ην. Εθνών τον Σεπτέμβριο 2006 στη Νέα Υόρκη. </a:t>
            </a:r>
          </a:p>
          <a:p>
            <a:r>
              <a:rPr lang="el-GR" sz="3400" dirty="0"/>
              <a:t> Η πρώτη όμως σύνοδος κορυφής πραγματοποιήθηκε τον Ιούνιο του 2009 στο Γεκατερίνμπουργκ της Ρωσίας  </a:t>
            </a:r>
          </a:p>
          <a:p>
            <a:r>
              <a:rPr lang="el-GR" sz="3400" dirty="0"/>
              <a:t>Η πρώτη όμως σύνοδος κορυφής συμπεριλαμβανομένης της Ν. Αφρικής έγινε στην νησιωτική πόλη Σανυά της Κίνας τον Απρίλιο του 2011 αφού προσχώρησε επίσημα στον οργανισμό τον Δεκέμβρη του προηγούμενου έτους , ολοκληρώνοντας το «μπλοκ» των BRICS. </a:t>
            </a:r>
            <a:endParaRPr lang="el-GR" sz="3400" baseline="30000" dirty="0"/>
          </a:p>
          <a:p>
            <a:endParaRPr lang="el-GR" dirty="0"/>
          </a:p>
        </p:txBody>
      </p:sp>
      <p:pic>
        <p:nvPicPr>
          <p:cNvPr id="2" name="Εικόνα 1">
            <a:extLst>
              <a:ext uri="{FF2B5EF4-FFF2-40B4-BE49-F238E27FC236}">
                <a16:creationId xmlns:a16="http://schemas.microsoft.com/office/drawing/2014/main" id="{41D3045D-A412-317E-7B1A-23D76A67B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92" y="1"/>
            <a:ext cx="5514975" cy="2733676"/>
          </a:xfrm>
          <a:prstGeom prst="rect">
            <a:avLst/>
          </a:prstGeom>
        </p:spPr>
      </p:pic>
      <p:sp>
        <p:nvSpPr>
          <p:cNvPr id="4" name="TextBox 3">
            <a:extLst>
              <a:ext uri="{FF2B5EF4-FFF2-40B4-BE49-F238E27FC236}">
                <a16:creationId xmlns:a16="http://schemas.microsoft.com/office/drawing/2014/main" id="{280B26C3-82F6-58FF-A7CC-B2456084F6C4}"/>
              </a:ext>
            </a:extLst>
          </p:cNvPr>
          <p:cNvSpPr txBox="1"/>
          <p:nvPr/>
        </p:nvSpPr>
        <p:spPr>
          <a:xfrm>
            <a:off x="5851915" y="2926320"/>
            <a:ext cx="4832384" cy="369332"/>
          </a:xfrm>
          <a:prstGeom prst="rect">
            <a:avLst/>
          </a:prstGeom>
          <a:noFill/>
        </p:spPr>
        <p:txBody>
          <a:bodyPr wrap="square" rtlCol="0">
            <a:spAutoFit/>
          </a:bodyPr>
          <a:lstStyle/>
          <a:p>
            <a:pPr algn="l"/>
            <a:r>
              <a:rPr lang="el-GR" dirty="0"/>
              <a:t>Οι BRIC το 2006 στην 61</a:t>
            </a:r>
            <a:r>
              <a:rPr lang="el-GR" baseline="30000" dirty="0"/>
              <a:t>η</a:t>
            </a:r>
            <a:r>
              <a:rPr lang="el-GR" dirty="0"/>
              <a:t> γεν. συν του ΟΗΕ</a:t>
            </a:r>
          </a:p>
        </p:txBody>
      </p:sp>
      <p:pic>
        <p:nvPicPr>
          <p:cNvPr id="5" name="Εικόνα 4">
            <a:extLst>
              <a:ext uri="{FF2B5EF4-FFF2-40B4-BE49-F238E27FC236}">
                <a16:creationId xmlns:a16="http://schemas.microsoft.com/office/drawing/2014/main" id="{B592ACE4-01B5-22E0-BF7C-640611E63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91" y="3295652"/>
            <a:ext cx="5514975" cy="2938893"/>
          </a:xfrm>
          <a:prstGeom prst="rect">
            <a:avLst/>
          </a:prstGeom>
        </p:spPr>
      </p:pic>
      <p:sp>
        <p:nvSpPr>
          <p:cNvPr id="7" name="TextBox 6">
            <a:extLst>
              <a:ext uri="{FF2B5EF4-FFF2-40B4-BE49-F238E27FC236}">
                <a16:creationId xmlns:a16="http://schemas.microsoft.com/office/drawing/2014/main" id="{4180CD91-C106-4981-648D-751FBC165072}"/>
              </a:ext>
            </a:extLst>
          </p:cNvPr>
          <p:cNvSpPr txBox="1"/>
          <p:nvPr/>
        </p:nvSpPr>
        <p:spPr>
          <a:xfrm rot="10800000" flipV="1">
            <a:off x="5202305" y="6488668"/>
            <a:ext cx="5422173" cy="369332"/>
          </a:xfrm>
          <a:prstGeom prst="rect">
            <a:avLst/>
          </a:prstGeom>
          <a:noFill/>
        </p:spPr>
        <p:txBody>
          <a:bodyPr wrap="square" rtlCol="0">
            <a:spAutoFit/>
          </a:bodyPr>
          <a:lstStyle/>
          <a:p>
            <a:pPr algn="l"/>
            <a:r>
              <a:rPr lang="el-GR" dirty="0"/>
              <a:t>Οι BRICS πλέον στη 3</a:t>
            </a:r>
            <a:r>
              <a:rPr lang="el-GR" baseline="30000" dirty="0"/>
              <a:t>η</a:t>
            </a:r>
            <a:r>
              <a:rPr lang="el-GR" dirty="0"/>
              <a:t> σύνοδο κορυφής στην Κίνα</a:t>
            </a:r>
          </a:p>
        </p:txBody>
      </p:sp>
    </p:spTree>
    <p:extLst>
      <p:ext uri="{BB962C8B-B14F-4D97-AF65-F5344CB8AC3E}">
        <p14:creationId xmlns:p14="http://schemas.microsoft.com/office/powerpoint/2010/main" val="178161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DEDA70-1E72-775C-AB29-49C1D8B3A0D0}"/>
              </a:ext>
            </a:extLst>
          </p:cNvPr>
          <p:cNvSpPr>
            <a:spLocks noGrp="1"/>
          </p:cNvSpPr>
          <p:nvPr>
            <p:ph type="title"/>
          </p:nvPr>
        </p:nvSpPr>
        <p:spPr>
          <a:xfrm>
            <a:off x="0" y="-418737"/>
            <a:ext cx="10515600" cy="1325563"/>
          </a:xfrm>
        </p:spPr>
        <p:txBody>
          <a:bodyPr/>
          <a:lstStyle/>
          <a:p>
            <a:r>
              <a:rPr lang="el-GR" dirty="0"/>
              <a:t>Τα επίσημα μέλη των BRICS+</a:t>
            </a:r>
          </a:p>
        </p:txBody>
      </p:sp>
      <p:sp>
        <p:nvSpPr>
          <p:cNvPr id="6" name="TextBox 5">
            <a:extLst>
              <a:ext uri="{FF2B5EF4-FFF2-40B4-BE49-F238E27FC236}">
                <a16:creationId xmlns:a16="http://schemas.microsoft.com/office/drawing/2014/main" id="{D7EE4FDF-2CE7-789F-2925-B4B349FCF95A}"/>
              </a:ext>
            </a:extLst>
          </p:cNvPr>
          <p:cNvSpPr txBox="1"/>
          <p:nvPr/>
        </p:nvSpPr>
        <p:spPr>
          <a:xfrm>
            <a:off x="-110020" y="466741"/>
            <a:ext cx="6662405" cy="4247317"/>
          </a:xfrm>
          <a:prstGeom prst="rect">
            <a:avLst/>
          </a:prstGeom>
          <a:noFill/>
        </p:spPr>
        <p:txBody>
          <a:bodyPr wrap="square">
            <a:spAutoFit/>
          </a:bodyPr>
          <a:lstStyle/>
          <a:p>
            <a:pPr marL="571500" indent="-571500">
              <a:buFont typeface="Arial" panose="020B0604020202020204" pitchFamily="34" charset="0"/>
              <a:buChar char="•"/>
            </a:pPr>
            <a:r>
              <a:rPr lang="el-GR" sz="3600" dirty="0"/>
              <a:t>2009:</a:t>
            </a:r>
            <a:r>
              <a:rPr lang="el-GR" dirty="0"/>
              <a:t>  </a:t>
            </a:r>
            <a:r>
              <a:rPr lang="el-GR" sz="3600" dirty="0"/>
              <a:t>Βραζιλία, Ρωσία, Ινδία, Κίνα </a:t>
            </a:r>
          </a:p>
          <a:p>
            <a:pPr marL="571500" indent="-571500">
              <a:buFont typeface="Arial" panose="020B0604020202020204" pitchFamily="34" charset="0"/>
              <a:buChar char="•"/>
            </a:pPr>
            <a:r>
              <a:rPr lang="el-GR" sz="3600" dirty="0"/>
              <a:t>2010: Νότια Αφρική </a:t>
            </a:r>
          </a:p>
          <a:p>
            <a:pPr marL="571500" indent="-571500">
              <a:buFont typeface="Arial" panose="020B0604020202020204" pitchFamily="34" charset="0"/>
              <a:buChar char="•"/>
            </a:pPr>
            <a:r>
              <a:rPr lang="el-GR" sz="3600" dirty="0"/>
              <a:t>2024:ΗΑΕ, Αιθιοπία , Αίγυπτος, Ιράν </a:t>
            </a:r>
          </a:p>
          <a:p>
            <a:pPr marL="571500" indent="-571500">
              <a:buFont typeface="Arial" panose="020B0604020202020204" pitchFamily="34" charset="0"/>
              <a:buChar char="•"/>
            </a:pPr>
            <a:r>
              <a:rPr lang="el-GR" sz="3600" dirty="0"/>
              <a:t>2025:Ινδονησία</a:t>
            </a:r>
          </a:p>
          <a:p>
            <a:pPr marL="0" indent="0">
              <a:buNone/>
            </a:pPr>
            <a:endParaRPr lang="el-GR" sz="3600" dirty="0"/>
          </a:p>
          <a:p>
            <a:pPr marL="0" indent="0">
              <a:buNone/>
            </a:pPr>
            <a:endParaRPr lang="el-GR" dirty="0"/>
          </a:p>
        </p:txBody>
      </p:sp>
      <p:sp>
        <p:nvSpPr>
          <p:cNvPr id="10" name="Θέση περιεχομένου 7">
            <a:extLst>
              <a:ext uri="{FF2B5EF4-FFF2-40B4-BE49-F238E27FC236}">
                <a16:creationId xmlns:a16="http://schemas.microsoft.com/office/drawing/2014/main" id="{63107250-AE35-2051-E39A-1A403B7A5DD4}"/>
              </a:ext>
            </a:extLst>
          </p:cNvPr>
          <p:cNvSpPr>
            <a:spLocks noGrp="1"/>
          </p:cNvSpPr>
          <p:nvPr>
            <p:ph idx="1"/>
          </p:nvPr>
        </p:nvSpPr>
        <p:spPr>
          <a:xfrm>
            <a:off x="-1" y="3891582"/>
            <a:ext cx="7823743" cy="2966418"/>
          </a:xfrm>
        </p:spPr>
        <p:txBody>
          <a:bodyPr/>
          <a:lstStyle/>
          <a:p>
            <a:pPr marL="0" indent="0">
              <a:buNone/>
            </a:pPr>
            <a:r>
              <a:rPr lang="el-GR" sz="4000" dirty="0"/>
              <a:t>Τα «Partner countries» των BRICS: </a:t>
            </a:r>
          </a:p>
          <a:p>
            <a:pPr marL="0" indent="0">
              <a:buNone/>
            </a:pPr>
            <a:r>
              <a:rPr lang="el-GR" sz="3600" dirty="0"/>
              <a:t>Λευκορωσία, Βολιβία, Κούβα, Μαλαισία, Νιγηρία, Ταϊλάνδη, Καζακστάν , Ουζμπεκιστάν, Ουγκάντα </a:t>
            </a:r>
          </a:p>
          <a:p>
            <a:pPr marL="0" indent="0">
              <a:buNone/>
            </a:pPr>
            <a:r>
              <a:rPr lang="el-GR" sz="3600" dirty="0"/>
              <a:t>Ειδική περίπτωση : Σαουδική Αραβία </a:t>
            </a:r>
          </a:p>
        </p:txBody>
      </p:sp>
      <p:pic>
        <p:nvPicPr>
          <p:cNvPr id="3" name="Εικόνα 2">
            <a:extLst>
              <a:ext uri="{FF2B5EF4-FFF2-40B4-BE49-F238E27FC236}">
                <a16:creationId xmlns:a16="http://schemas.microsoft.com/office/drawing/2014/main" id="{674232AC-46BC-02B6-E285-0A8F9D1C5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021" y="0"/>
            <a:ext cx="5223978" cy="3333750"/>
          </a:xfrm>
          <a:prstGeom prst="rect">
            <a:avLst/>
          </a:prstGeom>
        </p:spPr>
      </p:pic>
      <p:sp>
        <p:nvSpPr>
          <p:cNvPr id="4" name="TextBox 3">
            <a:extLst>
              <a:ext uri="{FF2B5EF4-FFF2-40B4-BE49-F238E27FC236}">
                <a16:creationId xmlns:a16="http://schemas.microsoft.com/office/drawing/2014/main" id="{F0B96C6E-3E74-2EE0-68A2-ED9D64C124F7}"/>
              </a:ext>
            </a:extLst>
          </p:cNvPr>
          <p:cNvSpPr txBox="1"/>
          <p:nvPr/>
        </p:nvSpPr>
        <p:spPr>
          <a:xfrm flipH="1">
            <a:off x="9903554" y="3383155"/>
            <a:ext cx="2606284" cy="369332"/>
          </a:xfrm>
          <a:prstGeom prst="rect">
            <a:avLst/>
          </a:prstGeom>
          <a:noFill/>
        </p:spPr>
        <p:txBody>
          <a:bodyPr wrap="square" rtlCol="0">
            <a:spAutoFit/>
          </a:bodyPr>
          <a:lstStyle/>
          <a:p>
            <a:pPr algn="l"/>
            <a:r>
              <a:rPr lang="el-GR" dirty="0"/>
              <a:t>Οι BRIC το 2009</a:t>
            </a:r>
          </a:p>
        </p:txBody>
      </p:sp>
      <p:sp>
        <p:nvSpPr>
          <p:cNvPr id="5" name="TextBox 4">
            <a:extLst>
              <a:ext uri="{FF2B5EF4-FFF2-40B4-BE49-F238E27FC236}">
                <a16:creationId xmlns:a16="http://schemas.microsoft.com/office/drawing/2014/main" id="{C30D73CB-2AA6-6AA2-9453-7153D375EA9A}"/>
              </a:ext>
            </a:extLst>
          </p:cNvPr>
          <p:cNvSpPr txBox="1"/>
          <p:nvPr/>
        </p:nvSpPr>
        <p:spPr>
          <a:xfrm>
            <a:off x="10292296" y="6211669"/>
            <a:ext cx="1828800" cy="646331"/>
          </a:xfrm>
          <a:prstGeom prst="rect">
            <a:avLst/>
          </a:prstGeom>
          <a:noFill/>
        </p:spPr>
        <p:txBody>
          <a:bodyPr wrap="square" rtlCol="0">
            <a:spAutoFit/>
          </a:bodyPr>
          <a:lstStyle/>
          <a:p>
            <a:pPr algn="l"/>
            <a:r>
              <a:rPr lang="el-GR" dirty="0"/>
              <a:t>Οι BRICS+ το 2025</a:t>
            </a:r>
          </a:p>
        </p:txBody>
      </p:sp>
      <p:pic>
        <p:nvPicPr>
          <p:cNvPr id="7" name="Εικόνα 6">
            <a:extLst>
              <a:ext uri="{FF2B5EF4-FFF2-40B4-BE49-F238E27FC236}">
                <a16:creationId xmlns:a16="http://schemas.microsoft.com/office/drawing/2014/main" id="{B87F144D-FFC1-409F-A3AE-014BA7F74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022" y="3825088"/>
            <a:ext cx="4587073" cy="2250797"/>
          </a:xfrm>
          <a:prstGeom prst="rect">
            <a:avLst/>
          </a:prstGeom>
        </p:spPr>
      </p:pic>
    </p:spTree>
    <p:extLst>
      <p:ext uri="{BB962C8B-B14F-4D97-AF65-F5344CB8AC3E}">
        <p14:creationId xmlns:p14="http://schemas.microsoft.com/office/powerpoint/2010/main" val="277449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FEAF4-826A-6AE8-6E57-D7FE04E9061A}"/>
              </a:ext>
            </a:extLst>
          </p:cNvPr>
          <p:cNvSpPr>
            <a:spLocks noGrp="1"/>
          </p:cNvSpPr>
          <p:nvPr>
            <p:ph type="title"/>
          </p:nvPr>
        </p:nvSpPr>
        <p:spPr>
          <a:xfrm>
            <a:off x="0" y="-419014"/>
            <a:ext cx="10515600" cy="1274736"/>
          </a:xfrm>
        </p:spPr>
        <p:txBody>
          <a:bodyPr>
            <a:normAutofit/>
          </a:bodyPr>
          <a:lstStyle/>
          <a:p>
            <a:r>
              <a:rPr lang="el-GR" dirty="0"/>
              <a:t>Οι ετήσιες κορυφές συνόδου των BRICS</a:t>
            </a:r>
          </a:p>
        </p:txBody>
      </p:sp>
      <p:sp>
        <p:nvSpPr>
          <p:cNvPr id="3" name="Θέση περιεχομένου 2">
            <a:extLst>
              <a:ext uri="{FF2B5EF4-FFF2-40B4-BE49-F238E27FC236}">
                <a16:creationId xmlns:a16="http://schemas.microsoft.com/office/drawing/2014/main" id="{FA625BFE-57CB-A7F7-A4FA-DFAEC40502FE}"/>
              </a:ext>
            </a:extLst>
          </p:cNvPr>
          <p:cNvSpPr>
            <a:spLocks noGrp="1"/>
          </p:cNvSpPr>
          <p:nvPr>
            <p:ph idx="1"/>
          </p:nvPr>
        </p:nvSpPr>
        <p:spPr>
          <a:xfrm>
            <a:off x="0" y="537883"/>
            <a:ext cx="11451597" cy="3765176"/>
          </a:xfrm>
        </p:spPr>
        <p:txBody>
          <a:bodyPr>
            <a:noAutofit/>
          </a:bodyPr>
          <a:lstStyle/>
          <a:p>
            <a:pPr marL="514350" indent="-514350">
              <a:buFont typeface="+mj-lt"/>
              <a:buAutoNum type="arabicPeriod"/>
            </a:pPr>
            <a:r>
              <a:rPr lang="el-GR" sz="1600" dirty="0"/>
              <a:t>16 Ιουνίου 2009: Γεκατερίνμπουργκ, Ρωσία </a:t>
            </a:r>
          </a:p>
          <a:p>
            <a:pPr marL="514350" indent="-514350">
              <a:buFont typeface="+mj-lt"/>
              <a:buAutoNum type="arabicPeriod"/>
            </a:pPr>
            <a:r>
              <a:rPr lang="el-GR" sz="1600" dirty="0"/>
              <a:t>15 Απριλίου 2010: Μπραζίλια, Βραζιλία </a:t>
            </a:r>
          </a:p>
          <a:p>
            <a:pPr marL="514350" indent="-514350">
              <a:buFont typeface="+mj-lt"/>
              <a:buAutoNum type="arabicPeriod"/>
            </a:pPr>
            <a:r>
              <a:rPr lang="el-GR" sz="1600" dirty="0"/>
              <a:t>14 Απριλίου 2011: Σανυά, Κίνα</a:t>
            </a:r>
          </a:p>
          <a:p>
            <a:pPr marL="514350" indent="-514350">
              <a:buFont typeface="+mj-lt"/>
              <a:buAutoNum type="arabicPeriod"/>
            </a:pPr>
            <a:r>
              <a:rPr lang="el-GR" sz="1600" dirty="0"/>
              <a:t>29 Μαρτίου 2012: Νέο Δελχί, Ινδία</a:t>
            </a:r>
          </a:p>
          <a:p>
            <a:pPr marL="514350" indent="-514350">
              <a:buFont typeface="+mj-lt"/>
              <a:buAutoNum type="arabicPeriod"/>
            </a:pPr>
            <a:r>
              <a:rPr lang="el-GR" sz="1600" dirty="0"/>
              <a:t>26-27 Μαρτίου 2013: Ντούρμπαν, Ν. Αφρική</a:t>
            </a:r>
          </a:p>
          <a:p>
            <a:pPr marL="514350" indent="-514350">
              <a:buFont typeface="+mj-lt"/>
              <a:buAutoNum type="arabicPeriod"/>
            </a:pPr>
            <a:r>
              <a:rPr lang="el-GR" sz="1600" dirty="0"/>
              <a:t>14-16 Ιουλίου2014: Φορταλέζα/Μπραζίλια, Βραζιλία</a:t>
            </a:r>
          </a:p>
          <a:p>
            <a:pPr marL="514350" indent="-514350">
              <a:buFont typeface="+mj-lt"/>
              <a:buAutoNum type="arabicPeriod"/>
            </a:pPr>
            <a:r>
              <a:rPr lang="el-GR" sz="1600" dirty="0"/>
              <a:t>8–9 Ιουλίου 2015: Ούφα/ Μπασκορτοστάν,Ρωσία 
15–16 Οκτωβρίου 2016: Μπεναουλίμ/Γκόα, Ινδία 
3–5 Σεπτεμβρίου 2017: Σιαμέν, Κίνα
25–27 Ιουλίου 2018: Γιοχάνεσμπουργκ, Ν. Αφρική
13–14 Νοεμβρίου 2019: Μπραζίλια, Βραζιλία
17 Νοεμβρίου 2020: διαδικτυακά(Αγία Πετρούπολη) , Ρωσία 
9 Σεπτεμβρίου 2021: διαδικτυακά(Νέο Δελχί), Ινδία
23–24 Ιουνίου 2022: διαδικτυακά(Πεκίνο), Κίνα </a:t>
            </a:r>
          </a:p>
          <a:p>
            <a:pPr marL="514350" indent="-514350">
              <a:buFont typeface="+mj-lt"/>
              <a:buAutoNum type="arabicPeriod"/>
            </a:pPr>
            <a:r>
              <a:rPr lang="el-GR" sz="1600" dirty="0"/>
              <a:t>22–24 Αυγούστου 2023: Γιοχάνεσμπουργκ, Ν. Αφρική
22–24 Οκτωβρίου 2024: Καζάν, Ρωσία
6-7 Ιουλίου 2025: Ρίο ντε Τζανέιρο, Βραζιλία
2026:  Ινδία ( αναμένεται πόλη &amp; ημερομηνία)</a:t>
            </a:r>
          </a:p>
        </p:txBody>
      </p:sp>
    </p:spTree>
    <p:extLst>
      <p:ext uri="{BB962C8B-B14F-4D97-AF65-F5344CB8AC3E}">
        <p14:creationId xmlns:p14="http://schemas.microsoft.com/office/powerpoint/2010/main" val="109337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7DF395-B8B4-5B36-5B89-6088AA241C1E}"/>
              </a:ext>
            </a:extLst>
          </p:cNvPr>
          <p:cNvSpPr>
            <a:spLocks noGrp="1"/>
          </p:cNvSpPr>
          <p:nvPr>
            <p:ph type="title"/>
          </p:nvPr>
        </p:nvSpPr>
        <p:spPr>
          <a:xfrm>
            <a:off x="0" y="-342289"/>
            <a:ext cx="10515600" cy="1325563"/>
          </a:xfrm>
        </p:spPr>
        <p:txBody>
          <a:bodyPr/>
          <a:lstStyle/>
          <a:p>
            <a:r>
              <a:rPr lang="el-GR" dirty="0"/>
              <a:t>Οι σταδιακοί στόχοι των BRICS </a:t>
            </a:r>
          </a:p>
        </p:txBody>
      </p:sp>
      <p:sp>
        <p:nvSpPr>
          <p:cNvPr id="3" name="Θέση περιεχομένου 2">
            <a:extLst>
              <a:ext uri="{FF2B5EF4-FFF2-40B4-BE49-F238E27FC236}">
                <a16:creationId xmlns:a16="http://schemas.microsoft.com/office/drawing/2014/main" id="{DA5F2B18-1CAB-9863-DB07-D6AF8B47AE86}"/>
              </a:ext>
            </a:extLst>
          </p:cNvPr>
          <p:cNvSpPr>
            <a:spLocks noGrp="1"/>
          </p:cNvSpPr>
          <p:nvPr>
            <p:ph idx="1"/>
          </p:nvPr>
        </p:nvSpPr>
        <p:spPr>
          <a:xfrm>
            <a:off x="0" y="819048"/>
            <a:ext cx="7909316" cy="6038952"/>
          </a:xfrm>
        </p:spPr>
        <p:txBody>
          <a:bodyPr>
            <a:normAutofit fontScale="25000" lnSpcReduction="20000"/>
          </a:bodyPr>
          <a:lstStyle/>
          <a:p>
            <a:r>
              <a:rPr lang="el-GR" sz="6400" dirty="0"/>
              <a:t> 1</a:t>
            </a:r>
            <a:r>
              <a:rPr lang="el-GR" sz="6400" baseline="30000" dirty="0"/>
              <a:t>ο</a:t>
            </a:r>
            <a:r>
              <a:rPr lang="el-GR" sz="6400" dirty="0"/>
              <a:t> Στάδιο 2009-2013</a:t>
            </a:r>
          </a:p>
          <a:p>
            <a:pPr marL="0" indent="0">
              <a:buNone/>
            </a:pPr>
            <a:r>
              <a:rPr lang="el-GR" sz="6400" b="1" dirty="0"/>
              <a:t>Μεταρρύθμιση της παγκόσμιας διακυβέρνησης</a:t>
            </a:r>
            <a:r>
              <a:rPr lang="el-GR" sz="6400" dirty="0"/>
              <a:t>: Επιδίωξη ενός πιο δίκαιου παγκόσμιου οικονομικού συστήματος και μεταρρύθμιση θεσμών όπως το ΔΝΤ και η Παγκόσμια Τράπεζα, ώστε να αντικατοπτρίζουν καλύτερα τα συμφέροντα των αναπτυσσόμενων χωρών.</a:t>
            </a:r>
          </a:p>
          <a:p>
            <a:pPr marL="0" indent="0">
              <a:buNone/>
            </a:pPr>
            <a:r>
              <a:rPr lang="el-GR" sz="6400" b="1" dirty="0"/>
              <a:t>Οικονομική συνεργασία και σταθερότητα</a:t>
            </a:r>
            <a:r>
              <a:rPr lang="el-GR" sz="6400" dirty="0"/>
              <a:t>: Αντιμετώπιση των επιπτώσεων της παγκόσμιας χρηματοπιστωτικής κρίσης και προώθηση ενός πιο σταθερού και διαφοροποιημένου διεθνούς νομισματικού συστήματος. </a:t>
            </a:r>
          </a:p>
          <a:p>
            <a:pPr marL="0" indent="0">
              <a:buNone/>
            </a:pPr>
            <a:r>
              <a:rPr lang="el-GR" sz="6400" b="1" dirty="0"/>
              <a:t>Μείωση της εξάρτησης από το δολάριο</a:t>
            </a:r>
            <a:r>
              <a:rPr lang="el-GR" sz="6400" dirty="0"/>
              <a:t>: Έναρξη συζητήσεων για τη χρήση εθνικών νομισμάτων στις συναλλαγές και τη δημιουργία ενός συστήματος ανεξάρτητου από τον δυτικό έλεγχο.</a:t>
            </a:r>
          </a:p>
          <a:p>
            <a:pPr marL="0" indent="0">
              <a:buNone/>
            </a:pPr>
            <a:r>
              <a:rPr lang="el-GR" sz="6400" b="1" dirty="0"/>
              <a:t>Πολύ-πολικός κόσμος</a:t>
            </a:r>
            <a:r>
              <a:rPr lang="el-GR" sz="6400" dirty="0"/>
              <a:t>: Προώθηση μιας δίκαιης πολυπολικής παγκόσμιας τάξης και ενίσχυση της συνεργασίας σε πολιτικό και ανθρωπιστικό επίπεδο.</a:t>
            </a:r>
          </a:p>
          <a:p>
            <a:pPr marL="0" indent="0">
              <a:buNone/>
            </a:pPr>
            <a:r>
              <a:rPr lang="el-GR" sz="6400" b="1" dirty="0"/>
              <a:t>Δημιουργία</a:t>
            </a:r>
            <a:r>
              <a:rPr lang="el-GR" sz="6400" dirty="0"/>
              <a:t> </a:t>
            </a:r>
            <a:r>
              <a:rPr lang="el-GR" sz="6400" b="1" dirty="0"/>
              <a:t>εναλλακτικών</a:t>
            </a:r>
            <a:r>
              <a:rPr lang="el-GR" sz="6400" dirty="0"/>
              <a:t> </a:t>
            </a:r>
            <a:r>
              <a:rPr lang="el-GR" sz="6400" b="1" dirty="0"/>
              <a:t>θεσμών</a:t>
            </a:r>
            <a:r>
              <a:rPr lang="el-GR" sz="6400" dirty="0"/>
              <a:t>: Απόφαση για την ίδρυση της Νέας Αναπτυξιακής Τράπεζας (NDB) και των Ρυθμίσεων Αποθεματικών Ασφαλείας (CRA).</a:t>
            </a:r>
          </a:p>
          <a:p>
            <a:r>
              <a:rPr lang="el-GR" sz="6400" dirty="0"/>
              <a:t>2</a:t>
            </a:r>
            <a:r>
              <a:rPr lang="el-GR" sz="6400" baseline="30000" dirty="0"/>
              <a:t>ο</a:t>
            </a:r>
            <a:r>
              <a:rPr lang="el-GR" sz="6400" dirty="0"/>
              <a:t> Στάδιο 2014-2018</a:t>
            </a:r>
          </a:p>
          <a:p>
            <a:pPr marL="0" indent="0">
              <a:buNone/>
            </a:pPr>
            <a:r>
              <a:rPr lang="el-GR" sz="6400" b="1" dirty="0"/>
              <a:t>Θεσμική θωράκιση:</a:t>
            </a:r>
            <a:r>
              <a:rPr lang="el-GR" sz="6400" dirty="0"/>
              <a:t> Πλήρης λειτουργία της NDB και των CRA για τη χρηματοδότηση έργων υποδομής και τη διασφάλιση ρευστότητας.</a:t>
            </a:r>
          </a:p>
          <a:p>
            <a:pPr marL="0" indent="0">
              <a:buNone/>
            </a:pPr>
            <a:r>
              <a:rPr lang="el-GR" sz="6400" b="1" dirty="0"/>
              <a:t>Διεύρυνση της ατζέντας</a:t>
            </a:r>
            <a:r>
              <a:rPr lang="el-GR" sz="6400" dirty="0"/>
              <a:t>: Εισαγωγή συνεργασιών στους τομείς της ενέργειας, του περιβάλλοντος, της εργασίας, του πολιτισμού και της νεολαίας.</a:t>
            </a:r>
          </a:p>
          <a:p>
            <a:pPr marL="0" indent="0">
              <a:buNone/>
            </a:pPr>
            <a:r>
              <a:rPr lang="el-GR" sz="6400" b="1" dirty="0"/>
              <a:t>Στρατηγική οικονομικής εταιρικής σχέσης</a:t>
            </a:r>
            <a:r>
              <a:rPr lang="el-GR" sz="6400" dirty="0"/>
              <a:t>: Υιοθέτηση στρατηγικής για την εντατικοποίηση της οικονομικής αλληλεπίδρασης μεταξύ των μελών.</a:t>
            </a:r>
          </a:p>
          <a:p>
            <a:pPr marL="0" indent="0">
              <a:buNone/>
            </a:pPr>
            <a:r>
              <a:rPr lang="el-GR" sz="6400" b="1" dirty="0"/>
              <a:t>Προσέγγιση τρίτων χωρών:</a:t>
            </a:r>
            <a:r>
              <a:rPr lang="el-GR" sz="6400" dirty="0"/>
              <a:t> Ανάπτυξη των μορφών συνεργασίας «Outreach» και «BRICS+» για την ενίσχυση της παγκόσμιας επιρροής της ομάδας.￼</a:t>
            </a:r>
          </a:p>
          <a:p>
            <a:pPr marL="0" indent="0">
              <a:buNone/>
            </a:pPr>
            <a:endParaRPr lang="el-GR" sz="3600" dirty="0"/>
          </a:p>
        </p:txBody>
      </p:sp>
    </p:spTree>
    <p:extLst>
      <p:ext uri="{BB962C8B-B14F-4D97-AF65-F5344CB8AC3E}">
        <p14:creationId xmlns:p14="http://schemas.microsoft.com/office/powerpoint/2010/main" val="206732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49BA29-06E0-A4C0-BBA7-21DFCDDA3534}"/>
              </a:ext>
            </a:extLst>
          </p:cNvPr>
          <p:cNvSpPr>
            <a:spLocks noGrp="1"/>
          </p:cNvSpPr>
          <p:nvPr>
            <p:ph idx="1"/>
          </p:nvPr>
        </p:nvSpPr>
        <p:spPr>
          <a:xfrm>
            <a:off x="0" y="89732"/>
            <a:ext cx="8146880" cy="6768268"/>
          </a:xfrm>
        </p:spPr>
        <p:txBody>
          <a:bodyPr>
            <a:normAutofit fontScale="47500" lnSpcReduction="20000"/>
          </a:bodyPr>
          <a:lstStyle/>
          <a:p>
            <a:r>
              <a:rPr lang="el-GR" b="1" u="sng" dirty="0"/>
              <a:t>3</a:t>
            </a:r>
            <a:r>
              <a:rPr lang="el-GR" b="1" u="sng" baseline="30000" dirty="0"/>
              <a:t>ο</a:t>
            </a:r>
            <a:r>
              <a:rPr lang="el-GR" sz="5100" b="1" u="sng" dirty="0"/>
              <a:t> Στάδιο 2019-2013</a:t>
            </a:r>
          </a:p>
          <a:p>
            <a:pPr marL="0" indent="0">
              <a:buNone/>
            </a:pPr>
            <a:r>
              <a:rPr lang="el-GR" sz="5100" b="1" dirty="0"/>
              <a:t>Ενίσχυση</a:t>
            </a:r>
            <a:r>
              <a:rPr lang="el-GR" sz="5100" dirty="0"/>
              <a:t> </a:t>
            </a:r>
            <a:r>
              <a:rPr lang="el-GR" sz="5100" b="1" dirty="0"/>
              <a:t>της ασφάλειας</a:t>
            </a:r>
            <a:r>
              <a:rPr lang="el-GR" sz="5100" dirty="0"/>
              <a:t>: Υιοθέτηση της Στρατηγικής Αντιτρομοκρατικής Δράσης των BRICS.</a:t>
            </a:r>
          </a:p>
          <a:p>
            <a:pPr marL="0" indent="0">
              <a:buNone/>
            </a:pPr>
            <a:r>
              <a:rPr lang="el-GR" sz="5100" b="1" dirty="0"/>
              <a:t>Οικονομική</a:t>
            </a:r>
            <a:r>
              <a:rPr lang="el-GR" sz="5100" dirty="0"/>
              <a:t> </a:t>
            </a:r>
            <a:r>
              <a:rPr lang="el-GR" sz="5100" b="1" dirty="0"/>
              <a:t>κυριαρχία</a:t>
            </a:r>
            <a:r>
              <a:rPr lang="el-GR" sz="5100" dirty="0"/>
              <a:t>: Επιτάχυνση των προσπαθειών για τη δημιουργία εναλλακτικών πληρωμών και τη συζήτηση για ένα νέο νόμισμα </a:t>
            </a:r>
          </a:p>
          <a:p>
            <a:r>
              <a:rPr lang="el-GR" sz="5100" b="1" dirty="0"/>
              <a:t>Ιστορική διεύρυνση:</a:t>
            </a:r>
            <a:r>
              <a:rPr lang="el-GR" sz="5100" dirty="0"/>
              <a:t> Απόφαση για την ένταξη νέων μελών (ΗΑΕ, Ιράν, Αιθιοπία, Αίγυπτος, Σαουδική Αραβία) και τη δημιουργία του καθεστώτος «BRICS Partners»</a:t>
            </a:r>
          </a:p>
          <a:p>
            <a:r>
              <a:rPr lang="el-GR" sz="5100" b="1" u="sng" dirty="0"/>
              <a:t>4</a:t>
            </a:r>
            <a:r>
              <a:rPr lang="el-GR" sz="5100" b="1" u="sng" baseline="30000" dirty="0"/>
              <a:t>ο</a:t>
            </a:r>
            <a:r>
              <a:rPr lang="el-GR" sz="5100" b="1" u="sng" dirty="0"/>
              <a:t> Στάδιο 2024-</a:t>
            </a:r>
          </a:p>
          <a:p>
            <a:pPr marL="0" indent="0">
              <a:buNone/>
            </a:pPr>
            <a:r>
              <a:rPr lang="el-GR" sz="5100" b="1" dirty="0"/>
              <a:t>Ομαλή ενσωμάτωση</a:t>
            </a:r>
            <a:r>
              <a:rPr lang="el-GR" sz="5100" dirty="0"/>
              <a:t>: Διασφάλιση της γρήγορης και απρόσκοπτης ένταξης των νέων μελών στο πλαίσιο των BRICS.</a:t>
            </a:r>
          </a:p>
          <a:p>
            <a:pPr marL="0" indent="0">
              <a:buNone/>
            </a:pPr>
            <a:r>
              <a:rPr lang="el-GR" sz="5100" b="1" dirty="0"/>
              <a:t>Νέες πλατφόρμες συνεργασίας:</a:t>
            </a:r>
            <a:r>
              <a:rPr lang="el-GR" sz="5100" dirty="0"/>
              <a:t> Πρόταση για τη δημιουργία Χρηματιστηρίου Σιτηρών BRICS και επενδυτικών πλατφορμών σε τομείς όπως η πυρηνική ιατρική και οι μεταφορές.</a:t>
            </a:r>
          </a:p>
          <a:p>
            <a:pPr marL="0" indent="0">
              <a:buNone/>
            </a:pPr>
            <a:r>
              <a:rPr lang="el-GR" sz="5100" b="1" dirty="0"/>
              <a:t>Νέο χρηματοπιστωτικό σύστημα</a:t>
            </a:r>
            <a:r>
              <a:rPr lang="el-GR" sz="5100" dirty="0"/>
              <a:t>: Συνέχιση των συζητήσεων για τη δημιουργία ενός ανεξάρτητου νομισματικού και χρηματοπιστωτικού συστήματος.</a:t>
            </a:r>
          </a:p>
        </p:txBody>
      </p:sp>
    </p:spTree>
    <p:extLst>
      <p:ext uri="{BB962C8B-B14F-4D97-AF65-F5344CB8AC3E}">
        <p14:creationId xmlns:p14="http://schemas.microsoft.com/office/powerpoint/2010/main" val="42443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DE161-A322-B543-061D-086BDBC359CF}"/>
              </a:ext>
            </a:extLst>
          </p:cNvPr>
          <p:cNvSpPr>
            <a:spLocks noGrp="1"/>
          </p:cNvSpPr>
          <p:nvPr>
            <p:ph type="title"/>
          </p:nvPr>
        </p:nvSpPr>
        <p:spPr>
          <a:xfrm>
            <a:off x="0" y="0"/>
            <a:ext cx="9626057" cy="1101827"/>
          </a:xfrm>
        </p:spPr>
        <p:txBody>
          <a:bodyPr/>
          <a:lstStyle/>
          <a:p>
            <a:r>
              <a:rPr lang="el-GR" dirty="0"/>
              <a:t>Τα κυριότερα προβλήματα  των BRICS</a:t>
            </a:r>
          </a:p>
        </p:txBody>
      </p:sp>
      <p:sp>
        <p:nvSpPr>
          <p:cNvPr id="3" name="Θέση περιεχομένου 2">
            <a:extLst>
              <a:ext uri="{FF2B5EF4-FFF2-40B4-BE49-F238E27FC236}">
                <a16:creationId xmlns:a16="http://schemas.microsoft.com/office/drawing/2014/main" id="{EDB68BE3-C7BC-95D2-99DC-77E9C495DFE3}"/>
              </a:ext>
            </a:extLst>
          </p:cNvPr>
          <p:cNvSpPr>
            <a:spLocks noGrp="1"/>
          </p:cNvSpPr>
          <p:nvPr>
            <p:ph idx="1"/>
          </p:nvPr>
        </p:nvSpPr>
        <p:spPr>
          <a:xfrm>
            <a:off x="1" y="914892"/>
            <a:ext cx="7542578" cy="5943108"/>
          </a:xfrm>
        </p:spPr>
        <p:txBody>
          <a:bodyPr>
            <a:normAutofit fontScale="92500"/>
          </a:bodyPr>
          <a:lstStyle/>
          <a:p>
            <a:r>
              <a:rPr lang="el-GR" b="1" dirty="0"/>
              <a:t>Οικονομικές</a:t>
            </a:r>
            <a:r>
              <a:rPr lang="el-GR" dirty="0"/>
              <a:t> </a:t>
            </a:r>
            <a:r>
              <a:rPr lang="el-GR" b="1" dirty="0"/>
              <a:t>ανισότητες</a:t>
            </a:r>
            <a:r>
              <a:rPr lang="el-GR" dirty="0"/>
              <a:t> : Η Κίνα ως οικονομική υπερδύναμη, πολλές φορές φαίνεται πως  κάνει τον οργανισμό να λειτουργεί σαν πιόνι για την προώθηση των εξαγωγών της και την οικονομική επέκταση μέσω επενδύσεων  σε διεθνές επίπεδο. </a:t>
            </a:r>
          </a:p>
          <a:p>
            <a:r>
              <a:rPr lang="el-GR" b="1" dirty="0"/>
              <a:t>Οι εσωτερικές διαμάχες (Κίνας – Ινδίας) </a:t>
            </a:r>
            <a:r>
              <a:rPr lang="el-GR" dirty="0"/>
              <a:t>: Σε όλη την γραμμή των συνόρων παρουσιάζονται διαφορά θέματα. Πρώτον η απουσία αναγνωρισμένων συνόρων (αντ‘ αυτού υπάρχει το Line of actual control , μια ασαφή αναγνωριστική γραμμή) . Δεύτερον το Ακσάι Τσαν , που ανήκει στην Κίνα και αποτελεί στρατηγικό πέρασμα που συνδέει Θιβέτ με Σιντσιάνγκ και η Ινδία το διεκδικεί ως δικό της (Λαντάκ) ενώ τρίτον το αντίθετο ισχύει για το Αρουνάτσαλ  Πραντές της Ινδίας που οι Κινέζοι ονομάζουν Νότιο Θιβέτ. </a:t>
            </a:r>
          </a:p>
        </p:txBody>
      </p:sp>
      <p:pic>
        <p:nvPicPr>
          <p:cNvPr id="4" name="Εικόνα 3">
            <a:extLst>
              <a:ext uri="{FF2B5EF4-FFF2-40B4-BE49-F238E27FC236}">
                <a16:creationId xmlns:a16="http://schemas.microsoft.com/office/drawing/2014/main" id="{65B168A8-12A5-6A98-4B53-4A8B0BE5F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742" y="2787209"/>
            <a:ext cx="4368257" cy="4070791"/>
          </a:xfrm>
          <a:prstGeom prst="rect">
            <a:avLst/>
          </a:prstGeom>
        </p:spPr>
      </p:pic>
    </p:spTree>
    <p:extLst>
      <p:ext uri="{BB962C8B-B14F-4D97-AF65-F5344CB8AC3E}">
        <p14:creationId xmlns:p14="http://schemas.microsoft.com/office/powerpoint/2010/main" val="20943665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Macintosh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AktivGrotesk</vt:lpstr>
      <vt:lpstr>Aptos</vt:lpstr>
      <vt:lpstr>Aptos Display</vt:lpstr>
      <vt:lpstr>Arial</vt:lpstr>
      <vt:lpstr>Times New Roman</vt:lpstr>
      <vt:lpstr>Titillium</vt:lpstr>
      <vt:lpstr>Θέμα του Office</vt:lpstr>
      <vt:lpstr>PowerPoint Presentation</vt:lpstr>
      <vt:lpstr>PowerPoint Presentation</vt:lpstr>
      <vt:lpstr>Πότε και πώς ξεκίνησαν οι BRICS</vt:lpstr>
      <vt:lpstr>PowerPoint Presentation</vt:lpstr>
      <vt:lpstr>Τα επίσημα μέλη των BRICS+</vt:lpstr>
      <vt:lpstr>Οι ετήσιες κορυφές συνόδου των BRICS</vt:lpstr>
      <vt:lpstr>Οι σταδιακοί στόχοι των BRICS </vt:lpstr>
      <vt:lpstr>PowerPoint Presentation</vt:lpstr>
      <vt:lpstr>Τα κυριότερα προβλήματα  των BRICS</vt:lpstr>
      <vt:lpstr>PowerPoint Presentation</vt:lpstr>
      <vt:lpstr>Τα Σημαντικότερα  επιτεύγματα των BRICS (μέχρι στιγμής) </vt:lpstr>
      <vt:lpstr>PowerPoint Presentation</vt:lpstr>
      <vt:lpstr>Η αισιοδοξία των στατιστικών για τους BRICS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Steve Aidinis</dc:creator>
  <cp:lastModifiedBy>Sofia Tipaldou</cp:lastModifiedBy>
  <cp:revision>7</cp:revision>
  <dcterms:created xsi:type="dcterms:W3CDTF">2026-03-28T18:00:31Z</dcterms:created>
  <dcterms:modified xsi:type="dcterms:W3CDTF">2026-03-31T08:03:38Z</dcterms:modified>
</cp:coreProperties>
</file>