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75" r:id="rId2"/>
    <p:sldId id="263" r:id="rId3"/>
    <p:sldId id="264" r:id="rId4"/>
    <p:sldId id="272" r:id="rId5"/>
    <p:sldId id="258" r:id="rId6"/>
    <p:sldId id="260" r:id="rId7"/>
    <p:sldId id="266" r:id="rId8"/>
    <p:sldId id="267" r:id="rId9"/>
    <p:sldId id="268" r:id="rId10"/>
    <p:sldId id="259" r:id="rId11"/>
    <p:sldId id="270" r:id="rId12"/>
    <p:sldId id="271" r:id="rId13"/>
    <p:sldId id="273" r:id="rId14"/>
    <p:sldId id="274" r:id="rId15"/>
    <p:sldId id="262" r:id="rId16"/>
    <p:sldId id="276"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75"/>
    <p:restoredTop sz="94704"/>
  </p:normalViewPr>
  <p:slideViewPr>
    <p:cSldViewPr snapToGrid="0">
      <p:cViewPr varScale="1">
        <p:scale>
          <a:sx n="96" d="100"/>
          <a:sy n="96" d="100"/>
        </p:scale>
        <p:origin x="176"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3787751-908F-9C48-A6E5-A3236459CADE}" type="datetimeFigureOut">
              <a:rPr lang="en-GR" smtClean="0"/>
              <a:t>30/3/26</a:t>
            </a:fld>
            <a:endParaRPr lang="en-G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CCD1C30-6028-674B-BA3F-A67CE85B1F08}" type="slidenum">
              <a:rPr lang="en-GR" smtClean="0"/>
              <a:t>‹#›</a:t>
            </a:fld>
            <a:endParaRPr lang="en-G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010261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787751-908F-9C48-A6E5-A3236459CADE}" type="datetimeFigureOut">
              <a:rPr lang="en-GR" smtClean="0"/>
              <a:t>30/3/26</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346436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787751-908F-9C48-A6E5-A3236459CADE}" type="datetimeFigureOut">
              <a:rPr lang="en-GR" smtClean="0"/>
              <a:t>30/3/26</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139532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787751-908F-9C48-A6E5-A3236459CADE}" type="datetimeFigureOut">
              <a:rPr lang="en-GR" smtClean="0"/>
              <a:t>30/3/26</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332879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03787751-908F-9C48-A6E5-A3236459CADE}" type="datetimeFigureOut">
              <a:rPr lang="en-GR" smtClean="0"/>
              <a:t>30/3/26</a:t>
            </a:fld>
            <a:endParaRPr lang="en-G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CCD1C30-6028-674B-BA3F-A67CE85B1F08}" type="slidenum">
              <a:rPr lang="en-GR" smtClean="0"/>
              <a:t>‹#›</a:t>
            </a:fld>
            <a:endParaRPr lang="en-G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269247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3787751-908F-9C48-A6E5-A3236459CADE}" type="datetimeFigureOut">
              <a:rPr lang="en-GR" smtClean="0"/>
              <a:t>30/3/26</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90094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3787751-908F-9C48-A6E5-A3236459CADE}" type="datetimeFigureOut">
              <a:rPr lang="en-GR" smtClean="0"/>
              <a:t>30/3/26</a:t>
            </a:fld>
            <a:endParaRPr lang="en-GR"/>
          </a:p>
        </p:txBody>
      </p:sp>
      <p:sp>
        <p:nvSpPr>
          <p:cNvPr id="8" name="Footer Placeholder 7"/>
          <p:cNvSpPr>
            <a:spLocks noGrp="1"/>
          </p:cNvSpPr>
          <p:nvPr>
            <p:ph type="ftr" sz="quarter" idx="11"/>
          </p:nvPr>
        </p:nvSpPr>
        <p:spPr/>
        <p:txBody>
          <a:bodyPr/>
          <a:lstStyle/>
          <a:p>
            <a:endParaRPr lang="en-GR"/>
          </a:p>
        </p:txBody>
      </p:sp>
      <p:sp>
        <p:nvSpPr>
          <p:cNvPr id="9" name="Slide Number Placeholder 8"/>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285145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3787751-908F-9C48-A6E5-A3236459CADE}" type="datetimeFigureOut">
              <a:rPr lang="en-GR" smtClean="0"/>
              <a:t>30/3/26</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440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87751-908F-9C48-A6E5-A3236459CADE}" type="datetimeFigureOut">
              <a:rPr lang="en-GR" smtClean="0"/>
              <a:t>30/3/26</a:t>
            </a:fld>
            <a:endParaRPr lang="en-GR"/>
          </a:p>
        </p:txBody>
      </p:sp>
      <p:sp>
        <p:nvSpPr>
          <p:cNvPr id="3" name="Footer Placeholder 2"/>
          <p:cNvSpPr>
            <a:spLocks noGrp="1"/>
          </p:cNvSpPr>
          <p:nvPr>
            <p:ph type="ftr" sz="quarter" idx="11"/>
          </p:nvPr>
        </p:nvSpPr>
        <p:spPr/>
        <p:txBody>
          <a:bodyPr/>
          <a:lstStyle/>
          <a:p>
            <a:endParaRPr lang="en-GR"/>
          </a:p>
        </p:txBody>
      </p:sp>
      <p:sp>
        <p:nvSpPr>
          <p:cNvPr id="4" name="Slide Number Placeholder 3"/>
          <p:cNvSpPr>
            <a:spLocks noGrp="1"/>
          </p:cNvSpPr>
          <p:nvPr>
            <p:ph type="sldNum" sz="quarter" idx="12"/>
          </p:nvPr>
        </p:nvSpPr>
        <p:spPr/>
        <p:txBody>
          <a:bodyPr/>
          <a:lstStyle/>
          <a:p>
            <a:fld id="{BCCD1C30-6028-674B-BA3F-A67CE85B1F08}" type="slidenum">
              <a:rPr lang="en-GR" smtClean="0"/>
              <a:t>‹#›</a:t>
            </a:fld>
            <a:endParaRPr lang="en-GR"/>
          </a:p>
        </p:txBody>
      </p:sp>
    </p:spTree>
    <p:extLst>
      <p:ext uri="{BB962C8B-B14F-4D97-AF65-F5344CB8AC3E}">
        <p14:creationId xmlns:p14="http://schemas.microsoft.com/office/powerpoint/2010/main" val="368773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3787751-908F-9C48-A6E5-A3236459CADE}" type="datetimeFigureOut">
              <a:rPr lang="en-GR" smtClean="0"/>
              <a:t>30/3/26</a:t>
            </a:fld>
            <a:endParaRPr lang="en-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CCD1C30-6028-674B-BA3F-A67CE85B1F08}" type="slidenum">
              <a:rPr lang="en-GR" smtClean="0"/>
              <a:t>‹#›</a:t>
            </a:fld>
            <a:endParaRPr lang="en-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471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3787751-908F-9C48-A6E5-A3236459CADE}" type="datetimeFigureOut">
              <a:rPr lang="en-GR" smtClean="0"/>
              <a:t>30/3/26</a:t>
            </a:fld>
            <a:endParaRPr lang="en-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CCD1C30-6028-674B-BA3F-A67CE85B1F08}" type="slidenum">
              <a:rPr lang="en-GR" smtClean="0"/>
              <a:t>‹#›</a:t>
            </a:fld>
            <a:endParaRPr lang="en-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794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3787751-908F-9C48-A6E5-A3236459CADE}" type="datetimeFigureOut">
              <a:rPr lang="en-GR" smtClean="0"/>
              <a:t>30/3/26</a:t>
            </a:fld>
            <a:endParaRPr lang="en-G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CCD1C30-6028-674B-BA3F-A67CE85B1F08}" type="slidenum">
              <a:rPr lang="en-GR" smtClean="0"/>
              <a:t>‹#›</a:t>
            </a:fld>
            <a:endParaRPr lang="en-G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spTree>
    <p:extLst>
      <p:ext uri="{BB962C8B-B14F-4D97-AF65-F5344CB8AC3E}">
        <p14:creationId xmlns:p14="http://schemas.microsoft.com/office/powerpoint/2010/main" val="2179130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armscontrol.org/act/2021-07/news-briefs/opcw-confirms-chemical-weapons-use-syria" TargetMode="External"/><Relationship Id="rId3" Type="http://schemas.openxmlformats.org/officeDocument/2006/relationships/hyperlink" Target="https://www.bbc.com/news/world-middle-east-15177114" TargetMode="External"/><Relationship Id="rId7" Type="http://schemas.openxmlformats.org/officeDocument/2006/relationships/hyperlink" Target="https://news.un.org/en/story/2011/10/390412" TargetMode="External"/><Relationship Id="rId12" Type="http://schemas.openxmlformats.org/officeDocument/2006/relationships/image" Target="../media/image12.jpg"/><Relationship Id="rId2" Type="http://schemas.openxmlformats.org/officeDocument/2006/relationships/hyperlink" Target="https://docs.un.org/en/s/2011/612" TargetMode="External"/><Relationship Id="rId1" Type="http://schemas.openxmlformats.org/officeDocument/2006/relationships/slideLayout" Target="../slideLayouts/slideLayout7.xml"/><Relationship Id="rId6" Type="http://schemas.openxmlformats.org/officeDocument/2006/relationships/hyperlink" Target="https://gr.euronews.com/2025/03/14/syria-2011-2025-apo-tis-megales-diadhlwseis-kai-ton-polemo-stoys-metasxhmatismous" TargetMode="External"/><Relationship Id="rId11" Type="http://schemas.openxmlformats.org/officeDocument/2006/relationships/hyperlink" Target="https://sy.usembassy.gov/remarks-at-a-un-general-assembly-meeting-following-russias-veto-of-a-un-security-council-resolution-on-the-syria-cross-border-humanitarian-mechanism/" TargetMode="External"/><Relationship Id="rId5" Type="http://schemas.openxmlformats.org/officeDocument/2006/relationships/hyperlink" Target="https://el.wikipedia.org/wiki/&#931;&#965;&#961;&#953;&#945;&#954;&#972;&#962;_&#917;&#956;&#966;&#973;&#955;&#953;&#959;&#962;_&#928;&#972;&#955;&#949;&#956;&#959;&#962;" TargetMode="External"/><Relationship Id="rId10" Type="http://schemas.openxmlformats.org/officeDocument/2006/relationships/hyperlink" Target="https://unric.org/el/&#964;&#945;-&#972;&#961;&#947;&#945;&#957;&#945;-&#964;&#959;&#965;-&#959;&#951;&#949;/" TargetMode="External"/><Relationship Id="rId4" Type="http://schemas.openxmlformats.org/officeDocument/2006/relationships/hyperlink" Target="https://www.gov.uk/government/speeches/russias-justification-for-using-its-veto-on-syria-is-pure-fiction" TargetMode="External"/><Relationship Id="rId9" Type="http://schemas.openxmlformats.org/officeDocument/2006/relationships/hyperlink" Target="https://snhr.org/blog/2020/07/17/5526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F26D7-5EC8-24E4-A5F4-CB05EA59025D}"/>
              </a:ext>
            </a:extLst>
          </p:cNvPr>
          <p:cNvPicPr>
            <a:picLocks noChangeAspect="1"/>
          </p:cNvPicPr>
          <p:nvPr/>
        </p:nvPicPr>
        <p:blipFill>
          <a:blip r:embed="rId2"/>
          <a:srcRect t="10740" b="4990"/>
          <a:stretch>
            <a:fillRect/>
          </a:stretch>
        </p:blipFill>
        <p:spPr>
          <a:xfrm>
            <a:off x="0" y="0"/>
            <a:ext cx="12801581" cy="6857990"/>
          </a:xfrm>
          <a:prstGeom prst="rect">
            <a:avLst/>
          </a:prstGeom>
        </p:spPr>
      </p:pic>
      <p:sp>
        <p:nvSpPr>
          <p:cNvPr id="4" name="TextBox 3">
            <a:extLst>
              <a:ext uri="{FF2B5EF4-FFF2-40B4-BE49-F238E27FC236}">
                <a16:creationId xmlns:a16="http://schemas.microsoft.com/office/drawing/2014/main" id="{74FC1839-B728-FB97-4722-BC959CA1B3F9}"/>
              </a:ext>
            </a:extLst>
          </p:cNvPr>
          <p:cNvSpPr txBox="1"/>
          <p:nvPr/>
        </p:nvSpPr>
        <p:spPr>
          <a:xfrm>
            <a:off x="0" y="463825"/>
            <a:ext cx="3458816" cy="1754326"/>
          </a:xfrm>
          <a:prstGeom prst="rect">
            <a:avLst/>
          </a:prstGeom>
          <a:noFill/>
        </p:spPr>
        <p:txBody>
          <a:bodyPr wrap="square" rtlCol="0">
            <a:spAutoFit/>
          </a:bodyPr>
          <a:lstStyle/>
          <a:p>
            <a:pPr algn="ctr"/>
            <a:r>
              <a:rPr lang="el-GR" dirty="0">
                <a:solidFill>
                  <a:schemeClr val="bg1"/>
                </a:solidFill>
                <a:latin typeface="Candara" panose="020E0502030303020204" pitchFamily="34" charset="0"/>
              </a:rPr>
              <a:t>ΟΗΕ – Ανθρώπινα Δικαιώματα – Δίκαιο.</a:t>
            </a:r>
          </a:p>
          <a:p>
            <a:pPr algn="ctr"/>
            <a:endParaRPr lang="el-GR" dirty="0">
              <a:solidFill>
                <a:schemeClr val="bg1"/>
              </a:solidFill>
              <a:latin typeface="Candara" panose="020E0502030303020204" pitchFamily="34" charset="0"/>
            </a:endParaRPr>
          </a:p>
          <a:p>
            <a:pPr algn="ctr"/>
            <a:r>
              <a:rPr lang="el-GR" dirty="0">
                <a:solidFill>
                  <a:schemeClr val="bg1"/>
                </a:solidFill>
                <a:latin typeface="Candara" panose="020E0502030303020204" pitchFamily="34" charset="0"/>
              </a:rPr>
              <a:t>Υπό το πρίσμα του Συμβουλίου Ασφαλείας και του Βέτο στο Συριακό Εμφύλιο. (2011-2024)  </a:t>
            </a:r>
            <a:endParaRPr lang="en-GR" dirty="0">
              <a:solidFill>
                <a:schemeClr val="bg1"/>
              </a:solidFill>
              <a:latin typeface="Candara" panose="020E0502030303020204" pitchFamily="34" charset="0"/>
            </a:endParaRPr>
          </a:p>
        </p:txBody>
      </p:sp>
      <p:sp>
        <p:nvSpPr>
          <p:cNvPr id="5" name="TextBox 4">
            <a:extLst>
              <a:ext uri="{FF2B5EF4-FFF2-40B4-BE49-F238E27FC236}">
                <a16:creationId xmlns:a16="http://schemas.microsoft.com/office/drawing/2014/main" id="{D81475BC-BA83-10BE-6D63-EC64BF3314EE}"/>
              </a:ext>
            </a:extLst>
          </p:cNvPr>
          <p:cNvSpPr txBox="1"/>
          <p:nvPr/>
        </p:nvSpPr>
        <p:spPr>
          <a:xfrm>
            <a:off x="4572000" y="5287617"/>
            <a:ext cx="3061252" cy="646331"/>
          </a:xfrm>
          <a:prstGeom prst="rect">
            <a:avLst/>
          </a:prstGeom>
          <a:noFill/>
        </p:spPr>
        <p:txBody>
          <a:bodyPr wrap="square" rtlCol="0">
            <a:spAutoFit/>
          </a:bodyPr>
          <a:lstStyle/>
          <a:p>
            <a:pPr algn="ctr"/>
            <a:r>
              <a:rPr lang="el-GR" dirty="0">
                <a:solidFill>
                  <a:schemeClr val="bg1"/>
                </a:solidFill>
                <a:latin typeface="Candara" panose="020E0502030303020204" pitchFamily="34" charset="0"/>
              </a:rPr>
              <a:t>ΙΩΑΝΝΗΣ ΜΑΙΝΑΣ – ΝΙΚΟΛΕΤΑ (ΝΙΚΟΛ) ΝΑΤΣΙΟΥ</a:t>
            </a:r>
            <a:endParaRPr lang="en-GR" dirty="0">
              <a:solidFill>
                <a:schemeClr val="bg1"/>
              </a:solidFill>
              <a:latin typeface="Candara" panose="020E0502030303020204" pitchFamily="34" charset="0"/>
            </a:endParaRPr>
          </a:p>
        </p:txBody>
      </p:sp>
      <p:sp>
        <p:nvSpPr>
          <p:cNvPr id="6" name="TextBox 5">
            <a:extLst>
              <a:ext uri="{FF2B5EF4-FFF2-40B4-BE49-F238E27FC236}">
                <a16:creationId xmlns:a16="http://schemas.microsoft.com/office/drawing/2014/main" id="{B2FDB85C-1688-60E0-954C-67B519904FBD}"/>
              </a:ext>
            </a:extLst>
          </p:cNvPr>
          <p:cNvSpPr txBox="1"/>
          <p:nvPr/>
        </p:nvSpPr>
        <p:spPr>
          <a:xfrm>
            <a:off x="4174435" y="5933948"/>
            <a:ext cx="3856383" cy="646331"/>
          </a:xfrm>
          <a:prstGeom prst="rect">
            <a:avLst/>
          </a:prstGeom>
          <a:noFill/>
        </p:spPr>
        <p:txBody>
          <a:bodyPr wrap="square" rtlCol="0">
            <a:spAutoFit/>
          </a:bodyPr>
          <a:lstStyle/>
          <a:p>
            <a:pPr algn="ctr"/>
            <a:r>
              <a:rPr lang="el-GR" dirty="0">
                <a:solidFill>
                  <a:schemeClr val="bg1"/>
                </a:solidFill>
                <a:latin typeface="Candara" panose="020E0502030303020204" pitchFamily="34" charset="0"/>
              </a:rPr>
              <a:t>ΕΠΙΜΕΡΟΥΣ ΘΕΜΑΤΑ ΕΞΩΤΕΡΙΚΗΣ ΠΟΛΙΤΙΚΗΣ</a:t>
            </a:r>
            <a:endParaRPr lang="en-GR" dirty="0">
              <a:solidFill>
                <a:schemeClr val="bg1"/>
              </a:solidFill>
              <a:latin typeface="Candara" panose="020E0502030303020204" pitchFamily="34" charset="0"/>
            </a:endParaRPr>
          </a:p>
        </p:txBody>
      </p:sp>
    </p:spTree>
    <p:extLst>
      <p:ext uri="{BB962C8B-B14F-4D97-AF65-F5344CB8AC3E}">
        <p14:creationId xmlns:p14="http://schemas.microsoft.com/office/powerpoint/2010/main" val="150172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D4B07B-C7AE-A79A-7696-A52770B91C6C}"/>
              </a:ext>
            </a:extLst>
          </p:cNvPr>
          <p:cNvSpPr txBox="1"/>
          <p:nvPr/>
        </p:nvSpPr>
        <p:spPr>
          <a:xfrm>
            <a:off x="986588" y="228599"/>
            <a:ext cx="11000875" cy="461665"/>
          </a:xfrm>
          <a:prstGeom prst="rect">
            <a:avLst/>
          </a:prstGeom>
          <a:noFill/>
        </p:spPr>
        <p:txBody>
          <a:bodyPr wrap="square" rtlCol="0">
            <a:spAutoFit/>
          </a:bodyPr>
          <a:lstStyle/>
          <a:p>
            <a:pPr algn="ctr"/>
            <a:r>
              <a:rPr lang="el-GR" sz="2400" dirty="0">
                <a:latin typeface="Candara" panose="020E0502030303020204" pitchFamily="34" charset="0"/>
              </a:rPr>
              <a:t>Δείγματα εκνευρισμού από τη Βρετανική Κυβέρνηση του </a:t>
            </a:r>
            <a:r>
              <a:rPr lang="en-US" sz="2400" dirty="0">
                <a:latin typeface="Candara" panose="020E0502030303020204" pitchFamily="34" charset="0"/>
              </a:rPr>
              <a:t>Boris Johnson (2022)</a:t>
            </a:r>
            <a:r>
              <a:rPr lang="el-GR" sz="2400" dirty="0">
                <a:latin typeface="Candara" panose="020E0502030303020204" pitchFamily="34" charset="0"/>
              </a:rPr>
              <a:t> </a:t>
            </a:r>
            <a:endParaRPr lang="en-GR" sz="2400">
              <a:latin typeface="Candara" panose="020E0502030303020204" pitchFamily="34" charset="0"/>
            </a:endParaRPr>
          </a:p>
        </p:txBody>
      </p:sp>
      <p:sp>
        <p:nvSpPr>
          <p:cNvPr id="3" name="TextBox 2">
            <a:extLst>
              <a:ext uri="{FF2B5EF4-FFF2-40B4-BE49-F238E27FC236}">
                <a16:creationId xmlns:a16="http://schemas.microsoft.com/office/drawing/2014/main" id="{0B9FA3A2-5D3B-7078-1A2C-688B01842D04}"/>
              </a:ext>
            </a:extLst>
          </p:cNvPr>
          <p:cNvSpPr txBox="1"/>
          <p:nvPr/>
        </p:nvSpPr>
        <p:spPr>
          <a:xfrm>
            <a:off x="1421730" y="866274"/>
            <a:ext cx="10130590" cy="1200329"/>
          </a:xfrm>
          <a:prstGeom prst="rect">
            <a:avLst/>
          </a:prstGeom>
          <a:noFill/>
        </p:spPr>
        <p:txBody>
          <a:bodyPr wrap="square" rtlCol="0">
            <a:spAutoFit/>
          </a:bodyPr>
          <a:lstStyle/>
          <a:p>
            <a:pPr algn="ctr"/>
            <a:r>
              <a:rPr lang="en-GR">
                <a:latin typeface="Candara" panose="020E0502030303020204" pitchFamily="34" charset="0"/>
              </a:rPr>
              <a:t>Δήλωση του Ρίτσαρντ Κρόκερ, πρέσβη του Ηνωμένου Βασιλείου στη Γενική Συνέλευση, κατά τη συζήτηση της Γενικής Συνέλευσης του ΟΗΕ σχετικά με το βέτο της Ρωσίας για την παρεμπόδιση των προσπαθειών του Συμβουλίου Ασφαλείας να προστατεύσει τους Σύρ</a:t>
            </a:r>
            <a:r>
              <a:rPr lang="el-GR" dirty="0">
                <a:latin typeface="Candara" panose="020E0502030303020204" pitchFamily="34" charset="0"/>
              </a:rPr>
              <a:t>ι</a:t>
            </a:r>
            <a:r>
              <a:rPr lang="en-GR">
                <a:latin typeface="Candara" panose="020E0502030303020204" pitchFamily="34" charset="0"/>
              </a:rPr>
              <a:t>ους που έχουν ανάγκη</a:t>
            </a:r>
            <a:r>
              <a:rPr lang="el-GR" dirty="0">
                <a:latin typeface="Candara" panose="020E0502030303020204" pitchFamily="34" charset="0"/>
              </a:rPr>
              <a:t>:</a:t>
            </a:r>
            <a:endParaRPr lang="en-GR">
              <a:latin typeface="Candara" panose="020E0502030303020204" pitchFamily="34" charset="0"/>
            </a:endParaRPr>
          </a:p>
          <a:p>
            <a:endParaRPr lang="en-GR"/>
          </a:p>
        </p:txBody>
      </p:sp>
      <p:sp>
        <p:nvSpPr>
          <p:cNvPr id="4" name="TextBox 3">
            <a:extLst>
              <a:ext uri="{FF2B5EF4-FFF2-40B4-BE49-F238E27FC236}">
                <a16:creationId xmlns:a16="http://schemas.microsoft.com/office/drawing/2014/main" id="{90B279D0-E368-A81D-9B15-9B44CB37DBF7}"/>
              </a:ext>
            </a:extLst>
          </p:cNvPr>
          <p:cNvSpPr txBox="1"/>
          <p:nvPr/>
        </p:nvSpPr>
        <p:spPr>
          <a:xfrm>
            <a:off x="1159042" y="1864182"/>
            <a:ext cx="10393278" cy="4801314"/>
          </a:xfrm>
          <a:prstGeom prst="rect">
            <a:avLst/>
          </a:prstGeom>
          <a:noFill/>
        </p:spPr>
        <p:txBody>
          <a:bodyPr wrap="square" rtlCol="0">
            <a:spAutoFit/>
          </a:bodyPr>
          <a:lstStyle/>
          <a:p>
            <a:pPr algn="ctr"/>
            <a:r>
              <a:rPr lang="el-GR" sz="2400" dirty="0">
                <a:latin typeface="Candara" panose="020E0502030303020204" pitchFamily="34" charset="0"/>
              </a:rPr>
              <a:t>«</a:t>
            </a:r>
            <a:r>
              <a:rPr lang="en-GR" sz="2400">
                <a:latin typeface="Candara" panose="020E0502030303020204" pitchFamily="34" charset="0"/>
              </a:rPr>
              <a:t>Η Ρωσία έχει ασκήσει το δικαίωμα βέτο της 17 φορές από το 2011, προκειμένου να εμποδίσει τις προσπάθειες του Συμβουλίου για την προστασία του συριακού λαού. Αυτά τα 17 βέτο αποτελούν σημαντική αιτία της αποτυχίας της διεθνούς κοινότητας να προστατεύσει τον συριακό λαό από το καθεστώς Άσαντ. Η μονομερής χρήση του βέτο από τη Ρωσία για να εμποδίσει την έγκριση ανθρωπιστικής απόφασης σχετικά με έναν μηχανισμό στον οποίο βασίζονται 2,4 εκατομμύρια άνθρωποι είναι ιδιαίτερα κατακριτέα.</a:t>
            </a:r>
          </a:p>
          <a:p>
            <a:pPr algn="ctr"/>
            <a:r>
              <a:rPr lang="en-GR" sz="2400">
                <a:latin typeface="Candara" panose="020E0502030303020204" pitchFamily="34" charset="0"/>
              </a:rPr>
              <a:t>Οι ανθρωπιστικές ανάγκες στη Συρία είναι υψηλότερες από ποτέ. Ακούσαμε επανειλημμένα από τον ΟΗΕ και τις ΜΚΟ ότι η ανανέωση του διασυνοριακού μηχανισμού για 12 μήνες ήταν απαραίτητη για να εξασφαλιστεί η επιχειρησιακή βεβαιότητα για την κάλυψη των ανθρωπιστικών αναγκών.</a:t>
            </a:r>
            <a:r>
              <a:rPr lang="el-GR" sz="2400" dirty="0">
                <a:latin typeface="Candara" panose="020E0502030303020204" pitchFamily="34" charset="0"/>
              </a:rPr>
              <a:t>»</a:t>
            </a:r>
            <a:endParaRPr lang="en-GR" sz="2400">
              <a:latin typeface="Candara" panose="020E0502030303020204" pitchFamily="34" charset="0"/>
            </a:endParaRPr>
          </a:p>
          <a:p>
            <a:endParaRPr lang="en-GR"/>
          </a:p>
        </p:txBody>
      </p:sp>
    </p:spTree>
    <p:extLst>
      <p:ext uri="{BB962C8B-B14F-4D97-AF65-F5344CB8AC3E}">
        <p14:creationId xmlns:p14="http://schemas.microsoft.com/office/powerpoint/2010/main" val="417356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54292-3A7D-2B24-E1B5-2CCD78D591A1}"/>
              </a:ext>
            </a:extLst>
          </p:cNvPr>
          <p:cNvSpPr txBox="1"/>
          <p:nvPr/>
        </p:nvSpPr>
        <p:spPr>
          <a:xfrm>
            <a:off x="2382251" y="96254"/>
            <a:ext cx="8037095" cy="461665"/>
          </a:xfrm>
          <a:prstGeom prst="rect">
            <a:avLst/>
          </a:prstGeom>
          <a:noFill/>
        </p:spPr>
        <p:txBody>
          <a:bodyPr wrap="square" rtlCol="0">
            <a:spAutoFit/>
          </a:bodyPr>
          <a:lstStyle/>
          <a:p>
            <a:pPr algn="ctr"/>
            <a:r>
              <a:rPr lang="el-GR" sz="2400" dirty="0" err="1">
                <a:latin typeface="Candara" panose="020E0502030303020204" pitchFamily="34" charset="0"/>
              </a:rPr>
              <a:t>Στ</a:t>
            </a:r>
            <a:r>
              <a:rPr lang="en-US" sz="2400" dirty="0" err="1">
                <a:latin typeface="Candara" panose="020E0502030303020204" pitchFamily="34" charset="0"/>
              </a:rPr>
              <a:t>ά</a:t>
            </a:r>
            <a:r>
              <a:rPr lang="el-GR" sz="2400" dirty="0" err="1">
                <a:latin typeface="Candara" panose="020E0502030303020204" pitchFamily="34" charset="0"/>
              </a:rPr>
              <a:t>ση</a:t>
            </a:r>
            <a:r>
              <a:rPr lang="el-GR" sz="2400" dirty="0">
                <a:latin typeface="Candara" panose="020E0502030303020204" pitchFamily="34" charset="0"/>
              </a:rPr>
              <a:t> των Ηνωμένων Πολιτειών υπό κυβέρνηση </a:t>
            </a:r>
            <a:r>
              <a:rPr lang="en-US" sz="2400" dirty="0">
                <a:latin typeface="Candara" panose="020E0502030303020204" pitchFamily="34" charset="0"/>
              </a:rPr>
              <a:t>Joe Biden </a:t>
            </a:r>
            <a:endParaRPr lang="en-GR" sz="2400" dirty="0">
              <a:latin typeface="Candara" panose="020E0502030303020204" pitchFamily="34" charset="0"/>
            </a:endParaRPr>
          </a:p>
        </p:txBody>
      </p:sp>
      <p:sp>
        <p:nvSpPr>
          <p:cNvPr id="3" name="TextBox 2">
            <a:extLst>
              <a:ext uri="{FF2B5EF4-FFF2-40B4-BE49-F238E27FC236}">
                <a16:creationId xmlns:a16="http://schemas.microsoft.com/office/drawing/2014/main" id="{5C59E931-B6E1-0A04-9930-6CAE9F5A0F2A}"/>
              </a:ext>
            </a:extLst>
          </p:cNvPr>
          <p:cNvSpPr txBox="1"/>
          <p:nvPr/>
        </p:nvSpPr>
        <p:spPr>
          <a:xfrm>
            <a:off x="2041357" y="557919"/>
            <a:ext cx="8931442" cy="1323439"/>
          </a:xfrm>
          <a:prstGeom prst="rect">
            <a:avLst/>
          </a:prstGeom>
          <a:noFill/>
        </p:spPr>
        <p:txBody>
          <a:bodyPr wrap="square" rtlCol="0">
            <a:spAutoFit/>
          </a:bodyPr>
          <a:lstStyle/>
          <a:p>
            <a:pPr algn="ctr"/>
            <a:r>
              <a:rPr lang="el-GR" sz="2000" dirty="0">
                <a:latin typeface="Candara" panose="020E0502030303020204" pitchFamily="34" charset="0"/>
              </a:rPr>
              <a:t>Πρέσβης Ρίτσαρντ Μιλς</a:t>
            </a:r>
          </a:p>
          <a:p>
            <a:pPr algn="ctr"/>
            <a:r>
              <a:rPr lang="el-GR" sz="2000" dirty="0">
                <a:latin typeface="Candara" panose="020E0502030303020204" pitchFamily="34" charset="0"/>
              </a:rPr>
              <a:t>Αναπληρωτής Αντιπρόσωπος των Ηνωμένων Πολιτειών στα Ηνωμένα Έθνη (ομιλία) </a:t>
            </a:r>
          </a:p>
          <a:p>
            <a:pPr algn="ctr"/>
            <a:r>
              <a:rPr lang="el-GR" sz="2000" dirty="0">
                <a:latin typeface="Candara" panose="020E0502030303020204" pitchFamily="34" charset="0"/>
              </a:rPr>
              <a:t>21 Ιουλίου 2022 – Νέα Υόρκη</a:t>
            </a:r>
            <a:endParaRPr lang="en-GR" sz="2000" dirty="0">
              <a:latin typeface="Candara" panose="020E0502030303020204" pitchFamily="34" charset="0"/>
            </a:endParaRPr>
          </a:p>
        </p:txBody>
      </p:sp>
      <p:sp>
        <p:nvSpPr>
          <p:cNvPr id="4" name="TextBox 3">
            <a:extLst>
              <a:ext uri="{FF2B5EF4-FFF2-40B4-BE49-F238E27FC236}">
                <a16:creationId xmlns:a16="http://schemas.microsoft.com/office/drawing/2014/main" id="{B275A092-BE38-6880-8D22-6A5E322B0059}"/>
              </a:ext>
            </a:extLst>
          </p:cNvPr>
          <p:cNvSpPr txBox="1"/>
          <p:nvPr/>
        </p:nvSpPr>
        <p:spPr>
          <a:xfrm>
            <a:off x="761998" y="2189747"/>
            <a:ext cx="11430002" cy="4862870"/>
          </a:xfrm>
          <a:prstGeom prst="rect">
            <a:avLst/>
          </a:prstGeom>
          <a:noFill/>
        </p:spPr>
        <p:txBody>
          <a:bodyPr wrap="square" rtlCol="0">
            <a:spAutoFit/>
          </a:bodyPr>
          <a:lstStyle/>
          <a:p>
            <a:pPr algn="ctr"/>
            <a:r>
              <a:rPr lang="el-GR" sz="2000" dirty="0">
                <a:latin typeface="Candara" panose="020E0502030303020204" pitchFamily="34" charset="0"/>
              </a:rPr>
              <a:t>«Συνάδελφοι, δεν θα έπρεπε να βρισκόμαστε εδώ σήμερα. Δεν υπήρχε καμία δικαιολογία, κανένας λογικός λόγος για την απόφαση της Ρωσίας, στις 8 Ιουλίου, να ασκήσει βέτο σε ψήφισμα του Συμβουλίου Ασφαλείας που αποσκοπούσε στη διευκόλυνση της παροχής ανθρωπιστικής βοήθειας σε πάνω από τέσσερα εκατομμύρια ανθρώπους που υποφέρουν από έναν πόλεμο που διαρκεί 11 χρόνια.</a:t>
            </a:r>
          </a:p>
          <a:p>
            <a:pPr algn="ctr"/>
            <a:r>
              <a:rPr lang="el-GR" sz="2000" dirty="0">
                <a:latin typeface="Candara" panose="020E0502030303020204" pitchFamily="34" charset="0"/>
              </a:rPr>
              <a:t>Οι συναντήσεις αυτές έχουν ως στόχο την προώθηση της λογοδοσίας. Της λογοδοσίας για την κατάχρηση του πολύ ειδικού δικαιώματος βέτο. Και δεν υπάρχει αμφιβολία ότι, ασκώντας βέτο σε ψήφισμα που εξουσιοδοτούσε την παροχή ανθρωπιστικής βοήθειας στους πιο ευάλωτους Σύριους, ένα μέλος του Συμβουλίου έκανε κατάχρηση το βέτο του.</a:t>
            </a:r>
          </a:p>
          <a:p>
            <a:pPr algn="ctr"/>
            <a:r>
              <a:rPr lang="el-GR" sz="2000" dirty="0">
                <a:latin typeface="Candara" panose="020E0502030303020204" pitchFamily="34" charset="0"/>
              </a:rPr>
              <a:t>Όταν το Συμβούλιο Ασφαλείας εξέτασε το θέμα αυτό, ο Γενικός Γραμματέας ζήτησε περισσότερη βοήθεια. Οι οργανισμοί του ΟΗΕ ζήτησαν περισσότερη. Οι ΜΚΟ ζήτησαν περισσότερη. Τραγικά, με σπαραγμό καρδιάς, ο συριακός λαός ζήτησε περισσότερη. Όμως, μία χώρα επέλεξε να μην θέσει τις ανθρωπιστικές ανάγκες σε πρώτη προτεραιότητα. Αντί να αυξήσει τη βοήθεια, η εν λόγω χώρα τη μείωσε.»</a:t>
            </a:r>
          </a:p>
          <a:p>
            <a:endParaRPr lang="el-GR" sz="1600" dirty="0">
              <a:latin typeface="Candara" panose="020E0502030303020204" pitchFamily="34" charset="0"/>
            </a:endParaRPr>
          </a:p>
          <a:p>
            <a:endParaRPr lang="el-GR" sz="1600" dirty="0">
              <a:latin typeface="Candara" panose="020E0502030303020204" pitchFamily="34" charset="0"/>
            </a:endParaRPr>
          </a:p>
          <a:p>
            <a:endParaRPr lang="el-GR" dirty="0">
              <a:latin typeface="Candara" panose="020E0502030303020204" pitchFamily="34" charset="0"/>
            </a:endParaRPr>
          </a:p>
        </p:txBody>
      </p:sp>
    </p:spTree>
    <p:extLst>
      <p:ext uri="{BB962C8B-B14F-4D97-AF65-F5344CB8AC3E}">
        <p14:creationId xmlns:p14="http://schemas.microsoft.com/office/powerpoint/2010/main" val="3531485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B1F106-6A73-6F35-64E9-E1CE4C2EE6F7}"/>
              </a:ext>
            </a:extLst>
          </p:cNvPr>
          <p:cNvSpPr txBox="1"/>
          <p:nvPr/>
        </p:nvSpPr>
        <p:spPr>
          <a:xfrm>
            <a:off x="1925053" y="782121"/>
            <a:ext cx="8831179" cy="5293757"/>
          </a:xfrm>
          <a:prstGeom prst="rect">
            <a:avLst/>
          </a:prstGeom>
          <a:noFill/>
        </p:spPr>
        <p:txBody>
          <a:bodyPr wrap="square" rtlCol="0">
            <a:spAutoFit/>
          </a:bodyPr>
          <a:lstStyle/>
          <a:p>
            <a:pPr algn="ctr"/>
            <a:r>
              <a:rPr lang="el-GR" sz="2000" dirty="0">
                <a:latin typeface="Candara" panose="020E0502030303020204" pitchFamily="34" charset="0"/>
              </a:rPr>
              <a:t>«Το βέτο της Ρωσίας στις αρχές του μήνα έχει συνέπειες. Η πρώτη από τις δύο εξαμηνιαίες παρατάσεις που εγκρίθηκαν με την απόφαση 2642 του Συμβουλίου Ασφαλείας, όπως έχουν ήδη επισημάνει πολλοί πριν από μένα, μας φέρνει στον Ιανουάριο, όταν οι ανθρωπιστικές ανάγκες θα είναι μεγαλύτερες. Αυτό το χρονοδιάγραμμα ενέχει τον κίνδυνο να μείνουν οι Σύριοι χωρίς κουβέρτες, χωρίς καύσιμα θέρμανσης, στερούμενοι σταθερής προμήθειας βασικών τροφίμων κατά τη διάρκεια των πιο κρύων μηνών, εάν δεν υιοθετηθεί η απόφαση που επιβεβαιώνει τη δεύτερη εξαμηνιαία παράταση. </a:t>
            </a:r>
          </a:p>
          <a:p>
            <a:pPr algn="ctr"/>
            <a:r>
              <a:rPr lang="el-GR" sz="2000" dirty="0">
                <a:latin typeface="Candara" panose="020E0502030303020204" pitchFamily="34" charset="0"/>
              </a:rPr>
              <a:t>Ας εντείνουμε όλοι τη στήριξή μας προς τον ΟΗΕ και τις ΜΚΟ που εργάζονται για την παροχή της τόσο αναγκαίας βοήθειας στη Συρία. Ας θυμηθούμε τους Σύριους που υποφέρουν για πάνω από μια δεκαετία και που βασίζονται στους ηγέτες στη Νέα Υόρκη να θέσουν τις ανάγκες της Συρίας πάνω από την πολιτική. Ας θυμηθούμε ότι υπάρχει ένας διαφορετικός τρόπος για να προωθηθεί αυτό το ψήφισμα – ένας τρόπος όπου δεν χρησιμοποιούνται βέτο και όλο το Συμβούλιο ενώνεται με πνεύμα αλληλεγγύης.»</a:t>
            </a:r>
          </a:p>
          <a:p>
            <a:endParaRPr lang="en-GR" dirty="0"/>
          </a:p>
        </p:txBody>
      </p:sp>
    </p:spTree>
    <p:extLst>
      <p:ext uri="{BB962C8B-B14F-4D97-AF65-F5344CB8AC3E}">
        <p14:creationId xmlns:p14="http://schemas.microsoft.com/office/powerpoint/2010/main" val="1147580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A635FD-6DCF-93FD-9E82-9D4AC13DECB9}"/>
              </a:ext>
            </a:extLst>
          </p:cNvPr>
          <p:cNvSpPr txBox="1"/>
          <p:nvPr/>
        </p:nvSpPr>
        <p:spPr>
          <a:xfrm>
            <a:off x="1767840" y="243840"/>
            <a:ext cx="9375648" cy="461665"/>
          </a:xfrm>
          <a:prstGeom prst="rect">
            <a:avLst/>
          </a:prstGeom>
          <a:noFill/>
        </p:spPr>
        <p:txBody>
          <a:bodyPr wrap="square" rtlCol="0">
            <a:spAutoFit/>
          </a:bodyPr>
          <a:lstStyle/>
          <a:p>
            <a:pPr algn="ctr"/>
            <a:r>
              <a:rPr lang="el-GR" sz="2400" dirty="0">
                <a:latin typeface="Candara" panose="020E0502030303020204" pitchFamily="34" charset="0"/>
              </a:rPr>
              <a:t>Ο </a:t>
            </a:r>
            <a:r>
              <a:rPr lang="el-GR" sz="2400" dirty="0" err="1">
                <a:latin typeface="Candara" panose="020E0502030303020204" pitchFamily="34" charset="0"/>
              </a:rPr>
              <a:t>Κυισμός</a:t>
            </a:r>
            <a:r>
              <a:rPr lang="el-GR" sz="2400" dirty="0">
                <a:latin typeface="Candara" panose="020E0502030303020204" pitchFamily="34" charset="0"/>
              </a:rPr>
              <a:t> δεν είναι πανάκεια, ούτε κριτική θεωρία (</a:t>
            </a:r>
            <a:r>
              <a:rPr lang="en-US" sz="2400" b="1" i="1" dirty="0">
                <a:latin typeface="Candara" panose="020E0502030303020204" pitchFamily="34" charset="0"/>
              </a:rPr>
              <a:t>ex nihilo nihil fit</a:t>
            </a:r>
            <a:r>
              <a:rPr lang="en-US" sz="2400" dirty="0">
                <a:latin typeface="Candara" panose="020E0502030303020204" pitchFamily="34" charset="0"/>
              </a:rPr>
              <a:t>)</a:t>
            </a:r>
            <a:endParaRPr lang="en-GR" sz="2400" dirty="0">
              <a:latin typeface="Candara" panose="020E0502030303020204" pitchFamily="34" charset="0"/>
            </a:endParaRPr>
          </a:p>
        </p:txBody>
      </p:sp>
      <p:sp>
        <p:nvSpPr>
          <p:cNvPr id="3" name="TextBox 2">
            <a:extLst>
              <a:ext uri="{FF2B5EF4-FFF2-40B4-BE49-F238E27FC236}">
                <a16:creationId xmlns:a16="http://schemas.microsoft.com/office/drawing/2014/main" id="{6C3849E5-BAFC-53EF-F93C-66F2D33F6062}"/>
              </a:ext>
            </a:extLst>
          </p:cNvPr>
          <p:cNvSpPr txBox="1"/>
          <p:nvPr/>
        </p:nvSpPr>
        <p:spPr>
          <a:xfrm>
            <a:off x="792480" y="859066"/>
            <a:ext cx="10607040" cy="2554545"/>
          </a:xfrm>
          <a:prstGeom prst="rect">
            <a:avLst/>
          </a:prstGeom>
          <a:noFill/>
        </p:spPr>
        <p:txBody>
          <a:bodyPr wrap="square" rtlCol="0">
            <a:spAutoFit/>
          </a:bodyPr>
          <a:lstStyle/>
          <a:p>
            <a:pPr marL="285750" indent="-285750">
              <a:buFont typeface="Arial" panose="020B0604020202020204" pitchFamily="34" charset="0"/>
              <a:buChar char="•"/>
            </a:pPr>
            <a:r>
              <a:rPr lang="el-GR" sz="2000" dirty="0">
                <a:latin typeface="Candara" panose="020E0502030303020204" pitchFamily="34" charset="0"/>
              </a:rPr>
              <a:t>Ο ΟΗΕ δεν είναι ένα δημιούργημα έξω από τον κόσμο αλλά ένα </a:t>
            </a:r>
            <a:r>
              <a:rPr lang="el-GR" sz="2000" b="1" i="1" dirty="0">
                <a:latin typeface="Candara" panose="020E0502030303020204" pitchFamily="34" charset="0"/>
              </a:rPr>
              <a:t>κατασκεύασμα του ίδιου των κρατών μελών που τον απαρτίζουν </a:t>
            </a:r>
            <a:r>
              <a:rPr lang="el-GR" sz="2000" dirty="0">
                <a:latin typeface="Candara" panose="020E0502030303020204" pitchFamily="34" charset="0"/>
              </a:rPr>
              <a:t>όπως είπα και στην ομιλία του ο γενικός γραμματέας </a:t>
            </a:r>
            <a:r>
              <a:rPr lang="en-GB" sz="2000" dirty="0">
                <a:latin typeface="Candara" panose="020E0502030303020204" pitchFamily="34" charset="0"/>
              </a:rPr>
              <a:t>Antonio Guterres 24 </a:t>
            </a:r>
            <a:r>
              <a:rPr lang="el-GR" sz="2000" dirty="0">
                <a:latin typeface="Candara" panose="020E0502030303020204" pitchFamily="34" charset="0"/>
              </a:rPr>
              <a:t>Οκτωβρίου 2024.</a:t>
            </a:r>
          </a:p>
          <a:p>
            <a:pPr marL="285750" indent="-285750">
              <a:buFont typeface="Arial" panose="020B0604020202020204" pitchFamily="34" charset="0"/>
              <a:buChar char="•"/>
            </a:pPr>
            <a:r>
              <a:rPr lang="el-GR" sz="2000" dirty="0">
                <a:latin typeface="Candara" panose="020E0502030303020204" pitchFamily="34" charset="0"/>
              </a:rPr>
              <a:t>Η κυνικοί της εποχής θα έλεγαν πως ζητήματα όπως το βέτο και υπάρξει μόνιμων κρατών μελών μέσα στο συμβούλιο ασφαλείας το οποίο είναι ιδιαίτερα </a:t>
            </a:r>
            <a:r>
              <a:rPr lang="el-GR" sz="2000" dirty="0" err="1">
                <a:latin typeface="Candara" panose="020E0502030303020204" pitchFamily="34" charset="0"/>
              </a:rPr>
              <a:t>ευρωπο</a:t>
            </a:r>
            <a:r>
              <a:rPr lang="el-GR" sz="2000" dirty="0">
                <a:latin typeface="Candara" panose="020E0502030303020204" pitchFamily="34" charset="0"/>
              </a:rPr>
              <a:t>-κεντρικό. </a:t>
            </a:r>
          </a:p>
          <a:p>
            <a:pPr marL="285750" indent="-285750">
              <a:buFont typeface="Arial" panose="020B0604020202020204" pitchFamily="34" charset="0"/>
              <a:buChar char="•"/>
            </a:pPr>
            <a:r>
              <a:rPr lang="el-GR" sz="2000" dirty="0">
                <a:latin typeface="Candara" panose="020E0502030303020204" pitchFamily="34" charset="0"/>
              </a:rPr>
              <a:t>Υπάρχει μεγάλη  </a:t>
            </a:r>
            <a:r>
              <a:rPr lang="el-GR" sz="2000" dirty="0" err="1">
                <a:latin typeface="Candara" panose="020E0502030303020204" pitchFamily="34" charset="0"/>
              </a:rPr>
              <a:t>υποεκπροσώπηση</a:t>
            </a:r>
            <a:r>
              <a:rPr lang="el-GR" sz="2000" dirty="0">
                <a:latin typeface="Candara" panose="020E0502030303020204" pitchFamily="34" charset="0"/>
              </a:rPr>
              <a:t> χωρών. Βέβαια αξίζει να σημειωθεί ότι η χάρτα του ΟΗΕ δημιουργήθηκε τον προηγούμενο αιώνα και κάποιοι μάλλον δικαιολογημένα θα της θεωρούσαν πλέον παρωχημένη .</a:t>
            </a:r>
            <a:endParaRPr lang="en-GR" sz="2000" dirty="0">
              <a:latin typeface="Candara" panose="020E0502030303020204" pitchFamily="34" charset="0"/>
            </a:endParaRPr>
          </a:p>
        </p:txBody>
      </p:sp>
      <p:sp>
        <p:nvSpPr>
          <p:cNvPr id="4" name="TextBox 3">
            <a:extLst>
              <a:ext uri="{FF2B5EF4-FFF2-40B4-BE49-F238E27FC236}">
                <a16:creationId xmlns:a16="http://schemas.microsoft.com/office/drawing/2014/main" id="{2CE7D110-BFBF-DB52-3CE0-03D596AD413B}"/>
              </a:ext>
            </a:extLst>
          </p:cNvPr>
          <p:cNvSpPr txBox="1"/>
          <p:nvPr/>
        </p:nvSpPr>
        <p:spPr>
          <a:xfrm>
            <a:off x="694944" y="3567172"/>
            <a:ext cx="11436096" cy="3046988"/>
          </a:xfrm>
          <a:prstGeom prst="rect">
            <a:avLst/>
          </a:prstGeom>
          <a:noFill/>
        </p:spPr>
        <p:txBody>
          <a:bodyPr wrap="square" rtlCol="0">
            <a:spAutoFit/>
          </a:bodyPr>
          <a:lstStyle/>
          <a:p>
            <a:pPr algn="ctr"/>
            <a:r>
              <a:rPr lang="el-GR" sz="2400" dirty="0">
                <a:latin typeface="Candara" panose="020E0502030303020204" pitchFamily="34" charset="0"/>
              </a:rPr>
              <a:t>Αλλά δεν μπορούμε να εκμηδενίσουμε πλήρως όλα όσα έχει κάνει και ακόμα κάνει ο ΟΗΕ για την ανθρωπότητα. Τα Ηνωμένα έθνη αποτελούν ένα </a:t>
            </a:r>
            <a:r>
              <a:rPr lang="el-GR" sz="2400" b="1" i="1" dirty="0">
                <a:latin typeface="Candara" panose="020E0502030303020204" pitchFamily="34" charset="0"/>
              </a:rPr>
              <a:t>ουσιαστικό και τυπικό σημείο συνάντησης της ίδιας της ανθρωπότητας</a:t>
            </a:r>
            <a:r>
              <a:rPr lang="el-GR" sz="2400" dirty="0">
                <a:latin typeface="Candara" panose="020E0502030303020204" pitchFamily="34" charset="0"/>
              </a:rPr>
              <a:t>. Ο ΟΗΕ χτίστηκε μέσα από τις στάχτες του κόσμου και αποτελεί </a:t>
            </a:r>
            <a:r>
              <a:rPr lang="el-GR" sz="2400" b="1" i="1" dirty="0">
                <a:latin typeface="Candara" panose="020E0502030303020204" pitchFamily="34" charset="0"/>
              </a:rPr>
              <a:t>κοινή υπόσχεση της ανθρωπότητας </a:t>
            </a:r>
            <a:r>
              <a:rPr lang="el-GR" sz="2400" dirty="0">
                <a:latin typeface="Candara" panose="020E0502030303020204" pitchFamily="34" charset="0"/>
              </a:rPr>
              <a:t>ώστε να μην ξανά οδηγηθεί σε καταστροφικούς πολέμους όπως αυτή του 1914 και το 1939 είναι ένα όργανο το οποίο φιλοδοξεί και προστατεύει την ανθρωπότητα.</a:t>
            </a:r>
            <a:endParaRPr lang="en-GR" sz="2400" dirty="0">
              <a:latin typeface="Candara" panose="020E0502030303020204" pitchFamily="34" charset="0"/>
            </a:endParaRPr>
          </a:p>
        </p:txBody>
      </p:sp>
    </p:spTree>
    <p:extLst>
      <p:ext uri="{BB962C8B-B14F-4D97-AF65-F5344CB8AC3E}">
        <p14:creationId xmlns:p14="http://schemas.microsoft.com/office/powerpoint/2010/main" val="43151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F337B-4C84-1015-6141-AFE61BFD5DDC}"/>
              </a:ext>
            </a:extLst>
          </p:cNvPr>
          <p:cNvSpPr txBox="1"/>
          <p:nvPr/>
        </p:nvSpPr>
        <p:spPr>
          <a:xfrm>
            <a:off x="825500" y="139700"/>
            <a:ext cx="11112500" cy="1938992"/>
          </a:xfrm>
          <a:prstGeom prst="rect">
            <a:avLst/>
          </a:prstGeom>
          <a:noFill/>
        </p:spPr>
        <p:txBody>
          <a:bodyPr wrap="square" rtlCol="0">
            <a:spAutoFit/>
          </a:bodyPr>
          <a:lstStyle/>
          <a:p>
            <a:r>
              <a:rPr lang="el-GR" sz="2400" dirty="0">
                <a:latin typeface="Candara" panose="020E0502030303020204" pitchFamily="34" charset="0"/>
              </a:rPr>
              <a:t>Μηδενιστικές απόψεις οι οποίες περιστέλλουν με τον πλέον κυνικό τρόπο την συμβολική αλλά και ουσιαστική </a:t>
            </a:r>
            <a:r>
              <a:rPr lang="el-GR" sz="2400" dirty="0" err="1">
                <a:latin typeface="Candara" panose="020E0502030303020204" pitchFamily="34" charset="0"/>
              </a:rPr>
              <a:t>αξ</a:t>
            </a:r>
            <a:r>
              <a:rPr lang="en-US" sz="2400" dirty="0" err="1">
                <a:latin typeface="Candara" panose="020E0502030303020204" pitchFamily="34" charset="0"/>
              </a:rPr>
              <a:t>ί</a:t>
            </a:r>
            <a:r>
              <a:rPr lang="el-GR" sz="2400" dirty="0">
                <a:latin typeface="Candara" panose="020E0502030303020204" pitchFamily="34" charset="0"/>
              </a:rPr>
              <a:t>α τον Ηνωμένων Εθνών</a:t>
            </a:r>
            <a:r>
              <a:rPr lang="en-US" sz="2400" dirty="0">
                <a:latin typeface="Candara" panose="020E0502030303020204" pitchFamily="34" charset="0"/>
              </a:rPr>
              <a:t> </a:t>
            </a:r>
            <a:r>
              <a:rPr lang="el-GR" sz="2400" dirty="0">
                <a:latin typeface="Candara" panose="020E0502030303020204" pitchFamily="34" charset="0"/>
              </a:rPr>
              <a:t>δεν είναι πανάκεια στα προβλήματα του ΟΗΕ ούτε αναδιάρθρωση στο καταστατικό του. Απλά εξευτελίζει χωρίς να προσφέρει τίποτα αποτελεί ένα απροσπέλαστο εμπόδιο χτισμένο από μηδενικά που σε αντίθεση με τον ΟΗΕ δεν βοηθάει κανέναν.</a:t>
            </a:r>
            <a:endParaRPr lang="en-GR" sz="2400" dirty="0">
              <a:latin typeface="Candara" panose="020E0502030303020204" pitchFamily="34" charset="0"/>
            </a:endParaRPr>
          </a:p>
        </p:txBody>
      </p:sp>
      <p:sp>
        <p:nvSpPr>
          <p:cNvPr id="3" name="TextBox 2">
            <a:extLst>
              <a:ext uri="{FF2B5EF4-FFF2-40B4-BE49-F238E27FC236}">
                <a16:creationId xmlns:a16="http://schemas.microsoft.com/office/drawing/2014/main" id="{905EA807-7C99-2994-9D6A-23AD103A6EE3}"/>
              </a:ext>
            </a:extLst>
          </p:cNvPr>
          <p:cNvSpPr txBox="1"/>
          <p:nvPr/>
        </p:nvSpPr>
        <p:spPr>
          <a:xfrm>
            <a:off x="825500" y="2630963"/>
            <a:ext cx="3390900" cy="461665"/>
          </a:xfrm>
          <a:prstGeom prst="rect">
            <a:avLst/>
          </a:prstGeom>
          <a:noFill/>
        </p:spPr>
        <p:txBody>
          <a:bodyPr wrap="square" rtlCol="0">
            <a:spAutoFit/>
          </a:bodyPr>
          <a:lstStyle/>
          <a:p>
            <a:r>
              <a:rPr lang="en-GR" sz="2400" b="1" i="1" dirty="0">
                <a:latin typeface="Candara" panose="020E0502030303020204" pitchFamily="34" charset="0"/>
              </a:rPr>
              <a:t>So, food for thought?</a:t>
            </a:r>
          </a:p>
        </p:txBody>
      </p:sp>
      <p:sp>
        <p:nvSpPr>
          <p:cNvPr id="4" name="TextBox 3">
            <a:extLst>
              <a:ext uri="{FF2B5EF4-FFF2-40B4-BE49-F238E27FC236}">
                <a16:creationId xmlns:a16="http://schemas.microsoft.com/office/drawing/2014/main" id="{1A0C3862-7B7F-C309-71AD-3D178548FD41}"/>
              </a:ext>
            </a:extLst>
          </p:cNvPr>
          <p:cNvSpPr txBox="1"/>
          <p:nvPr/>
        </p:nvSpPr>
        <p:spPr>
          <a:xfrm>
            <a:off x="5156200" y="2492463"/>
            <a:ext cx="7035800" cy="1200329"/>
          </a:xfrm>
          <a:prstGeom prst="rect">
            <a:avLst/>
          </a:prstGeom>
          <a:noFill/>
        </p:spPr>
        <p:txBody>
          <a:bodyPr wrap="square" rtlCol="0">
            <a:spAutoFit/>
          </a:bodyPr>
          <a:lstStyle/>
          <a:p>
            <a:pPr algn="r"/>
            <a:r>
              <a:rPr lang="el-GR" sz="2400" dirty="0">
                <a:latin typeface="Candara" panose="020E0502030303020204" pitchFamily="34" charset="0"/>
              </a:rPr>
              <a:t>Μ</a:t>
            </a:r>
            <a:r>
              <a:rPr lang="en-US" sz="2400" dirty="0" err="1">
                <a:latin typeface="Candara" panose="020E0502030303020204" pitchFamily="34" charset="0"/>
              </a:rPr>
              <a:t>ή</a:t>
            </a:r>
            <a:r>
              <a:rPr lang="el-GR" sz="2400" dirty="0">
                <a:latin typeface="Candara" panose="020E0502030303020204" pitchFamily="34" charset="0"/>
              </a:rPr>
              <a:t>πως το πρόβλημα δεν είναι ο ΟΗΕ αλλά οι δικές μας προσδοκίες από αυτόν ότι του ζητάμε να λειτουργεί τέλεια σε έναν κόσμο που δεν είναι;</a:t>
            </a:r>
            <a:endParaRPr lang="en-GR" sz="2400" dirty="0">
              <a:latin typeface="Candara" panose="020E0502030303020204" pitchFamily="34" charset="0"/>
            </a:endParaRPr>
          </a:p>
        </p:txBody>
      </p:sp>
      <p:pic>
        <p:nvPicPr>
          <p:cNvPr id="6" name="Picture 5">
            <a:extLst>
              <a:ext uri="{FF2B5EF4-FFF2-40B4-BE49-F238E27FC236}">
                <a16:creationId xmlns:a16="http://schemas.microsoft.com/office/drawing/2014/main" id="{31FCA043-6C8E-07B7-BC17-AA638E43C21D}"/>
              </a:ext>
            </a:extLst>
          </p:cNvPr>
          <p:cNvPicPr>
            <a:picLocks noChangeAspect="1"/>
          </p:cNvPicPr>
          <p:nvPr/>
        </p:nvPicPr>
        <p:blipFill>
          <a:blip r:embed="rId2"/>
          <a:stretch>
            <a:fillRect/>
          </a:stretch>
        </p:blipFill>
        <p:spPr>
          <a:xfrm>
            <a:off x="825500" y="3421211"/>
            <a:ext cx="6553200" cy="3436789"/>
          </a:xfrm>
          <a:prstGeom prst="ellipse">
            <a:avLst/>
          </a:prstGeom>
          <a:ln>
            <a:noFill/>
          </a:ln>
          <a:effectLst>
            <a:softEdge rad="112500"/>
          </a:effectLst>
        </p:spPr>
      </p:pic>
    </p:spTree>
    <p:extLst>
      <p:ext uri="{BB962C8B-B14F-4D97-AF65-F5344CB8AC3E}">
        <p14:creationId xmlns:p14="http://schemas.microsoft.com/office/powerpoint/2010/main" val="1550109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Recording_03-26-2026 22-24-19_1_23A2413F-E884-4E98-B582-D7B01A29F123.mp4">
            <a:hlinkClick r:id="" action="ppaction://media"/>
            <a:extLst>
              <a:ext uri="{FF2B5EF4-FFF2-40B4-BE49-F238E27FC236}">
                <a16:creationId xmlns:a16="http://schemas.microsoft.com/office/drawing/2014/main" id="{7EBA39B4-AA75-EBDE-45D7-9CFDB3E8D5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3213" y="0"/>
            <a:ext cx="9043987" cy="6858000"/>
          </a:xfrm>
          <a:prstGeom prst="rect">
            <a:avLst/>
          </a:prstGeom>
        </p:spPr>
      </p:pic>
    </p:spTree>
    <p:extLst>
      <p:ext uri="{BB962C8B-B14F-4D97-AF65-F5344CB8AC3E}">
        <p14:creationId xmlns:p14="http://schemas.microsoft.com/office/powerpoint/2010/main" val="167616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821AF-9691-36EB-294D-BAA467027815}"/>
              </a:ext>
            </a:extLst>
          </p:cNvPr>
          <p:cNvPicPr>
            <a:picLocks noChangeAspect="1"/>
          </p:cNvPicPr>
          <p:nvPr/>
        </p:nvPicPr>
        <p:blipFill>
          <a:blip r:embed="rId2"/>
          <a:stretch>
            <a:fillRect/>
          </a:stretch>
        </p:blipFill>
        <p:spPr>
          <a:xfrm>
            <a:off x="1030511" y="0"/>
            <a:ext cx="6022806" cy="6858000"/>
          </a:xfrm>
          <a:prstGeom prst="ellipse">
            <a:avLst/>
          </a:prstGeom>
          <a:ln>
            <a:noFill/>
          </a:ln>
          <a:effectLst>
            <a:softEdge rad="112500"/>
          </a:effectLst>
        </p:spPr>
      </p:pic>
      <p:sp>
        <p:nvSpPr>
          <p:cNvPr id="4" name="TextBox 3">
            <a:extLst>
              <a:ext uri="{FF2B5EF4-FFF2-40B4-BE49-F238E27FC236}">
                <a16:creationId xmlns:a16="http://schemas.microsoft.com/office/drawing/2014/main" id="{DB3804A0-9C40-1D68-54C5-75AE0DFC8788}"/>
              </a:ext>
            </a:extLst>
          </p:cNvPr>
          <p:cNvSpPr txBox="1"/>
          <p:nvPr/>
        </p:nvSpPr>
        <p:spPr>
          <a:xfrm>
            <a:off x="7858538" y="2080592"/>
            <a:ext cx="3008243" cy="1569660"/>
          </a:xfrm>
          <a:prstGeom prst="rect">
            <a:avLst/>
          </a:prstGeom>
          <a:noFill/>
        </p:spPr>
        <p:txBody>
          <a:bodyPr wrap="square" rtlCol="0">
            <a:spAutoFit/>
          </a:bodyPr>
          <a:lstStyle/>
          <a:p>
            <a:pPr algn="ctr"/>
            <a:r>
              <a:rPr lang="el-GR" sz="3200" dirty="0">
                <a:latin typeface="Candara" panose="020E0502030303020204" pitchFamily="34" charset="0"/>
              </a:rPr>
              <a:t>Ευχαριστούμε πολύ για την προσοχή σας!</a:t>
            </a:r>
            <a:endParaRPr lang="en-GR" sz="3200" dirty="0">
              <a:latin typeface="Candara" panose="020E0502030303020204" pitchFamily="34" charset="0"/>
            </a:endParaRPr>
          </a:p>
        </p:txBody>
      </p:sp>
      <p:sp>
        <p:nvSpPr>
          <p:cNvPr id="5" name="TextBox 4">
            <a:extLst>
              <a:ext uri="{FF2B5EF4-FFF2-40B4-BE49-F238E27FC236}">
                <a16:creationId xmlns:a16="http://schemas.microsoft.com/office/drawing/2014/main" id="{95701F05-12A5-7ACB-7DA3-EA091CF35DD8}"/>
              </a:ext>
            </a:extLst>
          </p:cNvPr>
          <p:cNvSpPr txBox="1"/>
          <p:nvPr/>
        </p:nvSpPr>
        <p:spPr>
          <a:xfrm>
            <a:off x="7566992" y="4333461"/>
            <a:ext cx="3859541" cy="584775"/>
          </a:xfrm>
          <a:prstGeom prst="rect">
            <a:avLst/>
          </a:prstGeom>
          <a:noFill/>
        </p:spPr>
        <p:txBody>
          <a:bodyPr wrap="square" rtlCol="0">
            <a:spAutoFit/>
          </a:bodyPr>
          <a:lstStyle/>
          <a:p>
            <a:pPr algn="ctr"/>
            <a:r>
              <a:rPr lang="el-GR" sz="3200" dirty="0">
                <a:latin typeface="Candara" panose="020E0502030303020204" pitchFamily="34" charset="0"/>
              </a:rPr>
              <a:t>Ερωτήσεις; / Σχόλια; </a:t>
            </a:r>
            <a:endParaRPr lang="en-GR" sz="3200" dirty="0">
              <a:latin typeface="Candara" panose="020E0502030303020204" pitchFamily="34" charset="0"/>
            </a:endParaRPr>
          </a:p>
        </p:txBody>
      </p:sp>
    </p:spTree>
    <p:extLst>
      <p:ext uri="{BB962C8B-B14F-4D97-AF65-F5344CB8AC3E}">
        <p14:creationId xmlns:p14="http://schemas.microsoft.com/office/powerpoint/2010/main" val="170406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4BB-2A28-C88F-15D6-5FD7385E5DE4}"/>
              </a:ext>
            </a:extLst>
          </p:cNvPr>
          <p:cNvSpPr txBox="1"/>
          <p:nvPr/>
        </p:nvSpPr>
        <p:spPr>
          <a:xfrm>
            <a:off x="3003884" y="156411"/>
            <a:ext cx="6184231" cy="523220"/>
          </a:xfrm>
          <a:prstGeom prst="rect">
            <a:avLst/>
          </a:prstGeom>
          <a:noFill/>
        </p:spPr>
        <p:txBody>
          <a:bodyPr wrap="square" rtlCol="0">
            <a:spAutoFit/>
          </a:bodyPr>
          <a:lstStyle/>
          <a:p>
            <a:pPr algn="ctr"/>
            <a:r>
              <a:rPr lang="el-GR" sz="2800" dirty="0">
                <a:latin typeface="Candara" panose="020E0502030303020204" pitchFamily="34" charset="0"/>
              </a:rPr>
              <a:t>Βιβλιογραφία</a:t>
            </a:r>
            <a:endParaRPr lang="en-GR" sz="2800" dirty="0">
              <a:latin typeface="Candara" panose="020E0502030303020204" pitchFamily="34" charset="0"/>
            </a:endParaRPr>
          </a:p>
        </p:txBody>
      </p:sp>
      <p:sp>
        <p:nvSpPr>
          <p:cNvPr id="4" name="TextBox 3">
            <a:extLst>
              <a:ext uri="{FF2B5EF4-FFF2-40B4-BE49-F238E27FC236}">
                <a16:creationId xmlns:a16="http://schemas.microsoft.com/office/drawing/2014/main" id="{F2B2C43F-146A-7E8B-6EDF-8B99DADA7067}"/>
              </a:ext>
            </a:extLst>
          </p:cNvPr>
          <p:cNvSpPr txBox="1"/>
          <p:nvPr/>
        </p:nvSpPr>
        <p:spPr>
          <a:xfrm>
            <a:off x="910389" y="1094380"/>
            <a:ext cx="7547812" cy="6186309"/>
          </a:xfrm>
          <a:prstGeom prst="rect">
            <a:avLst/>
          </a:prstGeom>
          <a:noFill/>
        </p:spPr>
        <p:txBody>
          <a:bodyPr wrap="square" rtlCol="0">
            <a:spAutoFit/>
          </a:bodyPr>
          <a:lstStyle/>
          <a:p>
            <a:pPr marL="285750" indent="-285750">
              <a:buFont typeface="Arial" panose="020B0604020202020204" pitchFamily="34" charset="0"/>
              <a:buChar char="•"/>
            </a:pPr>
            <a:r>
              <a:rPr lang="en-GB" dirty="0">
                <a:hlinkClick r:id="rId2"/>
              </a:rPr>
              <a:t>https://docs.un.org/en/s/2011/612</a:t>
            </a:r>
            <a:endParaRPr lang="el-GR" dirty="0"/>
          </a:p>
          <a:p>
            <a:pPr marL="285750" indent="-285750">
              <a:buFont typeface="Arial" panose="020B0604020202020204" pitchFamily="34" charset="0"/>
              <a:buChar char="•"/>
            </a:pPr>
            <a:r>
              <a:rPr lang="en-GB" dirty="0">
                <a:hlinkClick r:id="rId3"/>
              </a:rPr>
              <a:t>https://www.bbc.com/news/world-middle-east-15177114</a:t>
            </a:r>
            <a:endParaRPr lang="el-GR" dirty="0"/>
          </a:p>
          <a:p>
            <a:pPr marL="285750" indent="-285750">
              <a:buFont typeface="Arial" panose="020B0604020202020204" pitchFamily="34" charset="0"/>
              <a:buChar char="•"/>
            </a:pPr>
            <a:r>
              <a:rPr lang="en-GB" dirty="0">
                <a:hlinkClick r:id="rId4"/>
              </a:rPr>
              <a:t>https://www.gov.uk/government/speeches/russias-justification-for-using-its-veto-on-syria-is-pure-fiction</a:t>
            </a:r>
            <a:endParaRPr lang="el-GR" dirty="0"/>
          </a:p>
          <a:p>
            <a:pPr marL="285750" indent="-285750">
              <a:buFont typeface="Arial" panose="020B0604020202020204" pitchFamily="34" charset="0"/>
              <a:buChar char="•"/>
            </a:pPr>
            <a:r>
              <a:rPr lang="en-GB" dirty="0">
                <a:hlinkClick r:id="rId5"/>
              </a:rPr>
              <a:t>https://el.wikipedia.org/wiki/</a:t>
            </a:r>
            <a:r>
              <a:rPr lang="el-GR" dirty="0">
                <a:hlinkClick r:id="rId5"/>
              </a:rPr>
              <a:t>Συριακός_Εμφύλιος_Πόλεμος</a:t>
            </a:r>
            <a:r>
              <a:rPr lang="el-GR" dirty="0"/>
              <a:t> </a:t>
            </a:r>
          </a:p>
          <a:p>
            <a:pPr marL="285750" indent="-285750">
              <a:buFont typeface="Arial" panose="020B0604020202020204" pitchFamily="34" charset="0"/>
              <a:buChar char="•"/>
            </a:pPr>
            <a:r>
              <a:rPr lang="en-GB" dirty="0">
                <a:hlinkClick r:id="rId6"/>
              </a:rPr>
              <a:t>https://gr.euronews.com/2025/03/14/syria-2011-2025-apo-tis-megales-diadhlwseis-kai-ton-polemo-stoys-metasxhmatismous</a:t>
            </a:r>
            <a:endParaRPr lang="el-GR" dirty="0"/>
          </a:p>
          <a:p>
            <a:pPr marL="285750" indent="-285750">
              <a:buFont typeface="Arial" panose="020B0604020202020204" pitchFamily="34" charset="0"/>
              <a:buChar char="•"/>
            </a:pPr>
            <a:r>
              <a:rPr lang="en-GB" dirty="0">
                <a:hlinkClick r:id="rId7"/>
              </a:rPr>
              <a:t>https://news.un.org/en/story/2011/10/390412</a:t>
            </a:r>
            <a:r>
              <a:rPr lang="el-GR" dirty="0"/>
              <a:t> </a:t>
            </a:r>
          </a:p>
          <a:p>
            <a:pPr marL="285750" indent="-285750">
              <a:buFont typeface="Arial" panose="020B0604020202020204" pitchFamily="34" charset="0"/>
              <a:buChar char="•"/>
            </a:pPr>
            <a:r>
              <a:rPr lang="en-GB" dirty="0">
                <a:hlinkClick r:id="rId8"/>
              </a:rPr>
              <a:t>https://www.armscontrol.org/act/2021-07/news-briefs/opcw-confirms-chemical-weapons-use-syria</a:t>
            </a:r>
            <a:r>
              <a:rPr lang="el-GR" dirty="0"/>
              <a:t> </a:t>
            </a:r>
          </a:p>
          <a:p>
            <a:pPr marL="285750" indent="-285750">
              <a:buFont typeface="Arial" panose="020B0604020202020204" pitchFamily="34" charset="0"/>
              <a:buChar char="•"/>
            </a:pPr>
            <a:r>
              <a:rPr lang="en-GB" dirty="0">
                <a:hlinkClick r:id="rId9"/>
              </a:rPr>
              <a:t>https://snhr.org/blog/2020/07/17/55263/</a:t>
            </a:r>
            <a:r>
              <a:rPr lang="el-GR" dirty="0"/>
              <a:t> </a:t>
            </a:r>
          </a:p>
          <a:p>
            <a:pPr marL="285750" indent="-285750">
              <a:buFont typeface="Arial" panose="020B0604020202020204" pitchFamily="34" charset="0"/>
              <a:buChar char="•"/>
            </a:pPr>
            <a:r>
              <a:rPr lang="en-GB" dirty="0">
                <a:hlinkClick r:id="rId10"/>
              </a:rPr>
              <a:t>https://</a:t>
            </a:r>
            <a:r>
              <a:rPr lang="en-GB" dirty="0" err="1">
                <a:hlinkClick r:id="rId10"/>
              </a:rPr>
              <a:t>unric.org</a:t>
            </a:r>
            <a:r>
              <a:rPr lang="en-GB" dirty="0">
                <a:hlinkClick r:id="rId10"/>
              </a:rPr>
              <a:t>/</a:t>
            </a:r>
            <a:r>
              <a:rPr lang="en-GB" dirty="0" err="1">
                <a:hlinkClick r:id="rId10"/>
              </a:rPr>
              <a:t>el</a:t>
            </a:r>
            <a:r>
              <a:rPr lang="en-GB" dirty="0">
                <a:hlinkClick r:id="rId10"/>
              </a:rPr>
              <a:t>/</a:t>
            </a:r>
            <a:r>
              <a:rPr lang="el-GR" dirty="0">
                <a:hlinkClick r:id="rId10"/>
              </a:rPr>
              <a:t>τα-όργανα-του-οηε/</a:t>
            </a:r>
            <a:r>
              <a:rPr lang="el-GR" dirty="0"/>
              <a:t> </a:t>
            </a:r>
          </a:p>
          <a:p>
            <a:pPr marL="285750" indent="-285750">
              <a:buFont typeface="Arial" panose="020B0604020202020204" pitchFamily="34" charset="0"/>
              <a:buChar char="•"/>
            </a:pPr>
            <a:r>
              <a:rPr lang="en-GB" dirty="0">
                <a:hlinkClick r:id="rId11"/>
              </a:rPr>
              <a:t>https://sy.usembassy.gov/remarks-at-a-un-general-assembly-meeting-following-russias-veto-of-a-un-security-council-resolution-on-the-syria-cross-border-humanitarian-mechanism/</a:t>
            </a:r>
            <a:r>
              <a:rPr lang="el-GR" dirty="0"/>
              <a:t> </a:t>
            </a:r>
          </a:p>
          <a:p>
            <a:pPr marL="285750" indent="-285750">
              <a:buFont typeface="Arial" panose="020B0604020202020204" pitchFamily="34" charset="0"/>
              <a:buChar char="•"/>
            </a:pPr>
            <a:endParaRPr lang="el-GR" dirty="0"/>
          </a:p>
          <a:p>
            <a:endParaRPr lang="en-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R" dirty="0"/>
          </a:p>
        </p:txBody>
      </p:sp>
      <p:pic>
        <p:nvPicPr>
          <p:cNvPr id="6" name="Picture 5">
            <a:extLst>
              <a:ext uri="{FF2B5EF4-FFF2-40B4-BE49-F238E27FC236}">
                <a16:creationId xmlns:a16="http://schemas.microsoft.com/office/drawing/2014/main" id="{0E7710E4-4987-18B1-4A0A-898FCA8C460B}"/>
              </a:ext>
            </a:extLst>
          </p:cNvPr>
          <p:cNvPicPr>
            <a:picLocks noChangeAspect="1"/>
          </p:cNvPicPr>
          <p:nvPr/>
        </p:nvPicPr>
        <p:blipFill>
          <a:blip r:embed="rId12"/>
          <a:stretch>
            <a:fillRect/>
          </a:stretch>
        </p:blipFill>
        <p:spPr>
          <a:xfrm>
            <a:off x="8285748" y="3272590"/>
            <a:ext cx="3435710" cy="3428999"/>
          </a:xfrm>
          <a:prstGeom prst="ellipse">
            <a:avLst/>
          </a:prstGeom>
          <a:ln>
            <a:noFill/>
          </a:ln>
          <a:effectLst>
            <a:softEdge rad="112500"/>
          </a:effectLst>
        </p:spPr>
      </p:pic>
    </p:spTree>
    <p:extLst>
      <p:ext uri="{BB962C8B-B14F-4D97-AF65-F5344CB8AC3E}">
        <p14:creationId xmlns:p14="http://schemas.microsoft.com/office/powerpoint/2010/main" val="358491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sp useBgFill="1">
        <p:nvSpPr>
          <p:cNvPr id="12" name="Rectangle 11">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CBB8C87-817B-8DF5-9E37-5CB4FF36B707}"/>
              </a:ext>
            </a:extLst>
          </p:cNvPr>
          <p:cNvSpPr txBox="1"/>
          <p:nvPr/>
        </p:nvSpPr>
        <p:spPr>
          <a:xfrm>
            <a:off x="519291" y="535029"/>
            <a:ext cx="6345080" cy="1485900"/>
          </a:xfrm>
          <a:prstGeom prst="rect">
            <a:avLst/>
          </a:prstGeom>
        </p:spPr>
        <p:txBody>
          <a:bodyPr vert="horz" lIns="91440" tIns="45720" rIns="91440" bIns="45720" rtlCol="0" anchor="t">
            <a:normAutofit/>
          </a:bodyPr>
          <a:lstStyle/>
          <a:p>
            <a:pPr defTabSz="914400">
              <a:lnSpc>
                <a:spcPct val="89000"/>
              </a:lnSpc>
              <a:spcBef>
                <a:spcPct val="0"/>
              </a:spcBef>
              <a:spcAft>
                <a:spcPts val="600"/>
              </a:spcAft>
            </a:pPr>
            <a:r>
              <a:rPr lang="en-US" sz="3200" dirty="0">
                <a:solidFill>
                  <a:schemeClr val="tx2"/>
                </a:solidFill>
                <a:latin typeface="Candara" panose="020E0502030303020204" pitchFamily="34" charset="0"/>
                <a:ea typeface="+mj-ea"/>
                <a:cs typeface="+mj-cs"/>
              </a:rPr>
              <a:t>Τι είναι το Συμβούλιο Ασφαλείας του ΟΗΕ</a:t>
            </a:r>
            <a:r>
              <a:rPr lang="el-GR" sz="3200" dirty="0">
                <a:solidFill>
                  <a:schemeClr val="tx2"/>
                </a:solidFill>
                <a:latin typeface="Candara" panose="020E0502030303020204" pitchFamily="34" charset="0"/>
                <a:ea typeface="+mj-ea"/>
                <a:cs typeface="+mj-cs"/>
              </a:rPr>
              <a:t> και πώς λειτουργεί</a:t>
            </a:r>
            <a:r>
              <a:rPr lang="en-US" sz="3200" dirty="0">
                <a:solidFill>
                  <a:schemeClr val="tx2"/>
                </a:solidFill>
                <a:latin typeface="Candara" panose="020E0502030303020204" pitchFamily="34" charset="0"/>
                <a:ea typeface="+mj-ea"/>
                <a:cs typeface="+mj-cs"/>
              </a:rPr>
              <a:t>;</a:t>
            </a:r>
          </a:p>
        </p:txBody>
      </p:sp>
      <p:sp>
        <p:nvSpPr>
          <p:cNvPr id="3" name="TextBox 2">
            <a:extLst>
              <a:ext uri="{FF2B5EF4-FFF2-40B4-BE49-F238E27FC236}">
                <a16:creationId xmlns:a16="http://schemas.microsoft.com/office/drawing/2014/main" id="{4C0F681A-80FC-1C52-373F-D1E579D8A7C4}"/>
              </a:ext>
            </a:extLst>
          </p:cNvPr>
          <p:cNvSpPr txBox="1"/>
          <p:nvPr/>
        </p:nvSpPr>
        <p:spPr>
          <a:xfrm>
            <a:off x="302525" y="2021305"/>
            <a:ext cx="6651728" cy="3970421"/>
          </a:xfrm>
          <a:prstGeom prst="rect">
            <a:avLst/>
          </a:prstGeom>
        </p:spPr>
        <p:txBody>
          <a:bodyPr vert="horz" lIns="91440" tIns="45720" rIns="91440" bIns="45720" rtlCol="0">
            <a:normAutofit fontScale="77500" lnSpcReduction="20000"/>
          </a:bodyPr>
          <a:lstStyle/>
          <a:p>
            <a:pPr marL="384048" indent="-384048" defTabSz="914400">
              <a:lnSpc>
                <a:spcPct val="94000"/>
              </a:lnSpc>
              <a:spcAft>
                <a:spcPts val="200"/>
              </a:spcAft>
              <a:buFont typeface="Franklin Gothic Book" panose="020B0503020102020204" pitchFamily="34" charset="0"/>
              <a:buAutoNum type="arabicPeriod"/>
            </a:pPr>
            <a:r>
              <a:rPr lang="en-US" sz="2400" dirty="0">
                <a:solidFill>
                  <a:schemeClr val="tx2"/>
                </a:solidFill>
                <a:latin typeface="Candara" panose="020E0502030303020204" pitchFamily="34" charset="0"/>
              </a:rPr>
              <a:t>Στον καταστατικό χάρτη των Ηνωμένων Εθνών (ιδρυτέο τον Οκτώβριο του 1945), το άρθρο 24 ορίζει στις αρμοδιότητες του Συμβουλίου Ασφαλείας την ευθύνη διατήρησης και επιβολής της διεθνούς ειρήνης και ασφάλειας. </a:t>
            </a:r>
          </a:p>
          <a:p>
            <a:pPr marL="384048" indent="-384048" defTabSz="914400">
              <a:lnSpc>
                <a:spcPct val="94000"/>
              </a:lnSpc>
              <a:spcAft>
                <a:spcPts val="200"/>
              </a:spcAft>
              <a:buFont typeface="Franklin Gothic Book" panose="020B0503020102020204" pitchFamily="34" charset="0"/>
              <a:buAutoNum type="arabicPeriod"/>
            </a:pPr>
            <a:r>
              <a:rPr lang="en-US" sz="2400" dirty="0">
                <a:solidFill>
                  <a:schemeClr val="tx2"/>
                </a:solidFill>
                <a:latin typeface="Candara" panose="020E0502030303020204" pitchFamily="34" charset="0"/>
              </a:rPr>
              <a:t> Στο κεφάλαιο 7 του UN Charter ορίζεται το δικαίωμα επέμβασης του Συμβουλίου Ασφαλείας σε περιπτώσεις παραβία</a:t>
            </a:r>
            <a:r>
              <a:rPr lang="en-US" sz="2400" dirty="0" err="1">
                <a:solidFill>
                  <a:schemeClr val="tx2"/>
                </a:solidFill>
                <a:latin typeface="Candara" panose="020E0502030303020204" pitchFamily="34" charset="0"/>
              </a:rPr>
              <a:t>σης</a:t>
            </a:r>
            <a:r>
              <a:rPr lang="en-US" sz="2400" dirty="0">
                <a:solidFill>
                  <a:schemeClr val="tx2"/>
                </a:solidFill>
                <a:latin typeface="Candara" panose="020E0502030303020204" pitchFamily="34" charset="0"/>
              </a:rPr>
              <a:t> α</a:t>
            </a:r>
            <a:r>
              <a:rPr lang="en-US" sz="2400" dirty="0" err="1">
                <a:solidFill>
                  <a:schemeClr val="tx2"/>
                </a:solidFill>
                <a:latin typeface="Candara" panose="020E0502030303020204" pitchFamily="34" charset="0"/>
              </a:rPr>
              <a:t>νθρω</a:t>
            </a:r>
            <a:r>
              <a:rPr lang="en-US" sz="2400" dirty="0">
                <a:solidFill>
                  <a:schemeClr val="tx2"/>
                </a:solidFill>
                <a:latin typeface="Candara" panose="020E0502030303020204" pitchFamily="34" charset="0"/>
              </a:rPr>
              <a:t>π</a:t>
            </a:r>
            <a:r>
              <a:rPr lang="en-US" sz="2400" dirty="0" err="1">
                <a:solidFill>
                  <a:schemeClr val="tx2"/>
                </a:solidFill>
                <a:latin typeface="Candara" panose="020E0502030303020204" pitchFamily="34" charset="0"/>
              </a:rPr>
              <a:t>ίνων</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δικ</a:t>
            </a:r>
            <a:r>
              <a:rPr lang="en-US" sz="2400" dirty="0">
                <a:solidFill>
                  <a:schemeClr val="tx2"/>
                </a:solidFill>
                <a:latin typeface="Candara" panose="020E0502030303020204" pitchFamily="34" charset="0"/>
              </a:rPr>
              <a:t>α</a:t>
            </a:r>
            <a:r>
              <a:rPr lang="en-US" sz="2400" dirty="0" err="1">
                <a:solidFill>
                  <a:schemeClr val="tx2"/>
                </a:solidFill>
                <a:latin typeface="Candara" panose="020E0502030303020204" pitchFamily="34" charset="0"/>
              </a:rPr>
              <a:t>ιωμάτων</a:t>
            </a:r>
            <a:r>
              <a:rPr lang="en-US" sz="2400" dirty="0">
                <a:solidFill>
                  <a:schemeClr val="tx2"/>
                </a:solidFill>
                <a:latin typeface="Candara" panose="020E0502030303020204" pitchFamily="34" charset="0"/>
              </a:rPr>
              <a:t>. (</a:t>
            </a:r>
            <a:r>
              <a:rPr lang="en-US" sz="2400" b="1" i="1" dirty="0">
                <a:solidFill>
                  <a:schemeClr val="tx2"/>
                </a:solidFill>
                <a:latin typeface="Candara" panose="020E0502030303020204" pitchFamily="34" charset="0"/>
              </a:rPr>
              <a:t>π.</a:t>
            </a:r>
            <a:r>
              <a:rPr lang="en-US" sz="2400" b="1" i="1" dirty="0" err="1">
                <a:solidFill>
                  <a:schemeClr val="tx2"/>
                </a:solidFill>
                <a:latin typeface="Candara" panose="020E0502030303020204" pitchFamily="34" charset="0"/>
              </a:rPr>
              <a:t>χ</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Πόλεμος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της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Κορέ</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ς</a:t>
            </a:r>
            <a:r>
              <a:rPr lang="en-US" sz="2400" b="1" i="1" dirty="0">
                <a:solidFill>
                  <a:schemeClr val="tx2"/>
                </a:solidFill>
                <a:latin typeface="Candara" panose="020E0502030303020204" pitchFamily="34" charset="0"/>
              </a:rPr>
              <a:t> 1950 – </a:t>
            </a:r>
            <a:r>
              <a:rPr lang="en-US" sz="2400" b="1" i="1" dirty="0" err="1">
                <a:solidFill>
                  <a:schemeClr val="tx2"/>
                </a:solidFill>
                <a:latin typeface="Candara" panose="020E0502030303020204" pitchFamily="34" charset="0"/>
              </a:rPr>
              <a:t>Εμφύλιος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Πόλεμος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της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Ροδεσί</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ς</a:t>
            </a:r>
            <a:r>
              <a:rPr lang="en-US" sz="2400" b="1" i="1" dirty="0">
                <a:solidFill>
                  <a:schemeClr val="tx2"/>
                </a:solidFill>
                <a:latin typeface="Candara" panose="020E0502030303020204" pitchFamily="34" charset="0"/>
              </a:rPr>
              <a:t> 1965 – </a:t>
            </a:r>
            <a:r>
              <a:rPr lang="en-US" sz="2400" b="1" i="1" dirty="0" err="1">
                <a:solidFill>
                  <a:schemeClr val="tx2"/>
                </a:solidFill>
                <a:latin typeface="Candara" panose="020E0502030303020204" pitchFamily="34" charset="0"/>
              </a:rPr>
              <a:t>Ά</a:t>
            </a:r>
            <a:r>
              <a:rPr lang="en-US" sz="2400" b="1" i="1" dirty="0">
                <a:solidFill>
                  <a:schemeClr val="tx2"/>
                </a:solidFill>
                <a:latin typeface="Candara" panose="020E0502030303020204" pitchFamily="34" charset="0"/>
              </a:rPr>
              <a:t>πα</a:t>
            </a:r>
            <a:r>
              <a:rPr lang="en-US" sz="2400" b="1" i="1" dirty="0" err="1">
                <a:solidFill>
                  <a:schemeClr val="tx2"/>
                </a:solidFill>
                <a:latin typeface="Candara" panose="020E0502030303020204" pitchFamily="34" charset="0"/>
              </a:rPr>
              <a:t>ρτχ</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ιντ</a:t>
            </a:r>
            <a:r>
              <a:rPr lang="en-US" sz="2400" b="1" i="1" dirty="0">
                <a:solidFill>
                  <a:schemeClr val="tx2"/>
                </a:solidFill>
                <a:latin typeface="Candara" panose="020E0502030303020204" pitchFamily="34" charset="0"/>
              </a:rPr>
              <a:t> 1963-77 – </a:t>
            </a:r>
            <a:r>
              <a:rPr lang="en-US" sz="2400" b="1" i="1" dirty="0" err="1">
                <a:solidFill>
                  <a:schemeClr val="tx2"/>
                </a:solidFill>
                <a:latin typeface="Candara" panose="020E0502030303020204" pitchFamily="34" charset="0"/>
              </a:rPr>
              <a:t>Σομ</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λί</a:t>
            </a:r>
            <a:r>
              <a:rPr lang="en-US" sz="2400" b="1" i="1" dirty="0">
                <a:solidFill>
                  <a:schemeClr val="tx2"/>
                </a:solidFill>
                <a:latin typeface="Candara" panose="020E0502030303020204" pitchFamily="34" charset="0"/>
              </a:rPr>
              <a:t>α 1992 -  </a:t>
            </a:r>
            <a:r>
              <a:rPr lang="en-US" sz="2400" b="1" i="1" dirty="0" err="1">
                <a:solidFill>
                  <a:schemeClr val="tx2"/>
                </a:solidFill>
                <a:latin typeface="Candara" panose="020E0502030303020204" pitchFamily="34" charset="0"/>
              </a:rPr>
              <a:t>Κόσο</a:t>
            </a:r>
            <a:r>
              <a:rPr lang="en-US" sz="2400" b="1" i="1" dirty="0">
                <a:solidFill>
                  <a:schemeClr val="tx2"/>
                </a:solidFill>
                <a:latin typeface="Candara" panose="020E0502030303020204" pitchFamily="34" charset="0"/>
              </a:rPr>
              <a:t>β</a:t>
            </a:r>
            <a:r>
              <a:rPr lang="en-US" sz="2400" b="1" i="1" dirty="0" err="1">
                <a:solidFill>
                  <a:schemeClr val="tx2"/>
                </a:solidFill>
                <a:latin typeface="Candara" panose="020E0502030303020204" pitchFamily="34" charset="0"/>
              </a:rPr>
              <a:t>ο</a:t>
            </a:r>
            <a:r>
              <a:rPr lang="en-US" sz="2400" b="1" i="1" dirty="0">
                <a:solidFill>
                  <a:schemeClr val="tx2"/>
                </a:solidFill>
                <a:latin typeface="Candara" panose="020E0502030303020204" pitchFamily="34" charset="0"/>
              </a:rPr>
              <a:t> 1998- </a:t>
            </a:r>
            <a:r>
              <a:rPr lang="en-US" sz="2400" b="1" i="1" dirty="0" err="1">
                <a:solidFill>
                  <a:schemeClr val="tx2"/>
                </a:solidFill>
                <a:latin typeface="Candara" panose="020E0502030303020204" pitchFamily="34" charset="0"/>
              </a:rPr>
              <a:t>Σιέρ</a:t>
            </a:r>
            <a:r>
              <a:rPr lang="en-US" sz="2400" b="1" i="1" dirty="0">
                <a:solidFill>
                  <a:schemeClr val="tx2"/>
                </a:solidFill>
                <a:latin typeface="Candara" panose="020E0502030303020204" pitchFamily="34" charset="0"/>
              </a:rPr>
              <a:t>α </a:t>
            </a:r>
            <a:r>
              <a:rPr lang="en-US" sz="2400" b="1" i="1" dirty="0" err="1">
                <a:solidFill>
                  <a:schemeClr val="tx2"/>
                </a:solidFill>
                <a:latin typeface="Candara" panose="020E0502030303020204" pitchFamily="34" charset="0"/>
              </a:rPr>
              <a:t>Λεόνε</a:t>
            </a:r>
            <a:r>
              <a:rPr lang="en-US" sz="2400" b="1" i="1" dirty="0">
                <a:solidFill>
                  <a:schemeClr val="tx2"/>
                </a:solidFill>
                <a:latin typeface="Candara" panose="020E0502030303020204" pitchFamily="34" charset="0"/>
              </a:rPr>
              <a:t> 1998 </a:t>
            </a:r>
            <a:r>
              <a:rPr lang="en-US" sz="2400" b="1" i="1" dirty="0" err="1">
                <a:solidFill>
                  <a:schemeClr val="tx2"/>
                </a:solidFill>
                <a:latin typeface="Candara" panose="020E0502030303020204" pitchFamily="34" charset="0"/>
              </a:rPr>
              <a:t>κ</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ι</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Αϊτή</a:t>
            </a:r>
            <a:r>
              <a:rPr lang="en-US" sz="2400" b="1" i="1" dirty="0">
                <a:solidFill>
                  <a:schemeClr val="tx2"/>
                </a:solidFill>
                <a:latin typeface="Candara" panose="020E0502030303020204" pitchFamily="34" charset="0"/>
              </a:rPr>
              <a:t> 2000</a:t>
            </a:r>
            <a:r>
              <a:rPr lang="en-US" sz="2400" dirty="0">
                <a:solidFill>
                  <a:schemeClr val="tx2"/>
                </a:solidFill>
                <a:latin typeface="Candara" panose="020E0502030303020204" pitchFamily="34" charset="0"/>
              </a:rPr>
              <a:t>). </a:t>
            </a:r>
          </a:p>
          <a:p>
            <a:pPr marL="384048" indent="-384048" defTabSz="914400">
              <a:lnSpc>
                <a:spcPct val="94000"/>
              </a:lnSpc>
              <a:spcAft>
                <a:spcPts val="200"/>
              </a:spcAft>
              <a:buFont typeface="Franklin Gothic Book" panose="020B0503020102020204" pitchFamily="34" charset="0"/>
              <a:buAutoNum type="arabicPeriod"/>
            </a:pPr>
            <a:r>
              <a:rPr lang="en-US" sz="2400" dirty="0" err="1">
                <a:solidFill>
                  <a:schemeClr val="tx2"/>
                </a:solidFill>
                <a:latin typeface="Candara" panose="020E0502030303020204" pitchFamily="34" charset="0"/>
              </a:rPr>
              <a:t>Το</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άρθρο</a:t>
            </a:r>
            <a:r>
              <a:rPr lang="en-US" sz="2400" dirty="0">
                <a:solidFill>
                  <a:schemeClr val="tx2"/>
                </a:solidFill>
                <a:latin typeface="Candara" panose="020E0502030303020204" pitchFamily="34" charset="0"/>
              </a:rPr>
              <a:t> 23 </a:t>
            </a:r>
            <a:r>
              <a:rPr lang="en-US" sz="2400" dirty="0" err="1">
                <a:solidFill>
                  <a:schemeClr val="tx2"/>
                </a:solidFill>
                <a:latin typeface="Candara" panose="020E0502030303020204" pitchFamily="34" charset="0"/>
              </a:rPr>
              <a:t>ορίζει</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τ</a:t>
            </a:r>
            <a:r>
              <a:rPr lang="en-US" sz="2400" dirty="0">
                <a:solidFill>
                  <a:schemeClr val="tx2"/>
                </a:solidFill>
                <a:latin typeface="Candara" panose="020E0502030303020204" pitchFamily="34" charset="0"/>
              </a:rPr>
              <a:t>α π</a:t>
            </a:r>
            <a:r>
              <a:rPr lang="en-US" sz="2400" dirty="0" err="1">
                <a:solidFill>
                  <a:schemeClr val="tx2"/>
                </a:solidFill>
                <a:latin typeface="Candara" panose="020E0502030303020204" pitchFamily="34" charset="0"/>
              </a:rPr>
              <a:t>έντε</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μόνιμ</a:t>
            </a:r>
            <a:r>
              <a:rPr lang="en-US" sz="2400" dirty="0">
                <a:solidFill>
                  <a:schemeClr val="tx2"/>
                </a:solidFill>
                <a:latin typeface="Candara" panose="020E0502030303020204" pitchFamily="34" charset="0"/>
              </a:rPr>
              <a:t>α </a:t>
            </a:r>
            <a:r>
              <a:rPr lang="en-US" sz="2400" dirty="0" err="1">
                <a:solidFill>
                  <a:schemeClr val="tx2"/>
                </a:solidFill>
                <a:latin typeface="Candara" panose="020E0502030303020204" pitchFamily="34" charset="0"/>
              </a:rPr>
              <a:t>μέλη</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του</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Συμ</a:t>
            </a:r>
            <a:r>
              <a:rPr lang="en-US" sz="2400" dirty="0">
                <a:solidFill>
                  <a:schemeClr val="tx2"/>
                </a:solidFill>
                <a:latin typeface="Candara" panose="020E0502030303020204" pitchFamily="34" charset="0"/>
              </a:rPr>
              <a:t>β</a:t>
            </a:r>
            <a:r>
              <a:rPr lang="en-US" sz="2400" dirty="0" err="1">
                <a:solidFill>
                  <a:schemeClr val="tx2"/>
                </a:solidFill>
                <a:latin typeface="Candara" panose="020E0502030303020204" pitchFamily="34" charset="0"/>
              </a:rPr>
              <a:t>ουλίου</a:t>
            </a:r>
            <a:r>
              <a:rPr lang="en-US" sz="2400"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Ηνωμένες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Πολιτείες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Αμερικής</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Ρωσί</a:t>
            </a:r>
            <a:r>
              <a:rPr lang="en-US" sz="2400" b="1" i="1" dirty="0">
                <a:solidFill>
                  <a:schemeClr val="tx2"/>
                </a:solidFill>
                <a:latin typeface="Candara" panose="020E0502030303020204" pitchFamily="34" charset="0"/>
              </a:rPr>
              <a:t>α, </a:t>
            </a:r>
            <a:r>
              <a:rPr lang="en-US" sz="2400" b="1" i="1" dirty="0" err="1">
                <a:solidFill>
                  <a:schemeClr val="tx2"/>
                </a:solidFill>
                <a:latin typeface="Candara" panose="020E0502030303020204" pitchFamily="34" charset="0"/>
              </a:rPr>
              <a:t>Κίν</a:t>
            </a:r>
            <a:r>
              <a:rPr lang="en-US" sz="2400" b="1" i="1" dirty="0">
                <a:solidFill>
                  <a:schemeClr val="tx2"/>
                </a:solidFill>
                <a:latin typeface="Candara" panose="020E0502030303020204" pitchFamily="34" charset="0"/>
              </a:rPr>
              <a:t>α, </a:t>
            </a:r>
            <a:r>
              <a:rPr lang="en-US" sz="2400" b="1" i="1" dirty="0" err="1">
                <a:solidFill>
                  <a:schemeClr val="tx2"/>
                </a:solidFill>
                <a:latin typeface="Candara" panose="020E0502030303020204" pitchFamily="34" charset="0"/>
              </a:rPr>
              <a:t>Γ</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λλί</a:t>
            </a:r>
            <a:r>
              <a:rPr lang="en-US" sz="2400" b="1" i="1" dirty="0">
                <a:solidFill>
                  <a:schemeClr val="tx2"/>
                </a:solidFill>
                <a:latin typeface="Candara" panose="020E0502030303020204" pitchFamily="34" charset="0"/>
              </a:rPr>
              <a:t>α, </a:t>
            </a:r>
            <a:r>
              <a:rPr lang="en-US" sz="2400" b="1" i="1" dirty="0" err="1">
                <a:solidFill>
                  <a:schemeClr val="tx2"/>
                </a:solidFill>
                <a:latin typeface="Candara" panose="020E0502030303020204" pitchFamily="34" charset="0"/>
              </a:rPr>
              <a:t>Ηνωμένο</a:t>
            </a:r>
            <a:r>
              <a:rPr lang="en-US" sz="2400" b="1" i="1" dirty="0">
                <a:solidFill>
                  <a:schemeClr val="tx2"/>
                </a:solidFill>
                <a:latin typeface="Candara" panose="020E0502030303020204" pitchFamily="34" charset="0"/>
              </a:rPr>
              <a:t> </a:t>
            </a:r>
            <a:r>
              <a:rPr lang="en-US" sz="2400" b="1" i="1" dirty="0" err="1">
                <a:solidFill>
                  <a:schemeClr val="tx2"/>
                </a:solidFill>
                <a:latin typeface="Candara" panose="020E0502030303020204" pitchFamily="34" charset="0"/>
              </a:rPr>
              <a:t>Β</a:t>
            </a:r>
            <a:r>
              <a:rPr lang="en-US" sz="2400" b="1" i="1" dirty="0">
                <a:solidFill>
                  <a:schemeClr val="tx2"/>
                </a:solidFill>
                <a:latin typeface="Candara" panose="020E0502030303020204" pitchFamily="34" charset="0"/>
              </a:rPr>
              <a:t>α</a:t>
            </a:r>
            <a:r>
              <a:rPr lang="en-US" sz="2400" b="1" i="1" dirty="0" err="1">
                <a:solidFill>
                  <a:schemeClr val="tx2"/>
                </a:solidFill>
                <a:latin typeface="Candara" panose="020E0502030303020204" pitchFamily="34" charset="0"/>
              </a:rPr>
              <a:t>σίλειο</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σύν</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δέκ</a:t>
            </a:r>
            <a:r>
              <a:rPr lang="en-US" sz="2400" dirty="0">
                <a:solidFill>
                  <a:schemeClr val="tx2"/>
                </a:solidFill>
                <a:latin typeface="Candara" panose="020E0502030303020204" pitchFamily="34" charset="0"/>
              </a:rPr>
              <a:t>α α</a:t>
            </a:r>
            <a:r>
              <a:rPr lang="en-US" sz="2400" dirty="0" err="1">
                <a:solidFill>
                  <a:schemeClr val="tx2"/>
                </a:solidFill>
                <a:latin typeface="Candara" panose="020E0502030303020204" pitchFamily="34" charset="0"/>
              </a:rPr>
              <a:t>κόμ</a:t>
            </a:r>
            <a:r>
              <a:rPr lang="en-US" sz="2400" dirty="0">
                <a:solidFill>
                  <a:schemeClr val="tx2"/>
                </a:solidFill>
                <a:latin typeface="Candara" panose="020E0502030303020204" pitchFamily="34" charset="0"/>
              </a:rPr>
              <a:t>α </a:t>
            </a:r>
            <a:r>
              <a:rPr lang="en-US" sz="2400" dirty="0" err="1">
                <a:solidFill>
                  <a:schemeClr val="tx2"/>
                </a:solidFill>
                <a:latin typeface="Candara" panose="020E0502030303020204" pitchFamily="34" charset="0"/>
              </a:rPr>
              <a:t>μελών</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τ</a:t>
            </a:r>
            <a:r>
              <a:rPr lang="en-US" sz="2400" dirty="0">
                <a:solidFill>
                  <a:schemeClr val="tx2"/>
                </a:solidFill>
                <a:latin typeface="Candara" panose="020E0502030303020204" pitchFamily="34" charset="0"/>
              </a:rPr>
              <a:t>α </a:t>
            </a:r>
            <a:r>
              <a:rPr lang="en-US" sz="2400" dirty="0" err="1">
                <a:solidFill>
                  <a:schemeClr val="tx2"/>
                </a:solidFill>
                <a:latin typeface="Candara" panose="020E0502030303020204" pitchFamily="34" charset="0"/>
              </a:rPr>
              <a:t>ο</a:t>
            </a:r>
            <a:r>
              <a:rPr lang="en-US" sz="2400" dirty="0">
                <a:solidFill>
                  <a:schemeClr val="tx2"/>
                </a:solidFill>
                <a:latin typeface="Candara" panose="020E0502030303020204" pitchFamily="34" charset="0"/>
              </a:rPr>
              <a:t>π</a:t>
            </a:r>
            <a:r>
              <a:rPr lang="en-US" sz="2400" dirty="0" err="1">
                <a:solidFill>
                  <a:schemeClr val="tx2"/>
                </a:solidFill>
                <a:latin typeface="Candara" panose="020E0502030303020204" pitchFamily="34" charset="0"/>
              </a:rPr>
              <a:t>οί</a:t>
            </a:r>
            <a:r>
              <a:rPr lang="en-US" sz="2400" dirty="0">
                <a:solidFill>
                  <a:schemeClr val="tx2"/>
                </a:solidFill>
                <a:latin typeface="Candara" panose="020E0502030303020204" pitchFamily="34" charset="0"/>
              </a:rPr>
              <a:t>α </a:t>
            </a:r>
            <a:r>
              <a:rPr lang="en-US" sz="2400" dirty="0" err="1">
                <a:solidFill>
                  <a:schemeClr val="tx2"/>
                </a:solidFill>
                <a:latin typeface="Candara" panose="020E0502030303020204" pitchFamily="34" charset="0"/>
              </a:rPr>
              <a:t>εκλέγοντ</a:t>
            </a:r>
            <a:r>
              <a:rPr lang="en-US" sz="2400" dirty="0">
                <a:solidFill>
                  <a:schemeClr val="tx2"/>
                </a:solidFill>
                <a:latin typeface="Candara" panose="020E0502030303020204" pitchFamily="34" charset="0"/>
              </a:rPr>
              <a:t>α</a:t>
            </a:r>
            <a:r>
              <a:rPr lang="en-US" sz="2400" dirty="0" err="1">
                <a:solidFill>
                  <a:schemeClr val="tx2"/>
                </a:solidFill>
                <a:latin typeface="Candara" panose="020E0502030303020204" pitchFamily="34" charset="0"/>
              </a:rPr>
              <a:t>ι</a:t>
            </a:r>
            <a:r>
              <a:rPr lang="en-US" sz="2400" dirty="0">
                <a:solidFill>
                  <a:schemeClr val="tx2"/>
                </a:solidFill>
                <a:latin typeface="Candara" panose="020E0502030303020204" pitchFamily="34" charset="0"/>
              </a:rPr>
              <a:t> α</a:t>
            </a:r>
            <a:r>
              <a:rPr lang="en-US" sz="2400" dirty="0" err="1">
                <a:solidFill>
                  <a:schemeClr val="tx2"/>
                </a:solidFill>
                <a:latin typeface="Candara" panose="020E0502030303020204" pitchFamily="34" charset="0"/>
              </a:rPr>
              <a:t>νά</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δύο</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έτη</a:t>
            </a:r>
            <a:r>
              <a:rPr lang="en-US" sz="2400" dirty="0">
                <a:solidFill>
                  <a:schemeClr val="tx2"/>
                </a:solidFill>
                <a:latin typeface="Candara" panose="020E0502030303020204" pitchFamily="34" charset="0"/>
              </a:rPr>
              <a:t> απ</a:t>
            </a:r>
            <a:r>
              <a:rPr lang="en-US" sz="2400" dirty="0" err="1">
                <a:solidFill>
                  <a:schemeClr val="tx2"/>
                </a:solidFill>
                <a:latin typeface="Candara" panose="020E0502030303020204" pitchFamily="34" charset="0"/>
              </a:rPr>
              <a:t>ό</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τη</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Γενική</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Συνέλευση</a:t>
            </a:r>
            <a:r>
              <a:rPr lang="en-US" sz="2400" dirty="0">
                <a:solidFill>
                  <a:schemeClr val="tx2"/>
                </a:solidFill>
                <a:latin typeface="Candara" panose="020E0502030303020204" pitchFamily="34" charset="0"/>
              </a:rPr>
              <a:t>). </a:t>
            </a:r>
          </a:p>
          <a:p>
            <a:pPr marL="384048" indent="-384048" defTabSz="914400">
              <a:lnSpc>
                <a:spcPct val="94000"/>
              </a:lnSpc>
              <a:spcAft>
                <a:spcPts val="200"/>
              </a:spcAft>
              <a:buFont typeface="Franklin Gothic Book" panose="020B0503020102020204" pitchFamily="34" charset="0"/>
              <a:buAutoNum type="arabicPeriod"/>
            </a:pPr>
            <a:r>
              <a:rPr lang="en-US" sz="2400" dirty="0" err="1">
                <a:solidFill>
                  <a:schemeClr val="tx2"/>
                </a:solidFill>
                <a:latin typeface="Candara" panose="020E0502030303020204" pitchFamily="34" charset="0"/>
              </a:rPr>
              <a:t>Το</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άρθρο</a:t>
            </a:r>
            <a:r>
              <a:rPr lang="en-US" sz="2400" dirty="0">
                <a:solidFill>
                  <a:schemeClr val="tx2"/>
                </a:solidFill>
                <a:latin typeface="Candara" panose="020E0502030303020204" pitchFamily="34" charset="0"/>
              </a:rPr>
              <a:t> 27 </a:t>
            </a:r>
            <a:r>
              <a:rPr lang="en-US" sz="2400" dirty="0" err="1">
                <a:solidFill>
                  <a:schemeClr val="tx2"/>
                </a:solidFill>
                <a:latin typeface="Candara" panose="020E0502030303020204" pitchFamily="34" charset="0"/>
              </a:rPr>
              <a:t>της</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χάρτ</a:t>
            </a:r>
            <a:r>
              <a:rPr lang="en-US" sz="2400" dirty="0">
                <a:solidFill>
                  <a:schemeClr val="tx2"/>
                </a:solidFill>
                <a:latin typeface="Candara" panose="020E0502030303020204" pitchFamily="34" charset="0"/>
              </a:rPr>
              <a:t>α</a:t>
            </a:r>
            <a:r>
              <a:rPr lang="en-US" sz="2400" dirty="0" err="1">
                <a:solidFill>
                  <a:schemeClr val="tx2"/>
                </a:solidFill>
                <a:latin typeface="Candara" panose="020E0502030303020204" pitchFamily="34" charset="0"/>
              </a:rPr>
              <a:t>ς</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του</a:t>
            </a:r>
            <a:r>
              <a:rPr lang="en-US" sz="2400" dirty="0">
                <a:solidFill>
                  <a:schemeClr val="tx2"/>
                </a:solidFill>
                <a:latin typeface="Candara" panose="020E0502030303020204" pitchFamily="34" charset="0"/>
              </a:rPr>
              <a:t> ΟΗΕ </a:t>
            </a:r>
            <a:r>
              <a:rPr lang="en-US" sz="2400" dirty="0" err="1">
                <a:solidFill>
                  <a:schemeClr val="tx2"/>
                </a:solidFill>
                <a:latin typeface="Candara" panose="020E0502030303020204" pitchFamily="34" charset="0"/>
              </a:rPr>
              <a:t>τονίζει</a:t>
            </a:r>
            <a:r>
              <a:rPr lang="en-US" sz="2400" dirty="0">
                <a:solidFill>
                  <a:schemeClr val="tx2"/>
                </a:solidFill>
                <a:latin typeface="Candara" panose="020E0502030303020204" pitchFamily="34" charset="0"/>
              </a:rPr>
              <a:t> </a:t>
            </a:r>
            <a:r>
              <a:rPr lang="en-US" sz="2400" dirty="0" err="1">
                <a:solidFill>
                  <a:schemeClr val="tx2"/>
                </a:solidFill>
                <a:latin typeface="Candara" panose="020E0502030303020204" pitchFamily="34" charset="0"/>
              </a:rPr>
              <a:t>ότι</a:t>
            </a:r>
            <a:r>
              <a:rPr lang="en-US" sz="2400" dirty="0">
                <a:solidFill>
                  <a:schemeClr val="tx2"/>
                </a:solidFill>
                <a:latin typeface="Candara" panose="020E0502030303020204" pitchFamily="34" charset="0"/>
              </a:rPr>
              <a:t> </a:t>
            </a:r>
            <a:r>
              <a:rPr lang="en-US" sz="2400" b="1" dirty="0" err="1">
                <a:solidFill>
                  <a:schemeClr val="tx2"/>
                </a:solidFill>
                <a:latin typeface="Candara" panose="020E0502030303020204" pitchFamily="34" charset="0"/>
              </a:rPr>
              <a:t>μόνο</a:t>
            </a:r>
            <a:r>
              <a:rPr lang="en-US" sz="2400" b="1" dirty="0">
                <a:solidFill>
                  <a:schemeClr val="tx2"/>
                </a:solidFill>
                <a:latin typeface="Candara" panose="020E0502030303020204" pitchFamily="34" charset="0"/>
              </a:rPr>
              <a:t> </a:t>
            </a:r>
            <a:r>
              <a:rPr lang="en-US" sz="2400" b="1" dirty="0" err="1">
                <a:solidFill>
                  <a:schemeClr val="tx2"/>
                </a:solidFill>
                <a:latin typeface="Candara" panose="020E0502030303020204" pitchFamily="34" charset="0"/>
              </a:rPr>
              <a:t>τ</a:t>
            </a:r>
            <a:r>
              <a:rPr lang="en-US" sz="2400" b="1" dirty="0">
                <a:solidFill>
                  <a:schemeClr val="tx2"/>
                </a:solidFill>
                <a:latin typeface="Candara" panose="020E0502030303020204" pitchFamily="34" charset="0"/>
              </a:rPr>
              <a:t>α π</a:t>
            </a:r>
            <a:r>
              <a:rPr lang="en-US" sz="2400" b="1" dirty="0" err="1">
                <a:solidFill>
                  <a:schemeClr val="tx2"/>
                </a:solidFill>
                <a:latin typeface="Candara" panose="020E0502030303020204" pitchFamily="34" charset="0"/>
              </a:rPr>
              <a:t>έντε</a:t>
            </a:r>
            <a:r>
              <a:rPr lang="en-US" sz="2400" b="1" dirty="0">
                <a:solidFill>
                  <a:schemeClr val="tx2"/>
                </a:solidFill>
                <a:latin typeface="Candara" panose="020E0502030303020204" pitchFamily="34" charset="0"/>
              </a:rPr>
              <a:t> </a:t>
            </a:r>
            <a:r>
              <a:rPr lang="en-US" sz="2400" b="1" dirty="0" err="1">
                <a:solidFill>
                  <a:schemeClr val="tx2"/>
                </a:solidFill>
                <a:latin typeface="Candara" panose="020E0502030303020204" pitchFamily="34" charset="0"/>
              </a:rPr>
              <a:t>μόνιμ</a:t>
            </a:r>
            <a:r>
              <a:rPr lang="en-US" sz="2400" b="1" dirty="0">
                <a:solidFill>
                  <a:schemeClr val="tx2"/>
                </a:solidFill>
                <a:latin typeface="Candara" panose="020E0502030303020204" pitchFamily="34" charset="0"/>
              </a:rPr>
              <a:t>α </a:t>
            </a:r>
            <a:r>
              <a:rPr lang="en-US" sz="2400" b="1" dirty="0" err="1">
                <a:solidFill>
                  <a:schemeClr val="tx2"/>
                </a:solidFill>
                <a:latin typeface="Candara" panose="020E0502030303020204" pitchFamily="34" charset="0"/>
              </a:rPr>
              <a:t>μέλη</a:t>
            </a:r>
            <a:r>
              <a:rPr lang="en-US" sz="2400" b="1" dirty="0">
                <a:solidFill>
                  <a:schemeClr val="tx2"/>
                </a:solidFill>
                <a:latin typeface="Candara" panose="020E0502030303020204" pitchFamily="34" charset="0"/>
              </a:rPr>
              <a:t> </a:t>
            </a:r>
            <a:r>
              <a:rPr lang="en-US" sz="2400" b="1" dirty="0" err="1">
                <a:solidFill>
                  <a:schemeClr val="tx2"/>
                </a:solidFill>
                <a:latin typeface="Candara" panose="020E0502030303020204" pitchFamily="34" charset="0"/>
              </a:rPr>
              <a:t>έχουν</a:t>
            </a:r>
            <a:r>
              <a:rPr lang="en-US" sz="2400" b="1" dirty="0">
                <a:solidFill>
                  <a:schemeClr val="tx2"/>
                </a:solidFill>
                <a:latin typeface="Candara" panose="020E0502030303020204" pitchFamily="34" charset="0"/>
              </a:rPr>
              <a:t> </a:t>
            </a:r>
            <a:r>
              <a:rPr lang="en-US" sz="2400" b="1" dirty="0" err="1">
                <a:solidFill>
                  <a:schemeClr val="tx2"/>
                </a:solidFill>
                <a:latin typeface="Candara" panose="020E0502030303020204" pitchFamily="34" charset="0"/>
              </a:rPr>
              <a:t>το</a:t>
            </a:r>
            <a:r>
              <a:rPr lang="en-US" sz="2400" b="1" dirty="0">
                <a:solidFill>
                  <a:schemeClr val="tx2"/>
                </a:solidFill>
                <a:latin typeface="Candara" panose="020E0502030303020204" pitchFamily="34" charset="0"/>
              </a:rPr>
              <a:t> </a:t>
            </a:r>
            <a:r>
              <a:rPr lang="en-US" sz="2400" b="1" dirty="0" err="1">
                <a:solidFill>
                  <a:schemeClr val="tx2"/>
                </a:solidFill>
                <a:latin typeface="Candara" panose="020E0502030303020204" pitchFamily="34" charset="0"/>
              </a:rPr>
              <a:t>δικ</a:t>
            </a:r>
            <a:r>
              <a:rPr lang="en-US" sz="2400" b="1" dirty="0">
                <a:solidFill>
                  <a:schemeClr val="tx2"/>
                </a:solidFill>
                <a:latin typeface="Candara" panose="020E0502030303020204" pitchFamily="34" charset="0"/>
              </a:rPr>
              <a:t>α</a:t>
            </a:r>
            <a:r>
              <a:rPr lang="en-US" sz="2400" b="1" dirty="0" err="1">
                <a:solidFill>
                  <a:schemeClr val="tx2"/>
                </a:solidFill>
                <a:latin typeface="Candara" panose="020E0502030303020204" pitchFamily="34" charset="0"/>
              </a:rPr>
              <a:t>ίωμ</a:t>
            </a:r>
            <a:r>
              <a:rPr lang="en-US" sz="2400" b="1" dirty="0">
                <a:solidFill>
                  <a:schemeClr val="tx2"/>
                </a:solidFill>
                <a:latin typeface="Candara" panose="020E0502030303020204" pitchFamily="34" charset="0"/>
              </a:rPr>
              <a:t>α </a:t>
            </a:r>
            <a:r>
              <a:rPr lang="en-US" sz="2400" b="1" dirty="0" err="1">
                <a:solidFill>
                  <a:schemeClr val="tx2"/>
                </a:solidFill>
                <a:latin typeface="Candara" panose="020E0502030303020204" pitchFamily="34" charset="0"/>
              </a:rPr>
              <a:t>άσκησης</a:t>
            </a:r>
            <a:r>
              <a:rPr lang="en-US" sz="2400" b="1" dirty="0">
                <a:solidFill>
                  <a:schemeClr val="tx2"/>
                </a:solidFill>
                <a:latin typeface="Candara" panose="020E0502030303020204" pitchFamily="34" charset="0"/>
              </a:rPr>
              <a:t> β</a:t>
            </a:r>
            <a:r>
              <a:rPr lang="en-US" sz="2400" b="1" dirty="0" err="1">
                <a:solidFill>
                  <a:schemeClr val="tx2"/>
                </a:solidFill>
                <a:latin typeface="Candara" panose="020E0502030303020204" pitchFamily="34" charset="0"/>
              </a:rPr>
              <a:t>έτο</a:t>
            </a:r>
            <a:r>
              <a:rPr lang="en-US" sz="2400" b="1" dirty="0">
                <a:solidFill>
                  <a:schemeClr val="tx2"/>
                </a:solidFill>
                <a:latin typeface="Candara" panose="020E0502030303020204" pitchFamily="34" charset="0"/>
              </a:rPr>
              <a:t>!</a:t>
            </a:r>
          </a:p>
          <a:p>
            <a:pPr marL="384048" indent="-384048" defTabSz="914400">
              <a:lnSpc>
                <a:spcPct val="94000"/>
              </a:lnSpc>
              <a:spcAft>
                <a:spcPts val="200"/>
              </a:spcAft>
              <a:buFont typeface="Franklin Gothic Book" panose="020B0503020102020204" pitchFamily="34" charset="0"/>
              <a:buAutoNum type="arabicPeriod"/>
            </a:pPr>
            <a:endParaRPr lang="en-US" sz="1400" dirty="0">
              <a:solidFill>
                <a:schemeClr val="tx2"/>
              </a:solidFill>
            </a:endParaRPr>
          </a:p>
        </p:txBody>
      </p:sp>
      <p:sp>
        <p:nvSpPr>
          <p:cNvPr id="14" name="Rectangle 13">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pic>
        <p:nvPicPr>
          <p:cNvPr id="5" name="Picture 4">
            <a:extLst>
              <a:ext uri="{FF2B5EF4-FFF2-40B4-BE49-F238E27FC236}">
                <a16:creationId xmlns:a16="http://schemas.microsoft.com/office/drawing/2014/main" id="{C7610938-C781-C611-CD49-698F431C8A5A}"/>
              </a:ext>
            </a:extLst>
          </p:cNvPr>
          <p:cNvPicPr>
            <a:picLocks noChangeAspect="1"/>
          </p:cNvPicPr>
          <p:nvPr/>
        </p:nvPicPr>
        <p:blipFill>
          <a:blip r:embed="rId2"/>
          <a:srcRect l="16783" r="38641" b="-1"/>
          <a:stretch>
            <a:fillRect/>
          </a:stretch>
        </p:blipFill>
        <p:spPr>
          <a:xfrm>
            <a:off x="7612260" y="10"/>
            <a:ext cx="4579739" cy="6857990"/>
          </a:xfrm>
          <a:prstGeom prst="rect">
            <a:avLst/>
          </a:prstGeom>
        </p:spPr>
      </p:pic>
    </p:spTree>
    <p:extLst>
      <p:ext uri="{BB962C8B-B14F-4D97-AF65-F5344CB8AC3E}">
        <p14:creationId xmlns:p14="http://schemas.microsoft.com/office/powerpoint/2010/main" val="796717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DAEF4-3F33-7DC3-129C-21DB0958E1FB}"/>
              </a:ext>
            </a:extLst>
          </p:cNvPr>
          <p:cNvSpPr txBox="1"/>
          <p:nvPr/>
        </p:nvSpPr>
        <p:spPr>
          <a:xfrm>
            <a:off x="7976936" y="3621505"/>
            <a:ext cx="4215064" cy="3046988"/>
          </a:xfrm>
          <a:prstGeom prst="rect">
            <a:avLst/>
          </a:prstGeom>
          <a:noFill/>
        </p:spPr>
        <p:txBody>
          <a:bodyPr wrap="square" rtlCol="0">
            <a:spAutoFit/>
          </a:bodyPr>
          <a:lstStyle/>
          <a:p>
            <a:pPr algn="ctr"/>
            <a:r>
              <a:rPr lang="el-GR" sz="2400">
                <a:latin typeface="Candara" panose="020E0502030303020204" pitchFamily="34" charset="0"/>
              </a:rPr>
              <a:t>Αρνησικυρία (Βέτο) : </a:t>
            </a:r>
            <a:r>
              <a:rPr lang="en-US" sz="2400">
                <a:latin typeface="Candara" panose="020E0502030303020204" pitchFamily="34" charset="0"/>
              </a:rPr>
              <a:t>H </a:t>
            </a:r>
            <a:r>
              <a:rPr lang="el-GR" sz="2400">
                <a:latin typeface="Candara" panose="020E0502030303020204" pitchFamily="34" charset="0"/>
              </a:rPr>
              <a:t>επίσημη εξουσία ή το δικαίωμα να αρνηθεί κανείς να δεχτεί ή να επιτρέψει κάτι, ακόμη και αν η πλειονότητα των άλλων εμπλεκόμενων ατόμων ή οργανισμών το εγκρίνει. </a:t>
            </a:r>
            <a:endParaRPr lang="en-US" sz="2400">
              <a:latin typeface="Candara" panose="020E0502030303020204" pitchFamily="34" charset="0"/>
            </a:endParaRPr>
          </a:p>
        </p:txBody>
      </p:sp>
      <p:sp>
        <p:nvSpPr>
          <p:cNvPr id="3" name="TextBox 2">
            <a:extLst>
              <a:ext uri="{FF2B5EF4-FFF2-40B4-BE49-F238E27FC236}">
                <a16:creationId xmlns:a16="http://schemas.microsoft.com/office/drawing/2014/main" id="{25E458C9-FB8F-DCF0-4FDF-0DF233E1010E}"/>
              </a:ext>
            </a:extLst>
          </p:cNvPr>
          <p:cNvSpPr txBox="1"/>
          <p:nvPr/>
        </p:nvSpPr>
        <p:spPr>
          <a:xfrm>
            <a:off x="733924" y="245148"/>
            <a:ext cx="7182853" cy="3046988"/>
          </a:xfrm>
          <a:prstGeom prst="rect">
            <a:avLst/>
          </a:prstGeom>
          <a:noFill/>
        </p:spPr>
        <p:txBody>
          <a:bodyPr wrap="square" rtlCol="0">
            <a:spAutoFit/>
          </a:bodyPr>
          <a:lstStyle/>
          <a:p>
            <a:r>
              <a:rPr lang="el-GR" sz="2400">
                <a:latin typeface="Candara" panose="020E0502030303020204" pitchFamily="34" charset="0"/>
              </a:rPr>
              <a:t>Σε περιπτώσεις που εντοπίζεται ανθρωπιστική κρίση και παραβίαση ανθρώπινων δικαιωμάτων, το Συμβούλιο Ασφαλείας έχει το δικαίωμα επέμβασης ή επιβολής κυρώσεων ώστε να επανέλθει η κατάσταση ειρήνης και η σταθερότητα. Αυτό, γίνεται με την μορφή ενός ψηφίσματος (</a:t>
            </a:r>
            <a:r>
              <a:rPr lang="en-US" sz="2400">
                <a:latin typeface="Candara" panose="020E0502030303020204" pitchFamily="34" charset="0"/>
              </a:rPr>
              <a:t>Resolution) </a:t>
            </a:r>
            <a:r>
              <a:rPr lang="en-US" sz="2400" err="1">
                <a:latin typeface="Candara" panose="020E0502030303020204" pitchFamily="34" charset="0"/>
              </a:rPr>
              <a:t>τ</a:t>
            </a:r>
            <a:r>
              <a:rPr lang="el-GR" sz="2400">
                <a:latin typeface="Candara" panose="020E0502030303020204" pitchFamily="34" charset="0"/>
              </a:rPr>
              <a:t>ο οποίο συντάσσεται με άρθρα που περιγράφουν τις δράσεις που θέλουν να λάβουν τα κράτη. </a:t>
            </a:r>
            <a:endParaRPr lang="en-GR" sz="2400">
              <a:latin typeface="Candara" panose="020E0502030303020204" pitchFamily="34" charset="0"/>
            </a:endParaRPr>
          </a:p>
        </p:txBody>
      </p:sp>
      <p:pic>
        <p:nvPicPr>
          <p:cNvPr id="5" name="Picture 4">
            <a:extLst>
              <a:ext uri="{FF2B5EF4-FFF2-40B4-BE49-F238E27FC236}">
                <a16:creationId xmlns:a16="http://schemas.microsoft.com/office/drawing/2014/main" id="{078BA6A7-7CC4-1907-97E2-622E490B4B62}"/>
              </a:ext>
            </a:extLst>
          </p:cNvPr>
          <p:cNvPicPr>
            <a:picLocks noChangeAspect="1"/>
          </p:cNvPicPr>
          <p:nvPr/>
        </p:nvPicPr>
        <p:blipFill>
          <a:blip r:embed="rId2"/>
          <a:stretch>
            <a:fillRect/>
          </a:stretch>
        </p:blipFill>
        <p:spPr>
          <a:xfrm>
            <a:off x="8412078" y="96253"/>
            <a:ext cx="3344779" cy="33447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AD4994E4-2FE9-E7E9-75AB-38EDA79A75BA}"/>
              </a:ext>
            </a:extLst>
          </p:cNvPr>
          <p:cNvSpPr txBox="1"/>
          <p:nvPr/>
        </p:nvSpPr>
        <p:spPr>
          <a:xfrm>
            <a:off x="822160" y="3729516"/>
            <a:ext cx="6785810" cy="2677656"/>
          </a:xfrm>
          <a:prstGeom prst="rect">
            <a:avLst/>
          </a:prstGeom>
          <a:noFill/>
        </p:spPr>
        <p:txBody>
          <a:bodyPr wrap="square" rtlCol="0">
            <a:spAutoFit/>
          </a:bodyPr>
          <a:lstStyle/>
          <a:p>
            <a:r>
              <a:rPr lang="el-GR" sz="2400" err="1">
                <a:latin typeface="Candara" panose="020E0502030303020204" pitchFamily="34" charset="0"/>
              </a:rPr>
              <a:t>Αντιτ</a:t>
            </a:r>
            <a:r>
              <a:rPr lang="en-GR" sz="2400">
                <a:latin typeface="Candara" panose="020E0502030303020204" pitchFamily="34" charset="0"/>
              </a:rPr>
              <a:t>ί</a:t>
            </a:r>
            <a:r>
              <a:rPr lang="el-GR" sz="2400" err="1">
                <a:latin typeface="Candara" panose="020E0502030303020204" pitchFamily="34" charset="0"/>
              </a:rPr>
              <a:t>θεται</a:t>
            </a:r>
            <a:r>
              <a:rPr lang="el-GR" sz="2400">
                <a:latin typeface="Candara" panose="020E0502030303020204" pitchFamily="34" charset="0"/>
              </a:rPr>
              <a:t> στα εθνικά συμφέροντα ενός μόνιμου κράτους μέλους του ΟΗΕ (με 193 χώρες να καταγράφονται). Όταν εφαρμόζεται η άσκηση του βέτο εξαιτίας ενός εκ των πέντε βασικών κρατών, απορρίπτεται το ψήφισμα, πράγμα που οδηγεί την κοινότητα των Ηνωμένων Εθνών και τους διεθνείς οργανισμούς σε </a:t>
            </a:r>
            <a:r>
              <a:rPr lang="el-GR" sz="2400" err="1">
                <a:latin typeface="Candara" panose="020E0502030303020204" pitchFamily="34" charset="0"/>
              </a:rPr>
              <a:t>σύχγυση</a:t>
            </a:r>
            <a:r>
              <a:rPr lang="el-GR">
                <a:latin typeface="Candara" panose="020E0502030303020204" pitchFamily="34" charset="0"/>
              </a:rPr>
              <a:t>. </a:t>
            </a:r>
            <a:endParaRPr lang="en-GR">
              <a:latin typeface="Candara" panose="020E0502030303020204" pitchFamily="34" charset="0"/>
            </a:endParaRPr>
          </a:p>
        </p:txBody>
      </p:sp>
    </p:spTree>
    <p:extLst>
      <p:ext uri="{BB962C8B-B14F-4D97-AF65-F5344CB8AC3E}">
        <p14:creationId xmlns:p14="http://schemas.microsoft.com/office/powerpoint/2010/main" val="2388613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29E4FD-FA38-8A7F-C5E9-5C77826DF422}"/>
              </a:ext>
            </a:extLst>
          </p:cNvPr>
          <p:cNvPicPr>
            <a:picLocks noChangeAspect="1"/>
          </p:cNvPicPr>
          <p:nvPr/>
        </p:nvPicPr>
        <p:blipFill>
          <a:blip r:embed="rId2"/>
          <a:stretch>
            <a:fillRect/>
          </a:stretch>
        </p:blipFill>
        <p:spPr>
          <a:xfrm>
            <a:off x="1961051" y="480515"/>
            <a:ext cx="8269897" cy="5892302"/>
          </a:xfrm>
          <a:prstGeom prst="rect">
            <a:avLst/>
          </a:prstGeom>
        </p:spPr>
      </p:pic>
    </p:spTree>
    <p:extLst>
      <p:ext uri="{BB962C8B-B14F-4D97-AF65-F5344CB8AC3E}">
        <p14:creationId xmlns:p14="http://schemas.microsoft.com/office/powerpoint/2010/main" val="224611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0AF861-DD19-233A-4DCF-A22ED9CF7879}"/>
              </a:ext>
            </a:extLst>
          </p:cNvPr>
          <p:cNvSpPr txBox="1"/>
          <p:nvPr/>
        </p:nvSpPr>
        <p:spPr>
          <a:xfrm>
            <a:off x="3154277" y="180475"/>
            <a:ext cx="6605337" cy="523220"/>
          </a:xfrm>
          <a:prstGeom prst="rect">
            <a:avLst/>
          </a:prstGeom>
          <a:noFill/>
        </p:spPr>
        <p:txBody>
          <a:bodyPr wrap="square" rtlCol="0">
            <a:spAutoFit/>
          </a:bodyPr>
          <a:lstStyle/>
          <a:p>
            <a:pPr algn="ctr"/>
            <a:r>
              <a:rPr lang="el-GR" sz="2800" i="1">
                <a:latin typeface="Candara" panose="020E0502030303020204" pitchFamily="34" charset="0"/>
              </a:rPr>
              <a:t>Συριακός Εμφύλιος Πόλεμος </a:t>
            </a:r>
            <a:endParaRPr lang="en-GR" sz="2800" i="1">
              <a:latin typeface="Candara" panose="020E0502030303020204" pitchFamily="34" charset="0"/>
            </a:endParaRPr>
          </a:p>
        </p:txBody>
      </p:sp>
      <p:sp>
        <p:nvSpPr>
          <p:cNvPr id="3" name="TextBox 2">
            <a:extLst>
              <a:ext uri="{FF2B5EF4-FFF2-40B4-BE49-F238E27FC236}">
                <a16:creationId xmlns:a16="http://schemas.microsoft.com/office/drawing/2014/main" id="{59759C21-A2FD-085C-CC8F-2E240A57E0C3}"/>
              </a:ext>
            </a:extLst>
          </p:cNvPr>
          <p:cNvSpPr txBox="1"/>
          <p:nvPr/>
        </p:nvSpPr>
        <p:spPr>
          <a:xfrm>
            <a:off x="1735555" y="768215"/>
            <a:ext cx="8720890" cy="5909310"/>
          </a:xfrm>
          <a:prstGeom prst="rect">
            <a:avLst/>
          </a:prstGeom>
          <a:noFill/>
        </p:spPr>
        <p:txBody>
          <a:bodyPr wrap="square" rtlCol="0">
            <a:spAutoFit/>
          </a:bodyPr>
          <a:lstStyle/>
          <a:p>
            <a:pPr marL="342900" indent="-342900" algn="ctr">
              <a:buFont typeface="+mj-lt"/>
              <a:buAutoNum type="arabicPeriod"/>
            </a:pPr>
            <a:r>
              <a:rPr lang="el-GR" sz="2400">
                <a:latin typeface="Candara" panose="020E0502030303020204" pitchFamily="34" charset="0"/>
              </a:rPr>
              <a:t>Στα πλαίσια της Αραβικής Άνοιξης, στις αρχές Μαρτίου 2011, ξεσπά ένας εμφύλιος πόλεμος ανάμεσα στον συριακό λαό και την κυβέρνηση </a:t>
            </a:r>
            <a:r>
              <a:rPr lang="el-GR" sz="2400" err="1">
                <a:latin typeface="Candara" panose="020E0502030303020204" pitchFamily="34" charset="0"/>
              </a:rPr>
              <a:t>Μπασάρ</a:t>
            </a:r>
            <a:r>
              <a:rPr lang="el-GR" sz="2400">
                <a:latin typeface="Candara" panose="020E0502030303020204" pitchFamily="34" charset="0"/>
              </a:rPr>
              <a:t> Αλ-</a:t>
            </a:r>
            <a:r>
              <a:rPr lang="el-GR" sz="2400" err="1">
                <a:latin typeface="Candara" panose="020E0502030303020204" pitchFamily="34" charset="0"/>
              </a:rPr>
              <a:t>Άσαντ</a:t>
            </a:r>
            <a:r>
              <a:rPr lang="el-GR" sz="2400">
                <a:latin typeface="Candara" panose="020E0502030303020204" pitchFamily="34" charset="0"/>
              </a:rPr>
              <a:t>.</a:t>
            </a:r>
          </a:p>
          <a:p>
            <a:pPr marL="342900" indent="-342900" algn="ctr">
              <a:buFont typeface="+mj-lt"/>
              <a:buAutoNum type="arabicPeriod"/>
            </a:pPr>
            <a:r>
              <a:rPr lang="el-GR" sz="2400">
                <a:latin typeface="Candara" panose="020E0502030303020204" pitchFamily="34" charset="0"/>
              </a:rPr>
              <a:t>Λόγω της καταπιεστικής, αντιδημοκρατικής και  πολυετούς κυριαρχίας του </a:t>
            </a:r>
            <a:r>
              <a:rPr lang="el-GR" sz="2400" err="1">
                <a:latin typeface="Candara" panose="020E0502030303020204" pitchFamily="34" charset="0"/>
              </a:rPr>
              <a:t>Άσαντ</a:t>
            </a:r>
            <a:r>
              <a:rPr lang="el-GR" sz="2400">
                <a:latin typeface="Candara" panose="020E0502030303020204" pitchFamily="34" charset="0"/>
              </a:rPr>
              <a:t>, οι πολίτες εξεγείρονται μαζικά.</a:t>
            </a:r>
          </a:p>
          <a:p>
            <a:pPr marL="342900" indent="-342900" algn="ctr">
              <a:buFont typeface="+mj-lt"/>
              <a:buAutoNum type="arabicPeriod"/>
            </a:pPr>
            <a:r>
              <a:rPr lang="el-GR" sz="2400">
                <a:latin typeface="Candara" panose="020E0502030303020204" pitchFamily="34" charset="0"/>
              </a:rPr>
              <a:t>Συμμέτοχοι στις κινητοποιήσεις ήταν και λιποτάκτες του συριακού στρατού, οι οποίοι εφόσον στράφηκαν ενάντια στις εντολές τους, εκτελέστηκαν.</a:t>
            </a:r>
          </a:p>
          <a:p>
            <a:pPr marL="342900" indent="-342900" algn="ctr">
              <a:buFont typeface="+mj-lt"/>
              <a:buAutoNum type="arabicPeriod"/>
            </a:pPr>
            <a:r>
              <a:rPr lang="el-GR" sz="2400">
                <a:latin typeface="Candara" panose="020E0502030303020204" pitchFamily="34" charset="0"/>
              </a:rPr>
              <a:t>Δημιουργήθηκε το Συριακό Εθνικό Συμβούλιο με τη βοήθεια της ονομαζόμενης αντιπολίτευσης ως Ελεύθερος Συριακός Στρατός, στην Κωνσταντινούπολη στις 2 Οκτωβρίου του ίδιου έτους.</a:t>
            </a:r>
          </a:p>
          <a:p>
            <a:pPr marL="342900" indent="-342900" algn="ctr">
              <a:buFont typeface="+mj-lt"/>
              <a:buAutoNum type="arabicPeriod"/>
            </a:pPr>
            <a:r>
              <a:rPr lang="el-GR" sz="2400">
                <a:latin typeface="Candara" panose="020E0502030303020204" pitchFamily="34" charset="0"/>
              </a:rPr>
              <a:t>Ο εμφύλιος πήρε και θρησκευτική τροπή, καθώς αντιμάχονταν οι </a:t>
            </a:r>
            <a:r>
              <a:rPr lang="el-GR" sz="2400" err="1">
                <a:latin typeface="Candara" panose="020E0502030303020204" pitchFamily="34" charset="0"/>
              </a:rPr>
              <a:t>Αλαουίτες</a:t>
            </a:r>
            <a:r>
              <a:rPr lang="el-GR" sz="2400">
                <a:latin typeface="Candara" panose="020E0502030303020204" pitchFamily="34" charset="0"/>
              </a:rPr>
              <a:t> μουσουλμάνοι της κυβέρνησης με τους Σουνίτες μουσουλμάνους της αντιπολίτευσης. </a:t>
            </a:r>
          </a:p>
          <a:p>
            <a:pPr marL="342900" indent="-342900" algn="ctr">
              <a:buFont typeface="+mj-lt"/>
              <a:buAutoNum type="arabicPeriod"/>
            </a:pPr>
            <a:endParaRPr lang="en-GR">
              <a:latin typeface="Candara" panose="020E0502030303020204" pitchFamily="34" charset="0"/>
            </a:endParaRPr>
          </a:p>
        </p:txBody>
      </p:sp>
    </p:spTree>
    <p:extLst>
      <p:ext uri="{BB962C8B-B14F-4D97-AF65-F5344CB8AC3E}">
        <p14:creationId xmlns:p14="http://schemas.microsoft.com/office/powerpoint/2010/main" val="157316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982DF-1B67-09A6-379C-94A55195901B}"/>
              </a:ext>
            </a:extLst>
          </p:cNvPr>
          <p:cNvSpPr txBox="1"/>
          <p:nvPr/>
        </p:nvSpPr>
        <p:spPr>
          <a:xfrm>
            <a:off x="1744580" y="875016"/>
            <a:ext cx="9228219" cy="5324535"/>
          </a:xfrm>
          <a:prstGeom prst="rect">
            <a:avLst/>
          </a:prstGeom>
          <a:noFill/>
        </p:spPr>
        <p:txBody>
          <a:bodyPr wrap="square" rtlCol="0">
            <a:spAutoFit/>
          </a:bodyPr>
          <a:lstStyle/>
          <a:p>
            <a:pPr marL="342900" indent="-342900" algn="ctr">
              <a:buFont typeface="+mj-lt"/>
              <a:buAutoNum type="arabicPeriod"/>
            </a:pPr>
            <a:r>
              <a:rPr lang="el-GR" sz="2000">
                <a:latin typeface="Candara" panose="020E0502030303020204" pitchFamily="34" charset="0"/>
              </a:rPr>
              <a:t>Η Κίνα και η Ρωσία άσκησαν βέτο σε ψήφισμα του Συμβουλίου Ασφαλείας του ΟΗΕ που καταδίκαζε τη Συρία για την καταστολή των αντικυβερνητικών διαδηλωτών.</a:t>
            </a:r>
            <a:endParaRPr lang="en-US" sz="2000">
              <a:latin typeface="Candara" panose="020E0502030303020204" pitchFamily="34" charset="0"/>
            </a:endParaRPr>
          </a:p>
          <a:p>
            <a:pPr marL="342900" indent="-342900" algn="ctr">
              <a:buFont typeface="+mj-lt"/>
              <a:buAutoNum type="arabicPeriod"/>
            </a:pPr>
            <a:r>
              <a:rPr lang="el-GR" sz="2000">
                <a:latin typeface="Candara" panose="020E0502030303020204" pitchFamily="34" charset="0"/>
              </a:rPr>
              <a:t>Η Μόσχα και το Πεκίνο δήλωσαν ότι το σχέδιο ψηφίσματος δεν περιείχε καμία διάταξη κατά της εξωτερικής στρατιωτικής επέμβασης στη Συρία και </a:t>
            </a:r>
            <a:r>
              <a:rPr lang="en-US" sz="2000">
                <a:latin typeface="Candara" panose="020E0502030303020204" pitchFamily="34" charset="0"/>
              </a:rPr>
              <a:t> </a:t>
            </a:r>
            <a:r>
              <a:rPr lang="el-GR" sz="2000">
                <a:latin typeface="Candara" panose="020E0502030303020204" pitchFamily="34" charset="0"/>
              </a:rPr>
              <a:t>περισσότεροι από 2.700 άνθρωποι έχουν σκοτωθεί από την έναρξη της καταστολής με εκτιμήσεις του ΟΗΕ.</a:t>
            </a:r>
          </a:p>
          <a:p>
            <a:pPr marL="342900" indent="-342900" algn="ctr">
              <a:buFont typeface="+mj-lt"/>
              <a:buAutoNum type="arabicPeriod"/>
            </a:pPr>
            <a:r>
              <a:rPr lang="el-GR" sz="2000">
                <a:latin typeface="Candara" panose="020E0502030303020204" pitchFamily="34" charset="0"/>
              </a:rPr>
              <a:t>Εννέα χώρες υποστήριξαν το ψήφισμα στο 15μελές Συμβούλιο, ενώ τέσσερις ακόμη απείχαν. Το ψήφισμα, έχοντας συνταχθεί από τη Γαλλία σε συνεργασία με τη Βρετανία, τη Γερμανία και την Πορτογαλία, απορρίφθηκε λόγω του βέτο. </a:t>
            </a:r>
          </a:p>
          <a:p>
            <a:pPr marL="342900" indent="-342900" algn="ctr">
              <a:buFont typeface="+mj-lt"/>
              <a:buAutoNum type="arabicPeriod"/>
            </a:pPr>
            <a:r>
              <a:rPr lang="el-GR" sz="2000">
                <a:latin typeface="Candara" panose="020E0502030303020204" pitchFamily="34" charset="0"/>
              </a:rPr>
              <a:t>Αυτό συνέβη παρά το γεγονός ότι το κείμενο είχε τροποποιηθεί τρεις φορές από τους Ευρωπαίους συμμάχους, οι οποίοι προσπάθησαν να ικανοποιήσουν τις αντιρρήσεις της Ρωσίας και της Κίνας.</a:t>
            </a:r>
          </a:p>
          <a:p>
            <a:pPr marL="342900" indent="-342900" algn="ctr">
              <a:buFont typeface="+mj-lt"/>
              <a:buAutoNum type="arabicPeriod"/>
            </a:pPr>
            <a:r>
              <a:rPr lang="el-GR" sz="2000">
                <a:latin typeface="Candara" panose="020E0502030303020204" pitchFamily="34" charset="0"/>
              </a:rPr>
              <a:t>Ο πρέσβης της Ρωσίας στον ΟΗΕ, Βιτάλι </a:t>
            </a:r>
            <a:r>
              <a:rPr lang="el-GR" sz="2000" err="1">
                <a:latin typeface="Candara" panose="020E0502030303020204" pitchFamily="34" charset="0"/>
              </a:rPr>
              <a:t>Τσούρκιν</a:t>
            </a:r>
            <a:r>
              <a:rPr lang="el-GR" sz="2000">
                <a:latin typeface="Candara" panose="020E0502030303020204" pitchFamily="34" charset="0"/>
              </a:rPr>
              <a:t>, ανέφερε ότι η απειλή τελεσίγραφου για την επιβολή κυρώσεων κατά των συριακών αρχών ήταν «απαράδεκτη» και ότι η προσέγγιση αυτή ήταν «αντίθετη προς την αρχή της ειρηνικής επίλυσης της κρίσης με βάση έναν πλήρη εθνικό διάλογο στη Συρία».</a:t>
            </a:r>
            <a:endParaRPr lang="en-GR" sz="2000">
              <a:latin typeface="Candara" panose="020E0502030303020204" pitchFamily="34" charset="0"/>
            </a:endParaRPr>
          </a:p>
        </p:txBody>
      </p:sp>
      <p:sp>
        <p:nvSpPr>
          <p:cNvPr id="3" name="TextBox 2">
            <a:extLst>
              <a:ext uri="{FF2B5EF4-FFF2-40B4-BE49-F238E27FC236}">
                <a16:creationId xmlns:a16="http://schemas.microsoft.com/office/drawing/2014/main" id="{FB6C65D0-0CE2-8081-C02E-577E67055695}"/>
              </a:ext>
            </a:extLst>
          </p:cNvPr>
          <p:cNvSpPr txBox="1"/>
          <p:nvPr/>
        </p:nvSpPr>
        <p:spPr>
          <a:xfrm>
            <a:off x="1383632" y="264695"/>
            <a:ext cx="10467473" cy="523220"/>
          </a:xfrm>
          <a:prstGeom prst="rect">
            <a:avLst/>
          </a:prstGeom>
          <a:noFill/>
        </p:spPr>
        <p:txBody>
          <a:bodyPr wrap="square" rtlCol="0">
            <a:spAutoFit/>
          </a:bodyPr>
          <a:lstStyle/>
          <a:p>
            <a:pPr algn="ctr"/>
            <a:r>
              <a:rPr lang="el-GR" sz="2800">
                <a:latin typeface="Candara" panose="020E0502030303020204" pitchFamily="34" charset="0"/>
              </a:rPr>
              <a:t>Πώς το βέτο μπλόκαρε την ανθρωπιστική βοήθεια στη Συρία; </a:t>
            </a:r>
            <a:endParaRPr lang="en-GR" sz="2800">
              <a:latin typeface="Candara" panose="020E0502030303020204" pitchFamily="34" charset="0"/>
            </a:endParaRPr>
          </a:p>
        </p:txBody>
      </p:sp>
    </p:spTree>
    <p:extLst>
      <p:ext uri="{BB962C8B-B14F-4D97-AF65-F5344CB8AC3E}">
        <p14:creationId xmlns:p14="http://schemas.microsoft.com/office/powerpoint/2010/main" val="986707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6E3D90-86DF-48AC-B639-35B9EF1FB021}"/>
              </a:ext>
            </a:extLst>
          </p:cNvPr>
          <p:cNvPicPr>
            <a:picLocks noChangeAspect="1"/>
          </p:cNvPicPr>
          <p:nvPr/>
        </p:nvPicPr>
        <p:blipFill>
          <a:blip r:embed="rId2"/>
          <a:stretch>
            <a:fillRect/>
          </a:stretch>
        </p:blipFill>
        <p:spPr>
          <a:xfrm>
            <a:off x="798113" y="694213"/>
            <a:ext cx="5426764" cy="2184273"/>
          </a:xfrm>
          <a:prstGeom prst="rect">
            <a:avLst/>
          </a:prstGeom>
        </p:spPr>
      </p:pic>
      <p:pic>
        <p:nvPicPr>
          <p:cNvPr id="3" name="Picture 2">
            <a:extLst>
              <a:ext uri="{FF2B5EF4-FFF2-40B4-BE49-F238E27FC236}">
                <a16:creationId xmlns:a16="http://schemas.microsoft.com/office/drawing/2014/main" id="{38ACF00B-165F-E02B-CDC7-E18067D4FFE9}"/>
              </a:ext>
            </a:extLst>
          </p:cNvPr>
          <p:cNvPicPr>
            <a:picLocks noChangeAspect="1"/>
          </p:cNvPicPr>
          <p:nvPr/>
        </p:nvPicPr>
        <p:blipFill>
          <a:blip r:embed="rId3"/>
          <a:stretch>
            <a:fillRect/>
          </a:stretch>
        </p:blipFill>
        <p:spPr>
          <a:xfrm>
            <a:off x="881270" y="4184437"/>
            <a:ext cx="5426764" cy="1750130"/>
          </a:xfrm>
          <a:prstGeom prst="rect">
            <a:avLst/>
          </a:prstGeom>
        </p:spPr>
      </p:pic>
      <p:sp>
        <p:nvSpPr>
          <p:cNvPr id="12" name="Rectangle 1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8B5BEA-D0B4-2D06-17FC-CFB0A6933208}"/>
              </a:ext>
            </a:extLst>
          </p:cNvPr>
          <p:cNvPicPr>
            <a:picLocks noChangeAspect="1"/>
          </p:cNvPicPr>
          <p:nvPr/>
        </p:nvPicPr>
        <p:blipFill>
          <a:blip r:embed="rId4"/>
          <a:stretch>
            <a:fillRect/>
          </a:stretch>
        </p:blipFill>
        <p:spPr>
          <a:xfrm>
            <a:off x="6308034" y="2264558"/>
            <a:ext cx="5426764" cy="2184273"/>
          </a:xfrm>
          <a:prstGeom prst="rect">
            <a:avLst/>
          </a:prstGeom>
        </p:spPr>
      </p:pic>
    </p:spTree>
    <p:extLst>
      <p:ext uri="{BB962C8B-B14F-4D97-AF65-F5344CB8AC3E}">
        <p14:creationId xmlns:p14="http://schemas.microsoft.com/office/powerpoint/2010/main" val="399058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sp useBgFill="1">
        <p:nvSpPr>
          <p:cNvPr id="12" name="Rectangle 11">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8D4CBC-D22F-F477-6544-97A2FC26ED6E}"/>
              </a:ext>
            </a:extLst>
          </p:cNvPr>
          <p:cNvPicPr>
            <a:picLocks noChangeAspect="1"/>
          </p:cNvPicPr>
          <p:nvPr/>
        </p:nvPicPr>
        <p:blipFill>
          <a:blip r:embed="rId2"/>
          <a:srcRect l="9653" r="47778" b="-1"/>
          <a:stretch>
            <a:fillRect/>
          </a:stretch>
        </p:blipFill>
        <p:spPr>
          <a:xfrm>
            <a:off x="-1" y="10"/>
            <a:ext cx="4373546" cy="6857990"/>
          </a:xfrm>
          <a:prstGeom prst="rect">
            <a:avLst/>
          </a:prstGeom>
        </p:spPr>
      </p:pic>
      <p:sp>
        <p:nvSpPr>
          <p:cNvPr id="14" name="Rectangle 13">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R"/>
          </a:p>
        </p:txBody>
      </p:sp>
      <p:sp>
        <p:nvSpPr>
          <p:cNvPr id="2" name="TextBox 1">
            <a:extLst>
              <a:ext uri="{FF2B5EF4-FFF2-40B4-BE49-F238E27FC236}">
                <a16:creationId xmlns:a16="http://schemas.microsoft.com/office/drawing/2014/main" id="{AD02330E-6146-109D-2018-740D77FA18BB}"/>
              </a:ext>
            </a:extLst>
          </p:cNvPr>
          <p:cNvSpPr txBox="1"/>
          <p:nvPr/>
        </p:nvSpPr>
        <p:spPr>
          <a:xfrm>
            <a:off x="4721260" y="284175"/>
            <a:ext cx="7095469" cy="4543097"/>
          </a:xfrm>
          <a:prstGeom prst="rect">
            <a:avLst/>
          </a:prstGeom>
        </p:spPr>
        <p:txBody>
          <a:bodyPr vert="horz" lIns="91440" tIns="45720" rIns="91440" bIns="45720" rtlCol="0">
            <a:noAutofit/>
          </a:bodyPr>
          <a:lstStyle/>
          <a:p>
            <a:pPr marL="384048" indent="-384048" defTabSz="914400">
              <a:lnSpc>
                <a:spcPct val="94000"/>
              </a:lnSpc>
              <a:spcAft>
                <a:spcPts val="200"/>
              </a:spcAft>
              <a:buFont typeface="Franklin Gothic Book" panose="020B0503020102020204" pitchFamily="34" charset="0"/>
              <a:buAutoNum type="arabicPeriod"/>
            </a:pPr>
            <a:r>
              <a:rPr lang="en-US" sz="2000" dirty="0" err="1">
                <a:solidFill>
                  <a:schemeClr val="tx2"/>
                </a:solidFill>
                <a:latin typeface="Candara" panose="020E0502030303020204" pitchFamily="34" charset="0"/>
              </a:rPr>
              <a:t>Α</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τις</a:t>
            </a:r>
            <a:r>
              <a:rPr lang="en-US" sz="2000" dirty="0">
                <a:solidFill>
                  <a:schemeClr val="tx2"/>
                </a:solidFill>
                <a:latin typeface="Candara" panose="020E0502030303020204" pitchFamily="34" charset="0"/>
              </a:rPr>
              <a:t> 4 </a:t>
            </a:r>
            <a:r>
              <a:rPr lang="en-US" sz="2000" dirty="0" err="1">
                <a:solidFill>
                  <a:schemeClr val="tx2"/>
                </a:solidFill>
                <a:latin typeface="Candara" panose="020E0502030303020204" pitchFamily="34" charset="0"/>
              </a:rPr>
              <a:t>Οκτώ</a:t>
            </a:r>
            <a:r>
              <a:rPr lang="en-US" sz="2000" dirty="0">
                <a:solidFill>
                  <a:schemeClr val="tx2"/>
                </a:solidFill>
                <a:latin typeface="Candara" panose="020E0502030303020204" pitchFamily="34" charset="0"/>
              </a:rPr>
              <a:t>β</a:t>
            </a:r>
            <a:r>
              <a:rPr lang="en-US" sz="2000" dirty="0" err="1">
                <a:solidFill>
                  <a:schemeClr val="tx2"/>
                </a:solidFill>
                <a:latin typeface="Candara" panose="020E0502030303020204" pitchFamily="34" charset="0"/>
              </a:rPr>
              <a:t>ριου</a:t>
            </a:r>
            <a:r>
              <a:rPr lang="en-US" sz="2000" dirty="0">
                <a:solidFill>
                  <a:schemeClr val="tx2"/>
                </a:solidFill>
                <a:latin typeface="Candara" panose="020E0502030303020204" pitchFamily="34" charset="0"/>
              </a:rPr>
              <a:t> 2011 </a:t>
            </a:r>
            <a:r>
              <a:rPr lang="en-US" sz="2000" dirty="0" err="1">
                <a:solidFill>
                  <a:schemeClr val="tx2"/>
                </a:solidFill>
                <a:latin typeface="Candara" panose="020E0502030303020204" pitchFamily="34" charset="0"/>
              </a:rPr>
              <a:t>μέχρι</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τις</a:t>
            </a:r>
            <a:r>
              <a:rPr lang="en-US" sz="2000" dirty="0">
                <a:solidFill>
                  <a:schemeClr val="tx2"/>
                </a:solidFill>
                <a:latin typeface="Candara" panose="020E0502030303020204" pitchFamily="34" charset="0"/>
              </a:rPr>
              <a:t> 10 </a:t>
            </a:r>
            <a:r>
              <a:rPr lang="en-US" sz="2000" dirty="0" err="1">
                <a:solidFill>
                  <a:schemeClr val="tx2"/>
                </a:solidFill>
                <a:latin typeface="Candara" panose="020E0502030303020204" pitchFamily="34" charset="0"/>
              </a:rPr>
              <a:t>Ιουλίου</a:t>
            </a:r>
            <a:r>
              <a:rPr lang="en-US" sz="2000" dirty="0">
                <a:solidFill>
                  <a:schemeClr val="tx2"/>
                </a:solidFill>
                <a:latin typeface="Candara" panose="020E0502030303020204" pitchFamily="34" charset="0"/>
              </a:rPr>
              <a:t> 2020 </a:t>
            </a:r>
            <a:r>
              <a:rPr lang="en-US" sz="2000" dirty="0" err="1">
                <a:solidFill>
                  <a:schemeClr val="tx2"/>
                </a:solidFill>
                <a:latin typeface="Candara" panose="020E0502030303020204" pitchFamily="34" charset="0"/>
              </a:rPr>
              <a:t>η</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Ρωσί</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ομού</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μετά</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της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Κίν</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μέσο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των</a:t>
            </a:r>
            <a:r>
              <a:rPr lang="en-US" sz="2000" dirty="0">
                <a:solidFill>
                  <a:schemeClr val="tx2"/>
                </a:solidFill>
                <a:latin typeface="Candara" panose="020E0502030303020204" pitchFamily="34" charset="0"/>
              </a:rPr>
              <a:t> α</a:t>
            </a:r>
            <a:r>
              <a:rPr lang="en-US" sz="2000" dirty="0" err="1">
                <a:solidFill>
                  <a:schemeClr val="tx2"/>
                </a:solidFill>
                <a:latin typeface="Candara" panose="020E0502030303020204" pitchFamily="34" charset="0"/>
              </a:rPr>
              <a:t>ντι</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ροσώ</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ων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τους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έθεσ</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ν</a:t>
            </a:r>
            <a:r>
              <a:rPr lang="en-US" sz="2000" dirty="0">
                <a:solidFill>
                  <a:schemeClr val="tx2"/>
                </a:solidFill>
                <a:latin typeface="Candara" panose="020E0502030303020204" pitchFamily="34" charset="0"/>
              </a:rPr>
              <a:t> π</a:t>
            </a:r>
            <a:r>
              <a:rPr lang="en-US" sz="2000" dirty="0" err="1">
                <a:solidFill>
                  <a:schemeClr val="tx2"/>
                </a:solidFill>
                <a:latin typeface="Candara" panose="020E0502030303020204" pitchFamily="34" charset="0"/>
              </a:rPr>
              <a:t>άνω</a:t>
            </a:r>
            <a:r>
              <a:rPr lang="en-US" sz="2000" dirty="0">
                <a:solidFill>
                  <a:schemeClr val="tx2"/>
                </a:solidFill>
                <a:latin typeface="Candara" panose="020E0502030303020204" pitchFamily="34" charset="0"/>
              </a:rPr>
              <a:t> απ</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 10 β</a:t>
            </a:r>
            <a:r>
              <a:rPr lang="en-US" sz="2000" dirty="0" err="1">
                <a:solidFill>
                  <a:schemeClr val="tx2"/>
                </a:solidFill>
                <a:latin typeface="Candara" panose="020E0502030303020204" pitchFamily="34" charset="0"/>
              </a:rPr>
              <a:t>έτο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στ</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ψηφίσμ</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της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Γενικής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Συνέλευσης</a:t>
            </a:r>
            <a:r>
              <a:rPr lang="en-US" sz="2000" dirty="0">
                <a:solidFill>
                  <a:schemeClr val="tx2"/>
                </a:solidFill>
                <a:latin typeface="Candara" panose="020E0502030303020204" pitchFamily="34" charset="0"/>
              </a:rPr>
              <a:t>: </a:t>
            </a:r>
            <a:r>
              <a:rPr lang="en-US" sz="2000" b="1" i="1" dirty="0">
                <a:solidFill>
                  <a:schemeClr val="tx2"/>
                </a:solidFill>
                <a:latin typeface="Candara" panose="020E0502030303020204" pitchFamily="34" charset="0"/>
              </a:rPr>
              <a:t>4 </a:t>
            </a:r>
            <a:r>
              <a:rPr lang="en-US" sz="2000" b="1" i="1" dirty="0" err="1">
                <a:solidFill>
                  <a:schemeClr val="tx2"/>
                </a:solidFill>
                <a:latin typeface="Candara" panose="020E0502030303020204" pitchFamily="34" charset="0"/>
              </a:rPr>
              <a:t>Οκτω</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2011 / 4 </a:t>
            </a:r>
            <a:r>
              <a:rPr lang="en-US" sz="2000" b="1" i="1" dirty="0" err="1">
                <a:solidFill>
                  <a:schemeClr val="tx2"/>
                </a:solidFill>
                <a:latin typeface="Candara" panose="020E0502030303020204" pitchFamily="34" charset="0"/>
              </a:rPr>
              <a:t>Φε</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ρου</a:t>
            </a:r>
            <a:r>
              <a:rPr lang="en-US" sz="2000" b="1" i="1" dirty="0">
                <a:solidFill>
                  <a:schemeClr val="tx2"/>
                </a:solidFill>
                <a:latin typeface="Candara" panose="020E0502030303020204" pitchFamily="34" charset="0"/>
              </a:rPr>
              <a:t>α</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2012 / 19 </a:t>
            </a:r>
            <a:r>
              <a:rPr lang="en-US" sz="2000" b="1" i="1" dirty="0" err="1">
                <a:solidFill>
                  <a:schemeClr val="tx2"/>
                </a:solidFill>
                <a:latin typeface="Candara" panose="020E0502030303020204" pitchFamily="34" charset="0"/>
              </a:rPr>
              <a:t>Ιουλίου</a:t>
            </a:r>
            <a:r>
              <a:rPr lang="en-US" sz="2000" b="1" i="1" dirty="0">
                <a:solidFill>
                  <a:schemeClr val="tx2"/>
                </a:solidFill>
                <a:latin typeface="Candara" panose="020E0502030303020204" pitchFamily="34" charset="0"/>
              </a:rPr>
              <a:t> 2012 / 22 </a:t>
            </a:r>
            <a:r>
              <a:rPr lang="en-US" sz="2000" b="1" i="1" dirty="0" err="1">
                <a:solidFill>
                  <a:schemeClr val="tx2"/>
                </a:solidFill>
                <a:latin typeface="Candara" panose="020E0502030303020204" pitchFamily="34" charset="0"/>
              </a:rPr>
              <a:t>Μ</a:t>
            </a:r>
            <a:r>
              <a:rPr lang="en-US" sz="2000" b="1" i="1" dirty="0">
                <a:solidFill>
                  <a:schemeClr val="tx2"/>
                </a:solidFill>
                <a:latin typeface="Candara" panose="020E0502030303020204" pitchFamily="34" charset="0"/>
              </a:rPr>
              <a:t>α</a:t>
            </a:r>
            <a:r>
              <a:rPr lang="en-US" sz="2000" b="1" i="1" dirty="0" err="1">
                <a:solidFill>
                  <a:schemeClr val="tx2"/>
                </a:solidFill>
                <a:latin typeface="Candara" panose="020E0502030303020204" pitchFamily="34" charset="0"/>
              </a:rPr>
              <a:t>ΐου</a:t>
            </a:r>
            <a:r>
              <a:rPr lang="en-US" sz="2000" b="1" i="1" dirty="0">
                <a:solidFill>
                  <a:schemeClr val="tx2"/>
                </a:solidFill>
                <a:latin typeface="Candara" panose="020E0502030303020204" pitchFamily="34" charset="0"/>
              </a:rPr>
              <a:t> 2014 / 8 </a:t>
            </a:r>
            <a:r>
              <a:rPr lang="en-US" sz="2000" b="1" i="1" dirty="0" err="1">
                <a:solidFill>
                  <a:schemeClr val="tx2"/>
                </a:solidFill>
                <a:latin typeface="Candara" panose="020E0502030303020204" pitchFamily="34" charset="0"/>
              </a:rPr>
              <a:t>Οκτω</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2016 / 5  </a:t>
            </a:r>
            <a:r>
              <a:rPr lang="en-US" sz="2000" b="1" i="1" dirty="0" err="1">
                <a:solidFill>
                  <a:schemeClr val="tx2"/>
                </a:solidFill>
                <a:latin typeface="Candara" panose="020E0502030303020204" pitchFamily="34" charset="0"/>
              </a:rPr>
              <a:t>Δεκεμ</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2016 / 28 </a:t>
            </a:r>
            <a:r>
              <a:rPr lang="en-US" sz="2000" b="1" i="1" dirty="0" err="1">
                <a:solidFill>
                  <a:schemeClr val="tx2"/>
                </a:solidFill>
                <a:latin typeface="Candara" panose="020E0502030303020204" pitchFamily="34" charset="0"/>
              </a:rPr>
              <a:t>Φε</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ρου</a:t>
            </a:r>
            <a:r>
              <a:rPr lang="en-US" sz="2000" b="1" i="1" dirty="0">
                <a:solidFill>
                  <a:schemeClr val="tx2"/>
                </a:solidFill>
                <a:latin typeface="Candara" panose="020E0502030303020204" pitchFamily="34" charset="0"/>
              </a:rPr>
              <a:t>α</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2017 / 12 </a:t>
            </a:r>
            <a:r>
              <a:rPr lang="en-US" sz="2000" b="1" i="1" dirty="0" err="1">
                <a:solidFill>
                  <a:schemeClr val="tx2"/>
                </a:solidFill>
                <a:latin typeface="Candara" panose="020E0502030303020204" pitchFamily="34" charset="0"/>
              </a:rPr>
              <a:t>Α</a:t>
            </a:r>
            <a:r>
              <a:rPr lang="en-US" sz="2000" b="1" i="1" dirty="0">
                <a:solidFill>
                  <a:schemeClr val="tx2"/>
                </a:solidFill>
                <a:latin typeface="Candara" panose="020E0502030303020204" pitchFamily="34" charset="0"/>
              </a:rPr>
              <a:t>π</a:t>
            </a:r>
            <a:r>
              <a:rPr lang="en-US" sz="2000" b="1" i="1" dirty="0" err="1">
                <a:solidFill>
                  <a:schemeClr val="tx2"/>
                </a:solidFill>
                <a:latin typeface="Candara" panose="020E0502030303020204" pitchFamily="34" charset="0"/>
              </a:rPr>
              <a:t>ριλίου</a:t>
            </a:r>
            <a:r>
              <a:rPr lang="en-US" sz="2000" b="1" i="1" dirty="0">
                <a:solidFill>
                  <a:schemeClr val="tx2"/>
                </a:solidFill>
                <a:latin typeface="Candara" panose="020E0502030303020204" pitchFamily="34" charset="0"/>
              </a:rPr>
              <a:t> 2017 / 24 </a:t>
            </a:r>
            <a:r>
              <a:rPr lang="en-US" sz="2000" b="1" i="1" dirty="0" err="1">
                <a:solidFill>
                  <a:schemeClr val="tx2"/>
                </a:solidFill>
                <a:latin typeface="Candara" panose="020E0502030303020204" pitchFamily="34" charset="0"/>
              </a:rPr>
              <a:t>Οκτω</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2017 / 16 </a:t>
            </a:r>
            <a:r>
              <a:rPr lang="en-US" sz="2000" b="1" i="1" dirty="0" err="1">
                <a:solidFill>
                  <a:schemeClr val="tx2"/>
                </a:solidFill>
                <a:latin typeface="Candara" panose="020E0502030303020204" pitchFamily="34" charset="0"/>
              </a:rPr>
              <a:t>Νοεμ</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2017 / 10 </a:t>
            </a:r>
            <a:r>
              <a:rPr lang="en-US" sz="2000" b="1" i="1" dirty="0" err="1">
                <a:solidFill>
                  <a:schemeClr val="tx2"/>
                </a:solidFill>
                <a:latin typeface="Candara" panose="020E0502030303020204" pitchFamily="34" charset="0"/>
              </a:rPr>
              <a:t>Α</a:t>
            </a:r>
            <a:r>
              <a:rPr lang="en-US" sz="2000" b="1" i="1" dirty="0">
                <a:solidFill>
                  <a:schemeClr val="tx2"/>
                </a:solidFill>
                <a:latin typeface="Candara" panose="020E0502030303020204" pitchFamily="34" charset="0"/>
              </a:rPr>
              <a:t>π</a:t>
            </a:r>
            <a:r>
              <a:rPr lang="en-US" sz="2000" b="1" i="1" dirty="0" err="1">
                <a:solidFill>
                  <a:schemeClr val="tx2"/>
                </a:solidFill>
                <a:latin typeface="Candara" panose="020E0502030303020204" pitchFamily="34" charset="0"/>
              </a:rPr>
              <a:t>ριλίου</a:t>
            </a:r>
            <a:r>
              <a:rPr lang="en-US" sz="2000" b="1" i="1" dirty="0">
                <a:solidFill>
                  <a:schemeClr val="tx2"/>
                </a:solidFill>
                <a:latin typeface="Candara" panose="020E0502030303020204" pitchFamily="34" charset="0"/>
              </a:rPr>
              <a:t> 2018 / 19 </a:t>
            </a:r>
            <a:r>
              <a:rPr lang="en-US" sz="2000" b="1" i="1" dirty="0" err="1">
                <a:solidFill>
                  <a:schemeClr val="tx2"/>
                </a:solidFill>
                <a:latin typeface="Candara" panose="020E0502030303020204" pitchFamily="34" charset="0"/>
              </a:rPr>
              <a:t>Σε</a:t>
            </a:r>
            <a:r>
              <a:rPr lang="en-US" sz="2000" b="1" i="1" dirty="0">
                <a:solidFill>
                  <a:schemeClr val="tx2"/>
                </a:solidFill>
                <a:latin typeface="Candara" panose="020E0502030303020204" pitchFamily="34" charset="0"/>
              </a:rPr>
              <a:t>π</a:t>
            </a:r>
            <a:r>
              <a:rPr lang="en-US" sz="2000" b="1" i="1" dirty="0" err="1">
                <a:solidFill>
                  <a:schemeClr val="tx2"/>
                </a:solidFill>
                <a:latin typeface="Candara" panose="020E0502030303020204" pitchFamily="34" charset="0"/>
              </a:rPr>
              <a:t>τεμ</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2019 / 20  </a:t>
            </a:r>
            <a:r>
              <a:rPr lang="en-US" sz="2000" b="1" i="1" dirty="0" err="1">
                <a:solidFill>
                  <a:schemeClr val="tx2"/>
                </a:solidFill>
                <a:latin typeface="Candara" panose="020E0502030303020204" pitchFamily="34" charset="0"/>
              </a:rPr>
              <a:t>Δεκεμ</a:t>
            </a:r>
            <a:r>
              <a:rPr lang="en-US" sz="2000" b="1" i="1" dirty="0">
                <a:solidFill>
                  <a:schemeClr val="tx2"/>
                </a:solidFill>
                <a:latin typeface="Candara" panose="020E0502030303020204" pitchFamily="34" charset="0"/>
              </a:rPr>
              <a:t>β</a:t>
            </a:r>
            <a:r>
              <a:rPr lang="en-US" sz="2000" b="1" i="1" dirty="0" err="1">
                <a:solidFill>
                  <a:schemeClr val="tx2"/>
                </a:solidFill>
                <a:latin typeface="Candara" panose="020E0502030303020204" pitchFamily="34" charset="0"/>
              </a:rPr>
              <a:t>ρίου</a:t>
            </a:r>
            <a:r>
              <a:rPr lang="en-US" sz="2000" b="1" i="1" dirty="0">
                <a:solidFill>
                  <a:schemeClr val="tx2"/>
                </a:solidFill>
                <a:latin typeface="Candara" panose="020E0502030303020204" pitchFamily="34" charset="0"/>
              </a:rPr>
              <a:t> 2019 / 7-10 </a:t>
            </a:r>
            <a:r>
              <a:rPr lang="en-US" sz="2000" b="1" i="1" dirty="0" err="1">
                <a:solidFill>
                  <a:schemeClr val="tx2"/>
                </a:solidFill>
                <a:latin typeface="Candara" panose="020E0502030303020204" pitchFamily="34" charset="0"/>
              </a:rPr>
              <a:t>Ιουλίου</a:t>
            </a:r>
            <a:r>
              <a:rPr lang="en-US" sz="2000" b="1" i="1" dirty="0">
                <a:solidFill>
                  <a:schemeClr val="tx2"/>
                </a:solidFill>
                <a:latin typeface="Candara" panose="020E0502030303020204" pitchFamily="34" charset="0"/>
              </a:rPr>
              <a:t> 2020. </a:t>
            </a:r>
          </a:p>
          <a:p>
            <a:pPr marL="384048" indent="-384048" defTabSz="914400">
              <a:lnSpc>
                <a:spcPct val="94000"/>
              </a:lnSpc>
              <a:spcAft>
                <a:spcPts val="200"/>
              </a:spcAft>
              <a:buFont typeface="Franklin Gothic Book" panose="020B0503020102020204" pitchFamily="34" charset="0"/>
              <a:buAutoNum type="arabicPeriod"/>
            </a:pPr>
            <a:r>
              <a:rPr lang="en-US" sz="2000" dirty="0" err="1">
                <a:solidFill>
                  <a:schemeClr val="tx2"/>
                </a:solidFill>
                <a:latin typeface="Candara" panose="020E0502030303020204" pitchFamily="34" charset="0"/>
              </a:rPr>
              <a:t>Το</a:t>
            </a:r>
            <a:r>
              <a:rPr lang="en-US" sz="2000" dirty="0">
                <a:solidFill>
                  <a:schemeClr val="tx2"/>
                </a:solidFill>
                <a:latin typeface="Candara" panose="020E0502030303020204" pitchFamily="34" charset="0"/>
              </a:rPr>
              <a:t> 2017 </a:t>
            </a:r>
            <a:r>
              <a:rPr lang="en-US" sz="2000" dirty="0" err="1">
                <a:solidFill>
                  <a:schemeClr val="tx2"/>
                </a:solidFill>
                <a:latin typeface="Candara" panose="020E0502030303020204" pitchFamily="34" charset="0"/>
              </a:rPr>
              <a:t>σημειώθηκε</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ε</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ίθεση</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με</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χρήση</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χημικών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μετρώντ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ς</a:t>
            </a:r>
            <a:r>
              <a:rPr lang="en-US" sz="2000" dirty="0">
                <a:solidFill>
                  <a:schemeClr val="tx2"/>
                </a:solidFill>
                <a:latin typeface="Candara" panose="020E0502030303020204" pitchFamily="34" charset="0"/>
              </a:rPr>
              <a:t> 80 απ</a:t>
            </a:r>
            <a:r>
              <a:rPr lang="en-US" sz="2000" dirty="0" err="1">
                <a:solidFill>
                  <a:schemeClr val="tx2"/>
                </a:solidFill>
                <a:latin typeface="Candara" panose="020E0502030303020204" pitchFamily="34" charset="0"/>
              </a:rPr>
              <a:t>ώλειες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φ</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ινόμενο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ο</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οίο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γράφετ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ι</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ως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έγκλημ</a:t>
            </a:r>
            <a:r>
              <a:rPr lang="en-US" sz="2000" dirty="0">
                <a:solidFill>
                  <a:schemeClr val="tx2"/>
                </a:solidFill>
                <a:latin typeface="Candara" panose="020E0502030303020204" pitchFamily="34" charset="0"/>
              </a:rPr>
              <a:t>α π</a:t>
            </a:r>
            <a:r>
              <a:rPr lang="en-US" sz="2000" dirty="0" err="1">
                <a:solidFill>
                  <a:schemeClr val="tx2"/>
                </a:solidFill>
                <a:latin typeface="Candara" panose="020E0502030303020204" pitchFamily="34" charset="0"/>
              </a:rPr>
              <a:t>ολέμου</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σύμφων</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με</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στ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τικό</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της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Ρώμης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του</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Διεθνούς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Ποινικού</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Δικ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στηρίου</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υτόχρον</a:t>
            </a:r>
            <a:r>
              <a:rPr lang="en-US" sz="2000" dirty="0">
                <a:solidFill>
                  <a:schemeClr val="tx2"/>
                </a:solidFill>
                <a:latin typeface="Candara" panose="020E0502030303020204" pitchFamily="34" charset="0"/>
              </a:rPr>
              <a:t>α πα</a:t>
            </a:r>
            <a:r>
              <a:rPr lang="en-US" sz="2000" dirty="0" err="1">
                <a:solidFill>
                  <a:schemeClr val="tx2"/>
                </a:solidFill>
                <a:latin typeface="Candara" panose="020E0502030303020204" pitchFamily="34" charset="0"/>
              </a:rPr>
              <a:t>ρ</a:t>
            </a:r>
            <a:r>
              <a:rPr lang="en-US" sz="2000" dirty="0">
                <a:solidFill>
                  <a:schemeClr val="tx2"/>
                </a:solidFill>
                <a:latin typeface="Candara" panose="020E0502030303020204" pitchFamily="34" charset="0"/>
              </a:rPr>
              <a:t>αβ</a:t>
            </a:r>
            <a:r>
              <a:rPr lang="en-US" sz="2000" dirty="0" err="1">
                <a:solidFill>
                  <a:schemeClr val="tx2"/>
                </a:solidFill>
                <a:latin typeface="Candara" panose="020E0502030303020204" pitchFamily="34" charset="0"/>
              </a:rPr>
              <a:t>ιάστηκ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ν</a:t>
            </a:r>
            <a:r>
              <a:rPr lang="en-US" sz="2000" dirty="0">
                <a:solidFill>
                  <a:schemeClr val="tx2"/>
                </a:solidFill>
                <a:latin typeface="Candara" panose="020E0502030303020204" pitchFamily="34" charset="0"/>
              </a:rPr>
              <a:t> α</a:t>
            </a:r>
            <a:r>
              <a:rPr lang="en-US" sz="2000" dirty="0" err="1">
                <a:solidFill>
                  <a:schemeClr val="tx2"/>
                </a:solidFill>
                <a:latin typeface="Candara" panose="020E0502030303020204" pitchFamily="34" charset="0"/>
              </a:rPr>
              <a:t>νθρώ</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ιν</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δικ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ιώμ</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λόγω</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της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χρήσης</a:t>
            </a:r>
            <a:r>
              <a:rPr lang="en-US" sz="2000" dirty="0">
                <a:solidFill>
                  <a:schemeClr val="tx2"/>
                </a:solidFill>
                <a:latin typeface="Candara" panose="020E0502030303020204" pitchFamily="34" charset="0"/>
              </a:rPr>
              <a:t> α</a:t>
            </a:r>
            <a:r>
              <a:rPr lang="en-US" sz="2000" dirty="0" err="1">
                <a:solidFill>
                  <a:schemeClr val="tx2"/>
                </a:solidFill>
                <a:latin typeface="Candara" panose="020E0502030303020204" pitchFamily="34" charset="0"/>
              </a:rPr>
              <a:t>σφυξιογόνων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διλητηριωδών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ι</a:t>
            </a:r>
            <a:r>
              <a:rPr lang="en-US" sz="2000" dirty="0">
                <a:solidFill>
                  <a:schemeClr val="tx2"/>
                </a:solidFill>
                <a:latin typeface="Candara" panose="020E0502030303020204" pitchFamily="34" charset="0"/>
              </a:rPr>
              <a:t> α</a:t>
            </a:r>
            <a:r>
              <a:rPr lang="en-US" sz="2000" dirty="0" err="1">
                <a:solidFill>
                  <a:schemeClr val="tx2"/>
                </a:solidFill>
                <a:latin typeface="Candara" panose="020E0502030303020204" pitchFamily="34" charset="0"/>
              </a:rPr>
              <a:t>έριων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υλικών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ι</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συσκευών</a:t>
            </a:r>
            <a:r>
              <a:rPr lang="en-US" sz="2000" dirty="0">
                <a:solidFill>
                  <a:schemeClr val="tx2"/>
                </a:solidFill>
                <a:latin typeface="Candara" panose="020E0502030303020204" pitchFamily="34" charset="0"/>
              </a:rPr>
              <a:t>. </a:t>
            </a:r>
          </a:p>
          <a:p>
            <a:pPr marL="384048" indent="-384048" defTabSz="914400">
              <a:lnSpc>
                <a:spcPct val="94000"/>
              </a:lnSpc>
              <a:spcAft>
                <a:spcPts val="200"/>
              </a:spcAft>
              <a:buFont typeface="Franklin Gothic Book" panose="020B0503020102020204" pitchFamily="34" charset="0"/>
              <a:buAutoNum type="arabicPeriod"/>
            </a:pPr>
            <a:r>
              <a:rPr lang="en-US" sz="2000" dirty="0" err="1">
                <a:solidFill>
                  <a:schemeClr val="tx2"/>
                </a:solidFill>
                <a:latin typeface="Candara" panose="020E0502030303020204" pitchFamily="34" charset="0"/>
              </a:rPr>
              <a:t>Μι</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έρευν</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σχετικά</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με</a:t>
            </a:r>
            <a:r>
              <a:rPr lang="en-US" sz="2000" dirty="0">
                <a:solidFill>
                  <a:schemeClr val="tx2"/>
                </a:solidFill>
                <a:latin typeface="Candara" panose="020E0502030303020204" pitchFamily="34" charset="0"/>
              </a:rPr>
              <a:t> 77 </a:t>
            </a:r>
            <a:r>
              <a:rPr lang="en-US" sz="2000" dirty="0" err="1">
                <a:solidFill>
                  <a:schemeClr val="tx2"/>
                </a:solidFill>
                <a:latin typeface="Candara" panose="020E0502030303020204" pitchFamily="34" charset="0"/>
              </a:rPr>
              <a:t>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γγελίες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γι</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χρήση</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χημικών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λων</a:t>
            </a:r>
            <a:r>
              <a:rPr lang="en-US" sz="2000" dirty="0">
                <a:solidFill>
                  <a:schemeClr val="tx2"/>
                </a:solidFill>
                <a:latin typeface="Candara" panose="020E0502030303020204" pitchFamily="34" charset="0"/>
              </a:rPr>
              <a:t> απ</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τη</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Συρί</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τέληξε</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στο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συμ</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έρ</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σμ</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ότι</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χημικά</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λ</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χρησιμο</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οιήθηκ</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ν</a:t>
            </a:r>
            <a:r>
              <a:rPr lang="en-US" sz="2000" dirty="0">
                <a:solidFill>
                  <a:schemeClr val="tx2"/>
                </a:solidFill>
                <a:latin typeface="Candara" panose="020E0502030303020204" pitchFamily="34" charset="0"/>
              </a:rPr>
              <a:t> π</a:t>
            </a:r>
            <a:r>
              <a:rPr lang="en-US" sz="2000" dirty="0" err="1">
                <a:solidFill>
                  <a:schemeClr val="tx2"/>
                </a:solidFill>
                <a:latin typeface="Candara" panose="020E0502030303020204" pitchFamily="34" charset="0"/>
              </a:rPr>
              <a:t>ιθ</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νότ</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τ</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ή</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σίγουρ</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σε</a:t>
            </a:r>
            <a:r>
              <a:rPr lang="en-US" sz="2000" dirty="0">
                <a:solidFill>
                  <a:schemeClr val="tx2"/>
                </a:solidFill>
                <a:latin typeface="Candara" panose="020E0502030303020204" pitchFamily="34" charset="0"/>
              </a:rPr>
              <a:t> 17 π</a:t>
            </a:r>
            <a:r>
              <a:rPr lang="en-US" sz="2000" dirty="0" err="1">
                <a:solidFill>
                  <a:schemeClr val="tx2"/>
                </a:solidFill>
                <a:latin typeface="Candara" panose="020E0502030303020204" pitchFamily="34" charset="0"/>
              </a:rPr>
              <a:t>ερι</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τώσεις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ως</a:t>
            </a:r>
            <a:r>
              <a:rPr lang="en-US" sz="2000" dirty="0">
                <a:solidFill>
                  <a:schemeClr val="tx2"/>
                </a:solidFill>
                <a:latin typeface="Candara" panose="020E0502030303020204" pitchFamily="34" charset="0"/>
              </a:rPr>
              <a:t> α</a:t>
            </a:r>
            <a:r>
              <a:rPr lang="en-US" sz="2000" dirty="0" err="1">
                <a:solidFill>
                  <a:schemeClr val="tx2"/>
                </a:solidFill>
                <a:latin typeface="Candara" panose="020E0502030303020204" pitchFamily="34" charset="0"/>
              </a:rPr>
              <a:t>νέφερε</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Οργ</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νισμός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γι</a:t>
            </a:r>
            <a:r>
              <a:rPr lang="en-US" sz="2000" dirty="0">
                <a:solidFill>
                  <a:schemeClr val="tx2"/>
                </a:solidFill>
                <a:latin typeface="Candara" panose="020E0502030303020204" pitchFamily="34" charset="0"/>
              </a:rPr>
              <a:t>α </a:t>
            </a:r>
            <a:r>
              <a:rPr lang="en-US" sz="2000" dirty="0" err="1">
                <a:solidFill>
                  <a:schemeClr val="tx2"/>
                </a:solidFill>
                <a:latin typeface="Candara" panose="020E0502030303020204" pitchFamily="34" charset="0"/>
              </a:rPr>
              <a:t>την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Α</a:t>
            </a:r>
            <a:r>
              <a:rPr lang="en-US" sz="2000" dirty="0">
                <a:solidFill>
                  <a:schemeClr val="tx2"/>
                </a:solidFill>
                <a:latin typeface="Candara" panose="020E0502030303020204" pitchFamily="34" charset="0"/>
              </a:rPr>
              <a:t>πα</a:t>
            </a:r>
            <a:r>
              <a:rPr lang="en-US" sz="2000" dirty="0" err="1">
                <a:solidFill>
                  <a:schemeClr val="tx2"/>
                </a:solidFill>
                <a:latin typeface="Candara" panose="020E0502030303020204" pitchFamily="34" charset="0"/>
              </a:rPr>
              <a:t>γόρευση</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των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Χημικών</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Ό</a:t>
            </a:r>
            <a:r>
              <a:rPr lang="en-US" sz="2000" dirty="0">
                <a:solidFill>
                  <a:schemeClr val="tx2"/>
                </a:solidFill>
                <a:latin typeface="Candara" panose="020E0502030303020204" pitchFamily="34" charset="0"/>
              </a:rPr>
              <a:t>π</a:t>
            </a:r>
            <a:r>
              <a:rPr lang="en-US" sz="2000" dirty="0" err="1">
                <a:solidFill>
                  <a:schemeClr val="tx2"/>
                </a:solidFill>
                <a:latin typeface="Candara" panose="020E0502030303020204" pitchFamily="34" charset="0"/>
              </a:rPr>
              <a:t>λων</a:t>
            </a:r>
            <a:r>
              <a:rPr lang="en-US" sz="2000" dirty="0">
                <a:solidFill>
                  <a:schemeClr val="tx2"/>
                </a:solidFill>
                <a:latin typeface="Candara" panose="020E0502030303020204" pitchFamily="34" charset="0"/>
              </a:rPr>
              <a:t> (OPCW) </a:t>
            </a:r>
            <a:r>
              <a:rPr lang="en-US" sz="2000" dirty="0" err="1">
                <a:solidFill>
                  <a:schemeClr val="tx2"/>
                </a:solidFill>
                <a:latin typeface="Candara" panose="020E0502030303020204" pitchFamily="34" charset="0"/>
              </a:rPr>
              <a:t>στο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Συμ</a:t>
            </a:r>
            <a:r>
              <a:rPr lang="en-US" sz="2000" dirty="0">
                <a:solidFill>
                  <a:schemeClr val="tx2"/>
                </a:solidFill>
                <a:latin typeface="Candara" panose="020E0502030303020204" pitchFamily="34" charset="0"/>
              </a:rPr>
              <a:t>β</a:t>
            </a:r>
            <a:r>
              <a:rPr lang="en-US" sz="2000" dirty="0" err="1">
                <a:solidFill>
                  <a:schemeClr val="tx2"/>
                </a:solidFill>
                <a:latin typeface="Candara" panose="020E0502030303020204" pitchFamily="34" charset="0"/>
              </a:rPr>
              <a:t>ούλιο</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Ασφ</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λεί</a:t>
            </a:r>
            <a:r>
              <a:rPr lang="en-US" sz="2000" dirty="0">
                <a:solidFill>
                  <a:schemeClr val="tx2"/>
                </a:solidFill>
                <a:latin typeface="Candara" panose="020E0502030303020204" pitchFamily="34" charset="0"/>
              </a:rPr>
              <a:t>α</a:t>
            </a:r>
            <a:r>
              <a:rPr lang="en-US" sz="2000" dirty="0" err="1">
                <a:solidFill>
                  <a:schemeClr val="tx2"/>
                </a:solidFill>
                <a:latin typeface="Candara" panose="020E0502030303020204" pitchFamily="34" charset="0"/>
              </a:rPr>
              <a:t>ς</a:t>
            </a:r>
            <a:r>
              <a:rPr lang="en-US" sz="2000" dirty="0">
                <a:solidFill>
                  <a:schemeClr val="tx2"/>
                </a:solidFill>
                <a:latin typeface="Candara" panose="020E0502030303020204" pitchFamily="34" charset="0"/>
              </a:rPr>
              <a:t> </a:t>
            </a:r>
            <a:r>
              <a:rPr lang="en-US" sz="2000" dirty="0" err="1">
                <a:solidFill>
                  <a:schemeClr val="tx2"/>
                </a:solidFill>
                <a:latin typeface="Candara" panose="020E0502030303020204" pitchFamily="34" charset="0"/>
              </a:rPr>
              <a:t>του</a:t>
            </a:r>
            <a:r>
              <a:rPr lang="en-US" sz="2000" dirty="0">
                <a:solidFill>
                  <a:schemeClr val="tx2"/>
                </a:solidFill>
                <a:latin typeface="Candara" panose="020E0502030303020204" pitchFamily="34" charset="0"/>
              </a:rPr>
              <a:t> ΟΗΕ </a:t>
            </a:r>
            <a:r>
              <a:rPr lang="en-US" sz="2000" dirty="0" err="1">
                <a:solidFill>
                  <a:schemeClr val="tx2"/>
                </a:solidFill>
                <a:latin typeface="Candara" panose="020E0502030303020204" pitchFamily="34" charset="0"/>
              </a:rPr>
              <a:t>στις</a:t>
            </a:r>
            <a:r>
              <a:rPr lang="en-US" sz="2000" dirty="0">
                <a:solidFill>
                  <a:schemeClr val="tx2"/>
                </a:solidFill>
                <a:latin typeface="Candara" panose="020E0502030303020204" pitchFamily="34" charset="0"/>
              </a:rPr>
              <a:t> 3 </a:t>
            </a:r>
            <a:r>
              <a:rPr lang="en-US" sz="2000" dirty="0" err="1">
                <a:solidFill>
                  <a:schemeClr val="tx2"/>
                </a:solidFill>
                <a:latin typeface="Candara" panose="020E0502030303020204" pitchFamily="34" charset="0"/>
              </a:rPr>
              <a:t>Ιουνίου</a:t>
            </a:r>
            <a:r>
              <a:rPr lang="en-US" sz="2000" dirty="0">
                <a:solidFill>
                  <a:schemeClr val="tx2"/>
                </a:solidFill>
                <a:latin typeface="Candara" panose="020E0502030303020204" pitchFamily="34" charset="0"/>
              </a:rPr>
              <a:t> 2021.</a:t>
            </a:r>
          </a:p>
        </p:txBody>
      </p:sp>
    </p:spTree>
    <p:extLst>
      <p:ext uri="{BB962C8B-B14F-4D97-AF65-F5344CB8AC3E}">
        <p14:creationId xmlns:p14="http://schemas.microsoft.com/office/powerpoint/2010/main" val="303855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727FD-3C8F-E7D1-0F47-D73701F5AC82}"/>
              </a:ext>
            </a:extLst>
          </p:cNvPr>
          <p:cNvSpPr txBox="1"/>
          <p:nvPr/>
        </p:nvSpPr>
        <p:spPr>
          <a:xfrm>
            <a:off x="697830" y="0"/>
            <a:ext cx="11129211" cy="3139321"/>
          </a:xfrm>
          <a:prstGeom prst="rect">
            <a:avLst/>
          </a:prstGeom>
          <a:noFill/>
        </p:spPr>
        <p:txBody>
          <a:bodyPr wrap="square" rtlCol="0">
            <a:spAutoFit/>
          </a:bodyPr>
          <a:lstStyle/>
          <a:p>
            <a:pPr marL="285750" indent="-285750">
              <a:buFont typeface="Arial" panose="020B0604020202020204" pitchFamily="34" charset="0"/>
              <a:buChar char="•"/>
            </a:pPr>
            <a:r>
              <a:rPr lang="el-GR" dirty="0">
                <a:latin typeface="Candara" panose="020E0502030303020204" pitchFamily="34" charset="0"/>
              </a:rPr>
              <a:t>Καταγράφηκαν 222 χημικές επιθέσεις από την περίοδο 2014-2024 όπου το 98% αποδίδεται στο καθεστώς </a:t>
            </a:r>
            <a:r>
              <a:rPr lang="el-GR" dirty="0" err="1">
                <a:latin typeface="Candara" panose="020E0502030303020204" pitchFamily="34" charset="0"/>
              </a:rPr>
              <a:t>Ασάντ</a:t>
            </a:r>
            <a:r>
              <a:rPr lang="el-GR" dirty="0">
                <a:latin typeface="Candara" panose="020E0502030303020204" pitchFamily="34" charset="0"/>
              </a:rPr>
              <a:t> που είχε ως αποτέλεσμα το βίαιο θάνατο πάνω από 1.500 ανθρώπων και τραυματισμό 12.500 ή και περισσότερων, το καθεστώς αδιαφορούσε για τη σύμβαση για τα χημικά όπλα </a:t>
            </a:r>
            <a:r>
              <a:rPr lang="en-GB" dirty="0">
                <a:latin typeface="Candara" panose="020E0502030303020204" pitchFamily="34" charset="0"/>
              </a:rPr>
              <a:t>(CWC)</a:t>
            </a:r>
            <a:r>
              <a:rPr lang="en-US" dirty="0">
                <a:latin typeface="Candara" panose="020E0502030303020204" pitchFamily="34" charset="0"/>
              </a:rPr>
              <a:t> (chemical weapons convection). </a:t>
            </a:r>
          </a:p>
          <a:p>
            <a:pPr marL="285750" indent="-285750">
              <a:buFont typeface="Arial" panose="020B0604020202020204" pitchFamily="34" charset="0"/>
              <a:buChar char="•"/>
            </a:pPr>
            <a:r>
              <a:rPr lang="el-GR" dirty="0">
                <a:latin typeface="Candara" panose="020E0502030303020204" pitchFamily="34" charset="0"/>
              </a:rPr>
              <a:t>Η Συρία είχε υπογράψει την προαναφερθείσα σύμβαση το 2013 παρόλο που είχε στην κατοχή της χημικά όπλα και τα χρησιμοποίησε παραβιάζοντας ανερυθρίαστα το διεθνές δίκιο. Μία ρεαλιστική θέαση και ερμηνεία αυτού του του γεγονότος θα έδειχνε ότι οι διεθνείς συμφωνίες εξαρτώνται από την πολιτική βούληση των Δρώντων μέσα διεθνές σύστημα (κράτη).</a:t>
            </a:r>
          </a:p>
          <a:p>
            <a:pPr marL="285750" indent="-285750">
              <a:buFont typeface="Arial" panose="020B0604020202020204" pitchFamily="34" charset="0"/>
              <a:buChar char="•"/>
            </a:pPr>
            <a:r>
              <a:rPr lang="el-GR" dirty="0">
                <a:latin typeface="Candara" panose="020E0502030303020204" pitchFamily="34" charset="0"/>
              </a:rPr>
              <a:t>Δυστυχώς το διεθνές σύστημα και οι διεθνείς οργανισμοί απέτυχαν να δράσουν διότι τα βέτο της Ρωσίας και ενίοτε και της Κίνας έδεναν τα χέρια τους. Κοινώς, το πρόβλημα δεν ήταν η έλλειψη στοιχείων. </a:t>
            </a:r>
            <a:endParaRPr lang="en-GR" dirty="0">
              <a:latin typeface="Candara" panose="020E0502030303020204" pitchFamily="34" charset="0"/>
            </a:endParaRPr>
          </a:p>
        </p:txBody>
      </p:sp>
      <p:sp>
        <p:nvSpPr>
          <p:cNvPr id="3" name="TextBox 2">
            <a:extLst>
              <a:ext uri="{FF2B5EF4-FFF2-40B4-BE49-F238E27FC236}">
                <a16:creationId xmlns:a16="http://schemas.microsoft.com/office/drawing/2014/main" id="{FC8ED683-2D16-B34F-12CF-FC70363D6CB4}"/>
              </a:ext>
            </a:extLst>
          </p:cNvPr>
          <p:cNvSpPr txBox="1"/>
          <p:nvPr/>
        </p:nvSpPr>
        <p:spPr>
          <a:xfrm>
            <a:off x="2646947" y="3718680"/>
            <a:ext cx="9396663" cy="2862322"/>
          </a:xfrm>
          <a:prstGeom prst="rect">
            <a:avLst/>
          </a:prstGeom>
          <a:noFill/>
        </p:spPr>
        <p:txBody>
          <a:bodyPr wrap="square" rtlCol="0">
            <a:spAutoFit/>
          </a:bodyPr>
          <a:lstStyle/>
          <a:p>
            <a:pPr marL="285750" indent="-285750" algn="r">
              <a:buFont typeface="Arial" panose="020B0604020202020204" pitchFamily="34" charset="0"/>
              <a:buChar char="•"/>
            </a:pPr>
            <a:r>
              <a:rPr lang="el-GR" dirty="0">
                <a:latin typeface="Candara" panose="020E0502030303020204" pitchFamily="34" charset="0"/>
              </a:rPr>
              <a:t>Οι κύριοι λόγοι για τους οποίους η Ρωσία ήθελε να μη εφαρμοστούν στη πράξη ή κυρώσεις ή κάποια στρατιωτική επέμβαση ήταν διότι η Συρία αποτελεί ουσιαστικό σύμμαχο της στη μέση ανατολή αφενός λόγο του ότι μια παρέμβαση του ΟΗΕ  θα ήταν μια ιδιαίτερα ζημιογόνα κίνηση.</a:t>
            </a:r>
          </a:p>
          <a:p>
            <a:pPr marL="285750" indent="-285750" algn="r">
              <a:buFont typeface="Arial" panose="020B0604020202020204" pitchFamily="34" charset="0"/>
              <a:buChar char="•"/>
            </a:pPr>
            <a:r>
              <a:rPr lang="el-GR" dirty="0">
                <a:latin typeface="Candara" panose="020E0502030303020204" pitchFamily="34" charset="0"/>
              </a:rPr>
              <a:t>Γεωπολιτικά αν το επέτρεπε θα άνοιγε τη πόρτα στη δύση αλλά και αφετέρου και ιδεολογικά λόγο το ότι το καθεστώς </a:t>
            </a:r>
            <a:r>
              <a:rPr lang="el-GR" dirty="0" err="1">
                <a:latin typeface="Candara" panose="020E0502030303020204" pitchFamily="34" charset="0"/>
              </a:rPr>
              <a:t>Ασάντ</a:t>
            </a:r>
            <a:r>
              <a:rPr lang="el-GR" dirty="0">
                <a:latin typeface="Candara" panose="020E0502030303020204" pitchFamily="34" charset="0"/>
              </a:rPr>
              <a:t> ήταν ένα ουσιαστικό αντίβαρο στη κυριαρχία της Δύσης-δυτική επιρροή.</a:t>
            </a:r>
          </a:p>
          <a:p>
            <a:pPr marL="285750" indent="-285750" algn="r">
              <a:buFont typeface="Arial" panose="020B0604020202020204" pitchFamily="34" charset="0"/>
              <a:buChar char="•"/>
            </a:pPr>
            <a:r>
              <a:rPr lang="el-GR" dirty="0">
                <a:latin typeface="Candara" panose="020E0502030303020204" pitchFamily="34" charset="0"/>
              </a:rPr>
              <a:t>Η ρωσική ναυτική βάση </a:t>
            </a:r>
            <a:r>
              <a:rPr lang="en-GB" dirty="0">
                <a:latin typeface="Candara" panose="020E0502030303020204" pitchFamily="34" charset="0"/>
              </a:rPr>
              <a:t>Tartus </a:t>
            </a:r>
            <a:r>
              <a:rPr lang="el-GR" dirty="0">
                <a:latin typeface="Candara" panose="020E0502030303020204" pitchFamily="34" charset="0"/>
              </a:rPr>
              <a:t>και η στρατιωτική υποστήριξη του </a:t>
            </a:r>
            <a:r>
              <a:rPr lang="el-GR" dirty="0" err="1">
                <a:latin typeface="Candara" panose="020E0502030303020204" pitchFamily="34" charset="0"/>
              </a:rPr>
              <a:t>Ασάντ</a:t>
            </a:r>
            <a:r>
              <a:rPr lang="el-GR" dirty="0">
                <a:latin typeface="Candara" panose="020E0502030303020204" pitchFamily="34" charset="0"/>
              </a:rPr>
              <a:t> Συνέβαλε στην συνέχιση της ρωσικής επιρροής στη μέση ανατολή αλλά και λειτουργούσε και ως ένα ιδεολογικό σύμβολο κόντρα στην αμερικανική παρέμβαση.</a:t>
            </a:r>
            <a:endParaRPr lang="en-GR" dirty="0">
              <a:latin typeface="Candara" panose="020E0502030303020204" pitchFamily="34" charset="0"/>
            </a:endParaRPr>
          </a:p>
        </p:txBody>
      </p:sp>
    </p:spTree>
    <p:extLst>
      <p:ext uri="{BB962C8B-B14F-4D97-AF65-F5344CB8AC3E}">
        <p14:creationId xmlns:p14="http://schemas.microsoft.com/office/powerpoint/2010/main" val="140154540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736</TotalTime>
  <Words>2048</Words>
  <Application>Microsoft Macintosh PowerPoint</Application>
  <PresentationFormat>Widescreen</PresentationFormat>
  <Paragraphs>74</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Candara</vt:lpstr>
      <vt:lpstr>Franklin Gothic Book</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Νικολ Νατσιου</dc:creator>
  <cp:lastModifiedBy>Νικολ Νατσιου</cp:lastModifiedBy>
  <cp:revision>7</cp:revision>
  <dcterms:created xsi:type="dcterms:W3CDTF">2026-03-26T15:36:21Z</dcterms:created>
  <dcterms:modified xsi:type="dcterms:W3CDTF">2026-03-30T18:06:47Z</dcterms:modified>
</cp:coreProperties>
</file>