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5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4465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711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2318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6065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8411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6886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5562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8505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0419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862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7234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1890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1665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7603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3826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6374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1721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EB793-956F-4D6F-829C-25048B7CBB18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73F56-FA55-46E7-B9AC-F41E385B05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57180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33FAC9E-1B4E-709C-EF6D-53EBFD5BC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2703" y="1289888"/>
            <a:ext cx="5854698" cy="4278224"/>
          </a:xfrm>
        </p:spPr>
        <p:txBody>
          <a:bodyPr anchor="ctr">
            <a:normAutofit/>
          </a:bodyPr>
          <a:lstStyle/>
          <a:p>
            <a:pPr algn="r"/>
            <a:r>
              <a:rPr lang="el-GR" sz="5000"/>
              <a:t>Όπλα Μαζικής Καταστροφής στη σύγχρονη Διεθνή πολιτική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51168E4-526E-940C-1DB9-FA445AAAFE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18221" y="1289889"/>
            <a:ext cx="2989891" cy="4278223"/>
          </a:xfrm>
        </p:spPr>
        <p:txBody>
          <a:bodyPr anchor="ctr">
            <a:normAutofit/>
          </a:bodyPr>
          <a:lstStyle/>
          <a:p>
            <a:pPr algn="l"/>
            <a:r>
              <a:rPr lang="el-GR"/>
              <a:t>Αποτροπή, Διάδοση και διεθνής ασφάλεια </a:t>
            </a:r>
          </a:p>
        </p:txBody>
      </p:sp>
    </p:spTree>
    <p:extLst>
      <p:ext uri="{BB962C8B-B14F-4D97-AF65-F5344CB8AC3E}">
        <p14:creationId xmlns:p14="http://schemas.microsoft.com/office/powerpoint/2010/main" val="345103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B996A54-0CDD-4A46-B3D2-02F43219A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BF1B8995-FA61-02D9-56B4-D82EA47B6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6" y="1122001"/>
            <a:ext cx="3040685" cy="4613999"/>
          </a:xfrm>
        </p:spPr>
        <p:txBody>
          <a:bodyPr anchor="ctr">
            <a:normAutofit/>
          </a:bodyPr>
          <a:lstStyle/>
          <a:p>
            <a:pPr algn="l"/>
            <a:r>
              <a:rPr lang="el-GR" sz="2400" b="0">
                <a:solidFill>
                  <a:srgbClr val="FFFFFF"/>
                </a:solidFill>
                <a:effectLst/>
              </a:rPr>
              <a:t>Θεωρητικές Προσεγγίσεις στις Διεθνείς Σχέσεις για τα ΟΜΚ</a:t>
            </a:r>
            <a:br>
              <a:rPr lang="el-GR" sz="2400" b="0">
                <a:solidFill>
                  <a:srgbClr val="FFFFFF"/>
                </a:solidFill>
                <a:effectLst/>
              </a:rPr>
            </a:br>
            <a:endParaRPr lang="el-GR" sz="2400">
              <a:solidFill>
                <a:srgbClr val="FFFFFF"/>
              </a:solidFill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F0BB8C-8C08-44AD-9EBB-B43BE66A5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129" y="0"/>
            <a:ext cx="812987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Θέση περιεχομένου 2">
            <a:extLst>
              <a:ext uri="{FF2B5EF4-FFF2-40B4-BE49-F238E27FC236}">
                <a16:creationId xmlns:a16="http://schemas.microsoft.com/office/drawing/2014/main" id="{B101065D-6AD9-B5CD-CB9F-FF03E80A0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1641" y="743578"/>
            <a:ext cx="6566564" cy="5139697"/>
          </a:xfrm>
        </p:spPr>
        <p:txBody>
          <a:bodyPr anchor="ctr">
            <a:normAutofit fontScale="92500" lnSpcReduction="10000"/>
          </a:bodyPr>
          <a:lstStyle/>
          <a:p>
            <a:pPr fontAlgn="auto">
              <a:lnSpc>
                <a:spcPct val="110000"/>
              </a:lnSpc>
            </a:pPr>
            <a:r>
              <a:rPr lang="el-GR" sz="1600" b="1" dirty="0">
                <a:effectLst/>
              </a:rPr>
              <a:t>Ρεαλισμός</a:t>
            </a:r>
            <a:r>
              <a:rPr lang="el-GR" sz="1600" dirty="0">
                <a:effectLst/>
              </a:rPr>
              <a:t>: Τα ΟΜΚ ενισχύουν την αποτροπή και την επιβίωση των κρατών σε ένα αναρχικό διεθνές σύστημα, δημιουργώντας ισορροπίες τρόμου.</a:t>
            </a:r>
          </a:p>
          <a:p>
            <a:pPr lvl="1" fontAlgn="auto">
              <a:lnSpc>
                <a:spcPct val="110000"/>
              </a:lnSpc>
            </a:pPr>
            <a:r>
              <a:rPr lang="el-GR" sz="1600" dirty="0">
                <a:effectLst/>
              </a:rPr>
              <a:t>Ανάγκη για αυτοβοήθεια (</a:t>
            </a:r>
            <a:r>
              <a:rPr lang="el-GR" sz="1600" dirty="0" err="1">
                <a:effectLst/>
              </a:rPr>
              <a:t>self-help</a:t>
            </a:r>
            <a:r>
              <a:rPr lang="el-GR" sz="1600" dirty="0">
                <a:effectLst/>
              </a:rPr>
              <a:t>) και εξασφάλιση ισχύος.</a:t>
            </a:r>
          </a:p>
          <a:p>
            <a:pPr lvl="1" fontAlgn="auto">
              <a:lnSpc>
                <a:spcPct val="110000"/>
              </a:lnSpc>
            </a:pPr>
            <a:r>
              <a:rPr lang="el-GR" sz="1600" dirty="0">
                <a:effectLst/>
              </a:rPr>
              <a:t>Πυρηνική αποτροπή (</a:t>
            </a:r>
            <a:r>
              <a:rPr lang="el-GR" sz="1600" dirty="0" err="1">
                <a:effectLst/>
              </a:rPr>
              <a:t>deterrence</a:t>
            </a:r>
            <a:r>
              <a:rPr lang="el-GR" sz="1600" dirty="0">
                <a:effectLst/>
              </a:rPr>
              <a:t>): Ο φόβος της αμοιβαίας καταστροφής αποτρέπει μεγάλους πολέμους.</a:t>
            </a:r>
          </a:p>
          <a:p>
            <a:pPr fontAlgn="auto">
              <a:lnSpc>
                <a:spcPct val="110000"/>
              </a:lnSpc>
            </a:pPr>
            <a:r>
              <a:rPr lang="el-GR" sz="1600" b="1" dirty="0">
                <a:effectLst/>
              </a:rPr>
              <a:t>Φιλελευθερισμός:</a:t>
            </a:r>
            <a:r>
              <a:rPr lang="el-GR" sz="1600" dirty="0">
                <a:effectLst/>
              </a:rPr>
              <a:t> Εστιάζει στη δυνατότητα διεθνούς συνεργασίας, θεσμών και συνθηκών για τον έλεγχο των ΟΜΚ και τον συλλογικό αφοπλισμό.</a:t>
            </a:r>
          </a:p>
          <a:p>
            <a:pPr lvl="1" fontAlgn="auto">
              <a:lnSpc>
                <a:spcPct val="110000"/>
              </a:lnSpc>
            </a:pPr>
            <a:r>
              <a:rPr lang="el-GR" sz="1600" dirty="0">
                <a:effectLst/>
              </a:rPr>
              <a:t>Ρόλος διεθνών οργανισμών (π.χ., ΟΗΕ, IAEA) και συνθηκών (NPT).</a:t>
            </a:r>
          </a:p>
          <a:p>
            <a:pPr lvl="1" fontAlgn="auto">
              <a:lnSpc>
                <a:spcPct val="110000"/>
              </a:lnSpc>
            </a:pPr>
            <a:r>
              <a:rPr lang="el-GR" sz="1600" dirty="0">
                <a:effectLst/>
              </a:rPr>
              <a:t>Διαφάνεια, εμπιστοσύνη και κοινά συμφέροντα μπορούν να οδηγήσουν σε μη διάδοση.</a:t>
            </a:r>
          </a:p>
          <a:p>
            <a:pPr fontAlgn="auto">
              <a:lnSpc>
                <a:spcPct val="110000"/>
              </a:lnSpc>
            </a:pPr>
            <a:r>
              <a:rPr lang="el-GR" sz="1600" b="1" dirty="0">
                <a:effectLst/>
              </a:rPr>
              <a:t>Κονστρουκτιβισμός:</a:t>
            </a:r>
            <a:r>
              <a:rPr lang="el-GR" sz="1600" dirty="0">
                <a:effectLst/>
              </a:rPr>
              <a:t> Αναδεικνύει τον ρόλο των ιδεών, των ταυτοτήτων και των κανόνων στην διαμόρφωση της απειλής των ΟΜΚ και της συμπεριφοράς των κρατών απέναντί τους.</a:t>
            </a:r>
          </a:p>
          <a:p>
            <a:pPr lvl="1" fontAlgn="auto">
              <a:lnSpc>
                <a:spcPct val="110000"/>
              </a:lnSpc>
            </a:pPr>
            <a:r>
              <a:rPr lang="el-GR" sz="1600" dirty="0">
                <a:effectLst/>
              </a:rPr>
              <a:t>Η έννοια του "τι είναι όπλο" και "τι είναι απειλή" είναι κοινωνικά κατασκευασμένη.</a:t>
            </a:r>
          </a:p>
          <a:p>
            <a:pPr lvl="1" fontAlgn="auto">
              <a:lnSpc>
                <a:spcPct val="110000"/>
              </a:lnSpc>
            </a:pPr>
            <a:r>
              <a:rPr lang="el-GR" sz="1600" dirty="0">
                <a:effectLst/>
              </a:rPr>
              <a:t>Επίδραση των κανόνων μη διάδοσης και της διεθνούς κοινωνίας στην </a:t>
            </a:r>
            <a:r>
              <a:rPr lang="el-GR" sz="1600" dirty="0" err="1">
                <a:effectLst/>
              </a:rPr>
              <a:t>απονομιμοποίηση</a:t>
            </a:r>
            <a:r>
              <a:rPr lang="el-GR" sz="1600" dirty="0">
                <a:effectLst/>
              </a:rPr>
              <a:t> των ΟΜΚ.</a:t>
            </a:r>
          </a:p>
          <a:p>
            <a:pPr>
              <a:lnSpc>
                <a:spcPct val="110000"/>
              </a:lnSpc>
            </a:pP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3007450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3DE57C-A093-19F9-CD42-1235E0BBD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840042"/>
          </a:xfrm>
        </p:spPr>
        <p:txBody>
          <a:bodyPr/>
          <a:lstStyle/>
          <a:p>
            <a:r>
              <a:rPr lang="el-GR" dirty="0"/>
              <a:t>Πίνακας περιεχομένων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CF756B6-9909-1BBD-E414-BA8BBB783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557495"/>
            <a:ext cx="7419904" cy="3888713"/>
          </a:xfrm>
        </p:spPr>
        <p:txBody>
          <a:bodyPr/>
          <a:lstStyle/>
          <a:p>
            <a:pPr lvl="0"/>
            <a:r>
              <a:rPr lang="el-GR" dirty="0">
                <a:effectLst/>
              </a:rPr>
              <a:t>Εισαγωγή: Ορισμός και Ιστορική Εξέλιξη των ΟΜΚ</a:t>
            </a:r>
          </a:p>
          <a:p>
            <a:pPr lvl="0"/>
            <a:r>
              <a:rPr lang="el-GR" dirty="0">
                <a:effectLst/>
              </a:rPr>
              <a:t>Ο Αρχικός Ορισμός: Αεροπορικοί Βομβαρδισμοί</a:t>
            </a:r>
          </a:p>
          <a:p>
            <a:pPr lvl="0"/>
            <a:r>
              <a:rPr lang="el-GR" dirty="0">
                <a:effectLst/>
              </a:rPr>
              <a:t>Ο Σύγχρονος Ορισμός: Βασικές Κατηγορίες ΟΜΚ</a:t>
            </a:r>
          </a:p>
          <a:p>
            <a:pPr lvl="0"/>
            <a:r>
              <a:rPr lang="el-GR" dirty="0">
                <a:effectLst/>
              </a:rPr>
              <a:t>Πυρηνικά Όπλα: Φύση και Διάδοση</a:t>
            </a:r>
          </a:p>
          <a:p>
            <a:pPr lvl="0"/>
            <a:r>
              <a:rPr lang="el-GR" dirty="0">
                <a:effectLst/>
              </a:rPr>
              <a:t>Έλεγχος Εξοπλισμών και Διεθνείς Προσπάθειες Μη Διάδοσης</a:t>
            </a:r>
          </a:p>
          <a:p>
            <a:pPr lvl="0"/>
            <a:r>
              <a:rPr lang="el-GR" dirty="0">
                <a:effectLst/>
              </a:rPr>
              <a:t>Προκλήσεις και Μελλοντικές Προοπτικές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16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C052280-388E-4151-A1EB-5236D4FCC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F560251B-5325-5F99-8E15-38CDCC418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6" y="927100"/>
            <a:ext cx="3418766" cy="4616450"/>
          </a:xfrm>
        </p:spPr>
        <p:txBody>
          <a:bodyPr>
            <a:normAutofit/>
          </a:bodyPr>
          <a:lstStyle/>
          <a:p>
            <a:r>
              <a:rPr lang="el-GR" dirty="0">
                <a:effectLst/>
              </a:rPr>
              <a:t>Ορισμός και Ιστορική Εξέλιξη των ΟΜΚ</a:t>
            </a:r>
            <a:br>
              <a:rPr lang="el-GR" dirty="0">
                <a:effectLst/>
              </a:rPr>
            </a:br>
            <a:endParaRPr lang="el-GR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4251C3-E720-4363-8AF0-20AD31937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301359"/>
            <a:ext cx="0" cy="191135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20E6506-8BD1-0B8A-AED2-4913133F1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29" y="971549"/>
            <a:ext cx="6291528" cy="4616450"/>
          </a:xfrm>
        </p:spPr>
        <p:txBody>
          <a:bodyPr anchor="ctr">
            <a:normAutofit/>
          </a:bodyPr>
          <a:lstStyle/>
          <a:p>
            <a:pPr fontAlgn="auto">
              <a:lnSpc>
                <a:spcPct val="110000"/>
              </a:lnSpc>
            </a:pPr>
            <a:r>
              <a:rPr lang="el-GR" dirty="0"/>
              <a:t>Ο όρος «ΟΜΚ» εισήχθη το 1937 από τον Αρχιεπίσκοπο </a:t>
            </a:r>
            <a:r>
              <a:rPr lang="el-GR" dirty="0" err="1"/>
              <a:t>Lang</a:t>
            </a:r>
            <a:r>
              <a:rPr lang="el-GR" dirty="0"/>
              <a:t>, ως αντίδραση στις καταστροφές αεροπορικών επιθέσεων.</a:t>
            </a:r>
          </a:p>
          <a:p>
            <a:pPr fontAlgn="auto">
              <a:lnSpc>
                <a:spcPct val="110000"/>
              </a:lnSpc>
            </a:pPr>
            <a:r>
              <a:rPr lang="el-GR" dirty="0"/>
              <a:t>Πρώιμες χρήσεις αεροπορικού βομβαρδισμού: Ο Υπολοχαγός </a:t>
            </a:r>
            <a:r>
              <a:rPr lang="el-GR" dirty="0" err="1"/>
              <a:t>Gavotti</a:t>
            </a:r>
            <a:r>
              <a:rPr lang="el-GR" dirty="0"/>
              <a:t> το 1911 και η ευρεία χρήση αεροσκαφών και Ζέπελιν στον Α' Παγκόσμιο Πόλεμο.</a:t>
            </a:r>
          </a:p>
          <a:p>
            <a:pPr fontAlgn="auto">
              <a:lnSpc>
                <a:spcPct val="110000"/>
              </a:lnSpc>
            </a:pPr>
            <a:r>
              <a:rPr lang="el-GR" dirty="0"/>
              <a:t>Εκτεταμένες καταστροφές στον Β' Παγκόσμιο Πόλεμο, με παραδείγματα τη </a:t>
            </a:r>
            <a:r>
              <a:rPr lang="el-GR" dirty="0" err="1"/>
              <a:t>Γκερνίκα</a:t>
            </a:r>
            <a:r>
              <a:rPr lang="el-GR" dirty="0"/>
              <a:t> και τους βομβαρδισμούς πόλεων όπως η Δρέσδη.</a:t>
            </a:r>
          </a:p>
          <a:p>
            <a:pPr fontAlgn="auto">
              <a:lnSpc>
                <a:spcPct val="110000"/>
              </a:lnSpc>
            </a:pPr>
            <a:r>
              <a:rPr lang="el-GR" dirty="0"/>
              <a:t>Σύγχρονες εξελίξεις περιλαμβάνουν τον τηλεχειριζόμενο πόλεμο με </a:t>
            </a:r>
            <a:r>
              <a:rPr lang="el-GR" dirty="0" err="1"/>
              <a:t>drones</a:t>
            </a:r>
            <a:r>
              <a:rPr lang="el-GR" dirty="0"/>
              <a:t> και τη χρήση ενισχυμένων εκρηκτικών, όπως η MOAB.</a:t>
            </a:r>
          </a:p>
        </p:txBody>
      </p:sp>
    </p:spTree>
    <p:extLst>
      <p:ext uri="{BB962C8B-B14F-4D97-AF65-F5344CB8AC3E}">
        <p14:creationId xmlns:p14="http://schemas.microsoft.com/office/powerpoint/2010/main" val="222833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90DEFBD-72F7-43C1-B474-621A7E391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30"/>
            <a:ext cx="12192000" cy="6858000"/>
          </a:xfrm>
          <a:prstGeom prst="rect">
            <a:avLst/>
          </a:prstGeom>
          <a:gradFill flip="none" rotWithShape="1">
            <a:gsLst>
              <a:gs pos="32000">
                <a:schemeClr val="bg2">
                  <a:lumMod val="75000"/>
                  <a:alpha val="3000"/>
                </a:schemeClr>
              </a:gs>
              <a:gs pos="100000">
                <a:sysClr val="windowText" lastClr="000000">
                  <a:alpha val="70000"/>
                </a:sysClr>
              </a:gs>
            </a:gsLst>
            <a:path path="circle">
              <a:fillToRect l="50000" t="5000" r="50000" b="95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DC6897-6CA1-4883-8375-3936518D1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30000"/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harpenSoften amount="35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D2454957-982E-1B12-610E-CB286063D1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5"/>
          <a:stretch>
            <a:fillRect/>
          </a:stretch>
        </p:blipFill>
        <p:spPr>
          <a:xfrm>
            <a:off x="20" y="2030"/>
            <a:ext cx="12191980" cy="685597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14DB4344-367D-3649-CB80-816BE99FC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269" y="2291023"/>
            <a:ext cx="9001462" cy="121893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dirty="0"/>
              <a:t>Guernica, 1937, Pablo </a:t>
            </a:r>
            <a:r>
              <a:rPr lang="en-US" sz="4800" dirty="0" err="1"/>
              <a:t>picasso</a:t>
            </a:r>
            <a:r>
              <a:rPr lang="en-US" sz="4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0271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8B996A54-0CDD-4A46-B3D2-02F43219A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EE001F4A-6C26-FC39-C4B9-0F4A72988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6" y="1122001"/>
            <a:ext cx="3040685" cy="4613999"/>
          </a:xfrm>
        </p:spPr>
        <p:txBody>
          <a:bodyPr anchor="ctr">
            <a:normAutofit/>
          </a:bodyPr>
          <a:lstStyle/>
          <a:p>
            <a:pPr algn="l"/>
            <a:r>
              <a:rPr lang="el-GR" sz="2400">
                <a:solidFill>
                  <a:srgbClr val="FFFFFF"/>
                </a:solidFill>
                <a:effectLst/>
              </a:rPr>
              <a:t>Ο Σύγχρονος Ορισμός: Βασικές Κατηγορίες ΟΜΚ</a:t>
            </a:r>
            <a:br>
              <a:rPr lang="el-GR" sz="2400">
                <a:solidFill>
                  <a:srgbClr val="FFFFFF"/>
                </a:solidFill>
                <a:effectLst/>
              </a:rPr>
            </a:br>
            <a:endParaRPr lang="el-GR" sz="2400">
              <a:solidFill>
                <a:srgbClr val="FFFFFF"/>
              </a:solidFill>
            </a:endParaRPr>
          </a:p>
        </p:txBody>
      </p:sp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06F0BB8C-8C08-44AD-9EBB-B43BE66A5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129" y="0"/>
            <a:ext cx="812987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60716E4-8CE0-DDA3-F6BF-16D47C6FD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1641" y="1122001"/>
            <a:ext cx="6566564" cy="4761274"/>
          </a:xfrm>
        </p:spPr>
        <p:txBody>
          <a:bodyPr anchor="ctr">
            <a:normAutofit/>
          </a:bodyPr>
          <a:lstStyle/>
          <a:p>
            <a:pPr fontAlgn="auto"/>
            <a:r>
              <a:rPr lang="el-GR" sz="1600"/>
              <a:t>Σήμερα, ο όρος ΟΜΚ αναφέρεται σε όπλα με τεράστια καταστροφική δυνατότητα, πέραν των συμβατικών εκρηκτικών.</a:t>
            </a:r>
          </a:p>
          <a:p>
            <a:pPr fontAlgn="auto"/>
            <a:r>
              <a:rPr lang="el-GR" sz="1600"/>
              <a:t>Οι βασικές κατηγορίες, σύμφωνα με τα Ηνωμένα Έθνη, περιλαμβάνουν:</a:t>
            </a:r>
          </a:p>
          <a:p>
            <a:pPr lvl="1" fontAlgn="auto"/>
            <a:r>
              <a:rPr lang="el-GR" sz="1600" b="1"/>
              <a:t>Πυρηνικά Όπλα:</a:t>
            </a:r>
            <a:r>
              <a:rPr lang="el-GR" sz="1600"/>
              <a:t> Η κορυφαία απειλή λόγω της άμεσης, μαζικής καταστροφής.</a:t>
            </a:r>
          </a:p>
          <a:p>
            <a:pPr lvl="1" fontAlgn="auto"/>
            <a:r>
              <a:rPr lang="el-GR" sz="1600" b="1"/>
              <a:t>Χημικά Όπλα</a:t>
            </a:r>
            <a:r>
              <a:rPr lang="el-GR" sz="1600"/>
              <a:t>: Προκαλούν εκτεταμένες καταστροφές μέσω τοξικών παραγόντων.</a:t>
            </a:r>
          </a:p>
          <a:p>
            <a:pPr lvl="1" fontAlgn="auto"/>
            <a:r>
              <a:rPr lang="el-GR" sz="1600" b="1"/>
              <a:t>Βιολογικά Όπλα</a:t>
            </a:r>
            <a:r>
              <a:rPr lang="el-GR" sz="1600"/>
              <a:t>: Σχεδιασμένα να προκαλούν μαζικές ασθένειες ή θάνατο με βιολογικούς παράγοντες.</a:t>
            </a:r>
          </a:p>
          <a:p>
            <a:pPr fontAlgn="auto"/>
            <a:r>
              <a:rPr lang="el-GR" sz="1600"/>
              <a:t>Η απειλή των "βρόμικων βομβών" αφορά τη διασπορά ραδιολογικών ή χημικών υλικών χωρίς πυρηνική έκρηξη.</a:t>
            </a:r>
          </a:p>
          <a:p>
            <a:pPr fontAlgn="auto"/>
            <a:r>
              <a:rPr lang="el-GR" sz="1600"/>
              <a:t>Οι διεθνείς προσπάθειες για την εξάλειψη των ΟΜΚ ξεκίνησαν με το πρώτο ψήφισμα του ΟΗΕ το 1946.</a:t>
            </a:r>
          </a:p>
          <a:p>
            <a:endParaRPr lang="el-GR" sz="1600"/>
          </a:p>
        </p:txBody>
      </p:sp>
    </p:spTree>
    <p:extLst>
      <p:ext uri="{BB962C8B-B14F-4D97-AF65-F5344CB8AC3E}">
        <p14:creationId xmlns:p14="http://schemas.microsoft.com/office/powerpoint/2010/main" val="2149041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488DD29-DD0A-F433-E362-16F7A1F5D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Πυρηνικά Όπλα: Καταστροφική Δύναμη και Παγκόσμια Διάδοση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23DA010-48F9-8FBC-635B-96360535C8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auto"/>
            <a:r>
              <a:rPr lang="el-GR" sz="2000" dirty="0"/>
              <a:t>Πυρηνικά όπλα βασίζονται στην πυρηνική σχάση (ατομικές βόμβες) ή σύντηξη (βόμβες υδρογόνου).</a:t>
            </a:r>
          </a:p>
          <a:p>
            <a:pPr fontAlgn="auto"/>
            <a:r>
              <a:rPr lang="el-GR" sz="2000" dirty="0"/>
              <a:t>Η καταστροφή προκαλείται μέσω τριών μηχανισμών: άμεσης έκρηξης, θερμικής ακτινοβολίας και πυρηνικής ακτινοβολίας.</a:t>
            </a:r>
          </a:p>
          <a:p>
            <a:pPr fontAlgn="auto"/>
            <a:r>
              <a:rPr lang="el-GR" sz="2000" dirty="0"/>
              <a:t>Η μοναδική τους χρήση σε πόλεμο καταγράφηκε στη Χιροσίμα και το Ναγκασάκι το 1945.</a:t>
            </a:r>
          </a:p>
          <a:p>
            <a:pPr fontAlgn="auto"/>
            <a:r>
              <a:rPr lang="el-GR" sz="2000" dirty="0"/>
              <a:t>Η διάδοση των πυρηνικών όπλων διακρίνεται σε οριζόντια (απόκτηση από νέα κράτη) και κάθετη (συσσώρευση από υφιστάμενες πυρηνικές δυνάμεις).</a:t>
            </a:r>
          </a:p>
          <a:p>
            <a:pPr fontAlgn="auto"/>
            <a:r>
              <a:rPr lang="el-GR" sz="2000" dirty="0"/>
              <a:t>Κατά τον Ψυχρό Πόλεμο, η διάδοση οδήγησε σε μια επικίνδυνη κούρσα εξοπλισμών μεταξύ ΗΠΑ και ΕΣΣΔ.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40363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9225633C-BB8A-5230-E7C9-4AC4FC8CD09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3"/>
          <a:stretch>
            <a:fillRect/>
          </a:stretch>
        </p:blipFill>
        <p:spPr>
          <a:xfrm>
            <a:off x="20" y="2030"/>
            <a:ext cx="12191980" cy="685597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FE7CAC6-EFB5-4E2E-AEC9-86EA3718C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2000">
                <a:schemeClr val="bg2">
                  <a:lumMod val="75000"/>
                  <a:alpha val="3000"/>
                </a:schemeClr>
              </a:gs>
              <a:gs pos="100000">
                <a:sysClr val="windowText" lastClr="000000">
                  <a:alpha val="70000"/>
                </a:sysClr>
              </a:gs>
            </a:gsLst>
            <a:path path="circle">
              <a:fillToRect l="50000" t="5000" r="50000" b="95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0432F7A-7BF8-A550-7676-7A917DA31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>
            <a:normAutofit/>
          </a:bodyPr>
          <a:lstStyle/>
          <a:p>
            <a:r>
              <a:rPr lang="el-GR" sz="2900" b="0">
                <a:effectLst/>
              </a:rPr>
              <a:t>Ο Ψυχρός Πόλεμος: Η Εποχή της Πυρηνικής Αποτροπής</a:t>
            </a:r>
            <a:br>
              <a:rPr lang="el-GR" sz="2900" b="0">
                <a:effectLst/>
              </a:rPr>
            </a:br>
            <a:endParaRPr lang="el-GR" sz="290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12E2500-E002-E32F-2C81-9EBAC8247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3695136"/>
          </a:xfrm>
        </p:spPr>
        <p:txBody>
          <a:bodyPr>
            <a:normAutofit/>
          </a:bodyPr>
          <a:lstStyle/>
          <a:p>
            <a:pPr fontAlgn="auto">
              <a:lnSpc>
                <a:spcPct val="110000"/>
              </a:lnSpc>
            </a:pPr>
            <a:r>
              <a:rPr lang="el-GR" sz="1600">
                <a:effectLst/>
              </a:rPr>
              <a:t>Η ανάπτυξη πυρηνικών όπλων από ΗΠΑ και ΕΣΣΔ μετά τον Β' Παγκόσμιο Πόλεμο δημιούργησε μια νέα διεθνή τάξη.</a:t>
            </a:r>
          </a:p>
          <a:p>
            <a:pPr fontAlgn="auto">
              <a:lnSpc>
                <a:spcPct val="110000"/>
              </a:lnSpc>
            </a:pPr>
            <a:r>
              <a:rPr lang="el-GR" sz="1600">
                <a:effectLst/>
              </a:rPr>
              <a:t>Ακολούθησε ταχεία κούρσα εξοπλισμών και ανάπτυξη ισχυρότερων θερμοπυρηνικών όπλων.</a:t>
            </a:r>
          </a:p>
          <a:p>
            <a:pPr fontAlgn="auto">
              <a:lnSpc>
                <a:spcPct val="110000"/>
              </a:lnSpc>
            </a:pPr>
            <a:r>
              <a:rPr lang="el-GR" sz="1600">
                <a:effectLst/>
              </a:rPr>
              <a:t>Διαμορφώθηκε το Δόγμα Αμοιβαίας Διασφαλισμένης Καταστροφής (MAD), όπου μια πυρηνική επίθεση θα οδηγούσε στην ολοκληρωτική καταστροφή και των δύο αντιπάλων.</a:t>
            </a:r>
          </a:p>
          <a:p>
            <a:pPr fontAlgn="auto">
              <a:lnSpc>
                <a:spcPct val="110000"/>
              </a:lnSpc>
            </a:pPr>
            <a:r>
              <a:rPr lang="el-GR" sz="1600">
                <a:effectLst/>
              </a:rPr>
              <a:t>Ο φόβος της MAD λειτούργησε ως βασικός ανασταλτικός παράγοντας για άμεση σύγκρουση μεταξύ των υπερδυνάμεων, γνωστός ως πυρηνική αποτροπή.</a:t>
            </a:r>
          </a:p>
          <a:p>
            <a:pPr fontAlgn="auto">
              <a:lnSpc>
                <a:spcPct val="110000"/>
              </a:lnSpc>
            </a:pPr>
            <a:r>
              <a:rPr lang="el-GR" sz="1600">
                <a:effectLst/>
              </a:rPr>
              <a:t>Οι αντιπαλότητες εκδηλώθηκαν μέσω πολέμων δια αντιπροσώπων και έντονης ιδεολογικής αντιπαράθεσης.</a:t>
            </a:r>
          </a:p>
          <a:p>
            <a:pPr fontAlgn="auto">
              <a:lnSpc>
                <a:spcPct val="110000"/>
              </a:lnSpc>
            </a:pPr>
            <a:r>
              <a:rPr lang="el-GR" sz="1600">
                <a:effectLst/>
              </a:rPr>
              <a:t>Η Κρίση των Πυραύλων της Κούβας (1962) υπήρξε κορυφαία στιγμή πυρηνικής έντασης, αναδεικνύοντας τον κίνδυνο και την ανάγκη ελέγχου.</a:t>
            </a:r>
          </a:p>
          <a:p>
            <a:pPr>
              <a:lnSpc>
                <a:spcPct val="110000"/>
              </a:lnSpc>
            </a:pPr>
            <a:endParaRPr lang="el-GR" sz="1600"/>
          </a:p>
        </p:txBody>
      </p:sp>
    </p:spTree>
    <p:extLst>
      <p:ext uri="{BB962C8B-B14F-4D97-AF65-F5344CB8AC3E}">
        <p14:creationId xmlns:p14="http://schemas.microsoft.com/office/powerpoint/2010/main" val="171968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774F473-052F-9622-DCE7-480944EAD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Έλεγχος Εξοπλισμών και Διεθνείς Συμφωνίες Μη Διάδοσης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C5D2ECE-FFA1-6D03-B111-5639DB051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auto"/>
            <a:r>
              <a:rPr lang="el-GR" dirty="0"/>
              <a:t>Ο έλεγχος εξοπλισμών αφορά τη ρύθμιση στρατιωτικών ικανοτήτων για την αποτροπή συγκρούσεων.</a:t>
            </a:r>
          </a:p>
          <a:p>
            <a:pPr fontAlgn="auto"/>
            <a:r>
              <a:rPr lang="el-GR" dirty="0"/>
              <a:t>Ο πυρηνικός αφοπλισμός αποτελεί τον φιλόδοξο στόχο της μείωσης ή εξάλειψης των πυρηνικών οπλοστασίων.</a:t>
            </a:r>
          </a:p>
          <a:p>
            <a:pPr fontAlgn="auto"/>
            <a:r>
              <a:rPr lang="el-GR" dirty="0"/>
              <a:t>Σημαντικές συμφωνίες και συνθήκες περιλαμβάνουν:</a:t>
            </a:r>
          </a:p>
          <a:p>
            <a:pPr lvl="1" fontAlgn="auto"/>
            <a:r>
              <a:rPr lang="el-GR" dirty="0"/>
              <a:t>Τη Συνθήκη Μερικής Απαγόρευσης Πυρηνικών Δοκιμών (1963).</a:t>
            </a:r>
          </a:p>
          <a:p>
            <a:pPr lvl="1" fontAlgn="auto"/>
            <a:r>
              <a:rPr lang="el-GR" dirty="0"/>
              <a:t>Τη Συνθήκη για τη Μη Διάδοση Πυρηνικών (NPT, 1968), ως βασικό πυλώνα μη διάδοσης.</a:t>
            </a:r>
          </a:p>
          <a:p>
            <a:pPr lvl="1" fontAlgn="auto"/>
            <a:r>
              <a:rPr lang="el-GR" dirty="0"/>
              <a:t>Τις Συνθήκες SALT και START, που ρύθμισαν τα στρατηγικά όπλα ΗΠΑ-ΕΣΣΔ/Ρωσίας.</a:t>
            </a:r>
          </a:p>
          <a:p>
            <a:pPr lvl="1" fontAlgn="auto"/>
            <a:r>
              <a:rPr lang="el-GR" dirty="0"/>
              <a:t>Τη Συνθήκη Πλήρους Απαγόρευσης Πυρηνικών Δοκιμών (CTBT, 1996).</a:t>
            </a:r>
          </a:p>
          <a:p>
            <a:pPr fontAlgn="auto"/>
            <a:r>
              <a:rPr lang="el-GR" dirty="0"/>
              <a:t>Αν και υπήρξαν επιτυχίες στην επιβράδυνση της οριζόντιας διάδοσης, οι περιορισμοί στην κάθετη διάδοση παραμένουν.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3121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9553857-77D4-7776-66F0-B2BCDCD5F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Προκλήσεις και Μελλοντικές Προοπτικές για τα ΟΜΚ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7837E02-6107-3DF5-EB14-AEE720686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auto"/>
            <a:r>
              <a:rPr lang="el-GR" sz="2000" dirty="0"/>
              <a:t>Σημαντικές ανησυχίες εγείρονται από την πιθανή απόκτηση ΟΜΚ από ασταθή κράτη ("ταραξίες") ή μη κρατικούς δρώντες.</a:t>
            </a:r>
          </a:p>
          <a:p>
            <a:pPr fontAlgn="auto"/>
            <a:r>
              <a:rPr lang="el-GR" sz="2000" dirty="0"/>
              <a:t>Το "Δόγμα Μπους" ανέδειξε την προσέγγιση προληπτικής στρατιωτικής δράσης ως απάντηση σε τέτοιες απειλές.</a:t>
            </a:r>
          </a:p>
          <a:p>
            <a:pPr fontAlgn="auto"/>
            <a:r>
              <a:rPr lang="el-GR" sz="2000" dirty="0"/>
              <a:t>Το όραμα για έναν κόσμο χωρίς ΟΜΚ υποστηρίζεται από </a:t>
            </a:r>
            <a:r>
              <a:rPr lang="el-GR" sz="2000" dirty="0" err="1"/>
              <a:t>ακτιβιστικά</a:t>
            </a:r>
            <a:r>
              <a:rPr lang="el-GR" sz="2000" dirty="0"/>
              <a:t> κινήματα (π.χ., ICAN, Συνθήκη Απαγόρευσης Πυρηνικών Όπλων) και διπλωματικές πρωτοβουλίες.</a:t>
            </a:r>
          </a:p>
          <a:p>
            <a:pPr fontAlgn="auto"/>
            <a:r>
              <a:rPr lang="el-GR" sz="2000" dirty="0"/>
              <a:t>Βασικές προκλήσεις για την επίτευξη αυτού του οράματος αποτελούν η έλλειψη ομοφωνίας μεταξύ μεγάλων δυνάμεων, η "υποκρισία" των πυρηνικών κρατών και οι τεχνικές δυσκολίες επαλήθευσης του αφοπλισμού.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63565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42332"/>
      </a:dk2>
      <a:lt2>
        <a:srgbClr val="EE91A0"/>
      </a:lt2>
      <a:accent1>
        <a:srgbClr val="E03754"/>
      </a:accent1>
      <a:accent2>
        <a:srgbClr val="E86C2E"/>
      </a:accent2>
      <a:accent3>
        <a:srgbClr val="DAB250"/>
      </a:accent3>
      <a:accent4>
        <a:srgbClr val="60C4AA"/>
      </a:accent4>
      <a:accent5>
        <a:srgbClr val="51A9DB"/>
      </a:accent5>
      <a:accent6>
        <a:srgbClr val="976AC9"/>
      </a:accent6>
      <a:hlink>
        <a:srgbClr val="D5445E"/>
      </a:hlink>
      <a:folHlink>
        <a:srgbClr val="E17C8E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6B2E858E-683F-40D9-B4CB-284D097F3AC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Δασμασκό</Template>
  <TotalTime>26045</TotalTime>
  <Words>851</Words>
  <Application>Microsoft Office PowerPoint</Application>
  <PresentationFormat>Ευρεία οθόνη</PresentationFormat>
  <Paragraphs>60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5" baseType="lpstr">
      <vt:lpstr>Arial</vt:lpstr>
      <vt:lpstr>Bookman Old Style</vt:lpstr>
      <vt:lpstr>Calibri</vt:lpstr>
      <vt:lpstr>Rockwell</vt:lpstr>
      <vt:lpstr>Damask</vt:lpstr>
      <vt:lpstr>Όπλα Μαζικής Καταστροφής στη σύγχρονη Διεθνή πολιτική</vt:lpstr>
      <vt:lpstr>Πίνακας περιεχομένων</vt:lpstr>
      <vt:lpstr>Ορισμός και Ιστορική Εξέλιξη των ΟΜΚ </vt:lpstr>
      <vt:lpstr>Guernica, 1937, Pablo picasso.</vt:lpstr>
      <vt:lpstr>Ο Σύγχρονος Ορισμός: Βασικές Κατηγορίες ΟΜΚ </vt:lpstr>
      <vt:lpstr>Πυρηνικά Όπλα: Καταστροφική Δύναμη και Παγκόσμια Διάδοση</vt:lpstr>
      <vt:lpstr>Ο Ψυχρός Πόλεμος: Η Εποχή της Πυρηνικής Αποτροπής </vt:lpstr>
      <vt:lpstr>Έλεγχος Εξοπλισμών και Διεθνείς Συμφωνίες Μη Διάδοσης</vt:lpstr>
      <vt:lpstr>Προκλήσεις και Μελλοντικές Προοπτικές για τα ΟΜΚ</vt:lpstr>
      <vt:lpstr>Θεωρητικές Προσεγγίσεις στις Διεθνείς Σχέσεις για τα ΟΜΚ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Vasiliki Karafoulidou</dc:creator>
  <cp:lastModifiedBy>Vasiliki Karafoulidou</cp:lastModifiedBy>
  <cp:revision>3</cp:revision>
  <dcterms:created xsi:type="dcterms:W3CDTF">2026-04-23T13:03:18Z</dcterms:created>
  <dcterms:modified xsi:type="dcterms:W3CDTF">2026-05-11T15:08:50Z</dcterms:modified>
</cp:coreProperties>
</file>