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7DB0C-2818-70C6-161F-4CA664733633}" v="145" dt="2026-05-17T15:15:50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9B8-A7CB-4B82-AC0C-44B99F546761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8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F6F-0846-489A-A4BC-61B476BE2887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DF21-A340-467A-94AB-9502647BB771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6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940-CA92-4FEE-A698-62CF7BC5AC36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641-6C35-45D1-9313-2719E9EA8AD8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268-3A74-4110-8F08-063DFB8BB885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8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  <a:lvl6pPr marL="2286000" indent="0">
              <a:buNone/>
              <a:defRPr sz="1400" b="1"/>
            </a:lvl6pPr>
            <a:lvl7pPr marL="2743200" indent="0">
              <a:buNone/>
              <a:defRPr sz="1400" b="1"/>
            </a:lvl7pPr>
            <a:lvl8pPr marL="3200400" indent="0">
              <a:buNone/>
              <a:defRPr sz="1400" b="1"/>
            </a:lvl8pPr>
            <a:lvl9pPr marL="365760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C1AF-C1FB-48A7-98B4-E595E63F6614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6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4C44-5F8C-4BEA-BBCE-8694F126DC43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7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6F9-C8F2-4EF7-8042-704C94FF2795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32DF-953D-44BD-83F8-5D8DA76EA12A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26D-65F4-4B2F-9A62-9E4BD9402C47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3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F9B0CB28-85DB-480B-8C99-FD493ACC7120}" type="datetimeFigureOut">
              <a:rPr lang="en-US" dirty="0"/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5E4DE196-8A13-4FF7-A07E-102851959EAB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1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pital.gr/diethni/3883639/tsant-nekroi-kai-traumaties-stis-taxeis-tis-mpoko-xaram-se-epidromes-tis-aeroporias/" TargetMode="External"/><Relationship Id="rId3" Type="http://schemas.openxmlformats.org/officeDocument/2006/relationships/hyperlink" Target="https://www.lifo.gr/now/world/sti-limni-tsant-exelissetai-mia-apo-tis-heiroteres-anthropistikes-katastrofes" TargetMode="External"/><Relationship Id="rId7" Type="http://schemas.openxmlformats.org/officeDocument/2006/relationships/hyperlink" Target="https://www.ertnews.gr/eidiseis/diethni/nekroi-15-stratiotikoi-tou-tsant-se-maxes-me-tzixantistes-tis-mpoko-xaram/" TargetMode="External"/><Relationship Id="rId2" Type="http://schemas.openxmlformats.org/officeDocument/2006/relationships/hyperlink" Target="https://www.huffingtonpost.gr/diethnes/i-ipo-exafanisi-limni-ts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tothema.gr/world/article/807123/tsad-i-boko-haram-ektelese-18-anthropous-kai-apigage-10-gunaikes/" TargetMode="External"/><Relationship Id="rId11" Type="http://schemas.openxmlformats.org/officeDocument/2006/relationships/hyperlink" Target="https://civil-protection-humanitarian-aid.ec.europa.eu/where/africa/chad_en" TargetMode="External"/><Relationship Id="rId5" Type="http://schemas.openxmlformats.org/officeDocument/2006/relationships/hyperlink" Target="https://el.wikipedia.org/wiki/%CE%9C%CF%80%CF%8C%CE%BA%CE%BF_%CE%A7%CE%B1%CF%81%CE%AC%CE%BC" TargetMode="External"/><Relationship Id="rId10" Type="http://schemas.openxmlformats.org/officeDocument/2006/relationships/hyperlink" Target="https://www.wfp.org/stories/conflict-climate-hunger-and-resilience-spotlight-lake-chad-basin-conference" TargetMode="External"/><Relationship Id="rId4" Type="http://schemas.openxmlformats.org/officeDocument/2006/relationships/hyperlink" Target="https://news.mongabay.com/2025/02/lake-chad-isnt-shrinking-but-climate-change-is-causing-other-problems/" TargetMode="External"/><Relationship Id="rId9" Type="http://schemas.openxmlformats.org/officeDocument/2006/relationships/hyperlink" Target="https://www.lifo.gr/videos/lifo-picks/enas-alithinos-prosfygas-tis-klimatikis-allagi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a.int/SPECIALS/Eduspace_Weather_GR/SEMPF8538NH_0.html" TargetMode="External"/><Relationship Id="rId3" Type="http://schemas.openxmlformats.org/officeDocument/2006/relationships/hyperlink" Target="https://www.notismarias.gr/%CE%B7-%CE%B4%CE%B9%CE%B1%CE%B4%CE%B9%CE%BA%CE%B1%CF%83%CE%AF%CE%B1-%CF%84%CE%BF%CF%85-%CF%87%CE%B1%CF%81%CF%84%CE%BF%CF%8D%CE%BC-%CE%BA%CE%B1%CE%B9-%CE%B7-%CF%80%CF%81%CE%BF%CF%83%CE%B5%CF%87%CE%AE/" TargetMode="External"/><Relationship Id="rId7" Type="http://schemas.openxmlformats.org/officeDocument/2006/relationships/hyperlink" Target="https://www.ciwaprogram.org/blog/harvesting-hope-how-communities-are-reviving-the-lake-chad-region/" TargetMode="External"/><Relationship Id="rId12" Type="http://schemas.openxmlformats.org/officeDocument/2006/relationships/hyperlink" Target="https://gr.euronews.com/2016/08/25/lake-chad-basin-thousands-of-children-in-danger-of-severe-acute-malnutrition" TargetMode="External"/><Relationship Id="rId2" Type="http://schemas.openxmlformats.org/officeDocument/2006/relationships/hyperlink" Target="https://www.unhcr.org/where-we-work/countries/chad?dataset=POP&amp;yearsMode=range&amp;selectedYears=%5B2012%2C2026%5D&amp;level=OPR&amp;category=PTY&amp;fundingSource=ALS&amp;compareBy=%5B%22category%22%5D&amp;levelCompare=%5B%5B%22OTCD_ABC%22%5D%5D&amp;viewType=chart&amp;chartType=bar&amp;contextualDataset=BUD&amp;tableDataView=absolu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B%CE%AF%CE%BC%CE%BD%CE%B7_%CE%A4%CF%83%CE%B1%CE%BD%CF%84" TargetMode="External"/><Relationship Id="rId11" Type="http://schemas.openxmlformats.org/officeDocument/2006/relationships/hyperlink" Target="https://en.wikipedia.org/wiki/Khartoum_process" TargetMode="External"/><Relationship Id="rId5" Type="http://schemas.openxmlformats.org/officeDocument/2006/relationships/hyperlink" Target="https://amaniafrica-et.org/the-impact-of-climate-change-on-the-crisis-situation-in-the-lake-chad-basin-and-sahel-regions/" TargetMode="External"/><Relationship Id="rId10" Type="http://schemas.openxmlformats.org/officeDocument/2006/relationships/hyperlink" Target="https://climate-diplomacy.org/magazine/cooperation/tackling-security-and-climate-challenges-lake-chad-basin-requires" TargetMode="External"/><Relationship Id="rId4" Type="http://schemas.openxmlformats.org/officeDocument/2006/relationships/hyperlink" Target="https://trust-fund-for-africa.europa.eu/where-we-work/regions-countries/sahel-lake-chad_en" TargetMode="External"/><Relationship Id="rId9" Type="http://schemas.openxmlformats.org/officeDocument/2006/relationships/hyperlink" Target="https://cyneapolis.com/ar/international/%CE%BD%CE%B9%CE%B3%CE%B7%CF%81%CE%AF%CE%B1-%CF%84%CE%B1-%CF%80%CE%BF%CF%83%CE%BF%CF%83%CF%84%CE%AC-%CF%85%CF%80%CE%BF%CF%83%CE%B9%CF%84%CE%B9%CF%83%CE%BC%CE%BF%CF%8D-%CE%B1%CF%85%CE%BE%CE%AC%CE%BD%CE%BF%CE%BD%CF%84%CE%B1%CE%B9-%CE%BA%CE%B1%CE%B8%CF%8E%CF%82-%CE%B7-%CE%AD%CE%BD%CE%BF%CF%80%CE%BB%CE%B7-%CF%83%CF%8D%CE%B3%CE%BA%CF%81%CE%BF%CF%85%CF%83%CE%B7-%CE%BA%CE%B1%CE%B9-%CE%B7-%CE%BA%CE%BB%CE%B9%CE%BC%CE%B1%CF%84%CE%B9%CE%BA%CE%AE-%CE%B1%CE%BB%CE%BB%CE%B1%CE%B3%CE%AE-%CE%B5%CE%BC%CF%80%CE%BF%CE%B4%CE%AF%CE%B6%CE%BF%CF%85%CE%BD-%CF%84%CE%B7%CE%BD-%CF%80%CE%B1%CF%81%CE%B1%CE%B3%CF%89%CE%B3%CE%AE-%CF%84%CF%81%CE%BF%CF%86%CE%AF%CE%BC%CF%89%CE%BD-%CF%83%CF%84%CE%B7%CE%BD-%CF%80%CE%B5%CF%81%CE%B9%CE%BF%CF%87%CE%AE-%CF%84%CE%B7%CF%82-%CE%BB%CE%AF%CE%BC%CE%BD%CE%B7%CF%82-%CF%84%CF%83%CE%B1%CE%BD%CF%8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land with water&#10;&#10;AI-generated content may be incorrect.">
            <a:extLst>
              <a:ext uri="{FF2B5EF4-FFF2-40B4-BE49-F238E27FC236}">
                <a16:creationId xmlns:a16="http://schemas.microsoft.com/office/drawing/2014/main" id="{8C161954-CCE5-8304-3BA5-9E5CFBF7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page&#10;&#10;AI-generated content may be incorrect.">
            <a:extLst>
              <a:ext uri="{FF2B5EF4-FFF2-40B4-BE49-F238E27FC236}">
                <a16:creationId xmlns:a16="http://schemas.microsoft.com/office/drawing/2014/main" id="{7362BDA1-ABD9-FCCA-A2AF-7B7CE390B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B65CD03-70E6-869D-6F81-624F522AA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5"/>
          <a:stretch>
            <a:fillRect/>
          </a:stretch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text&#10;&#10;AI-generated content may be incorrect.">
            <a:extLst>
              <a:ext uri="{FF2B5EF4-FFF2-40B4-BE49-F238E27FC236}">
                <a16:creationId xmlns:a16="http://schemas.microsoft.com/office/drawing/2014/main" id="{15EE1F74-02F7-C1E0-7871-992512641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nd with water and text&#10;&#10;AI-generated content may be incorrect.">
            <a:extLst>
              <a:ext uri="{FF2B5EF4-FFF2-40B4-BE49-F238E27FC236}">
                <a16:creationId xmlns:a16="http://schemas.microsoft.com/office/drawing/2014/main" id="{477E8284-069D-4736-4401-99B52E7DF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A84C-A3BD-1E16-F82F-01D780BB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ΒΙΒΛΙΟΓΡΑΦΙΑ: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0E0E-2CA1-88F7-5B9D-8C546E4E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9B0C-A935-4493-99B1-656110874A50}" type="datetime1"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3C3B5-BC36-B5FE-F8E5-F42204C5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149A-2DFF-4E5D-4119-8945ABDC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14</a:t>
            </a:fld>
            <a:endParaRPr lang="en-US" dirty="0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1331E249-4C72-D33A-8BDF-B9A1D67DB143}"/>
              </a:ext>
            </a:extLst>
          </p:cNvPr>
          <p:cNvSpPr>
            <a:spLocks noGrp="1"/>
          </p:cNvSpPr>
          <p:nvPr/>
        </p:nvSpPr>
        <p:spPr>
          <a:xfrm>
            <a:off x="869630" y="2436565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2"/>
              </a:rPr>
              <a:t>https://www.huffingtonpost.gr/diethnes/i-ipo-exafanisi-limni-tsant/</a:t>
            </a:r>
            <a:endParaRPr lang="el-GR" sz="1200">
              <a:solidFill>
                <a:srgbClr val="000000"/>
              </a:solidFill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3"/>
              </a:rPr>
              <a:t>https://www.lifo.gr/now/world/sti-limni-tsant-exelissetai-mia-apo-tis-heiroteres-anthropistikes-</a:t>
            </a:r>
            <a:r>
              <a:rPr lang="el-GR" sz="1200" cap="all" dirty="0">
                <a:solidFill>
                  <a:srgbClr val="000000"/>
                </a:solidFill>
                <a:hlinkClick r:id="rId4"/>
              </a:rPr>
              <a:t>katastrofes</a:t>
            </a:r>
            <a:endParaRPr lang="el-GR" sz="1200">
              <a:solidFill>
                <a:srgbClr val="000000"/>
              </a:solidFill>
              <a:hlinkClick r:id="rId4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5"/>
              </a:rPr>
              <a:t>https://el.wikipedia.org/wiki/%CE%9C%CF%80%CF%8C%CE%BA%CE%BF_%CE%A7%CE%B1%CF%81%CE%AC%</a:t>
            </a:r>
            <a:r>
              <a:rPr lang="el-GR" sz="1200" cap="all" dirty="0">
                <a:solidFill>
                  <a:srgbClr val="000000"/>
                </a:solidFill>
                <a:hlinkClick r:id="rId4"/>
              </a:rPr>
              <a:t>CE%BC</a:t>
            </a:r>
            <a:endParaRPr lang="el-GR" sz="1200">
              <a:solidFill>
                <a:srgbClr val="000000"/>
              </a:solidFill>
              <a:hlinkClick r:id="rId4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6"/>
              </a:rPr>
              <a:t>https://www.protothema.gr/world/article/807123/tsad-i-boko-haram-ektelese-18-anthropous-kai-</a:t>
            </a:r>
            <a:r>
              <a:rPr lang="el-GR" sz="1200" cap="all" dirty="0">
                <a:solidFill>
                  <a:srgbClr val="000000"/>
                </a:solidFill>
                <a:hlinkClick r:id="rId4"/>
              </a:rPr>
              <a:t>apigage-10-gunaikes/</a:t>
            </a:r>
            <a:endParaRPr lang="el-GR" sz="1200">
              <a:solidFill>
                <a:srgbClr val="000000"/>
              </a:solidFill>
              <a:hlinkClick r:id="rId4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7"/>
              </a:rPr>
              <a:t>https://www.ertnews.gr/eidiseis/diethni/nekroi-15-stratiotikoi-tou-tsant-se-maxes-me-</a:t>
            </a:r>
            <a:r>
              <a:rPr lang="el-GR" sz="1200" cap="all" dirty="0">
                <a:solidFill>
                  <a:srgbClr val="000000"/>
                </a:solidFill>
                <a:hlinkClick r:id="rId4"/>
              </a:rPr>
              <a:t>tzixantistes-tis-mpoko-xaram/</a:t>
            </a:r>
            <a:endParaRPr lang="el-GR" sz="1200">
              <a:solidFill>
                <a:srgbClr val="000000"/>
              </a:solidFill>
              <a:hlinkClick r:id="rId4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8"/>
              </a:rPr>
              <a:t>https://www.capital.gr/diethni/3883639/tsant-nekroi-kai-traumaties-stis-taxeis-tis-mpoko-xaram-</a:t>
            </a:r>
            <a:r>
              <a:rPr lang="el-GR" sz="1200" cap="all" dirty="0">
                <a:solidFill>
                  <a:srgbClr val="000000"/>
                </a:solidFill>
                <a:hlinkClick r:id="rId4"/>
              </a:rPr>
              <a:t>se-epidromes-tis-aeroporias/</a:t>
            </a:r>
            <a:endParaRPr lang="el-GR" sz="1200">
              <a:solidFill>
                <a:srgbClr val="000000"/>
              </a:solidFill>
              <a:hlinkClick r:id="rId4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9"/>
              </a:rPr>
              <a:t>https://www.lifo.gr/videos/lifo-picks/enas-alithinos-prosfygas-tis-klimatikis-allagis</a:t>
            </a:r>
            <a:endParaRPr lang="el-GR" sz="1200">
              <a:solidFill>
                <a:srgbClr val="000000"/>
              </a:solidFill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4"/>
              </a:rPr>
              <a:t>https://news.mongabay.com/2025/02/lake-chad-isnt-shrinking-but-climate-change-is-causing-other-problems/</a:t>
            </a:r>
            <a:endParaRPr lang="el-GR" sz="1200">
              <a:solidFill>
                <a:srgbClr val="000000"/>
              </a:solidFill>
              <a:hlinkClick r:id="rId4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10"/>
              </a:rPr>
              <a:t>https://www.wfp.org/stories/conflict-climate-hunger-and-resilience-spotlight-lake-chad-basin-conference</a:t>
            </a:r>
            <a:endParaRPr lang="el-GR" sz="1200">
              <a:solidFill>
                <a:srgbClr val="000000"/>
              </a:solidFill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11"/>
              </a:rPr>
              <a:t>https://civil-protection-humanitarian-aid.ec.europa.eu/where/africa/chad_en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74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D47C-3542-5785-63C8-8F1A0644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ΒΙΒΛΙΟΓΡΑΦΙΑ: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20339-21CD-2D07-88D8-D206835D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9D43-CACC-4D85-B27E-792ACCD8AF71}" type="datetime1">
              <a:t>5/17/2026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B8D8C-163A-DF03-D0F0-B71C1D7C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D712-E8D1-DC32-CC59-0263CF84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15</a:t>
            </a:fld>
            <a:endParaRPr lang="en-US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5EA8FACC-381E-E0A0-D64C-40A30FF229E9}"/>
              </a:ext>
            </a:extLst>
          </p:cNvPr>
          <p:cNvSpPr>
            <a:spLocks noGrp="1"/>
          </p:cNvSpPr>
          <p:nvPr/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2"/>
              </a:rPr>
              <a:t>https://www.unhcr.org/where-we-</a:t>
            </a:r>
            <a:r>
              <a:rPr lang="el-GR" sz="1200" cap="all" dirty="0">
                <a:solidFill>
                  <a:srgbClr val="000000"/>
                </a:solidFill>
                <a:hlinkClick r:id="rId3"/>
              </a:rPr>
              <a:t>work/countries/chad?dataset=POP&amp;yearsMode=range&amp;selectedYears=%5B2012%2C2026%5D&amp;level=OPR&amp;category=PTY&amp;fundingSource=ALS&amp;compareBy=%5B%22category%22%5D&amp;levelCompare=%5B%5B%22OTCD_ABC%22%5D%5D&amp;viewType=chart&amp;chartType=bar&amp;contextualDataset=BUD&amp;tableDataView=absolute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4"/>
              </a:rPr>
              <a:t>https://trust-fund-for-africa.europa.eu/where-we-work/regions-countries/sahel-lake-chad_en</a:t>
            </a:r>
            <a:endParaRPr lang="el-GR" sz="1200">
              <a:solidFill>
                <a:srgbClr val="000000"/>
              </a:solidFill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5"/>
              </a:rPr>
              <a:t>https://amaniafrica-et.org/the-impact-of-climate-change-on-the-crisis-situation-in-the-lake-</a:t>
            </a:r>
            <a:r>
              <a:rPr lang="el-GR" sz="1200" cap="all" dirty="0">
                <a:solidFill>
                  <a:srgbClr val="000000"/>
                </a:solidFill>
                <a:hlinkClick r:id="rId3"/>
              </a:rPr>
              <a:t>chad-basin-and-sahel-regions/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6"/>
              </a:rPr>
              <a:t>https://el.wikipedia.org/wiki/%CE%9B%CE%AF%CE%BC%CE%BD%CE%B7_%CE%A4%CF%83%CE%B1%CE%BD</a:t>
            </a:r>
            <a:r>
              <a:rPr lang="el-GR" sz="1200" cap="all" dirty="0">
                <a:solidFill>
                  <a:srgbClr val="000000"/>
                </a:solidFill>
                <a:hlinkClick r:id="rId3"/>
              </a:rPr>
              <a:t>%CF%84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7"/>
              </a:rPr>
              <a:t>https://www.ciwaprogram.org/blog/harvesting-hope-how-communities-are-reviving-the-lake-</a:t>
            </a:r>
            <a:r>
              <a:rPr lang="el-GR" sz="1200" cap="all" dirty="0">
                <a:solidFill>
                  <a:srgbClr val="000000"/>
                </a:solidFill>
                <a:hlinkClick r:id="rId3"/>
              </a:rPr>
              <a:t>chad-region/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8"/>
              </a:rPr>
              <a:t>https://www.esa.int/SPECIALS/Eduspace_Weather_GR/SEMPF8538NH_0.html</a:t>
            </a:r>
            <a:endParaRPr lang="el-GR" sz="1200">
              <a:solidFill>
                <a:srgbClr val="000000"/>
              </a:solidFill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9"/>
              </a:rPr>
              <a:t>https://cyneapolis.com/ar/international/%CE%BD%CE%B9%CE%B3%CE%B7%CF%81%CE%AF%CE%B1-</a:t>
            </a:r>
            <a:r>
              <a:rPr lang="el-GR" sz="1200" cap="all" dirty="0">
                <a:solidFill>
                  <a:srgbClr val="000000"/>
                </a:solidFill>
                <a:hlinkClick r:id="rId3"/>
              </a:rPr>
              <a:t>%CF%84%CE%B1-%CF%80%CE%BF%CF%83%CE%BF%CF%83%CF%84%CE%AC-%CF%85%CF%80%CE%BF%CF%83%CE%B9%CF%84%CE%B9%CF%83%CE%BC%CE%BF%CF%8D-%CE%B1%CF%85%CE%BE%CE%AC%CE%BD%CE%BF%CE%BD%CF%84%CE%B1%CE%B9-%CE%BA%CE%B1%CE%B8%CF%8E%CF%82-%CE%B7-%CE%AD%CE%BD%CE%BF%CF%80%CE%BB%CE%B7-%CF%83%CF%8D%CE%B3%CE%BA%CF%81%CE%BF%CF%85%CF%83%CE%B7-%CE%BA%CE%B1%CE%B9-%CE%B7-%CE%BA%CE%BB%CE%B9%CE%BC%CE%B1%CF%84%CE%B9%CE%BA%CE%AE-%CE%B1%CE%BB%CE%BB%CE%B1%CE%B3%CE%AE-%CE%B5%CE%BC%CF%80%CE%BF%CE%B4%CE%AF%CE%B6%CE%BF%CF%85%CE%BD-%CF%84%CE%B7%CE%BD-%CF%80%CE%B1%CF%81%CE%B1%CE%B3%CF%89%CE%B3%CE%AE-%CF%84%CF%81%CE%BF%CF%86%CE%AF%CE%BC%CF%89%CE%BD-%CF%83%CF%84%CE%B7%CE%BD-%CF%80%CE%B5%CF%81%CE%B9%CE%BF%CF%87%CE%AE-%CF%84%CE%B7%CF%82-%CE%BB%CE%AF%CE%BC%CE%BD%CE%B7%CF%82-%CF%84%CF%83%CE%B1%CE%BD%CF%84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10"/>
              </a:rPr>
              <a:t>https://climate-diplomacy.org/magazine/cooperation/tackling-security-and-climate-challenges-</a:t>
            </a:r>
            <a:r>
              <a:rPr lang="el-GR" sz="1200" cap="all" dirty="0">
                <a:solidFill>
                  <a:srgbClr val="000000"/>
                </a:solidFill>
                <a:hlinkClick r:id="rId3"/>
              </a:rPr>
              <a:t>lake-chad-basin-requires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11"/>
              </a:rPr>
              <a:t>https://en.wikipedia.org/wiki/Khartoum_process</a:t>
            </a:r>
            <a:endParaRPr lang="el-GR" sz="1200">
              <a:solidFill>
                <a:srgbClr val="000000"/>
              </a:solidFill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3"/>
              </a:rPr>
              <a:t>https://www.notismarias.gr/%CE%B7-%CE%B4%CE%B9%CE%B1%CE%B4%CE%B9%CE%BA%CE%B1%CF%83%CE%AF%CE%B1-%CF%84%CE%BF%CF%85-%CF%87%CE%B1%CF%81%CF%84%CE%BF%CF%8D%CE%BC-%CE%BA%CE%B1%CE%B9-%CE%B7-%CF%80%CF%81%CE%BF%CF%83%CE%B5%CF%87%CE%AE/</a:t>
            </a:r>
            <a:endParaRPr lang="el-GR" sz="1200">
              <a:solidFill>
                <a:srgbClr val="000000"/>
              </a:solidFill>
              <a:hlinkClick r:id="rId3"/>
            </a:endParaRPr>
          </a:p>
          <a:p>
            <a:pPr marL="285750" indent="-285750" algn="ctr">
              <a:buFont typeface="Arial,Sans-Serif" panose="020B0604020202020204" pitchFamily="34" charset="0"/>
            </a:pPr>
            <a:r>
              <a:rPr lang="el-GR" sz="1200" cap="all" dirty="0">
                <a:solidFill>
                  <a:srgbClr val="000000"/>
                </a:solidFill>
                <a:hlinkClick r:id="rId12"/>
              </a:rPr>
              <a:t>https://gr.euronews.com/2016/08/25/lake-chad-basin-thousands-of-children-in-danger-of-severe-acute-malnutrition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3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een and white website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8750D47C-0690-72FD-15A8-6E8E76CDE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1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46B73E-25DF-FF19-53C2-01192F73D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state of cameroon&#10;&#10;AI-generated content may be incorrect.">
            <a:extLst>
              <a:ext uri="{FF2B5EF4-FFF2-40B4-BE49-F238E27FC236}">
                <a16:creationId xmlns:a16="http://schemas.microsoft.com/office/drawing/2014/main" id="{B0590365-3962-1FB7-91A9-4BE1E79F1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3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6702D2C-3464-F3BE-0A5C-92DCD2136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year and year of the year&#10;&#10;AI-generated content may be incorrect.">
            <a:extLst>
              <a:ext uri="{FF2B5EF4-FFF2-40B4-BE49-F238E27FC236}">
                <a16:creationId xmlns:a16="http://schemas.microsoft.com/office/drawing/2014/main" id="{D4A846F9-34EC-2172-3948-6FA4D7516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wearing a scarf and a head scarf&#10;&#10;AI-generated content may be incorrect.">
            <a:extLst>
              <a:ext uri="{FF2B5EF4-FFF2-40B4-BE49-F238E27FC236}">
                <a16:creationId xmlns:a16="http://schemas.microsoft.com/office/drawing/2014/main" id="{0AECD4B8-E800-B706-23F3-8CCF093D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in military uniforms&#10;&#10;AI-generated content may be incorrect.">
            <a:extLst>
              <a:ext uri="{FF2B5EF4-FFF2-40B4-BE49-F238E27FC236}">
                <a16:creationId xmlns:a16="http://schemas.microsoft.com/office/drawing/2014/main" id="{10DABBA9-CB8A-32E3-3C5D-0F8FDD3ED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camels and a sign&#10;&#10;AI-generated content may be incorrect.">
            <a:extLst>
              <a:ext uri="{FF2B5EF4-FFF2-40B4-BE49-F238E27FC236}">
                <a16:creationId xmlns:a16="http://schemas.microsoft.com/office/drawing/2014/main" id="{B9B1C32B-4F81-D51C-1586-25E615718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8883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VTI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BohoVogueVTI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BohoVogu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587E0025-A466-4551-A341-1A9F570FDF06}" vid="{F615CBBD-D1BB-4663-887F-92A47C7C6A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BohoVogueVTI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ΒΙΒΛΙΟΓΡΑΦΙΑ:</vt:lpstr>
      <vt:lpstr>ΒΙΒΛΙΟΓΡΑΦΙΑ: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89</cp:revision>
  <dcterms:created xsi:type="dcterms:W3CDTF">2012-08-02T13:11:46Z</dcterms:created>
  <dcterms:modified xsi:type="dcterms:W3CDTF">2026-05-17T15:16:11Z</dcterms:modified>
</cp:coreProperties>
</file>