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2"/>
    <p:restoredTop sz="96327"/>
  </p:normalViewPr>
  <p:slideViewPr>
    <p:cSldViewPr snapToGrid="0">
      <p:cViewPr varScale="1">
        <p:scale>
          <a:sx n="106" d="100"/>
          <a:sy n="106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E4E61-2EA6-456C-BAC9-7B1C3DFAB4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B83F56-CBDE-4553-B192-68387E945683}">
      <dgm:prSet/>
      <dgm:spPr/>
      <dgm:t>
        <a:bodyPr/>
        <a:lstStyle/>
        <a:p>
          <a:r>
            <a:rPr lang="el-GR"/>
            <a:t>Από τη μία προωθεί ορθολογισμό</a:t>
          </a:r>
          <a:endParaRPr lang="en-US"/>
        </a:p>
      </dgm:t>
    </dgm:pt>
    <dgm:pt modelId="{FC6CB7E1-3103-44E8-9333-6DAA663C06B0}" type="parTrans" cxnId="{65679E36-FC8A-41B3-8896-58FCE6BFA91F}">
      <dgm:prSet/>
      <dgm:spPr/>
      <dgm:t>
        <a:bodyPr/>
        <a:lstStyle/>
        <a:p>
          <a:endParaRPr lang="en-US"/>
        </a:p>
      </dgm:t>
    </dgm:pt>
    <dgm:pt modelId="{D14CA39B-358A-46F8-8385-7863D1868D17}" type="sibTrans" cxnId="{65679E36-FC8A-41B3-8896-58FCE6BFA91F}">
      <dgm:prSet/>
      <dgm:spPr/>
      <dgm:t>
        <a:bodyPr/>
        <a:lstStyle/>
        <a:p>
          <a:endParaRPr lang="en-US"/>
        </a:p>
      </dgm:t>
    </dgm:pt>
    <dgm:pt modelId="{BB7CC8EF-B93C-4025-AC53-A4C116B4232D}">
      <dgm:prSet/>
      <dgm:spPr/>
      <dgm:t>
        <a:bodyPr/>
        <a:lstStyle/>
        <a:p>
          <a:r>
            <a:rPr lang="el-GR"/>
            <a:t>Από την άλλη εισάγει νέες πηγές ανορθολογισμού </a:t>
          </a:r>
          <a:endParaRPr lang="en-US"/>
        </a:p>
      </dgm:t>
    </dgm:pt>
    <dgm:pt modelId="{1FC94393-7D6E-47F6-A23A-0BCF502BF830}" type="parTrans" cxnId="{E3EE5FDF-1A5C-4936-A7C4-7A04BFAB19A5}">
      <dgm:prSet/>
      <dgm:spPr/>
      <dgm:t>
        <a:bodyPr/>
        <a:lstStyle/>
        <a:p>
          <a:endParaRPr lang="en-US"/>
        </a:p>
      </dgm:t>
    </dgm:pt>
    <dgm:pt modelId="{E9B4830C-9AE6-4FDC-99D9-4E64938699FE}" type="sibTrans" cxnId="{E3EE5FDF-1A5C-4936-A7C4-7A04BFAB19A5}">
      <dgm:prSet/>
      <dgm:spPr/>
      <dgm:t>
        <a:bodyPr/>
        <a:lstStyle/>
        <a:p>
          <a:endParaRPr lang="en-US"/>
        </a:p>
      </dgm:t>
    </dgm:pt>
    <dgm:pt modelId="{4FE80C1E-0ACB-4BAE-BA81-1D82949FD0F6}">
      <dgm:prSet/>
      <dgm:spPr/>
      <dgm:t>
        <a:bodyPr/>
        <a:lstStyle/>
        <a:p>
          <a:r>
            <a:rPr lang="el-GR"/>
            <a:t>Ομαδική σκέψη (</a:t>
          </a:r>
          <a:r>
            <a:rPr lang="en-US"/>
            <a:t>Groupthinking</a:t>
          </a:r>
          <a:r>
            <a:rPr lang="el-GR"/>
            <a:t>)</a:t>
          </a:r>
          <a:endParaRPr lang="en-US"/>
        </a:p>
      </dgm:t>
    </dgm:pt>
    <dgm:pt modelId="{94EF4033-5C9D-48E0-92E5-7A2A3245FF48}" type="parTrans" cxnId="{2C9DC0DA-4F5A-4EAB-835E-7927780EF64C}">
      <dgm:prSet/>
      <dgm:spPr/>
      <dgm:t>
        <a:bodyPr/>
        <a:lstStyle/>
        <a:p>
          <a:endParaRPr lang="en-US"/>
        </a:p>
      </dgm:t>
    </dgm:pt>
    <dgm:pt modelId="{03F07B61-0895-47AB-AD18-1FA7D2B7B4B4}" type="sibTrans" cxnId="{2C9DC0DA-4F5A-4EAB-835E-7927780EF64C}">
      <dgm:prSet/>
      <dgm:spPr/>
      <dgm:t>
        <a:bodyPr/>
        <a:lstStyle/>
        <a:p>
          <a:endParaRPr lang="en-US"/>
        </a:p>
      </dgm:t>
    </dgm:pt>
    <dgm:pt modelId="{C4197514-FDEA-4B28-8FF8-187896350ECB}">
      <dgm:prSet/>
      <dgm:spPr/>
      <dgm:t>
        <a:bodyPr/>
        <a:lstStyle/>
        <a:p>
          <a:r>
            <a:rPr lang="el-GR"/>
            <a:t>Τάση προς αισιοδοξία για πιθανότητες επιτυχίας </a:t>
          </a:r>
          <a:endParaRPr lang="en-US"/>
        </a:p>
      </dgm:t>
    </dgm:pt>
    <dgm:pt modelId="{7FE12C78-D2FC-424D-BBEC-65522B11AE5B}" type="parTrans" cxnId="{9D1BA4E8-95F3-4C4D-A3FD-30DD1AEC5084}">
      <dgm:prSet/>
      <dgm:spPr/>
      <dgm:t>
        <a:bodyPr/>
        <a:lstStyle/>
        <a:p>
          <a:endParaRPr lang="en-US"/>
        </a:p>
      </dgm:t>
    </dgm:pt>
    <dgm:pt modelId="{F4371548-180D-4B62-9B2C-06A4F2592121}" type="sibTrans" cxnId="{9D1BA4E8-95F3-4C4D-A3FD-30DD1AEC5084}">
      <dgm:prSet/>
      <dgm:spPr/>
      <dgm:t>
        <a:bodyPr/>
        <a:lstStyle/>
        <a:p>
          <a:endParaRPr lang="en-US"/>
        </a:p>
      </dgm:t>
    </dgm:pt>
    <dgm:pt modelId="{4C289604-C6A6-5340-82CA-605566D748F1}" type="pres">
      <dgm:prSet presAssocID="{BF9E4E61-2EA6-456C-BAC9-7B1C3DFAB417}" presName="linear" presStyleCnt="0">
        <dgm:presLayoutVars>
          <dgm:animLvl val="lvl"/>
          <dgm:resizeHandles val="exact"/>
        </dgm:presLayoutVars>
      </dgm:prSet>
      <dgm:spPr/>
    </dgm:pt>
    <dgm:pt modelId="{441EC229-48F5-9146-AA02-61919EEF1C65}" type="pres">
      <dgm:prSet presAssocID="{BBB83F56-CBDE-4553-B192-68387E9456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E58D48-6EE7-D440-9F86-D16EB3F8ABF5}" type="pres">
      <dgm:prSet presAssocID="{D14CA39B-358A-46F8-8385-7863D1868D17}" presName="spacer" presStyleCnt="0"/>
      <dgm:spPr/>
    </dgm:pt>
    <dgm:pt modelId="{14BBDC90-C454-A64E-80D0-8B6042C8A39B}" type="pres">
      <dgm:prSet presAssocID="{BB7CC8EF-B93C-4025-AC53-A4C116B423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387028-4ECF-CF40-A242-2CDDBB133A3D}" type="pres">
      <dgm:prSet presAssocID="{BB7CC8EF-B93C-4025-AC53-A4C116B423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BA5B610-BDAE-164E-948A-3FED9DAC741B}" type="presOf" srcId="{C4197514-FDEA-4B28-8FF8-187896350ECB}" destId="{E1387028-4ECF-CF40-A242-2CDDBB133A3D}" srcOrd="0" destOrd="1" presId="urn:microsoft.com/office/officeart/2005/8/layout/vList2"/>
    <dgm:cxn modelId="{6A97A035-9BEE-8F41-A5B9-358B95C4EBFE}" type="presOf" srcId="{4FE80C1E-0ACB-4BAE-BA81-1D82949FD0F6}" destId="{E1387028-4ECF-CF40-A242-2CDDBB133A3D}" srcOrd="0" destOrd="0" presId="urn:microsoft.com/office/officeart/2005/8/layout/vList2"/>
    <dgm:cxn modelId="{65679E36-FC8A-41B3-8896-58FCE6BFA91F}" srcId="{BF9E4E61-2EA6-456C-BAC9-7B1C3DFAB417}" destId="{BBB83F56-CBDE-4553-B192-68387E945683}" srcOrd="0" destOrd="0" parTransId="{FC6CB7E1-3103-44E8-9333-6DAA663C06B0}" sibTransId="{D14CA39B-358A-46F8-8385-7863D1868D17}"/>
    <dgm:cxn modelId="{476D586E-5828-EC48-A39E-892183304CD1}" type="presOf" srcId="{BF9E4E61-2EA6-456C-BAC9-7B1C3DFAB417}" destId="{4C289604-C6A6-5340-82CA-605566D748F1}" srcOrd="0" destOrd="0" presId="urn:microsoft.com/office/officeart/2005/8/layout/vList2"/>
    <dgm:cxn modelId="{7176F59C-6092-2843-B40A-377EC59D3BA6}" type="presOf" srcId="{BBB83F56-CBDE-4553-B192-68387E945683}" destId="{441EC229-48F5-9146-AA02-61919EEF1C65}" srcOrd="0" destOrd="0" presId="urn:microsoft.com/office/officeart/2005/8/layout/vList2"/>
    <dgm:cxn modelId="{2C9DC0DA-4F5A-4EAB-835E-7927780EF64C}" srcId="{BB7CC8EF-B93C-4025-AC53-A4C116B4232D}" destId="{4FE80C1E-0ACB-4BAE-BA81-1D82949FD0F6}" srcOrd="0" destOrd="0" parTransId="{94EF4033-5C9D-48E0-92E5-7A2A3245FF48}" sibTransId="{03F07B61-0895-47AB-AD18-1FA7D2B7B4B4}"/>
    <dgm:cxn modelId="{C0EC9BDC-DFBB-D945-9933-8262AC8E0D7A}" type="presOf" srcId="{BB7CC8EF-B93C-4025-AC53-A4C116B4232D}" destId="{14BBDC90-C454-A64E-80D0-8B6042C8A39B}" srcOrd="0" destOrd="0" presId="urn:microsoft.com/office/officeart/2005/8/layout/vList2"/>
    <dgm:cxn modelId="{E3EE5FDF-1A5C-4936-A7C4-7A04BFAB19A5}" srcId="{BF9E4E61-2EA6-456C-BAC9-7B1C3DFAB417}" destId="{BB7CC8EF-B93C-4025-AC53-A4C116B4232D}" srcOrd="1" destOrd="0" parTransId="{1FC94393-7D6E-47F6-A23A-0BCF502BF830}" sibTransId="{E9B4830C-9AE6-4FDC-99D9-4E64938699FE}"/>
    <dgm:cxn modelId="{9D1BA4E8-95F3-4C4D-A3FD-30DD1AEC5084}" srcId="{BB7CC8EF-B93C-4025-AC53-A4C116B4232D}" destId="{C4197514-FDEA-4B28-8FF8-187896350ECB}" srcOrd="1" destOrd="0" parTransId="{7FE12C78-D2FC-424D-BBEC-65522B11AE5B}" sibTransId="{F4371548-180D-4B62-9B2C-06A4F2592121}"/>
    <dgm:cxn modelId="{462F7292-B8A6-D84C-BFB8-F5A1649A6AC1}" type="presParOf" srcId="{4C289604-C6A6-5340-82CA-605566D748F1}" destId="{441EC229-48F5-9146-AA02-61919EEF1C65}" srcOrd="0" destOrd="0" presId="urn:microsoft.com/office/officeart/2005/8/layout/vList2"/>
    <dgm:cxn modelId="{3AB63BBD-01FA-6C4A-9C62-FA4E8A3F38C8}" type="presParOf" srcId="{4C289604-C6A6-5340-82CA-605566D748F1}" destId="{49E58D48-6EE7-D440-9F86-D16EB3F8ABF5}" srcOrd="1" destOrd="0" presId="urn:microsoft.com/office/officeart/2005/8/layout/vList2"/>
    <dgm:cxn modelId="{11E75CC5-9E8C-B64C-B152-B52EBD04D4E9}" type="presParOf" srcId="{4C289604-C6A6-5340-82CA-605566D748F1}" destId="{14BBDC90-C454-A64E-80D0-8B6042C8A39B}" srcOrd="2" destOrd="0" presId="urn:microsoft.com/office/officeart/2005/8/layout/vList2"/>
    <dgm:cxn modelId="{C518F4F6-095F-774D-B57F-EDAED8482939}" type="presParOf" srcId="{4C289604-C6A6-5340-82CA-605566D748F1}" destId="{E1387028-4ECF-CF40-A242-2CDDBB133A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545D-4A22-4220-AD96-8AAF934389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D60DBE-A1FE-460E-A73B-32A71B9D593A}">
      <dgm:prSet/>
      <dgm:spPr/>
      <dgm:t>
        <a:bodyPr/>
        <a:lstStyle/>
        <a:p>
          <a:r>
            <a:rPr lang="el-GR"/>
            <a:t>Γραφειοκρατικές υπηρεσίες</a:t>
          </a:r>
          <a:endParaRPr lang="en-US"/>
        </a:p>
      </dgm:t>
    </dgm:pt>
    <dgm:pt modelId="{30C247F9-80CB-4B56-893B-24EC9208A6B2}" type="parTrans" cxnId="{118BF0E6-643A-4BD5-B5AA-387C9507E953}">
      <dgm:prSet/>
      <dgm:spPr/>
      <dgm:t>
        <a:bodyPr/>
        <a:lstStyle/>
        <a:p>
          <a:endParaRPr lang="en-US"/>
        </a:p>
      </dgm:t>
    </dgm:pt>
    <dgm:pt modelId="{70073CDF-E251-442F-A53E-B847D25AC9A5}" type="sibTrans" cxnId="{118BF0E6-643A-4BD5-B5AA-387C9507E953}">
      <dgm:prSet/>
      <dgm:spPr/>
      <dgm:t>
        <a:bodyPr/>
        <a:lstStyle/>
        <a:p>
          <a:endParaRPr lang="en-US"/>
        </a:p>
      </dgm:t>
    </dgm:pt>
    <dgm:pt modelId="{CFBC679C-5681-4C54-85EE-5D8009C87664}">
      <dgm:prSet/>
      <dgm:spPr/>
      <dgm:t>
        <a:bodyPr/>
        <a:lstStyle/>
        <a:p>
          <a:r>
            <a:rPr lang="el-GR"/>
            <a:t>Ομάδες συμφερόντων</a:t>
          </a:r>
          <a:endParaRPr lang="en-US"/>
        </a:p>
      </dgm:t>
    </dgm:pt>
    <dgm:pt modelId="{091637E5-2B47-415D-ADA6-F66A49EBBAE4}" type="parTrans" cxnId="{A503C4A0-2D09-4EB2-9CBB-09ED053F433B}">
      <dgm:prSet/>
      <dgm:spPr/>
      <dgm:t>
        <a:bodyPr/>
        <a:lstStyle/>
        <a:p>
          <a:endParaRPr lang="en-US"/>
        </a:p>
      </dgm:t>
    </dgm:pt>
    <dgm:pt modelId="{8640D964-CCB1-47D1-A4FD-902694CAFB74}" type="sibTrans" cxnId="{A503C4A0-2D09-4EB2-9CBB-09ED053F433B}">
      <dgm:prSet/>
      <dgm:spPr/>
      <dgm:t>
        <a:bodyPr/>
        <a:lstStyle/>
        <a:p>
          <a:endParaRPr lang="en-US"/>
        </a:p>
      </dgm:t>
    </dgm:pt>
    <dgm:pt modelId="{15A999C6-7246-490A-85DC-DE51C60C38B1}">
      <dgm:prSet/>
      <dgm:spPr/>
      <dgm:t>
        <a:bodyPr/>
        <a:lstStyle/>
        <a:p>
          <a:r>
            <a:rPr lang="el-GR"/>
            <a:t>Στρατιωτικο-βιομηχανικό σύμπλεγμα</a:t>
          </a:r>
          <a:endParaRPr lang="en-US"/>
        </a:p>
      </dgm:t>
    </dgm:pt>
    <dgm:pt modelId="{8119B865-E4C2-4797-8B2B-45FC499CCD69}" type="parTrans" cxnId="{27695688-8AB9-4170-A416-FEA9BF1D3A20}">
      <dgm:prSet/>
      <dgm:spPr/>
      <dgm:t>
        <a:bodyPr/>
        <a:lstStyle/>
        <a:p>
          <a:endParaRPr lang="en-US"/>
        </a:p>
      </dgm:t>
    </dgm:pt>
    <dgm:pt modelId="{2B0A3AF9-9160-42AB-8773-3903FFDAC69F}" type="sibTrans" cxnId="{27695688-8AB9-4170-A416-FEA9BF1D3A20}">
      <dgm:prSet/>
      <dgm:spPr/>
      <dgm:t>
        <a:bodyPr/>
        <a:lstStyle/>
        <a:p>
          <a:endParaRPr lang="en-US"/>
        </a:p>
      </dgm:t>
    </dgm:pt>
    <dgm:pt modelId="{EE0D0027-EDF6-4563-A2D8-622FCD673F06}">
      <dgm:prSet/>
      <dgm:spPr/>
      <dgm:t>
        <a:bodyPr/>
        <a:lstStyle/>
        <a:p>
          <a:r>
            <a:rPr lang="el-GR"/>
            <a:t>Κοινή Γνώμη</a:t>
          </a:r>
          <a:endParaRPr lang="en-US"/>
        </a:p>
      </dgm:t>
    </dgm:pt>
    <dgm:pt modelId="{F782CE4D-C653-40B2-8597-25444C70F575}" type="parTrans" cxnId="{AEF906D1-851F-47C1-A256-7D3735A38664}">
      <dgm:prSet/>
      <dgm:spPr/>
      <dgm:t>
        <a:bodyPr/>
        <a:lstStyle/>
        <a:p>
          <a:endParaRPr lang="en-US"/>
        </a:p>
      </dgm:t>
    </dgm:pt>
    <dgm:pt modelId="{35C5A4A1-0F3D-4104-9BA0-B48A377E3091}" type="sibTrans" cxnId="{AEF906D1-851F-47C1-A256-7D3735A38664}">
      <dgm:prSet/>
      <dgm:spPr/>
      <dgm:t>
        <a:bodyPr/>
        <a:lstStyle/>
        <a:p>
          <a:endParaRPr lang="en-US"/>
        </a:p>
      </dgm:t>
    </dgm:pt>
    <dgm:pt modelId="{03B9DCFD-97E7-486C-974A-4D401C854E22}">
      <dgm:prSet/>
      <dgm:spPr/>
      <dgm:t>
        <a:bodyPr/>
        <a:lstStyle/>
        <a:p>
          <a:r>
            <a:rPr lang="el-GR"/>
            <a:t>Νομοθετικά σώματα</a:t>
          </a:r>
          <a:endParaRPr lang="en-US"/>
        </a:p>
      </dgm:t>
    </dgm:pt>
    <dgm:pt modelId="{B90C88E7-720B-4C36-AF54-DC33A36218DD}" type="parTrans" cxnId="{F8321F83-82FF-4141-8179-6826C6D49459}">
      <dgm:prSet/>
      <dgm:spPr/>
      <dgm:t>
        <a:bodyPr/>
        <a:lstStyle/>
        <a:p>
          <a:endParaRPr lang="en-US"/>
        </a:p>
      </dgm:t>
    </dgm:pt>
    <dgm:pt modelId="{A15E2BC3-0536-415E-B3F7-4511C9B68637}" type="sibTrans" cxnId="{F8321F83-82FF-4141-8179-6826C6D49459}">
      <dgm:prSet/>
      <dgm:spPr/>
      <dgm:t>
        <a:bodyPr/>
        <a:lstStyle/>
        <a:p>
          <a:endParaRPr lang="en-US"/>
        </a:p>
      </dgm:t>
    </dgm:pt>
    <dgm:pt modelId="{7E695526-E0F0-3243-8484-AD772E411282}" type="pres">
      <dgm:prSet presAssocID="{41F5545D-4A22-4220-AD96-8AAF93438943}" presName="diagram" presStyleCnt="0">
        <dgm:presLayoutVars>
          <dgm:dir/>
          <dgm:resizeHandles val="exact"/>
        </dgm:presLayoutVars>
      </dgm:prSet>
      <dgm:spPr/>
    </dgm:pt>
    <dgm:pt modelId="{51B90386-6F9A-5841-872E-7C75FD5266E3}" type="pres">
      <dgm:prSet presAssocID="{F4D60DBE-A1FE-460E-A73B-32A71B9D593A}" presName="node" presStyleLbl="node1" presStyleIdx="0" presStyleCnt="5">
        <dgm:presLayoutVars>
          <dgm:bulletEnabled val="1"/>
        </dgm:presLayoutVars>
      </dgm:prSet>
      <dgm:spPr/>
    </dgm:pt>
    <dgm:pt modelId="{AD8CA472-1631-5A49-BDE0-E9D3368B0C01}" type="pres">
      <dgm:prSet presAssocID="{70073CDF-E251-442F-A53E-B847D25AC9A5}" presName="sibTrans" presStyleCnt="0"/>
      <dgm:spPr/>
    </dgm:pt>
    <dgm:pt modelId="{774D574F-5C1D-6242-B33A-F581F23634E3}" type="pres">
      <dgm:prSet presAssocID="{CFBC679C-5681-4C54-85EE-5D8009C87664}" presName="node" presStyleLbl="node1" presStyleIdx="1" presStyleCnt="5">
        <dgm:presLayoutVars>
          <dgm:bulletEnabled val="1"/>
        </dgm:presLayoutVars>
      </dgm:prSet>
      <dgm:spPr/>
    </dgm:pt>
    <dgm:pt modelId="{C1ECF920-85FC-1446-BEFF-23EC9B80B1B6}" type="pres">
      <dgm:prSet presAssocID="{8640D964-CCB1-47D1-A4FD-902694CAFB74}" presName="sibTrans" presStyleCnt="0"/>
      <dgm:spPr/>
    </dgm:pt>
    <dgm:pt modelId="{1F00FF01-0F10-6643-B752-460E9B58E7F3}" type="pres">
      <dgm:prSet presAssocID="{15A999C6-7246-490A-85DC-DE51C60C38B1}" presName="node" presStyleLbl="node1" presStyleIdx="2" presStyleCnt="5">
        <dgm:presLayoutVars>
          <dgm:bulletEnabled val="1"/>
        </dgm:presLayoutVars>
      </dgm:prSet>
      <dgm:spPr/>
    </dgm:pt>
    <dgm:pt modelId="{170A8CC7-21CE-FA44-A947-B4CEC4F20BE6}" type="pres">
      <dgm:prSet presAssocID="{2B0A3AF9-9160-42AB-8773-3903FFDAC69F}" presName="sibTrans" presStyleCnt="0"/>
      <dgm:spPr/>
    </dgm:pt>
    <dgm:pt modelId="{AD62B6E0-5437-AE44-A8B6-59D6905EA829}" type="pres">
      <dgm:prSet presAssocID="{EE0D0027-EDF6-4563-A2D8-622FCD673F06}" presName="node" presStyleLbl="node1" presStyleIdx="3" presStyleCnt="5">
        <dgm:presLayoutVars>
          <dgm:bulletEnabled val="1"/>
        </dgm:presLayoutVars>
      </dgm:prSet>
      <dgm:spPr/>
    </dgm:pt>
    <dgm:pt modelId="{ADD65B91-6CB9-9F40-9A16-4BA104432D49}" type="pres">
      <dgm:prSet presAssocID="{35C5A4A1-0F3D-4104-9BA0-B48A377E3091}" presName="sibTrans" presStyleCnt="0"/>
      <dgm:spPr/>
    </dgm:pt>
    <dgm:pt modelId="{2974034A-B64C-0C4D-83B8-04A23A4E1EFF}" type="pres">
      <dgm:prSet presAssocID="{03B9DCFD-97E7-486C-974A-4D401C854E22}" presName="node" presStyleLbl="node1" presStyleIdx="4" presStyleCnt="5">
        <dgm:presLayoutVars>
          <dgm:bulletEnabled val="1"/>
        </dgm:presLayoutVars>
      </dgm:prSet>
      <dgm:spPr/>
    </dgm:pt>
  </dgm:ptLst>
  <dgm:cxnLst>
    <dgm:cxn modelId="{2C846E0B-4E9C-B04D-99AB-F0814EA678D8}" type="presOf" srcId="{CFBC679C-5681-4C54-85EE-5D8009C87664}" destId="{774D574F-5C1D-6242-B33A-F581F23634E3}" srcOrd="0" destOrd="0" presId="urn:microsoft.com/office/officeart/2005/8/layout/default"/>
    <dgm:cxn modelId="{1E464E39-DEBA-7742-98BE-404938A36F50}" type="presOf" srcId="{F4D60DBE-A1FE-460E-A73B-32A71B9D593A}" destId="{51B90386-6F9A-5841-872E-7C75FD5266E3}" srcOrd="0" destOrd="0" presId="urn:microsoft.com/office/officeart/2005/8/layout/default"/>
    <dgm:cxn modelId="{D55B3A5B-0412-3D47-9D3C-4199A6E41847}" type="presOf" srcId="{41F5545D-4A22-4220-AD96-8AAF93438943}" destId="{7E695526-E0F0-3243-8484-AD772E411282}" srcOrd="0" destOrd="0" presId="urn:microsoft.com/office/officeart/2005/8/layout/default"/>
    <dgm:cxn modelId="{F8321F83-82FF-4141-8179-6826C6D49459}" srcId="{41F5545D-4A22-4220-AD96-8AAF93438943}" destId="{03B9DCFD-97E7-486C-974A-4D401C854E22}" srcOrd="4" destOrd="0" parTransId="{B90C88E7-720B-4C36-AF54-DC33A36218DD}" sibTransId="{A15E2BC3-0536-415E-B3F7-4511C9B68637}"/>
    <dgm:cxn modelId="{27695688-8AB9-4170-A416-FEA9BF1D3A20}" srcId="{41F5545D-4A22-4220-AD96-8AAF93438943}" destId="{15A999C6-7246-490A-85DC-DE51C60C38B1}" srcOrd="2" destOrd="0" parTransId="{8119B865-E4C2-4797-8B2B-45FC499CCD69}" sibTransId="{2B0A3AF9-9160-42AB-8773-3903FFDAC69F}"/>
    <dgm:cxn modelId="{8819CC97-3D27-2B46-8A55-E0631C597609}" type="presOf" srcId="{15A999C6-7246-490A-85DC-DE51C60C38B1}" destId="{1F00FF01-0F10-6643-B752-460E9B58E7F3}" srcOrd="0" destOrd="0" presId="urn:microsoft.com/office/officeart/2005/8/layout/default"/>
    <dgm:cxn modelId="{A503C4A0-2D09-4EB2-9CBB-09ED053F433B}" srcId="{41F5545D-4A22-4220-AD96-8AAF93438943}" destId="{CFBC679C-5681-4C54-85EE-5D8009C87664}" srcOrd="1" destOrd="0" parTransId="{091637E5-2B47-415D-ADA6-F66A49EBBAE4}" sibTransId="{8640D964-CCB1-47D1-A4FD-902694CAFB74}"/>
    <dgm:cxn modelId="{956E49A5-0E54-2F44-8F45-6BA6431A1675}" type="presOf" srcId="{03B9DCFD-97E7-486C-974A-4D401C854E22}" destId="{2974034A-B64C-0C4D-83B8-04A23A4E1EFF}" srcOrd="0" destOrd="0" presId="urn:microsoft.com/office/officeart/2005/8/layout/default"/>
    <dgm:cxn modelId="{BB11FDAC-402A-8C4B-88D4-EE2E0E9DA368}" type="presOf" srcId="{EE0D0027-EDF6-4563-A2D8-622FCD673F06}" destId="{AD62B6E0-5437-AE44-A8B6-59D6905EA829}" srcOrd="0" destOrd="0" presId="urn:microsoft.com/office/officeart/2005/8/layout/default"/>
    <dgm:cxn modelId="{AEF906D1-851F-47C1-A256-7D3735A38664}" srcId="{41F5545D-4A22-4220-AD96-8AAF93438943}" destId="{EE0D0027-EDF6-4563-A2D8-622FCD673F06}" srcOrd="3" destOrd="0" parTransId="{F782CE4D-C653-40B2-8597-25444C70F575}" sibTransId="{35C5A4A1-0F3D-4104-9BA0-B48A377E3091}"/>
    <dgm:cxn modelId="{118BF0E6-643A-4BD5-B5AA-387C9507E953}" srcId="{41F5545D-4A22-4220-AD96-8AAF93438943}" destId="{F4D60DBE-A1FE-460E-A73B-32A71B9D593A}" srcOrd="0" destOrd="0" parTransId="{30C247F9-80CB-4B56-893B-24EC9208A6B2}" sibTransId="{70073CDF-E251-442F-A53E-B847D25AC9A5}"/>
    <dgm:cxn modelId="{1CED3CD6-2582-F343-B4E1-4CB787F8E916}" type="presParOf" srcId="{7E695526-E0F0-3243-8484-AD772E411282}" destId="{51B90386-6F9A-5841-872E-7C75FD5266E3}" srcOrd="0" destOrd="0" presId="urn:microsoft.com/office/officeart/2005/8/layout/default"/>
    <dgm:cxn modelId="{739451CD-FF95-5F47-B98F-FB1ABE9461FA}" type="presParOf" srcId="{7E695526-E0F0-3243-8484-AD772E411282}" destId="{AD8CA472-1631-5A49-BDE0-E9D3368B0C01}" srcOrd="1" destOrd="0" presId="urn:microsoft.com/office/officeart/2005/8/layout/default"/>
    <dgm:cxn modelId="{EBFB39D3-B125-AE4A-9CA5-57054490E066}" type="presParOf" srcId="{7E695526-E0F0-3243-8484-AD772E411282}" destId="{774D574F-5C1D-6242-B33A-F581F23634E3}" srcOrd="2" destOrd="0" presId="urn:microsoft.com/office/officeart/2005/8/layout/default"/>
    <dgm:cxn modelId="{8C4C9907-7864-014C-A189-5CCB464E1017}" type="presParOf" srcId="{7E695526-E0F0-3243-8484-AD772E411282}" destId="{C1ECF920-85FC-1446-BEFF-23EC9B80B1B6}" srcOrd="3" destOrd="0" presId="urn:microsoft.com/office/officeart/2005/8/layout/default"/>
    <dgm:cxn modelId="{0AA1B368-8BBD-F047-A62E-F5A4CB5CDD84}" type="presParOf" srcId="{7E695526-E0F0-3243-8484-AD772E411282}" destId="{1F00FF01-0F10-6643-B752-460E9B58E7F3}" srcOrd="4" destOrd="0" presId="urn:microsoft.com/office/officeart/2005/8/layout/default"/>
    <dgm:cxn modelId="{5BC00266-6F98-2D41-BBE5-3E31333129CB}" type="presParOf" srcId="{7E695526-E0F0-3243-8484-AD772E411282}" destId="{170A8CC7-21CE-FA44-A947-B4CEC4F20BE6}" srcOrd="5" destOrd="0" presId="urn:microsoft.com/office/officeart/2005/8/layout/default"/>
    <dgm:cxn modelId="{7770E5D8-4F6E-B04E-95EB-5EFCEFABCCFA}" type="presParOf" srcId="{7E695526-E0F0-3243-8484-AD772E411282}" destId="{AD62B6E0-5437-AE44-A8B6-59D6905EA829}" srcOrd="6" destOrd="0" presId="urn:microsoft.com/office/officeart/2005/8/layout/default"/>
    <dgm:cxn modelId="{597B9F20-9CB4-4C4E-8B65-E37DF20F0A86}" type="presParOf" srcId="{7E695526-E0F0-3243-8484-AD772E411282}" destId="{ADD65B91-6CB9-9F40-9A16-4BA104432D49}" srcOrd="7" destOrd="0" presId="urn:microsoft.com/office/officeart/2005/8/layout/default"/>
    <dgm:cxn modelId="{EDC90BA9-8701-004E-BBF8-1FEE2EBC70B7}" type="presParOf" srcId="{7E695526-E0F0-3243-8484-AD772E411282}" destId="{2974034A-B64C-0C4D-83B8-04A23A4E1E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C229-48F5-9146-AA02-61919EEF1C65}">
      <dsp:nvSpPr>
        <dsp:cNvPr id="0" name=""/>
        <dsp:cNvSpPr/>
      </dsp:nvSpPr>
      <dsp:spPr>
        <a:xfrm>
          <a:off x="0" y="456985"/>
          <a:ext cx="5210615" cy="1274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Από τη μία προωθεί ορθολογισμό</a:t>
          </a:r>
          <a:endParaRPr lang="en-US" sz="3300" kern="1200"/>
        </a:p>
      </dsp:txBody>
      <dsp:txXfrm>
        <a:off x="62198" y="519183"/>
        <a:ext cx="5086219" cy="1149734"/>
      </dsp:txXfrm>
    </dsp:sp>
    <dsp:sp modelId="{14BBDC90-C454-A64E-80D0-8B6042C8A39B}">
      <dsp:nvSpPr>
        <dsp:cNvPr id="0" name=""/>
        <dsp:cNvSpPr/>
      </dsp:nvSpPr>
      <dsp:spPr>
        <a:xfrm>
          <a:off x="0" y="1826156"/>
          <a:ext cx="5210615" cy="1274130"/>
        </a:xfrm>
        <a:prstGeom prst="roundRect">
          <a:avLst/>
        </a:prstGeom>
        <a:solidFill>
          <a:schemeClr val="accent2">
            <a:hueOff val="-20099886"/>
            <a:satOff val="-107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Από την άλλη εισάγει νέες πηγές ανορθολογισμού </a:t>
          </a:r>
          <a:endParaRPr lang="en-US" sz="3300" kern="1200"/>
        </a:p>
      </dsp:txBody>
      <dsp:txXfrm>
        <a:off x="62198" y="1888354"/>
        <a:ext cx="5086219" cy="1149734"/>
      </dsp:txXfrm>
    </dsp:sp>
    <dsp:sp modelId="{E1387028-4ECF-CF40-A242-2CDDBB133A3D}">
      <dsp:nvSpPr>
        <dsp:cNvPr id="0" name=""/>
        <dsp:cNvSpPr/>
      </dsp:nvSpPr>
      <dsp:spPr>
        <a:xfrm>
          <a:off x="0" y="3100286"/>
          <a:ext cx="5210615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3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/>
            <a:t>Ομαδική σκέψη (</a:t>
          </a:r>
          <a:r>
            <a:rPr lang="en-US" sz="2600" kern="1200"/>
            <a:t>Groupthinking</a:t>
          </a:r>
          <a:r>
            <a:rPr lang="el-GR" sz="2600" kern="1200"/>
            <a:t>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/>
            <a:t>Τάση προς αισιοδοξία για πιθανότητες επιτυχίας </a:t>
          </a:r>
          <a:endParaRPr lang="en-US" sz="2600" kern="1200"/>
        </a:p>
      </dsp:txBody>
      <dsp:txXfrm>
        <a:off x="0" y="3100286"/>
        <a:ext cx="5210615" cy="122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90386-6F9A-5841-872E-7C75FD5266E3}">
      <dsp:nvSpPr>
        <dsp:cNvPr id="0" name=""/>
        <dsp:cNvSpPr/>
      </dsp:nvSpPr>
      <dsp:spPr>
        <a:xfrm>
          <a:off x="965954" y="2911"/>
          <a:ext cx="2563341" cy="153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Γραφειοκρατικές υπηρεσίες</a:t>
          </a:r>
          <a:endParaRPr lang="en-US" sz="2500" kern="1200"/>
        </a:p>
      </dsp:txBody>
      <dsp:txXfrm>
        <a:off x="965954" y="2911"/>
        <a:ext cx="2563341" cy="1538004"/>
      </dsp:txXfrm>
    </dsp:sp>
    <dsp:sp modelId="{774D574F-5C1D-6242-B33A-F581F23634E3}">
      <dsp:nvSpPr>
        <dsp:cNvPr id="0" name=""/>
        <dsp:cNvSpPr/>
      </dsp:nvSpPr>
      <dsp:spPr>
        <a:xfrm>
          <a:off x="3785629" y="2911"/>
          <a:ext cx="2563341" cy="153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Ομάδες συμφερόντων</a:t>
          </a:r>
          <a:endParaRPr lang="en-US" sz="2500" kern="1200"/>
        </a:p>
      </dsp:txBody>
      <dsp:txXfrm>
        <a:off x="3785629" y="2911"/>
        <a:ext cx="2563341" cy="1538004"/>
      </dsp:txXfrm>
    </dsp:sp>
    <dsp:sp modelId="{1F00FF01-0F10-6643-B752-460E9B58E7F3}">
      <dsp:nvSpPr>
        <dsp:cNvPr id="0" name=""/>
        <dsp:cNvSpPr/>
      </dsp:nvSpPr>
      <dsp:spPr>
        <a:xfrm>
          <a:off x="6605304" y="2911"/>
          <a:ext cx="2563341" cy="153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Στρατιωτικο-βιομηχανικό σύμπλεγμα</a:t>
          </a:r>
          <a:endParaRPr lang="en-US" sz="2500" kern="1200"/>
        </a:p>
      </dsp:txBody>
      <dsp:txXfrm>
        <a:off x="6605304" y="2911"/>
        <a:ext cx="2563341" cy="1538004"/>
      </dsp:txXfrm>
    </dsp:sp>
    <dsp:sp modelId="{AD62B6E0-5437-AE44-A8B6-59D6905EA829}">
      <dsp:nvSpPr>
        <dsp:cNvPr id="0" name=""/>
        <dsp:cNvSpPr/>
      </dsp:nvSpPr>
      <dsp:spPr>
        <a:xfrm>
          <a:off x="2375791" y="1797250"/>
          <a:ext cx="2563341" cy="153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Κοινή Γνώμη</a:t>
          </a:r>
          <a:endParaRPr lang="en-US" sz="2500" kern="1200"/>
        </a:p>
      </dsp:txBody>
      <dsp:txXfrm>
        <a:off x="2375791" y="1797250"/>
        <a:ext cx="2563341" cy="1538004"/>
      </dsp:txXfrm>
    </dsp:sp>
    <dsp:sp modelId="{2974034A-B64C-0C4D-83B8-04A23A4E1EFF}">
      <dsp:nvSpPr>
        <dsp:cNvPr id="0" name=""/>
        <dsp:cNvSpPr/>
      </dsp:nvSpPr>
      <dsp:spPr>
        <a:xfrm>
          <a:off x="5195467" y="1797250"/>
          <a:ext cx="2563341" cy="153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Νομοθετικά σώματα</a:t>
          </a:r>
          <a:endParaRPr lang="en-US" sz="2500" kern="1200"/>
        </a:p>
      </dsp:txBody>
      <dsp:txXfrm>
        <a:off x="5195467" y="1797250"/>
        <a:ext cx="2563341" cy="1538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4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97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.tipaldou@panteion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paint art pattern">
            <a:extLst>
              <a:ext uri="{FF2B5EF4-FFF2-40B4-BE49-F238E27FC236}">
                <a16:creationId xmlns:a16="http://schemas.microsoft.com/office/drawing/2014/main" id="{8AB33050-0D37-2DDC-6ACC-CBBE89638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7" b="1598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6F7CE-5C00-7556-D253-F04A07C4E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ΕΞΩΤΕΡΙΚΗ ΠΟΛΙΤΙΚΗ </a:t>
            </a:r>
            <a:br>
              <a:rPr lang="el-GR" sz="4000" dirty="0">
                <a:solidFill>
                  <a:srgbClr val="FFFFFF"/>
                </a:solidFill>
              </a:rPr>
            </a:br>
            <a:endParaRPr lang="en-GR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1A3CF-8B5F-F04F-AE1D-F02DB91A1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19" y="5115573"/>
            <a:ext cx="9218139" cy="1643572"/>
          </a:xfrm>
        </p:spPr>
        <p:txBody>
          <a:bodyPr>
            <a:normAutofit fontScale="47500" lnSpcReduction="20000"/>
          </a:bodyPr>
          <a:lstStyle/>
          <a:p>
            <a:r>
              <a:rPr lang="el-GR" sz="4900" dirty="0">
                <a:solidFill>
                  <a:schemeClr val="bg1"/>
                </a:solidFill>
              </a:rPr>
              <a:t>Δρ. Σοφία Τυπάλδου</a:t>
            </a:r>
          </a:p>
          <a:p>
            <a:r>
              <a:rPr lang="en-US" sz="4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4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4900" dirty="0">
                <a:solidFill>
                  <a:schemeClr val="bg1"/>
                </a:solidFill>
              </a:rPr>
              <a:t>Νέο Κτίριο, ΣΤ-19</a:t>
            </a:r>
            <a:endParaRPr lang="en-US" sz="4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4900" dirty="0" err="1">
                <a:solidFill>
                  <a:schemeClr val="bg1"/>
                </a:solidFill>
              </a:rPr>
              <a:t>Ωρες</a:t>
            </a:r>
            <a:r>
              <a:rPr lang="el-GR" sz="4900" dirty="0">
                <a:solidFill>
                  <a:schemeClr val="bg1"/>
                </a:solidFill>
              </a:rPr>
              <a:t> γραφείου: Τρ</a:t>
            </a:r>
            <a:r>
              <a:rPr lang="en-US" sz="4900" dirty="0" err="1">
                <a:solidFill>
                  <a:schemeClr val="bg1"/>
                </a:solidFill>
              </a:rPr>
              <a:t>ί</a:t>
            </a:r>
            <a:r>
              <a:rPr lang="el-GR" sz="4900" dirty="0">
                <a:solidFill>
                  <a:schemeClr val="bg1"/>
                </a:solidFill>
              </a:rPr>
              <a:t>τη 12.00-13.00 &amp; Τετάρτη 1</a:t>
            </a:r>
            <a:r>
              <a:rPr lang="en-US" sz="4900" dirty="0">
                <a:solidFill>
                  <a:schemeClr val="bg1"/>
                </a:solidFill>
              </a:rPr>
              <a:t>4</a:t>
            </a:r>
            <a:r>
              <a:rPr lang="el-GR" sz="4900" dirty="0">
                <a:solidFill>
                  <a:schemeClr val="bg1"/>
                </a:solidFill>
              </a:rPr>
              <a:t>.00-1</a:t>
            </a:r>
            <a:r>
              <a:rPr lang="en-US" sz="4900" dirty="0">
                <a:solidFill>
                  <a:schemeClr val="bg1"/>
                </a:solidFill>
              </a:rPr>
              <a:t>5</a:t>
            </a:r>
            <a:r>
              <a:rPr lang="el-GR" sz="4900" dirty="0">
                <a:solidFill>
                  <a:schemeClr val="bg1"/>
                </a:solidFill>
              </a:rPr>
              <a:t>.00 (με ραντεβού)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GR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51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23288D-6BA3-4B09-B8EC-0B09654F3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5B0FE-90EE-DB67-D280-17B2F0E2ABD9}"/>
              </a:ext>
            </a:extLst>
          </p:cNvPr>
          <p:cNvSpPr txBox="1"/>
          <p:nvPr/>
        </p:nvSpPr>
        <p:spPr>
          <a:xfrm>
            <a:off x="554483" y="6229330"/>
            <a:ext cx="1108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  <a:p>
            <a:endParaRPr lang="en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E3997-5F89-A180-2006-B936609C7A63}"/>
              </a:ext>
            </a:extLst>
          </p:cNvPr>
          <p:cNvSpPr txBox="1"/>
          <p:nvPr/>
        </p:nvSpPr>
        <p:spPr>
          <a:xfrm>
            <a:off x="9700054" y="1235676"/>
            <a:ext cx="14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K</a:t>
            </a:r>
            <a:r>
              <a:rPr lang="el-GR" dirty="0"/>
              <a:t>ΕΦΑΛΑΙΟ 4</a:t>
            </a:r>
            <a:endParaRPr lang="en-GR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0801A700-3818-581F-F325-01C022E4D0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7936" b="-595"/>
          <a:stretch>
            <a:fillRect/>
          </a:stretch>
        </p:blipFill>
        <p:spPr bwMode="auto">
          <a:xfrm>
            <a:off x="3212432" y="68494"/>
            <a:ext cx="4090736" cy="61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5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A6E3A-E543-35F0-B752-D5979CFF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Μον</a:t>
            </a:r>
            <a:r>
              <a:rPr lang="el-GR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ΤΕ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l-GR" sz="2800" cap="all" spc="390" dirty="0"/>
              <a:t>Η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ψης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απ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οφ</a:t>
            </a:r>
            <a:r>
              <a:rPr lang="el-GR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σεων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l-GR" sz="2800" cap="all" spc="390" dirty="0"/>
              <a:t>Η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ψη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απ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οφ</a:t>
            </a:r>
            <a:r>
              <a:rPr lang="el-GR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σεων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ως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χειρισμο</a:t>
            </a:r>
            <a:r>
              <a:rPr lang="el-GR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Ι</a:t>
            </a: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F818A7-0321-1062-8022-1F0B167F3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222" y="2309789"/>
            <a:ext cx="5439657" cy="22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4BF0CC9-FB7B-DBB3-3C28-FEF6E59909D9}"/>
              </a:ext>
            </a:extLst>
          </p:cNvPr>
          <p:cNvSpPr txBox="1"/>
          <p:nvPr/>
        </p:nvSpPr>
        <p:spPr>
          <a:xfrm>
            <a:off x="6239435" y="5755341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 &amp; Goldstein (2021), </a:t>
            </a:r>
            <a:r>
              <a:rPr lang="el-GR" dirty="0"/>
              <a:t>σελ. 130.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868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CA6E3A-E543-35F0-B752-D5979CFF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Μοντ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Ε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 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ψης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απ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οφ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σεων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Ορθολογικ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μοντ</a:t>
            </a:r>
            <a:r>
              <a:rPr lang="el-GR" sz="2200" cap="all" spc="390" dirty="0"/>
              <a:t>Ε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λο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ψης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απ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οφ</a:t>
            </a:r>
            <a:r>
              <a:rPr lang="el-GR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2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σεων</a:t>
            </a: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B0F15B-F338-058A-29A3-42A463ACB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29342"/>
            <a:ext cx="5558790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4501B-A162-2430-9D46-16662CF95085}"/>
              </a:ext>
            </a:extLst>
          </p:cNvPr>
          <p:cNvSpPr txBox="1"/>
          <p:nvPr/>
        </p:nvSpPr>
        <p:spPr>
          <a:xfrm>
            <a:off x="5737412" y="5737412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 &amp; Goldstein (2021), </a:t>
            </a:r>
            <a:r>
              <a:rPr lang="el-GR" dirty="0"/>
              <a:t>σελ. 131.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0464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84EE6A7-BAA1-4637-940F-44728FC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2E146-E5B7-14E7-AAF1-1F641B7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23" y="1737360"/>
            <a:ext cx="3350907" cy="306686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000"/>
              <a:t>ΜΟΝΤΕΛΑ ΛΗΨΗΣ ΑΠΟΦΑΣΕΩΝ 3: ΜΟΝΤΕΛΟ ΟΡΓΑΝΩΣΙΑΚΗΣ ΔΙΑΔΙΚΑΣΙΑΣ</a:t>
            </a:r>
            <a:br>
              <a:rPr lang="el-GR" sz="3000"/>
            </a:br>
            <a:endParaRPr lang="en-GR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2869-7391-13A6-A453-5B1C06AB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034142"/>
            <a:ext cx="5067299" cy="4463143"/>
          </a:xfrm>
        </p:spPr>
        <p:txBody>
          <a:bodyPr anchor="ctr">
            <a:normAutofit/>
          </a:bodyPr>
          <a:lstStyle/>
          <a:p>
            <a:pPr algn="ctr"/>
            <a:r>
              <a:rPr lang="el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Τόσο οι υπεύθυνοι χάραξης πολιτικής όσο και οι χαμηλόβαθμοι υπάλληλοι βασίζονται σε μεγάλο βαθμό σε τυποποιημένες αντιδράσεις ή τυποποιημένες επιχειρησιακές διαδικασίες</a:t>
            </a:r>
            <a:endParaRPr lang="en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R" dirty="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F07B0A1C-8465-4A90-9085-2269F48F5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5908" y="5578618"/>
            <a:ext cx="867485" cy="115439"/>
            <a:chOff x="8910933" y="1861308"/>
            <a:chExt cx="867485" cy="115439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A7AB5D39-26FD-45C8-84C0-0702BBEBF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5DDF1B-7F48-4DBD-98E4-A87D56670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EE9251-6599-4E3A-9CE8-87A1A0405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9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84EE6A7-BAA1-4637-940F-44728FC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2E146-E5B7-14E7-AAF1-1F641B7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89" y="1763584"/>
            <a:ext cx="3658077" cy="306686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000" dirty="0"/>
              <a:t>ΜΟΝΤΕΛΑ ΛΗΨΗΣ ΑΠΟΦΑΣΕΩΝ 4: ΚΥΒΕΡΝΗΤΙΚΟ ΜΟΝΤΕΛΟ ΔΙΑΠΡΑΓΜΑΤΕΥΣΗΣ</a:t>
            </a:r>
            <a:endParaRPr lang="en-GR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2869-7391-13A6-A453-5B1C06AB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034142"/>
            <a:ext cx="5067299" cy="4463143"/>
          </a:xfrm>
        </p:spPr>
        <p:txBody>
          <a:bodyPr anchor="ctr">
            <a:normAutofit/>
          </a:bodyPr>
          <a:lstStyle/>
          <a:p>
            <a:pPr algn="ctr"/>
            <a:r>
              <a:rPr lang="en-GR" dirty="0"/>
              <a:t>Έ</a:t>
            </a:r>
            <a:r>
              <a:rPr lang="el-GR" dirty="0"/>
              <a:t>να μοντέλο που βλέπει τις αποφάσεις εξωτερικής πολιτικής ως απόρροια μιας διαπραγματευτικής διαδικασίας μεταξύ διαφόρων κυβερνητικών υπηρεσιών με σχετικά αποκλίνοντα συμφέροντα από την έκβασή της. </a:t>
            </a:r>
            <a:endParaRPr lang="en-GR" dirty="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F07B0A1C-8465-4A90-9085-2269F48F5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5908" y="5578618"/>
            <a:ext cx="867485" cy="115439"/>
            <a:chOff x="8910933" y="1861308"/>
            <a:chExt cx="867485" cy="115439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A7AB5D39-26FD-45C8-84C0-0702BBEBF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5DDF1B-7F48-4DBD-98E4-A87D56670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EE9251-6599-4E3A-9CE8-87A1A0405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46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AF9F7E-241B-4605-94A4-04E21156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el-GR" dirty="0"/>
              <a:t>Υπεύθυνοι λήψης αποφάσεων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CEB-CE38-C5A4-D58A-9794D1D1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88" y="865954"/>
            <a:ext cx="4306928" cy="5131235"/>
          </a:xfrm>
        </p:spPr>
        <p:txBody>
          <a:bodyPr anchor="ctr">
            <a:normAutofit/>
          </a:bodyPr>
          <a:lstStyle/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el-GR" sz="1400" dirty="0"/>
              <a:t>Σε τί βαθμό είναι σε θέση οι εθνικοί ηγέτες (ή πολίτες) να παίρνουν </a:t>
            </a:r>
            <a:r>
              <a:rPr lang="el-GR" sz="1400" b="1" dirty="0"/>
              <a:t>ορθολογικές</a:t>
            </a:r>
            <a:r>
              <a:rPr lang="el-GR" sz="1400" dirty="0"/>
              <a:t> αποφάσεις που είναι προς το εθνικό συμφέρον; (ρεαλιστική θέση)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el-GR" sz="1400" dirty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el-GR" sz="1400" dirty="0"/>
              <a:t>Οι ατομικές αποφάσεις αντικατοπτρίζουν τις:  αξίες &amp; πεποιθήσεις, μοναδικές προσωπικότητες, προσωπικές εμπειρίες, πνευματικές ικανότητες και το προσωπικό στυλ λήψης αποφάσεων των υπεύθυνων λήψης αποφάσεων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el-GR" sz="1400" dirty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el-GR" sz="1400" u="sng" dirty="0"/>
              <a:t>Τρεις συστηματικές αποκλίσεις από το ορθολογικό μοντέλο</a:t>
            </a:r>
            <a:r>
              <a:rPr lang="el-GR" sz="1400" dirty="0"/>
              <a:t>: 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l-GR" sz="1400" b="1" dirty="0"/>
              <a:t>Εσφαλμένες </a:t>
            </a:r>
            <a:r>
              <a:rPr lang="el-GR" sz="1400" dirty="0"/>
              <a:t>αντιλήψεις</a:t>
            </a:r>
            <a:r>
              <a:rPr lang="el-GR" sz="1400" b="1" dirty="0"/>
              <a:t> </a:t>
            </a:r>
            <a:r>
              <a:rPr lang="el-GR" sz="1400" dirty="0"/>
              <a:t>&amp; </a:t>
            </a:r>
            <a:r>
              <a:rPr lang="el-GR" sz="1400" b="1" dirty="0"/>
              <a:t>επιλεκτικές</a:t>
            </a:r>
            <a:r>
              <a:rPr lang="el-GR" sz="1400" dirty="0"/>
              <a:t> αντιλήψεις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l-GR" sz="1400" b="1" dirty="0"/>
              <a:t>Συναισθηματικές</a:t>
            </a:r>
            <a:r>
              <a:rPr lang="el-GR" sz="1400" dirty="0"/>
              <a:t> προκαταλήψεις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l-GR" sz="1400" b="1" dirty="0"/>
              <a:t>Γνωσιακές</a:t>
            </a:r>
            <a:r>
              <a:rPr lang="el-GR" sz="1400" dirty="0"/>
              <a:t> προκαταλήψεις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409293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1786C-3605-6E7E-0F9C-974ED701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el-GR" dirty="0"/>
              <a:t>Ομαδική ψυχολογία</a:t>
            </a:r>
            <a:endParaRPr lang="en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8500F-C0F8-2D22-EA4C-D777F2DC2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87540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19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17D4F-EA2D-984F-1F04-C26EFB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l-GR" dirty="0"/>
              <a:t>Εσωτερικές επιρροές</a:t>
            </a:r>
            <a:endParaRPr lang="en-G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E583E4-6357-080E-EF97-36E960435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54908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52144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306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Bembo</vt:lpstr>
      <vt:lpstr>Calibri</vt:lpstr>
      <vt:lpstr>AdornVTI</vt:lpstr>
      <vt:lpstr>ΕΞΩΤΕΡΙΚΗ ΠΟΛΙΤΙΚΗ  </vt:lpstr>
      <vt:lpstr>PowerPoint Presentation</vt:lpstr>
      <vt:lpstr>ΜονΤΕλα λΗψης αποφΑσεων 1: Η λΗψη αποφΑσεων ως χειρισμοΙ</vt:lpstr>
      <vt:lpstr>ΜοντΕλα λΗψης αποφΑσεων 2: ΟρθολογικΟ μοντΕλο λΗψης αποφΑσεων </vt:lpstr>
      <vt:lpstr>ΜΟΝΤΕΛΑ ΛΗΨΗΣ ΑΠΟΦΑΣΕΩΝ 3: ΜΟΝΤΕΛΟ ΟΡΓΑΝΩΣΙΑΚΗΣ ΔΙΑΔΙΚΑΣΙΑΣ </vt:lpstr>
      <vt:lpstr>ΜΟΝΤΕΛΑ ΛΗΨΗΣ ΑΠΟΦΑΣΕΩΝ 4: ΚΥΒΕΡΝΗΤΙΚΟ ΜΟΝΤΕΛΟ ΔΙΑΠΡΑΓΜΑΤΕΥΣΗΣ</vt:lpstr>
      <vt:lpstr>Υπεύθυνοι λήψης αποφάσεων</vt:lpstr>
      <vt:lpstr>Ομαδική ψυχολογία</vt:lpstr>
      <vt:lpstr>Εσωτερικές επιρροές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ΕΞΩΤΕΡΙΚΗ ΠΟΛΙΤΙΚΗ  (ΕΜΒΑΘΥΝΣΗ)</dc:title>
  <dc:creator>Sofia Tipaldou</dc:creator>
  <cp:lastModifiedBy>Sofia Tipaldou</cp:lastModifiedBy>
  <cp:revision>12</cp:revision>
  <dcterms:created xsi:type="dcterms:W3CDTF">2023-05-04T08:14:56Z</dcterms:created>
  <dcterms:modified xsi:type="dcterms:W3CDTF">2026-03-26T11:09:49Z</dcterms:modified>
</cp:coreProperties>
</file>