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5" r:id="rId1"/>
  </p:sldMasterIdLst>
  <p:notesMasterIdLst>
    <p:notesMasterId r:id="rId11"/>
  </p:notesMasterIdLst>
  <p:sldIdLst>
    <p:sldId id="256" r:id="rId2"/>
    <p:sldId id="280" r:id="rId3"/>
    <p:sldId id="257" r:id="rId4"/>
    <p:sldId id="286" r:id="rId5"/>
    <p:sldId id="271" r:id="rId6"/>
    <p:sldId id="292" r:id="rId7"/>
    <p:sldId id="498" r:id="rId8"/>
    <p:sldId id="499" r:id="rId9"/>
    <p:sldId id="297" r:id="rId10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0"/>
    <p:restoredTop sz="82721"/>
  </p:normalViewPr>
  <p:slideViewPr>
    <p:cSldViewPr snapToGrid="0">
      <p:cViewPr varScale="1">
        <p:scale>
          <a:sx n="88" d="100"/>
          <a:sy n="88" d="100"/>
        </p:scale>
        <p:origin x="18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6CDD31-E342-F54B-B62F-AC9C166DE80C}" type="datetimeFigureOut">
              <a:rPr lang="en-GR" smtClean="0"/>
              <a:t>31/3/26</a:t>
            </a:fld>
            <a:endParaRPr lang="en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16B1C8-D649-6345-B73A-D011C9D1E9C7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04492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696C41-2CB4-B64D-95B9-9061BB0D28E0}" type="slidenum">
              <a:rPr lang="en-GR" smtClean="0"/>
              <a:t>2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0029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9">
            <a:extLst>
              <a:ext uri="{FF2B5EF4-FFF2-40B4-BE49-F238E27FC236}">
                <a16:creationId xmlns:a16="http://schemas.microsoft.com/office/drawing/2014/main" id="{03F80E01-C90E-A775-FB94-BC1F78BD712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C34A4F09-8034-B644-8E3A-9789C113E40C}" type="slidenum">
              <a:rPr lang="el-G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5</a:t>
            </a:fld>
            <a:endParaRPr lang="el-G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915" name="Rectangle 1">
            <a:extLst>
              <a:ext uri="{FF2B5EF4-FFF2-40B4-BE49-F238E27FC236}">
                <a16:creationId xmlns:a16="http://schemas.microsoft.com/office/drawing/2014/main" id="{915689EA-FAB5-BE9A-5DF1-6CE79B0E388A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7916C094-BBDA-52BF-1F0B-C7E57232255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8917" name="Text Box 3">
            <a:extLst>
              <a:ext uri="{FF2B5EF4-FFF2-40B4-BE49-F238E27FC236}">
                <a16:creationId xmlns:a16="http://schemas.microsoft.com/office/drawing/2014/main" id="{535C88AE-847C-8C40-4B8E-694FBF179B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FontTx/>
              <a:buNone/>
            </a:pPr>
            <a:fld id="{9BB3D4CE-82E6-FC46-A2CF-033EF64466EC}" type="slidenum">
              <a:rPr lang="el-GR" altLang="en-US" sz="1200">
                <a:solidFill>
                  <a:srgbClr val="000000"/>
                </a:solidFill>
              </a:rPr>
              <a:pPr algn="r" eaLnBrk="1" hangingPunct="1">
                <a:lnSpc>
                  <a:spcPct val="100000"/>
                </a:lnSpc>
                <a:buClrTx/>
                <a:buFontTx/>
                <a:buNone/>
              </a:pPr>
              <a:t>5</a:t>
            </a:fld>
            <a:endParaRPr lang="el-GR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lang="en-US"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699018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lang="en-US"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3564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3/31/26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9995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346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209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2 Content and 1 pitur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 txBox="1">
            <a:spLocks noGrp="1"/>
          </p:cNvSpPr>
          <p:nvPr>
            <p:ph type="title"/>
          </p:nvPr>
        </p:nvSpPr>
        <p:spPr>
          <a:xfrm>
            <a:off x="609600" y="678936"/>
            <a:ext cx="10972800" cy="633714"/>
          </a:xfrm>
          <a:prstGeom prst="rect">
            <a:avLst/>
          </a:prstGeom>
          <a:noFill/>
          <a:ln>
            <a:noFill/>
          </a:ln>
        </p:spPr>
        <p:txBody>
          <a:bodyPr lIns="0" tIns="18000" rIns="0" bIns="91425" anchor="b" anchorCtr="0">
            <a:sp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400" b="1" i="0" u="none" strike="noStrike" cap="none">
                <a:solidFill>
                  <a:srgbClr val="007FA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2D1D45-54CB-4F88-8616-927CC0BE58D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1" y="1552575"/>
            <a:ext cx="5795433" cy="1893626"/>
          </a:xfrm>
        </p:spPr>
        <p:txBody>
          <a:bodyPr lIns="0" tIns="18000" rIns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C41EB46D-2A30-4B34-B31B-92C249F6061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05418" y="4964114"/>
            <a:ext cx="5795433" cy="987425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AD5A635C-8127-467F-90BA-E57CFF5972C0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082368" y="1552575"/>
            <a:ext cx="4500033" cy="2271900"/>
          </a:xfrm>
        </p:spPr>
        <p:txBody>
          <a:bodyPr lIns="0" tIns="18000" rIns="0" bIns="1800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63357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5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 txBox="1">
            <a:spLocks noGrp="1"/>
          </p:cNvSpPr>
          <p:nvPr>
            <p:ph type="title"/>
          </p:nvPr>
        </p:nvSpPr>
        <p:spPr>
          <a:xfrm>
            <a:off x="609600" y="215371"/>
            <a:ext cx="10972800" cy="1097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400" b="1" i="0" u="none" strike="noStrike" cap="none">
                <a:solidFill>
                  <a:srgbClr val="007FA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 dirty="0"/>
          </a:p>
        </p:txBody>
      </p:sp>
      <p:sp>
        <p:nvSpPr>
          <p:cNvPr id="26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53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5600" marR="0" lvl="0" indent="-255600" algn="l" rtl="0">
              <a:spcBef>
                <a:spcPts val="1500"/>
              </a:spcBef>
              <a:buClr>
                <a:srgbClr val="007FA3"/>
              </a:buClr>
              <a:buSzPct val="100000"/>
              <a:buFont typeface="Arial" panose="020B0604020202020204" pitchFamily="34" charset="0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84150" algn="l" rtl="0">
              <a:spcBef>
                <a:spcPts val="600"/>
              </a:spcBef>
              <a:buClr>
                <a:srgbClr val="007FA3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27000" algn="l" rtl="0">
              <a:spcBef>
                <a:spcPts val="600"/>
              </a:spcBef>
              <a:buClr>
                <a:srgbClr val="007FA3"/>
              </a:buClr>
              <a:buSzPct val="1000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27000" algn="l" rtl="0">
              <a:spcBef>
                <a:spcPts val="600"/>
              </a:spcBef>
              <a:buClr>
                <a:srgbClr val="007FA3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spcBef>
                <a:spcPts val="600"/>
              </a:spcBef>
              <a:buClr>
                <a:srgbClr val="007FA3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spcBef>
                <a:spcPts val="300"/>
              </a:spcBef>
              <a:buClr>
                <a:srgbClr val="007FA3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spcBef>
                <a:spcPts val="300"/>
              </a:spcBef>
              <a:buClr>
                <a:srgbClr val="007FA3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spcBef>
                <a:spcPts val="300"/>
              </a:spcBef>
              <a:buClr>
                <a:srgbClr val="007FA3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spcBef>
                <a:spcPts val="300"/>
              </a:spcBef>
              <a:buClr>
                <a:srgbClr val="007FA3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2278063"/>
            <a:ext cx="10972800" cy="558800"/>
          </a:xfrm>
        </p:spPr>
        <p:txBody>
          <a:bodyPr/>
          <a:lstStyle>
            <a:lvl1pPr indent="-255600">
              <a:defRPr/>
            </a:lvl1pPr>
            <a:lvl2pPr indent="-283464">
              <a:defRPr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>
          <a:xfrm>
            <a:off x="609601" y="2954338"/>
            <a:ext cx="10977033" cy="609600"/>
          </a:xfrm>
        </p:spPr>
        <p:txBody>
          <a:bodyPr/>
          <a:lstStyle>
            <a:lvl1pPr indent="-255600">
              <a:defRPr/>
            </a:lvl1pPr>
            <a:lvl2pPr indent="-283464">
              <a:defRPr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5"/>
          </p:nvPr>
        </p:nvSpPr>
        <p:spPr>
          <a:xfrm>
            <a:off x="609600" y="3733801"/>
            <a:ext cx="10972800" cy="550863"/>
          </a:xfrm>
        </p:spPr>
        <p:txBody>
          <a:bodyPr/>
          <a:lstStyle>
            <a:lvl1pPr marL="255588" indent="-255588">
              <a:defRPr/>
            </a:lvl1pPr>
            <a:lvl2pPr indent="-283464">
              <a:defRPr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609600" y="4427538"/>
            <a:ext cx="10972800" cy="652462"/>
          </a:xfrm>
        </p:spPr>
        <p:txBody>
          <a:bodyPr/>
          <a:lstStyle>
            <a:lvl1pPr marL="255588" indent="-255588">
              <a:defRPr/>
            </a:lvl1pPr>
            <a:lvl2pPr indent="-283464">
              <a:defRPr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7"/>
          </p:nvPr>
        </p:nvSpPr>
        <p:spPr>
          <a:xfrm>
            <a:off x="609600" y="5181601"/>
            <a:ext cx="10972800" cy="500063"/>
          </a:xfrm>
        </p:spPr>
        <p:txBody>
          <a:bodyPr/>
          <a:lstStyle>
            <a:lvl1pPr marL="255588" indent="-255588">
              <a:defRPr/>
            </a:lvl1pPr>
            <a:lvl2pPr indent="-283464">
              <a:defRPr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8"/>
          </p:nvPr>
        </p:nvSpPr>
        <p:spPr>
          <a:xfrm>
            <a:off x="609600" y="5811838"/>
            <a:ext cx="10972800" cy="457200"/>
          </a:xfrm>
        </p:spPr>
        <p:txBody>
          <a:bodyPr/>
          <a:lstStyle>
            <a:lvl2pPr indent="-283464">
              <a:defRPr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9"/>
          </p:nvPr>
        </p:nvSpPr>
        <p:spPr>
          <a:xfrm>
            <a:off x="4876801" y="6418263"/>
            <a:ext cx="639779" cy="2984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20"/>
          </p:nvPr>
        </p:nvSpPr>
        <p:spPr>
          <a:xfrm>
            <a:off x="7338485" y="6418263"/>
            <a:ext cx="604423" cy="29845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21"/>
          </p:nvPr>
        </p:nvSpPr>
        <p:spPr>
          <a:xfrm>
            <a:off x="9601201" y="6418263"/>
            <a:ext cx="768036" cy="29845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22"/>
          </p:nvPr>
        </p:nvSpPr>
        <p:spPr>
          <a:xfrm flipH="1">
            <a:off x="10634802" y="6418263"/>
            <a:ext cx="1038132" cy="29845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6794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3/31/26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765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870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3/31/26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3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3/31/26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56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234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456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3/31/26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425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3/31/26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310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3/31/26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326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4" r:id="rId10"/>
    <p:sldLayoutId id="2147483773" r:id="rId11"/>
    <p:sldLayoutId id="2147483776" r:id="rId12"/>
    <p:sldLayoutId id="214748377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ofia.tipaldou@panteion.gr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esthetic liquid watercolor and ink">
            <a:extLst>
              <a:ext uri="{FF2B5EF4-FFF2-40B4-BE49-F238E27FC236}">
                <a16:creationId xmlns:a16="http://schemas.microsoft.com/office/drawing/2014/main" id="{84C6048C-1FA1-AE5F-C336-0B7CEF05A6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86" b="5950"/>
          <a:stretch/>
        </p:blipFill>
        <p:spPr>
          <a:xfrm>
            <a:off x="-4" y="-82801"/>
            <a:ext cx="12191981" cy="6857990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99868" y="-1534136"/>
            <a:ext cx="4592270" cy="12192001"/>
          </a:xfrm>
          <a:prstGeom prst="rect">
            <a:avLst/>
          </a:prstGeom>
          <a:gradFill>
            <a:gsLst>
              <a:gs pos="35000">
                <a:schemeClr val="bg1">
                  <a:alpha val="46000"/>
                </a:schemeClr>
              </a:gs>
              <a:gs pos="21000">
                <a:schemeClr val="bg1">
                  <a:alpha val="3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41C49A-DB80-ADDE-0E3D-935FC2F30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553" y="3091928"/>
            <a:ext cx="9078562" cy="2387600"/>
          </a:xfrm>
        </p:spPr>
        <p:txBody>
          <a:bodyPr>
            <a:normAutofit/>
          </a:bodyPr>
          <a:lstStyle/>
          <a:p>
            <a:r>
              <a:rPr lang="el-GR" sz="6600" dirty="0"/>
              <a:t>Διεθνείς οργανισμοί</a:t>
            </a:r>
            <a:endParaRPr lang="en-GR" sz="6600" dirty="0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31E56C-8CDF-EA86-687A-966AC4C99E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553" y="5725886"/>
            <a:ext cx="9078562" cy="492034"/>
          </a:xfrm>
        </p:spPr>
        <p:txBody>
          <a:bodyPr anchor="ctr">
            <a:normAutofit fontScale="62500" lnSpcReduction="20000"/>
          </a:bodyPr>
          <a:lstStyle/>
          <a:p>
            <a:pPr>
              <a:lnSpc>
                <a:spcPct val="90000"/>
              </a:lnSpc>
            </a:pPr>
            <a:r>
              <a:rPr lang="el-GR" sz="4800" dirty="0"/>
              <a:t>Δρ. Σοφία Τυπάλδου</a:t>
            </a:r>
            <a:r>
              <a:rPr lang="en-US" sz="4800" dirty="0"/>
              <a:t>, </a:t>
            </a:r>
            <a:r>
              <a:rPr lang="en-US" sz="48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sofia.tipaldou@panteion.gr</a:t>
            </a:r>
            <a:endParaRPr lang="en-US" sz="48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472944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C961D25-37FF-2959-8E97-F124A255D5E4}"/>
              </a:ext>
            </a:extLst>
          </p:cNvPr>
          <p:cNvSpPr txBox="1"/>
          <p:nvPr/>
        </p:nvSpPr>
        <p:spPr>
          <a:xfrm>
            <a:off x="398592" y="6286655"/>
            <a:ext cx="11331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R" dirty="0"/>
              <a:t>Ό</a:t>
            </a:r>
            <a:r>
              <a:rPr lang="el-GR" dirty="0"/>
              <a:t>λες οι ιδέες, οι ορισμοί και τα διαγράμματα της παρουσίασης είναι από το βιβλίο των </a:t>
            </a:r>
            <a:r>
              <a:rPr lang="en-US" dirty="0" err="1"/>
              <a:t>Pevehouse</a:t>
            </a:r>
            <a:r>
              <a:rPr lang="en-US" dirty="0"/>
              <a:t> &amp; Goldstein</a:t>
            </a:r>
            <a:endParaRPr lang="en-GR" dirty="0"/>
          </a:p>
          <a:p>
            <a:endParaRPr lang="en-G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8FF286-E3A2-73BA-F40B-C44727E1C14E}"/>
              </a:ext>
            </a:extLst>
          </p:cNvPr>
          <p:cNvSpPr txBox="1"/>
          <p:nvPr/>
        </p:nvSpPr>
        <p:spPr>
          <a:xfrm>
            <a:off x="7748337" y="1588168"/>
            <a:ext cx="1992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Κεφάλαια 7.1 &amp; 7.2</a:t>
            </a:r>
            <a:endParaRPr lang="en-GR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D9E1667-169F-E782-78F4-81CB99E1DC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42219F05-E656-CCDA-BC7B-20A2BA6BCD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67" r="7936" b="-595"/>
          <a:stretch>
            <a:fillRect/>
          </a:stretch>
        </p:blipFill>
        <p:spPr bwMode="auto">
          <a:xfrm>
            <a:off x="1115568" y="664694"/>
            <a:ext cx="4382168" cy="55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916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552A03-7B78-9DFB-83EB-950C6D90C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l-GR"/>
              <a:t>Πηγές παγκόσμιας «συνένωσης»</a:t>
            </a:r>
            <a:endParaRPr lang="en-GR" dirty="0"/>
          </a:p>
        </p:txBody>
      </p:sp>
      <p:sp>
        <p:nvSpPr>
          <p:cNvPr id="31" name="Rectangle 13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DCF6E5CE-2893-AD59-FDAC-B412B843C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r>
              <a:rPr lang="el-G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Υπερεθνικοί οργανισμοί</a:t>
            </a:r>
            <a:r>
              <a:rPr lang="el-G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μεγαλύτεροι θεσμοί και ενώσεις που υπερτερούν της κρατικής εξουσίας ή της εθνικής ταυτότητας</a:t>
            </a:r>
            <a:endParaRPr lang="en-G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l-G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Διεθνικοί δρώντες</a:t>
            </a:r>
            <a:r>
              <a:rPr lang="el-G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(πολυεθνικές εταιρείες, ΜΚΟ): γεφυρώνουν τα εθνικά σύνορα, δημιουργώντας νέους δρόμους αλληλεξάρτησης μεταξύ των κρατών</a:t>
            </a:r>
            <a:endParaRPr lang="en-G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l-G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Διεθνικά ζητήματα</a:t>
            </a:r>
            <a:r>
              <a:rPr lang="el-G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είναι διαδικασίες που εξαναγκάζουν τα κράτη να συνεργάζονται επειδή δεν μπορούν να λύσουν ή να διαχειριστούν αυτά τα ζητήματα μόνα τους (υπερθέρμανση πλανήτη ή εξάπλωση τεχνολογίας πληροφοριών)</a:t>
            </a:r>
            <a:endParaRPr lang="en-G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85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306F2-CBFF-4FC9-6C7C-D6EAC3C49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Ηνωμένα Έθνη (</a:t>
            </a:r>
            <a:r>
              <a:rPr lang="en-US" dirty="0"/>
              <a:t>United Nations)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4E7AB-D329-8389-D76E-314E8747C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Ίδρυση: 1945</a:t>
            </a:r>
          </a:p>
          <a:p>
            <a:r>
              <a:rPr lang="el-G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Έδρα: Νέα Υόρκη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l-G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Χάρτης ΟΗΕ</a:t>
            </a:r>
            <a:r>
              <a:rPr lang="el-G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το ιδρυτικό έγγραφο των Ηνωμένων Εθνών. Βασίζεται στις αρχές ότι τα κράτη είναι ίσα, έχουν κυριαρχία στα δικά τους θέματα, απολαύουν ανεξαρτησίας και εδαφικής ακεραιότητας και πρέπει να εκπληρώνουν διεθνείς υποχρεώσεις. Ο Χάρτης περιγράφει επίσης τη δομή και τις μεθόδους του ΟΗΕ. </a:t>
            </a:r>
          </a:p>
          <a:p>
            <a:r>
              <a:rPr lang="el-GR" sz="18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Οφέλη</a:t>
            </a:r>
            <a:r>
              <a:rPr lang="el-GR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κρατών από τη συμμετοχή τους στον ΟΗΕ</a:t>
            </a:r>
          </a:p>
          <a:p>
            <a:r>
              <a:rPr lang="el-GR" sz="1800" b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Αδυναμ</a:t>
            </a:r>
            <a:r>
              <a:rPr lang="en-GR" sz="18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ί</a:t>
            </a:r>
            <a:r>
              <a:rPr lang="el-GR" sz="1800" b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ες</a:t>
            </a:r>
            <a:r>
              <a:rPr lang="el-GR" sz="18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ΟΗΕ</a:t>
            </a:r>
            <a:endParaRPr lang="en-GR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1734598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898" name="Rectangle 37897">
            <a:extLst>
              <a:ext uri="{FF2B5EF4-FFF2-40B4-BE49-F238E27FC236}">
                <a16:creationId xmlns:a16="http://schemas.microsoft.com/office/drawing/2014/main" id="{2D6FBB9D-1CAA-4D05-AB33-BABDFE17B8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7900" name="Rectangle 37899">
            <a:extLst>
              <a:ext uri="{FF2B5EF4-FFF2-40B4-BE49-F238E27FC236}">
                <a16:creationId xmlns:a16="http://schemas.microsoft.com/office/drawing/2014/main" id="{04727B71-B4B6-4823-80A1-68C40B475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902" name="Rectangle 37901">
            <a:extLst>
              <a:ext uri="{FF2B5EF4-FFF2-40B4-BE49-F238E27FC236}">
                <a16:creationId xmlns:a16="http://schemas.microsoft.com/office/drawing/2014/main" id="{79A6DB05-9FB5-4B07-8675-74C23D4FD8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7904" name="Rectangle 37903">
            <a:extLst>
              <a:ext uri="{FF2B5EF4-FFF2-40B4-BE49-F238E27FC236}">
                <a16:creationId xmlns:a16="http://schemas.microsoft.com/office/drawing/2014/main" id="{5DF40726-9B19-4165-9C26-757D16E19E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91" name="Text Box 2">
            <a:extLst>
              <a:ext uri="{FF2B5EF4-FFF2-40B4-BE49-F238E27FC236}">
                <a16:creationId xmlns:a16="http://schemas.microsoft.com/office/drawing/2014/main" id="{AE963B7E-F5BD-E762-86DA-BA42FA22E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199" y="2055327"/>
            <a:ext cx="4571999" cy="377697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indent="-228600">
              <a:lnSpc>
                <a:spcPct val="110000"/>
              </a:lnSpc>
              <a:spcAft>
                <a:spcPts val="60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chemeClr val="tx1"/>
                </a:solidFill>
                <a:latin typeface="+mn-lt"/>
                <a:ea typeface="+mn-ea"/>
              </a:rPr>
              <a:t>ΠΗΓΗ: Pevehouse &amp; Goldstein (2026)</a:t>
            </a:r>
          </a:p>
        </p:txBody>
      </p:sp>
      <p:sp>
        <p:nvSpPr>
          <p:cNvPr id="37906" name="Rectangle 37905">
            <a:extLst>
              <a:ext uri="{FF2B5EF4-FFF2-40B4-BE49-F238E27FC236}">
                <a16:creationId xmlns:a16="http://schemas.microsoft.com/office/drawing/2014/main" id="{2089CB41-F399-4AEB-980C-5BFB1049C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6112341"/>
            <a:ext cx="1050645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908" name="Rectangle 37907">
            <a:extLst>
              <a:ext uri="{FF2B5EF4-FFF2-40B4-BE49-F238E27FC236}">
                <a16:creationId xmlns:a16="http://schemas.microsoft.com/office/drawing/2014/main" id="{1BFC967B-3DD6-463D-9DB9-6E4419AE0D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096768" y="3817404"/>
            <a:ext cx="54864" cy="45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890" name="Text Box 1">
            <a:extLst>
              <a:ext uri="{FF2B5EF4-FFF2-40B4-BE49-F238E27FC236}">
                <a16:creationId xmlns:a16="http://schemas.microsoft.com/office/drawing/2014/main" id="{364B94CB-D151-A208-468A-1EA3E62B18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1" y="1036638"/>
            <a:ext cx="2917825" cy="59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endParaRPr lang="en-US" altLang="en-US" sz="2800" dirty="0">
              <a:solidFill>
                <a:srgbClr val="000000"/>
              </a:solidFill>
            </a:endParaRPr>
          </a:p>
        </p:txBody>
      </p:sp>
      <p:sp>
        <p:nvSpPr>
          <p:cNvPr id="37892" name="Text Box 3">
            <a:extLst>
              <a:ext uri="{FF2B5EF4-FFF2-40B4-BE49-F238E27FC236}">
                <a16:creationId xmlns:a16="http://schemas.microsoft.com/office/drawing/2014/main" id="{555EEC50-FD49-599F-24A1-67EA04A24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0388" y="6032501"/>
            <a:ext cx="46609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0160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01600" algn="l"/>
                <a:tab pos="549275" algn="l"/>
                <a:tab pos="998538" algn="l"/>
                <a:tab pos="1447800" algn="l"/>
                <a:tab pos="1897063" algn="l"/>
                <a:tab pos="2346325" algn="l"/>
                <a:tab pos="2795588" algn="l"/>
                <a:tab pos="3244850" algn="l"/>
                <a:tab pos="3694113" algn="l"/>
                <a:tab pos="4143375" algn="l"/>
                <a:tab pos="4592638" algn="l"/>
                <a:tab pos="5041900" algn="l"/>
                <a:tab pos="5491163" algn="l"/>
                <a:tab pos="5940425" algn="l"/>
                <a:tab pos="6389688" algn="l"/>
                <a:tab pos="6838950" algn="l"/>
                <a:tab pos="7288213" algn="l"/>
                <a:tab pos="7737475" algn="l"/>
                <a:tab pos="8186738" algn="l"/>
                <a:tab pos="8636000" algn="l"/>
                <a:tab pos="90852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01600" algn="l"/>
                <a:tab pos="549275" algn="l"/>
                <a:tab pos="998538" algn="l"/>
                <a:tab pos="1447800" algn="l"/>
                <a:tab pos="1897063" algn="l"/>
                <a:tab pos="2346325" algn="l"/>
                <a:tab pos="2795588" algn="l"/>
                <a:tab pos="3244850" algn="l"/>
                <a:tab pos="3694113" algn="l"/>
                <a:tab pos="4143375" algn="l"/>
                <a:tab pos="4592638" algn="l"/>
                <a:tab pos="5041900" algn="l"/>
                <a:tab pos="5491163" algn="l"/>
                <a:tab pos="5940425" algn="l"/>
                <a:tab pos="6389688" algn="l"/>
                <a:tab pos="6838950" algn="l"/>
                <a:tab pos="7288213" algn="l"/>
                <a:tab pos="7737475" algn="l"/>
                <a:tab pos="8186738" algn="l"/>
                <a:tab pos="8636000" algn="l"/>
                <a:tab pos="90852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01600" algn="l"/>
                <a:tab pos="549275" algn="l"/>
                <a:tab pos="998538" algn="l"/>
                <a:tab pos="1447800" algn="l"/>
                <a:tab pos="1897063" algn="l"/>
                <a:tab pos="2346325" algn="l"/>
                <a:tab pos="2795588" algn="l"/>
                <a:tab pos="3244850" algn="l"/>
                <a:tab pos="3694113" algn="l"/>
                <a:tab pos="4143375" algn="l"/>
                <a:tab pos="4592638" algn="l"/>
                <a:tab pos="5041900" algn="l"/>
                <a:tab pos="5491163" algn="l"/>
                <a:tab pos="5940425" algn="l"/>
                <a:tab pos="6389688" algn="l"/>
                <a:tab pos="6838950" algn="l"/>
                <a:tab pos="7288213" algn="l"/>
                <a:tab pos="7737475" algn="l"/>
                <a:tab pos="8186738" algn="l"/>
                <a:tab pos="8636000" algn="l"/>
                <a:tab pos="90852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01600" algn="l"/>
                <a:tab pos="549275" algn="l"/>
                <a:tab pos="998538" algn="l"/>
                <a:tab pos="1447800" algn="l"/>
                <a:tab pos="1897063" algn="l"/>
                <a:tab pos="2346325" algn="l"/>
                <a:tab pos="2795588" algn="l"/>
                <a:tab pos="3244850" algn="l"/>
                <a:tab pos="3694113" algn="l"/>
                <a:tab pos="4143375" algn="l"/>
                <a:tab pos="4592638" algn="l"/>
                <a:tab pos="5041900" algn="l"/>
                <a:tab pos="5491163" algn="l"/>
                <a:tab pos="5940425" algn="l"/>
                <a:tab pos="6389688" algn="l"/>
                <a:tab pos="6838950" algn="l"/>
                <a:tab pos="7288213" algn="l"/>
                <a:tab pos="7737475" algn="l"/>
                <a:tab pos="8186738" algn="l"/>
                <a:tab pos="8636000" algn="l"/>
                <a:tab pos="90852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01600" algn="l"/>
                <a:tab pos="549275" algn="l"/>
                <a:tab pos="998538" algn="l"/>
                <a:tab pos="1447800" algn="l"/>
                <a:tab pos="1897063" algn="l"/>
                <a:tab pos="2346325" algn="l"/>
                <a:tab pos="2795588" algn="l"/>
                <a:tab pos="3244850" algn="l"/>
                <a:tab pos="3694113" algn="l"/>
                <a:tab pos="4143375" algn="l"/>
                <a:tab pos="4592638" algn="l"/>
                <a:tab pos="5041900" algn="l"/>
                <a:tab pos="5491163" algn="l"/>
                <a:tab pos="5940425" algn="l"/>
                <a:tab pos="6389688" algn="l"/>
                <a:tab pos="6838950" algn="l"/>
                <a:tab pos="7288213" algn="l"/>
                <a:tab pos="7737475" algn="l"/>
                <a:tab pos="8186738" algn="l"/>
                <a:tab pos="8636000" algn="l"/>
                <a:tab pos="90852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01600" algn="l"/>
                <a:tab pos="549275" algn="l"/>
                <a:tab pos="998538" algn="l"/>
                <a:tab pos="1447800" algn="l"/>
                <a:tab pos="1897063" algn="l"/>
                <a:tab pos="2346325" algn="l"/>
                <a:tab pos="2795588" algn="l"/>
                <a:tab pos="3244850" algn="l"/>
                <a:tab pos="3694113" algn="l"/>
                <a:tab pos="4143375" algn="l"/>
                <a:tab pos="4592638" algn="l"/>
                <a:tab pos="5041900" algn="l"/>
                <a:tab pos="5491163" algn="l"/>
                <a:tab pos="5940425" algn="l"/>
                <a:tab pos="6389688" algn="l"/>
                <a:tab pos="6838950" algn="l"/>
                <a:tab pos="7288213" algn="l"/>
                <a:tab pos="7737475" algn="l"/>
                <a:tab pos="8186738" algn="l"/>
                <a:tab pos="8636000" algn="l"/>
                <a:tab pos="90852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01600" algn="l"/>
                <a:tab pos="549275" algn="l"/>
                <a:tab pos="998538" algn="l"/>
                <a:tab pos="1447800" algn="l"/>
                <a:tab pos="1897063" algn="l"/>
                <a:tab pos="2346325" algn="l"/>
                <a:tab pos="2795588" algn="l"/>
                <a:tab pos="3244850" algn="l"/>
                <a:tab pos="3694113" algn="l"/>
                <a:tab pos="4143375" algn="l"/>
                <a:tab pos="4592638" algn="l"/>
                <a:tab pos="5041900" algn="l"/>
                <a:tab pos="5491163" algn="l"/>
                <a:tab pos="5940425" algn="l"/>
                <a:tab pos="6389688" algn="l"/>
                <a:tab pos="6838950" algn="l"/>
                <a:tab pos="7288213" algn="l"/>
                <a:tab pos="7737475" algn="l"/>
                <a:tab pos="8186738" algn="l"/>
                <a:tab pos="8636000" algn="l"/>
                <a:tab pos="90852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01600" algn="l"/>
                <a:tab pos="549275" algn="l"/>
                <a:tab pos="998538" algn="l"/>
                <a:tab pos="1447800" algn="l"/>
                <a:tab pos="1897063" algn="l"/>
                <a:tab pos="2346325" algn="l"/>
                <a:tab pos="2795588" algn="l"/>
                <a:tab pos="3244850" algn="l"/>
                <a:tab pos="3694113" algn="l"/>
                <a:tab pos="4143375" algn="l"/>
                <a:tab pos="4592638" algn="l"/>
                <a:tab pos="5041900" algn="l"/>
                <a:tab pos="5491163" algn="l"/>
                <a:tab pos="5940425" algn="l"/>
                <a:tab pos="6389688" algn="l"/>
                <a:tab pos="6838950" algn="l"/>
                <a:tab pos="7288213" algn="l"/>
                <a:tab pos="7737475" algn="l"/>
                <a:tab pos="8186738" algn="l"/>
                <a:tab pos="8636000" algn="l"/>
                <a:tab pos="90852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01600" algn="l"/>
                <a:tab pos="549275" algn="l"/>
                <a:tab pos="998538" algn="l"/>
                <a:tab pos="1447800" algn="l"/>
                <a:tab pos="1897063" algn="l"/>
                <a:tab pos="2346325" algn="l"/>
                <a:tab pos="2795588" algn="l"/>
                <a:tab pos="3244850" algn="l"/>
                <a:tab pos="3694113" algn="l"/>
                <a:tab pos="4143375" algn="l"/>
                <a:tab pos="4592638" algn="l"/>
                <a:tab pos="5041900" algn="l"/>
                <a:tab pos="5491163" algn="l"/>
                <a:tab pos="5940425" algn="l"/>
                <a:tab pos="6389688" algn="l"/>
                <a:tab pos="6838950" algn="l"/>
                <a:tab pos="7288213" algn="l"/>
                <a:tab pos="7737475" algn="l"/>
                <a:tab pos="8186738" algn="l"/>
                <a:tab pos="8636000" algn="l"/>
                <a:tab pos="90852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endParaRPr lang="en-US" altLang="en-US" sz="1400" dirty="0">
              <a:solidFill>
                <a:srgbClr val="00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834E1B-0BB8-3D4A-AAD2-B47CA20D42D7}"/>
              </a:ext>
            </a:extLst>
          </p:cNvPr>
          <p:cNvSpPr txBox="1"/>
          <p:nvPr/>
        </p:nvSpPr>
        <p:spPr>
          <a:xfrm>
            <a:off x="1421027" y="1618735"/>
            <a:ext cx="1590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/>
              <a:t>Δομή του ΟΗΕ</a:t>
            </a:r>
            <a:endParaRPr lang="en-GR" b="1" dirty="0"/>
          </a:p>
        </p:txBody>
      </p:sp>
      <p:pic>
        <p:nvPicPr>
          <p:cNvPr id="3" name="Picture Placeholder 10" descr="A chart shows the organizational structure of the United Nations and its Logo on the top right. Long description is available in the Notes Pane, press F6.">
            <a:extLst>
              <a:ext uri="{FF2B5EF4-FFF2-40B4-BE49-F238E27FC236}">
                <a16:creationId xmlns:a16="http://schemas.microsoft.com/office/drawing/2014/main" id="{B6AEA7E4-1C89-4903-405A-3F0B329FA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5469573" y="245534"/>
            <a:ext cx="5545748" cy="6247342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9E4A4-2F11-5A19-552B-BE20EB36B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ΙΣΤΟΡΙΑ ΟΗΕ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14469-FCBB-5A12-4CC8-1DA404E88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Ιδρύθηκε το 1946 στο Σαν Φρανσίσκο από 51 κράτη</a:t>
            </a:r>
          </a:p>
          <a:p>
            <a:r>
              <a:rPr lang="el-GR" dirty="0"/>
              <a:t>Κατά τις δεκαετίες 1950-1960: ένταξη νέων ανεξαρτήτων κρατών από Ασία και Αφρική</a:t>
            </a:r>
          </a:p>
          <a:p>
            <a:r>
              <a:rPr lang="el-GR" dirty="0"/>
              <a:t>Κατά τη διάρκεια του Ψυχρού Πολέμου: περιορισμένη επιτυχία στη διεθνή ασφάλεια</a:t>
            </a:r>
          </a:p>
          <a:p>
            <a:r>
              <a:rPr lang="el-GR" dirty="0"/>
              <a:t>Μετά τον Ψυχρό Πόλεμο: επανέρχεται στο προσκήνιο</a:t>
            </a:r>
          </a:p>
          <a:p>
            <a:r>
              <a:rPr lang="el-GR" dirty="0"/>
              <a:t>Σήμερα: 193 μέλη, ο ρόλος του είναι πιο σημαντικός από ποτέ </a:t>
            </a:r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3067123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33814" y="339333"/>
            <a:ext cx="10877186" cy="590349"/>
          </a:xfrm>
        </p:spPr>
        <p:txBody>
          <a:bodyPr vert="horz" wrap="square" lIns="0" tIns="18000" rIns="0" bIns="18000" rtlCol="0" anchor="b" anchorCtr="0">
            <a:spAutoFit/>
          </a:bodyPr>
          <a:lstStyle/>
          <a:p>
            <a:r>
              <a:rPr lang="el-GR" sz="3600" dirty="0">
                <a:latin typeface="+mj-lt"/>
              </a:rPr>
              <a:t>Πίνακας</a:t>
            </a:r>
            <a:r>
              <a:rPr lang="en-US" sz="3600" dirty="0">
                <a:latin typeface="+mj-lt"/>
              </a:rPr>
              <a:t> 7.2 </a:t>
            </a:r>
            <a:r>
              <a:rPr lang="en-US" sz="2800" dirty="0">
                <a:latin typeface="+mj-lt"/>
              </a:rPr>
              <a:t>(1 of 2): </a:t>
            </a:r>
            <a:r>
              <a:rPr lang="el-GR" sz="2800" dirty="0">
                <a:latin typeface="+mj-lt"/>
              </a:rPr>
              <a:t>Ειρηνευτικές αποστολές του ΟΗΕ, Μάιος 2018</a:t>
            </a:r>
            <a:endParaRPr lang="en-US" sz="2800" dirty="0">
              <a:latin typeface="+mj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40423EB-8FE3-4FD8-B6B9-21D354A612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181763"/>
              </p:ext>
            </p:extLst>
          </p:nvPr>
        </p:nvGraphicFramePr>
        <p:xfrm>
          <a:off x="1253552" y="1251975"/>
          <a:ext cx="9744648" cy="480592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28447">
                  <a:extLst>
                    <a:ext uri="{9D8B030D-6E8A-4147-A177-3AD203B41FA5}">
                      <a16:colId xmlns:a16="http://schemas.microsoft.com/office/drawing/2014/main" val="905431426"/>
                    </a:ext>
                  </a:extLst>
                </a:gridCol>
                <a:gridCol w="1372283">
                  <a:extLst>
                    <a:ext uri="{9D8B030D-6E8A-4147-A177-3AD203B41FA5}">
                      <a16:colId xmlns:a16="http://schemas.microsoft.com/office/drawing/2014/main" val="2708995244"/>
                    </a:ext>
                  </a:extLst>
                </a:gridCol>
                <a:gridCol w="1129092">
                  <a:extLst>
                    <a:ext uri="{9D8B030D-6E8A-4147-A177-3AD203B41FA5}">
                      <a16:colId xmlns:a16="http://schemas.microsoft.com/office/drawing/2014/main" val="1732059828"/>
                    </a:ext>
                  </a:extLst>
                </a:gridCol>
                <a:gridCol w="1337542">
                  <a:extLst>
                    <a:ext uri="{9D8B030D-6E8A-4147-A177-3AD203B41FA5}">
                      <a16:colId xmlns:a16="http://schemas.microsoft.com/office/drawing/2014/main" val="592714224"/>
                    </a:ext>
                  </a:extLst>
                </a:gridCol>
                <a:gridCol w="3230945">
                  <a:extLst>
                    <a:ext uri="{9D8B030D-6E8A-4147-A177-3AD203B41FA5}">
                      <a16:colId xmlns:a16="http://schemas.microsoft.com/office/drawing/2014/main" val="2982225036"/>
                    </a:ext>
                  </a:extLst>
                </a:gridCol>
                <a:gridCol w="846339">
                  <a:extLst>
                    <a:ext uri="{9D8B030D-6E8A-4147-A177-3AD203B41FA5}">
                      <a16:colId xmlns:a16="http://schemas.microsoft.com/office/drawing/2014/main" val="1428152576"/>
                    </a:ext>
                  </a:extLst>
                </a:gridCol>
              </a:tblGrid>
              <a:tr h="6746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Location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Personnel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Cost</a:t>
                      </a:r>
                    </a:p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(million $)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Role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Since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7120513"/>
                  </a:ext>
                </a:extLst>
              </a:tr>
              <a:tr h="529380"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Democratic Congo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Africa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17,783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$1,230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Enforce cease-fire; protect civilians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546702"/>
                  </a:ext>
                </a:extLst>
              </a:tr>
              <a:tr h="529380"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Sudan/South Sudan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Africa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17,982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1,202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 peace agreement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2011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380450"/>
                  </a:ext>
                </a:extLst>
              </a:tr>
              <a:tr h="404817"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Africa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17,612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1,262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Protect civilians for elections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2013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321150"/>
                  </a:ext>
                </a:extLst>
              </a:tr>
              <a:tr h="529380"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Central African Rep.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Africa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16,241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1,117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Protect civilians; demobilization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505877"/>
                  </a:ext>
                </a:extLst>
              </a:tr>
              <a:tr h="529380"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Lebanon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Middle East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10,638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510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Monitor cease-fire on Israeli border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1978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578414"/>
                  </a:ext>
                </a:extLst>
              </a:tr>
              <a:tr h="404817"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Sudan/Abyei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Africa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2,433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281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Monitor disputed town on border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2011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1021388"/>
                  </a:ext>
                </a:extLst>
              </a:tr>
              <a:tr h="529380"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Cyprus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Middle East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1,015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Monitor Greek-Turkish cease-fire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1964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807466"/>
                  </a:ext>
                </a:extLst>
              </a:tr>
              <a:tr h="674696"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Syria (Golan Heights)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Middle East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1,155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Monitor Israel-Syria cease-fire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1974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26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5370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59600" y="263133"/>
            <a:ext cx="8229600" cy="590349"/>
          </a:xfrm>
        </p:spPr>
        <p:txBody>
          <a:bodyPr vert="horz" wrap="square" lIns="0" tIns="18000" rIns="0" bIns="18000" rtlCol="0" anchor="b" anchorCtr="0">
            <a:spAutoFit/>
          </a:bodyPr>
          <a:lstStyle/>
          <a:p>
            <a:r>
              <a:rPr lang="el-GR" sz="3600" dirty="0">
                <a:latin typeface="+mj-lt"/>
              </a:rPr>
              <a:t>Πίνακας</a:t>
            </a:r>
            <a:r>
              <a:rPr lang="en-US" sz="3600" dirty="0">
                <a:latin typeface="+mj-lt"/>
              </a:rPr>
              <a:t> 7.2 </a:t>
            </a:r>
            <a:r>
              <a:rPr lang="en-US" sz="2800" dirty="0">
                <a:latin typeface="+mj-lt"/>
              </a:rPr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93026-B154-422C-AC00-9C083C491DB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59600" y="1289924"/>
            <a:ext cx="8272938" cy="288793"/>
          </a:xfrm>
        </p:spPr>
        <p:txBody>
          <a:bodyPr vert="horz" wrap="square" lIns="0" tIns="18000" rIns="0" bIns="18000" rtlCol="0">
            <a:spAutoFit/>
          </a:bodyPr>
          <a:lstStyle/>
          <a:p>
            <a:pPr marL="0" indent="0">
              <a:spcBef>
                <a:spcPts val="0"/>
              </a:spcBef>
              <a:buNone/>
              <a:defRPr/>
            </a:pPr>
            <a:endParaRPr lang="en-US" sz="1600" spc="-3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5BB7F3B-89EE-476F-9BB3-11AC1A4D5520}"/>
              </a:ext>
            </a:extLst>
          </p:cNvPr>
          <p:cNvGraphicFramePr>
            <a:graphicFrameLocks noGrp="1"/>
          </p:cNvGraphicFramePr>
          <p:nvPr/>
        </p:nvGraphicFramePr>
        <p:xfrm>
          <a:off x="1763844" y="1836176"/>
          <a:ext cx="8724275" cy="2466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86326">
                  <a:extLst>
                    <a:ext uri="{9D8B030D-6E8A-4147-A177-3AD203B41FA5}">
                      <a16:colId xmlns:a16="http://schemas.microsoft.com/office/drawing/2014/main" val="897472196"/>
                    </a:ext>
                  </a:extLst>
                </a:gridCol>
                <a:gridCol w="936627">
                  <a:extLst>
                    <a:ext uri="{9D8B030D-6E8A-4147-A177-3AD203B41FA5}">
                      <a16:colId xmlns:a16="http://schemas.microsoft.com/office/drawing/2014/main" val="835979119"/>
                    </a:ext>
                  </a:extLst>
                </a:gridCol>
                <a:gridCol w="1123549">
                  <a:extLst>
                    <a:ext uri="{9D8B030D-6E8A-4147-A177-3AD203B41FA5}">
                      <a16:colId xmlns:a16="http://schemas.microsoft.com/office/drawing/2014/main" val="540183075"/>
                    </a:ext>
                  </a:extLst>
                </a:gridCol>
                <a:gridCol w="1231746">
                  <a:extLst>
                    <a:ext uri="{9D8B030D-6E8A-4147-A177-3AD203B41FA5}">
                      <a16:colId xmlns:a16="http://schemas.microsoft.com/office/drawing/2014/main" val="1197067504"/>
                    </a:ext>
                  </a:extLst>
                </a:gridCol>
                <a:gridCol w="2739080">
                  <a:extLst>
                    <a:ext uri="{9D8B030D-6E8A-4147-A177-3AD203B41FA5}">
                      <a16:colId xmlns:a16="http://schemas.microsoft.com/office/drawing/2014/main" val="466065593"/>
                    </a:ext>
                  </a:extLst>
                </a:gridCol>
                <a:gridCol w="1306947">
                  <a:extLst>
                    <a:ext uri="{9D8B030D-6E8A-4147-A177-3AD203B41FA5}">
                      <a16:colId xmlns:a16="http://schemas.microsoft.com/office/drawing/2014/main" val="1763651511"/>
                    </a:ext>
                  </a:extLst>
                </a:gridCol>
              </a:tblGrid>
              <a:tr h="4871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Location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Personnel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Cost</a:t>
                      </a:r>
                    </a:p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(million $)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Role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Since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875091"/>
                  </a:ext>
                </a:extLst>
              </a:tr>
              <a:tr h="334889">
                <a:tc>
                  <a:txBody>
                    <a:bodyPr/>
                    <a:lstStyle/>
                    <a:p>
                      <a:pPr algn="l"/>
                      <a:r>
                        <a:rPr lang="en-US" sz="1200" b="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Western Sahara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Africa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456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Organize referendum in territory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1991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935356"/>
                  </a:ext>
                </a:extLst>
              </a:tr>
              <a:tr h="487111"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Israel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Middle East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387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Observe Arab-Israeli truce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1948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108520"/>
                  </a:ext>
                </a:extLst>
              </a:tr>
              <a:tr h="334889"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Kosovo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Europe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351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Civil administration; relief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1999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5896360"/>
                  </a:ext>
                </a:extLst>
              </a:tr>
              <a:tr h="487111"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India/Pakistan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South</a:t>
                      </a:r>
                      <a:r>
                        <a:rPr lang="en-US" sz="1200" baseline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Asia</a:t>
                      </a:r>
                      <a:endParaRPr lang="en-US" sz="12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Observe India-Pakistan cease-fire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1949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794429"/>
                  </a:ext>
                </a:extLst>
              </a:tr>
              <a:tr h="334889"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Blank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86,209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5,769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Blank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Blank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010274"/>
                  </a:ext>
                </a:extLst>
              </a:tr>
            </a:tbl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9235644-90F6-4B46-9FA2-94478C5AD14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62743" y="4649137"/>
            <a:ext cx="9421131" cy="775015"/>
          </a:xfrm>
        </p:spPr>
        <p:txBody>
          <a:bodyPr vert="horz" wrap="square" lIns="0" tIns="18000" rIns="0" bIns="18000" rtlCol="0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altLang="en-US" b="1" dirty="0" err="1">
                <a:solidFill>
                  <a:srgbClr val="000000"/>
                </a:solidFill>
              </a:rPr>
              <a:t>Σημείωση</a:t>
            </a:r>
            <a:r>
              <a:rPr lang="en-US" altLang="en-US" dirty="0">
                <a:solidFill>
                  <a:srgbClr val="000000"/>
                </a:solidFill>
              </a:rPr>
              <a:t>: </a:t>
            </a:r>
            <a:r>
              <a:rPr lang="en-US" altLang="en-US" dirty="0" err="1">
                <a:solidFill>
                  <a:srgbClr val="000000"/>
                </a:solidFill>
              </a:rPr>
              <a:t>Το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μέγεθος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δείχνει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το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συνολικό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διεθνές</a:t>
            </a:r>
            <a:r>
              <a:rPr lang="en-US" altLang="en-US" dirty="0">
                <a:solidFill>
                  <a:srgbClr val="000000"/>
                </a:solidFill>
              </a:rPr>
              <a:t> π</a:t>
            </a:r>
            <a:r>
              <a:rPr lang="en-US" altLang="en-US" dirty="0" err="1">
                <a:solidFill>
                  <a:srgbClr val="000000"/>
                </a:solidFill>
              </a:rPr>
              <a:t>ροσω</a:t>
            </a:r>
            <a:r>
              <a:rPr lang="en-US" altLang="en-US" dirty="0">
                <a:solidFill>
                  <a:srgbClr val="000000"/>
                </a:solidFill>
              </a:rPr>
              <a:t>π</a:t>
            </a:r>
            <a:r>
              <a:rPr lang="en-US" altLang="en-US" dirty="0" err="1">
                <a:solidFill>
                  <a:srgbClr val="000000"/>
                </a:solidFill>
              </a:rPr>
              <a:t>ικό</a:t>
            </a:r>
            <a:r>
              <a:rPr lang="en-US" altLang="en-US" dirty="0">
                <a:solidFill>
                  <a:srgbClr val="000000"/>
                </a:solidFill>
              </a:rPr>
              <a:t> (</a:t>
            </a:r>
            <a:r>
              <a:rPr lang="en-US" altLang="en-US" dirty="0" err="1">
                <a:solidFill>
                  <a:srgbClr val="000000"/>
                </a:solidFill>
              </a:rPr>
              <a:t>κυρίως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στρ</a:t>
            </a:r>
            <a:r>
              <a:rPr lang="en-US" altLang="en-US" dirty="0">
                <a:solidFill>
                  <a:srgbClr val="000000"/>
                </a:solidFill>
              </a:rPr>
              <a:t>α</a:t>
            </a:r>
            <a:r>
              <a:rPr lang="en-US" altLang="en-US" dirty="0" err="1">
                <a:solidFill>
                  <a:srgbClr val="000000"/>
                </a:solidFill>
              </a:rPr>
              <a:t>τιώτες</a:t>
            </a:r>
            <a:r>
              <a:rPr lang="en-US" altLang="en-US" dirty="0">
                <a:solidFill>
                  <a:srgbClr val="000000"/>
                </a:solidFill>
              </a:rPr>
              <a:t> α</a:t>
            </a:r>
            <a:r>
              <a:rPr lang="en-US" altLang="en-US" dirty="0" err="1">
                <a:solidFill>
                  <a:srgbClr val="000000"/>
                </a:solidFill>
              </a:rPr>
              <a:t>λλά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κ</a:t>
            </a:r>
            <a:r>
              <a:rPr lang="en-US" altLang="en-US" dirty="0">
                <a:solidFill>
                  <a:srgbClr val="000000"/>
                </a:solidFill>
              </a:rPr>
              <a:t>α</a:t>
            </a:r>
            <a:r>
              <a:rPr lang="en-US" altLang="en-US" dirty="0" err="1">
                <a:solidFill>
                  <a:srgbClr val="000000"/>
                </a:solidFill>
              </a:rPr>
              <a:t>ι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μερικούς</a:t>
            </a:r>
            <a:r>
              <a:rPr lang="en-US" altLang="en-US" dirty="0">
                <a:solidFill>
                  <a:srgbClr val="000000"/>
                </a:solidFill>
              </a:rPr>
              <a:t> π</a:t>
            </a:r>
            <a:r>
              <a:rPr lang="en-US" altLang="en-US" dirty="0" err="1">
                <a:solidFill>
                  <a:srgbClr val="000000"/>
                </a:solidFill>
              </a:rPr>
              <a:t>ολιτικούς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διοικητές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κ</a:t>
            </a:r>
            <a:r>
              <a:rPr lang="en-US" altLang="en-US" dirty="0">
                <a:solidFill>
                  <a:srgbClr val="000000"/>
                </a:solidFill>
              </a:rPr>
              <a:t>α</a:t>
            </a:r>
            <a:r>
              <a:rPr lang="en-US" altLang="en-US" dirty="0" err="1">
                <a:solidFill>
                  <a:srgbClr val="000000"/>
                </a:solidFill>
              </a:rPr>
              <a:t>ι</a:t>
            </a:r>
            <a:r>
              <a:rPr lang="en-US" altLang="en-US" dirty="0">
                <a:solidFill>
                  <a:srgbClr val="000000"/>
                </a:solidFill>
              </a:rPr>
              <a:t> α</a:t>
            </a:r>
            <a:r>
              <a:rPr lang="en-US" altLang="en-US" dirty="0" err="1">
                <a:solidFill>
                  <a:srgbClr val="000000"/>
                </a:solidFill>
              </a:rPr>
              <a:t>στυνομικούς</a:t>
            </a:r>
            <a:r>
              <a:rPr lang="en-US" altLang="en-US" dirty="0">
                <a:solidFill>
                  <a:srgbClr val="000000"/>
                </a:solidFill>
              </a:rPr>
              <a:t>).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4B8A75-4F1C-4D39-B7D9-39C43F96C63D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989512" y="5817408"/>
            <a:ext cx="8272938" cy="225699"/>
          </a:xfrm>
        </p:spPr>
        <p:txBody>
          <a:bodyPr vert="horz" wrap="square" lIns="0" tIns="18000" rIns="0" bIns="18000" rtlCol="0">
            <a:spAutoFit/>
          </a:bodyPr>
          <a:lstStyle/>
          <a:p>
            <a:pPr marL="0" indent="0">
              <a:buNone/>
            </a:pPr>
            <a:r>
              <a:rPr lang="en-US" sz="1200" dirty="0"/>
              <a:t>SOURCE: Based on United Nations.</a:t>
            </a:r>
          </a:p>
        </p:txBody>
      </p:sp>
    </p:spTree>
    <p:extLst>
      <p:ext uri="{BB962C8B-B14F-4D97-AF65-F5344CB8AC3E}">
        <p14:creationId xmlns:p14="http://schemas.microsoft.com/office/powerpoint/2010/main" val="3931613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9E4A4-2F11-5A19-552B-BE20EB36B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Ά</a:t>
            </a:r>
            <a:r>
              <a:rPr lang="el-GR" dirty="0" err="1"/>
              <a:t>λλα</a:t>
            </a:r>
            <a:r>
              <a:rPr lang="el-GR" dirty="0"/>
              <a:t> προγράμματα και αυτόνομες υπηρεσίες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14469-FCBB-5A12-4CC8-1DA404E88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055" y="2026508"/>
            <a:ext cx="10727642" cy="4145692"/>
          </a:xfrm>
        </p:spPr>
        <p:txBody>
          <a:bodyPr>
            <a:normAutofit fontScale="70000" lnSpcReduction="20000"/>
          </a:bodyPr>
          <a:lstStyle/>
          <a:p>
            <a:r>
              <a:rPr lang="el-G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ΠΡΟΓΡΑΜΜΑΤΑ ΟΗΕ</a:t>
            </a:r>
            <a:endParaRPr lang="en-G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el-G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Περιβαλλοντικό Πρόγραμμα των Ηνωμένων Εθνών (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UNEP</a:t>
            </a:r>
            <a:r>
              <a:rPr lang="el-G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): παγκόσμιες περιβαλλοντικές στρατηγικές</a:t>
            </a:r>
            <a:endParaRPr lang="en-G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UNICEF</a:t>
            </a:r>
            <a:r>
              <a:rPr lang="el-G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ταμείο ΟΗΕ για τα παιδιά</a:t>
            </a:r>
            <a:endParaRPr lang="en-G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el-G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Γραφείο Ύπατης Αρμοστείας ΟΗΕ για τους Πρόσφυγες (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UNHCR</a:t>
            </a:r>
            <a:r>
              <a:rPr lang="el-G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G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el-G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Πρόγραμμα Ηνωμένων Εθνών για την Ανάπτυξη</a:t>
            </a:r>
            <a:endParaRPr lang="en-G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el-G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Διάσκεψη των Ηνωμένων Εθνών για το Εμπόριο και την Ανάπτυξη</a:t>
            </a:r>
            <a:endParaRPr lang="en-G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el-G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Συμβούλιο Ανθρωπίνων Δικαιωμάτων</a:t>
            </a:r>
            <a:endParaRPr lang="en-G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l-G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l-G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ΑΥΤΟΝΟΜΕΣ ΥΠΗΡΕΣΙΕΣ</a:t>
            </a:r>
            <a:endParaRPr lang="en-G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el-G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Παγκόσμιος Οργανισμός Υγείας (ΠΟΥ), έδρα Γενεύη, παρέχει τεχνική βοήθεια για τη βελτίωση των συνθηκών υγείας στον τρίτο κόσμο και διεξάγει σημαντικές εκστρατείες ανοσοποίησης</a:t>
            </a:r>
            <a:endParaRPr lang="en-G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el-G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Διεθνής Οργάνωση Τροφίμων και Γεωργίας </a:t>
            </a:r>
            <a:endParaRPr lang="en-G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el-G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Διεθνής Οργάνωση Εργασίας</a:t>
            </a:r>
            <a:endParaRPr lang="en-G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el-G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Οργανισμός Βιομηχανικής Ανάπτυξης</a:t>
            </a:r>
            <a:endParaRPr lang="en-G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el-G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Εκπαιδευτική, Επιστημονική και Πολιτισμική Οργάνωση των Ηνωμένων Εθνών (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UNESCO</a:t>
            </a:r>
            <a:r>
              <a:rPr lang="el-G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και άλλες, βλέπε σελ</a:t>
            </a:r>
            <a:r>
              <a:rPr lang="el-GR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269.</a:t>
            </a:r>
            <a:endParaRPr lang="en-G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1126188290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4590</TotalTime>
  <Words>577</Words>
  <Application>Microsoft Macintosh PowerPoint</Application>
  <PresentationFormat>Widescreen</PresentationFormat>
  <Paragraphs>137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Neue Haas Grotesk Text Pro</vt:lpstr>
      <vt:lpstr>Noto Sans Symbols</vt:lpstr>
      <vt:lpstr>Times New Roman</vt:lpstr>
      <vt:lpstr>AccentBoxVTI</vt:lpstr>
      <vt:lpstr>Διεθνείς οργανισμοί</vt:lpstr>
      <vt:lpstr>PowerPoint Presentation</vt:lpstr>
      <vt:lpstr>Πηγές παγκόσμιας «συνένωσης»</vt:lpstr>
      <vt:lpstr>Τα Ηνωμένα Έθνη (United Nations)</vt:lpstr>
      <vt:lpstr>PowerPoint Presentation</vt:lpstr>
      <vt:lpstr>ΙΣΤΟΡΙΑ ΟΗΕ</vt:lpstr>
      <vt:lpstr>Πίνακας 7.2 (1 of 2): Ειρηνευτικές αποστολές του ΟΗΕ, Μάιος 2018</vt:lpstr>
      <vt:lpstr>Πίνακας 7.2 (2 of 2)</vt:lpstr>
      <vt:lpstr>Άλλα προγράμματα και αυτόνομες υπηρεσίες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Ευρωπαϊκή ολοκλήρωση και διεθνείς οργανισμοί</dc:title>
  <dc:creator>Sofia Tipaldou</dc:creator>
  <cp:lastModifiedBy>Sofia Tipaldou</cp:lastModifiedBy>
  <cp:revision>35</cp:revision>
  <dcterms:created xsi:type="dcterms:W3CDTF">2023-05-11T08:47:52Z</dcterms:created>
  <dcterms:modified xsi:type="dcterms:W3CDTF">2026-03-31T12:47:43Z</dcterms:modified>
</cp:coreProperties>
</file>