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1" r:id="rId2"/>
  </p:sldMasterIdLst>
  <p:notesMasterIdLst>
    <p:notesMasterId r:id="rId17"/>
  </p:notesMasterIdLst>
  <p:sldIdLst>
    <p:sldId id="345" r:id="rId3"/>
    <p:sldId id="346" r:id="rId4"/>
    <p:sldId id="347" r:id="rId5"/>
    <p:sldId id="358" r:id="rId6"/>
    <p:sldId id="348" r:id="rId7"/>
    <p:sldId id="349" r:id="rId8"/>
    <p:sldId id="359" r:id="rId9"/>
    <p:sldId id="350" r:id="rId10"/>
    <p:sldId id="351" r:id="rId11"/>
    <p:sldId id="263" r:id="rId12"/>
    <p:sldId id="352" r:id="rId13"/>
    <p:sldId id="353" r:id="rId14"/>
    <p:sldId id="355" r:id="rId15"/>
    <p:sldId id="549" r:id="rId16"/>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645"/>
    <p:restoredTop sz="93541"/>
  </p:normalViewPr>
  <p:slideViewPr>
    <p:cSldViewPr snapToGrid="0">
      <p:cViewPr varScale="1">
        <p:scale>
          <a:sx n="101" d="100"/>
          <a:sy n="101" d="100"/>
        </p:scale>
        <p:origin x="75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2A9270-DDD6-E446-941D-97EBDCFFF241}" type="datetimeFigureOut">
              <a:rPr lang="el-GR" smtClean="0"/>
              <a:t>6/10/2025</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6F366D-24F9-9744-8A49-21D33088B6D2}" type="slidenum">
              <a:rPr lang="el-GR" smtClean="0"/>
              <a:t>‹#›</a:t>
            </a:fld>
            <a:endParaRPr lang="el-GR"/>
          </a:p>
        </p:txBody>
      </p:sp>
    </p:spTree>
    <p:extLst>
      <p:ext uri="{BB962C8B-B14F-4D97-AF65-F5344CB8AC3E}">
        <p14:creationId xmlns:p14="http://schemas.microsoft.com/office/powerpoint/2010/main" val="3277079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AFC29FA5-7879-CB4D-ADE9-47B1E3FD16F3}" type="slidenum">
              <a:rPr lang="en-GR" smtClean="0"/>
              <a:t>1</a:t>
            </a:fld>
            <a:endParaRPr lang="en-GR"/>
          </a:p>
        </p:txBody>
      </p:sp>
    </p:spTree>
    <p:extLst>
      <p:ext uri="{BB962C8B-B14F-4D97-AF65-F5344CB8AC3E}">
        <p14:creationId xmlns:p14="http://schemas.microsoft.com/office/powerpoint/2010/main" val="2581501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206F366D-24F9-9744-8A49-21D33088B6D2}" type="slidenum">
              <a:rPr lang="el-GR" smtClean="0"/>
              <a:t>7</a:t>
            </a:fld>
            <a:endParaRPr lang="el-GR"/>
          </a:p>
        </p:txBody>
      </p:sp>
    </p:spTree>
    <p:extLst>
      <p:ext uri="{BB962C8B-B14F-4D97-AF65-F5344CB8AC3E}">
        <p14:creationId xmlns:p14="http://schemas.microsoft.com/office/powerpoint/2010/main" val="27386116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206F366D-24F9-9744-8A49-21D33088B6D2}" type="slidenum">
              <a:rPr lang="el-GR" smtClean="0"/>
              <a:t>9</a:t>
            </a:fld>
            <a:endParaRPr lang="el-GR"/>
          </a:p>
        </p:txBody>
      </p:sp>
    </p:spTree>
    <p:extLst>
      <p:ext uri="{BB962C8B-B14F-4D97-AF65-F5344CB8AC3E}">
        <p14:creationId xmlns:p14="http://schemas.microsoft.com/office/powerpoint/2010/main" val="1811192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98902-77C7-0975-999A-85B9649E323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l-GR"/>
          </a:p>
        </p:txBody>
      </p:sp>
      <p:sp>
        <p:nvSpPr>
          <p:cNvPr id="3" name="Subtitle 2">
            <a:extLst>
              <a:ext uri="{FF2B5EF4-FFF2-40B4-BE49-F238E27FC236}">
                <a16:creationId xmlns:a16="http://schemas.microsoft.com/office/drawing/2014/main" id="{59EF9469-0736-C5BC-517D-632E5F6A0F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l-GR"/>
          </a:p>
        </p:txBody>
      </p:sp>
      <p:sp>
        <p:nvSpPr>
          <p:cNvPr id="4" name="Date Placeholder 3">
            <a:extLst>
              <a:ext uri="{FF2B5EF4-FFF2-40B4-BE49-F238E27FC236}">
                <a16:creationId xmlns:a16="http://schemas.microsoft.com/office/drawing/2014/main" id="{0FDEA829-1D38-D19D-8B7A-52F67D8641C4}"/>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5" name="Footer Placeholder 4">
            <a:extLst>
              <a:ext uri="{FF2B5EF4-FFF2-40B4-BE49-F238E27FC236}">
                <a16:creationId xmlns:a16="http://schemas.microsoft.com/office/drawing/2014/main" id="{FC9C1744-D232-5982-75C4-623364414CE7}"/>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9ED96C66-04D1-E7D8-8D5A-3A515227A0B0}"/>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4223844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BE3E0-F28F-56C9-F035-766AFA214C79}"/>
              </a:ext>
            </a:extLst>
          </p:cNvPr>
          <p:cNvSpPr>
            <a:spLocks noGrp="1"/>
          </p:cNvSpPr>
          <p:nvPr>
            <p:ph type="title"/>
          </p:nvPr>
        </p:nvSpPr>
        <p:spPr/>
        <p:txBody>
          <a:bodyPr/>
          <a:lstStyle/>
          <a:p>
            <a:r>
              <a:rPr lang="en-GB"/>
              <a:t>Click to edit Master title style</a:t>
            </a:r>
            <a:endParaRPr lang="el-GR"/>
          </a:p>
        </p:txBody>
      </p:sp>
      <p:sp>
        <p:nvSpPr>
          <p:cNvPr id="3" name="Vertical Text Placeholder 2">
            <a:extLst>
              <a:ext uri="{FF2B5EF4-FFF2-40B4-BE49-F238E27FC236}">
                <a16:creationId xmlns:a16="http://schemas.microsoft.com/office/drawing/2014/main" id="{E67445FF-5A90-0F70-2D7D-DC578E4A92D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Date Placeholder 3">
            <a:extLst>
              <a:ext uri="{FF2B5EF4-FFF2-40B4-BE49-F238E27FC236}">
                <a16:creationId xmlns:a16="http://schemas.microsoft.com/office/drawing/2014/main" id="{8E87F234-ABA9-3874-6008-86E84CAC68B7}"/>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5" name="Footer Placeholder 4">
            <a:extLst>
              <a:ext uri="{FF2B5EF4-FFF2-40B4-BE49-F238E27FC236}">
                <a16:creationId xmlns:a16="http://schemas.microsoft.com/office/drawing/2014/main" id="{0F3C5F4D-E44A-8BFE-82D8-D522C3F5FC6F}"/>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28E7602A-1A5D-5A91-D634-EA71CE743FD3}"/>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3730136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0193E8-CC96-D650-ACB4-1D47D95240E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l-GR"/>
          </a:p>
        </p:txBody>
      </p:sp>
      <p:sp>
        <p:nvSpPr>
          <p:cNvPr id="3" name="Vertical Text Placeholder 2">
            <a:extLst>
              <a:ext uri="{FF2B5EF4-FFF2-40B4-BE49-F238E27FC236}">
                <a16:creationId xmlns:a16="http://schemas.microsoft.com/office/drawing/2014/main" id="{3D8D1A1A-82B6-E782-CC24-34A7F6512E08}"/>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Date Placeholder 3">
            <a:extLst>
              <a:ext uri="{FF2B5EF4-FFF2-40B4-BE49-F238E27FC236}">
                <a16:creationId xmlns:a16="http://schemas.microsoft.com/office/drawing/2014/main" id="{A9BD74E8-C4DB-F7D9-9420-8F100365137F}"/>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5" name="Footer Placeholder 4">
            <a:extLst>
              <a:ext uri="{FF2B5EF4-FFF2-40B4-BE49-F238E27FC236}">
                <a16:creationId xmlns:a16="http://schemas.microsoft.com/office/drawing/2014/main" id="{27794AF6-D3C4-6CC4-E849-9E3A1B0E72DD}"/>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FE293443-8C72-3C92-8D88-4C4ECE878458}"/>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2945551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1497754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B7858-CF2F-5854-9F6C-F6C948FF3AAD}"/>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7FB9A594-3D97-E31C-E510-268D5196B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8D38CCF9-6C4B-439A-E7E2-73B3D9DCD13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AE9F2795-EFF3-8BCB-A5BB-F4B3AB92DA2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E717DF65-36F5-3BF9-50D5-A4DF13E4BF0F}"/>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0607663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ED7C7-C806-662C-4954-B4A23A796160}"/>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37B9D96F-974B-1412-FAEC-AA8E5C837D0A}"/>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9095CE0C-FE27-FACA-BE57-0D198ED00549}"/>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6D6D542A-34A8-599F-0A75-5EA0E3E34122}"/>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41FAEEB-33BC-ABCB-C2CC-F292721708B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3063024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A7D91-CFF2-9013-5017-5C7C235ADE8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F27BE705-00EC-FD12-BAF7-4AAD6575B92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FE0B69BF-B9C6-D0F6-1DEC-5A19AC75C95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4192816C-5FF0-40B8-86BD-E40FFD806A23}"/>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D6C9054C-B4EA-FB8C-85BD-DD51FF0717BA}"/>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9391587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89A94-4218-19A8-AC8F-82CF43C19924}"/>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4F020085-A11B-50FD-8B18-CF99FA1D3D85}"/>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70EF0FB9-75D6-B4E1-04B4-38A5AE53741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CC358FD3-CD3C-33BF-8EB7-2FB742318E75}"/>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99C698C-1102-9043-0E55-47A6E193F21A}"/>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F62FE66-315E-F7F9-836A-722DEFCD9AD2}"/>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426133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87824B-9AB9-7776-B20A-960F36826C0D}"/>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3265633A-EB21-352A-6CBC-6D603C4F0E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F7D17135-7BED-462B-1D59-24BA069E3FA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D20D9EBC-1175-6E86-9986-DD1052E31D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D60BB5B-518C-FA5E-4FD1-A95BFFCC4821}"/>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DC329A09-A78C-B439-2502-419750E8DA8A}"/>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8" name="Footer Placeholder 7">
            <a:extLst>
              <a:ext uri="{FF2B5EF4-FFF2-40B4-BE49-F238E27FC236}">
                <a16:creationId xmlns:a16="http://schemas.microsoft.com/office/drawing/2014/main" id="{42A0C068-3C11-3F3D-5866-27915E8BFDC5}"/>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6DE66F36-52E8-DDD3-B6CB-3D3CA8CCB6D0}"/>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5871500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538AA-B1B0-9E57-7AF8-88CEA0CC2530}"/>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57D93CF2-7A76-1E0C-FA10-59AE4C76187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4" name="Footer Placeholder 3">
            <a:extLst>
              <a:ext uri="{FF2B5EF4-FFF2-40B4-BE49-F238E27FC236}">
                <a16:creationId xmlns:a16="http://schemas.microsoft.com/office/drawing/2014/main" id="{7E6B2D7A-34F9-62A1-63ED-08FA69838627}"/>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A40F1EC9-8841-62C9-74E8-399EBBF75475}"/>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1083128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E8410F-2233-FB5D-F3D4-A2AAA4FF8AA2}"/>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3" name="Footer Placeholder 2">
            <a:extLst>
              <a:ext uri="{FF2B5EF4-FFF2-40B4-BE49-F238E27FC236}">
                <a16:creationId xmlns:a16="http://schemas.microsoft.com/office/drawing/2014/main" id="{968BF6A7-D4DB-B315-1D11-C3ACB4966563}"/>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BD39D8D-1A17-81FB-C2F4-7E306C308D96}"/>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499941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F2241-88EA-928F-D767-EFD00A6F7017}"/>
              </a:ext>
            </a:extLst>
          </p:cNvPr>
          <p:cNvSpPr>
            <a:spLocks noGrp="1"/>
          </p:cNvSpPr>
          <p:nvPr>
            <p:ph type="title"/>
          </p:nvPr>
        </p:nvSpPr>
        <p:spPr/>
        <p:txBody>
          <a:bodyPr/>
          <a:lstStyle/>
          <a:p>
            <a:r>
              <a:rPr lang="en-GB"/>
              <a:t>Click to edit Master title style</a:t>
            </a:r>
            <a:endParaRPr lang="el-GR"/>
          </a:p>
        </p:txBody>
      </p:sp>
      <p:sp>
        <p:nvSpPr>
          <p:cNvPr id="3" name="Content Placeholder 2">
            <a:extLst>
              <a:ext uri="{FF2B5EF4-FFF2-40B4-BE49-F238E27FC236}">
                <a16:creationId xmlns:a16="http://schemas.microsoft.com/office/drawing/2014/main" id="{783CF191-9890-8242-4962-4EFD0C9CB5C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Date Placeholder 3">
            <a:extLst>
              <a:ext uri="{FF2B5EF4-FFF2-40B4-BE49-F238E27FC236}">
                <a16:creationId xmlns:a16="http://schemas.microsoft.com/office/drawing/2014/main" id="{9ECB0594-DF82-BAE9-322D-AABC7F77E5E1}"/>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5" name="Footer Placeholder 4">
            <a:extLst>
              <a:ext uri="{FF2B5EF4-FFF2-40B4-BE49-F238E27FC236}">
                <a16:creationId xmlns:a16="http://schemas.microsoft.com/office/drawing/2014/main" id="{C9FD2597-7B69-F524-285D-2B7E56CA4718}"/>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7545EF95-9EBD-8B14-07CB-CEC1E8EABBD5}"/>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30978048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993F1-B5AC-19F8-B159-D7ABA3F506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2E0CB82B-729D-4609-CDCE-3A7C743A31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AC16B5E2-5B1D-DC52-4939-C0F4BE13A3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359B17C-F5A5-41C7-81D2-4333EAF20448}"/>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B2D80035-99C2-CE4F-A772-EAC934133127}"/>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3F172DD8-5679-0EED-0182-1CF5C93ECC7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132803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6AF2A-F518-1B4F-FC85-FA8DD75E50F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F634B29E-C9BA-13F5-73D6-3FE2F3807E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51B9BF8E-A97D-F7A2-5A35-373C20B873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9739FD4-7220-BFD6-7E06-938FE68719EB}"/>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6" name="Footer Placeholder 5">
            <a:extLst>
              <a:ext uri="{FF2B5EF4-FFF2-40B4-BE49-F238E27FC236}">
                <a16:creationId xmlns:a16="http://schemas.microsoft.com/office/drawing/2014/main" id="{D3408A84-1D47-3FEB-69FD-4CF35B3E4611}"/>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DF5423EF-B451-BAC2-FA66-063A7C8F50BE}"/>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3357372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9534A-BE2D-90BB-A827-3FEF14702A37}"/>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3328672-FEBA-F143-054D-08C40258D4E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F723BCDE-9BEB-701E-D3CA-0C97AFB02000}"/>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C7C714F5-D1E5-E7B3-BF81-881D5E8F24C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D7FFBDE-12C6-9B44-6322-6AE071C31C09}"/>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20148479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C6D4FF-4DE1-9FE0-1E33-A892E3656CC6}"/>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8104050E-BA1A-1AF2-6DFB-BA33320FAC9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6DD0A650-014E-C198-B6D8-15B08CC5D7E6}"/>
              </a:ext>
            </a:extLst>
          </p:cNvPr>
          <p:cNvSpPr>
            <a:spLocks noGrp="1"/>
          </p:cNvSpPr>
          <p:nvPr>
            <p:ph type="dt" sz="half" idx="10"/>
          </p:nvPr>
        </p:nvSpPr>
        <p:spPr/>
        <p:txBody>
          <a:body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F0F26590-FBD9-2D2C-CA15-EEF59BCE78F5}"/>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476CB4A6-67A4-B3CF-5BA8-6D5AEB6CFF7C}"/>
              </a:ext>
            </a:extLst>
          </p:cNvPr>
          <p:cNvSpPr>
            <a:spLocks noGrp="1"/>
          </p:cNvSpPr>
          <p:nvPr>
            <p:ph type="sldNum" sz="quarter" idx="12"/>
          </p:nvPr>
        </p:nvSpPr>
        <p:spPr/>
        <p:txBody>
          <a:bodyPr/>
          <a:lstStyle/>
          <a:p>
            <a:fld id="{50BD1FCA-7F21-8149-9BCA-29B57E29056A}" type="slidenum">
              <a:rPr lang="en-GR" smtClean="0"/>
              <a:t>‹#›</a:t>
            </a:fld>
            <a:endParaRPr lang="en-GR"/>
          </a:p>
        </p:txBody>
      </p:sp>
    </p:spTree>
    <p:extLst>
      <p:ext uri="{BB962C8B-B14F-4D97-AF65-F5344CB8AC3E}">
        <p14:creationId xmlns:p14="http://schemas.microsoft.com/office/powerpoint/2010/main" val="31508553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50"/>
        <p:cNvGrpSpPr/>
        <p:nvPr/>
      </p:nvGrpSpPr>
      <p:grpSpPr>
        <a:xfrm>
          <a:off x="0" y="0"/>
          <a:ext cx="0" cy="0"/>
          <a:chOff x="0" y="0"/>
          <a:chExt cx="0" cy="0"/>
        </a:xfrm>
      </p:grpSpPr>
      <p:sp>
        <p:nvSpPr>
          <p:cNvPr id="51" name="Google Shape;51;p11"/>
          <p:cNvSpPr txBox="1">
            <a:spLocks noGrp="1"/>
          </p:cNvSpPr>
          <p:nvPr>
            <p:ph type="title"/>
          </p:nvPr>
        </p:nvSpPr>
        <p:spPr>
          <a:xfrm>
            <a:off x="415600" y="593367"/>
            <a:ext cx="11360800" cy="763600"/>
          </a:xfrm>
          <a:prstGeom prst="rect">
            <a:avLst/>
          </a:prstGeom>
        </p:spPr>
        <p:txBody>
          <a:bodyPr spcFirstLastPara="1" wrap="square" lIns="685800" tIns="34275" rIns="685800" bIns="34275" anchor="ctr" anchorCtr="0">
            <a:noAutofit/>
          </a:bodyPr>
          <a:lstStyle>
            <a:lvl1pPr lvl="0" rtl="0">
              <a:spcBef>
                <a:spcPts val="0"/>
              </a:spcBef>
              <a:spcAft>
                <a:spcPts val="0"/>
              </a:spcAft>
              <a:buSzPts val="2300"/>
              <a:buNone/>
              <a:defRPr/>
            </a:lvl1pPr>
            <a:lvl2pPr lvl="1" rtl="0">
              <a:spcBef>
                <a:spcPts val="0"/>
              </a:spcBef>
              <a:spcAft>
                <a:spcPts val="0"/>
              </a:spcAft>
              <a:buSzPts val="1100"/>
              <a:buNone/>
              <a:defRPr/>
            </a:lvl2pPr>
            <a:lvl3pPr lvl="2" rtl="0">
              <a:spcBef>
                <a:spcPts val="0"/>
              </a:spcBef>
              <a:spcAft>
                <a:spcPts val="0"/>
              </a:spcAft>
              <a:buSzPts val="1100"/>
              <a:buNone/>
              <a:defRPr/>
            </a:lvl3pPr>
            <a:lvl4pPr lvl="3" rtl="0">
              <a:spcBef>
                <a:spcPts val="0"/>
              </a:spcBef>
              <a:spcAft>
                <a:spcPts val="0"/>
              </a:spcAft>
              <a:buSzPts val="1100"/>
              <a:buNone/>
              <a:defRPr/>
            </a:lvl4pPr>
            <a:lvl5pPr lvl="4" rtl="0">
              <a:spcBef>
                <a:spcPts val="0"/>
              </a:spcBef>
              <a:spcAft>
                <a:spcPts val="0"/>
              </a:spcAft>
              <a:buSzPts val="1100"/>
              <a:buNone/>
              <a:defRPr/>
            </a:lvl5pPr>
            <a:lvl6pPr lvl="5" rtl="0">
              <a:spcBef>
                <a:spcPts val="0"/>
              </a:spcBef>
              <a:spcAft>
                <a:spcPts val="0"/>
              </a:spcAft>
              <a:buSzPts val="1100"/>
              <a:buNone/>
              <a:defRPr/>
            </a:lvl6pPr>
            <a:lvl7pPr lvl="6" rtl="0">
              <a:spcBef>
                <a:spcPts val="0"/>
              </a:spcBef>
              <a:spcAft>
                <a:spcPts val="0"/>
              </a:spcAft>
              <a:buSzPts val="1100"/>
              <a:buNone/>
              <a:defRPr/>
            </a:lvl7pPr>
            <a:lvl8pPr lvl="7" rtl="0">
              <a:spcBef>
                <a:spcPts val="0"/>
              </a:spcBef>
              <a:spcAft>
                <a:spcPts val="0"/>
              </a:spcAft>
              <a:buSzPts val="1100"/>
              <a:buNone/>
              <a:defRPr/>
            </a:lvl8pPr>
            <a:lvl9pPr lvl="8" rtl="0">
              <a:spcBef>
                <a:spcPts val="0"/>
              </a:spcBef>
              <a:spcAft>
                <a:spcPts val="0"/>
              </a:spcAft>
              <a:buSzPts val="1100"/>
              <a:buNone/>
              <a:defRPr/>
            </a:lvl9pPr>
          </a:lstStyle>
          <a:p>
            <a:endParaRPr/>
          </a:p>
        </p:txBody>
      </p:sp>
      <p:sp>
        <p:nvSpPr>
          <p:cNvPr id="52" name="Google Shape;52;p11"/>
          <p:cNvSpPr txBox="1">
            <a:spLocks noGrp="1"/>
          </p:cNvSpPr>
          <p:nvPr>
            <p:ph type="body" idx="1"/>
          </p:nvPr>
        </p:nvSpPr>
        <p:spPr>
          <a:xfrm>
            <a:off x="415600" y="1536633"/>
            <a:ext cx="11360800" cy="4555200"/>
          </a:xfrm>
          <a:prstGeom prst="rect">
            <a:avLst/>
          </a:prstGeom>
        </p:spPr>
        <p:txBody>
          <a:bodyPr spcFirstLastPara="1" wrap="square" lIns="68575" tIns="34275" rIns="68575" bIns="34275" anchor="t" anchorCtr="0">
            <a:noAutofit/>
          </a:bodyPr>
          <a:lstStyle>
            <a:lvl1pPr marL="457189" lvl="0" indent="-336542" rtl="0">
              <a:spcBef>
                <a:spcPts val="1100"/>
              </a:spcBef>
              <a:spcAft>
                <a:spcPts val="0"/>
              </a:spcAft>
              <a:buSzPts val="1700"/>
              <a:buChar char="▪"/>
              <a:defRPr/>
            </a:lvl1pPr>
            <a:lvl2pPr marL="914378" lvl="1" indent="-323842" rtl="0">
              <a:spcBef>
                <a:spcPts val="200"/>
              </a:spcBef>
              <a:spcAft>
                <a:spcPts val="0"/>
              </a:spcAft>
              <a:buSzPts val="1500"/>
              <a:buChar char="▪"/>
              <a:defRPr/>
            </a:lvl2pPr>
            <a:lvl3pPr marL="1371566" lvl="2" indent="-317492" rtl="0">
              <a:spcBef>
                <a:spcPts val="200"/>
              </a:spcBef>
              <a:spcAft>
                <a:spcPts val="0"/>
              </a:spcAft>
              <a:buSzPts val="1400"/>
              <a:buChar char="▪"/>
              <a:defRPr/>
            </a:lvl3pPr>
            <a:lvl4pPr marL="1828754" lvl="3" indent="-304793" rtl="0">
              <a:spcBef>
                <a:spcPts val="0"/>
              </a:spcBef>
              <a:spcAft>
                <a:spcPts val="0"/>
              </a:spcAft>
              <a:buSzPts val="1200"/>
              <a:buChar char="▪"/>
              <a:defRPr/>
            </a:lvl4pPr>
            <a:lvl5pPr marL="2285943" lvl="4" indent="-304793" rtl="0">
              <a:spcBef>
                <a:spcPts val="0"/>
              </a:spcBef>
              <a:spcAft>
                <a:spcPts val="0"/>
              </a:spcAft>
              <a:buSzPts val="1200"/>
              <a:buChar char="▪"/>
              <a:defRPr/>
            </a:lvl5pPr>
            <a:lvl6pPr marL="2743132" lvl="5" indent="-304793" rtl="0">
              <a:spcBef>
                <a:spcPts val="0"/>
              </a:spcBef>
              <a:spcAft>
                <a:spcPts val="0"/>
              </a:spcAft>
              <a:buSzPts val="1200"/>
              <a:buChar char="▪"/>
              <a:defRPr/>
            </a:lvl6pPr>
            <a:lvl7pPr marL="3200320" lvl="6" indent="-304793" rtl="0">
              <a:spcBef>
                <a:spcPts val="0"/>
              </a:spcBef>
              <a:spcAft>
                <a:spcPts val="0"/>
              </a:spcAft>
              <a:buSzPts val="1200"/>
              <a:buChar char="▪"/>
              <a:defRPr/>
            </a:lvl7pPr>
            <a:lvl8pPr marL="3657509" lvl="7" indent="-304793" rtl="0">
              <a:spcBef>
                <a:spcPts val="0"/>
              </a:spcBef>
              <a:spcAft>
                <a:spcPts val="0"/>
              </a:spcAft>
              <a:buSzPts val="1200"/>
              <a:buChar char="▪"/>
              <a:defRPr/>
            </a:lvl8pPr>
            <a:lvl9pPr marL="4114697" lvl="8" indent="-304793" rtl="0">
              <a:spcBef>
                <a:spcPts val="0"/>
              </a:spcBef>
              <a:spcAft>
                <a:spcPts val="0"/>
              </a:spcAft>
              <a:buSzPts val="1200"/>
              <a:buChar char="▪"/>
              <a:defRPr/>
            </a:lvl9pPr>
          </a:lstStyle>
          <a:p>
            <a:endParaRPr/>
          </a:p>
        </p:txBody>
      </p:sp>
    </p:spTree>
    <p:extLst>
      <p:ext uri="{BB962C8B-B14F-4D97-AF65-F5344CB8AC3E}">
        <p14:creationId xmlns:p14="http://schemas.microsoft.com/office/powerpoint/2010/main" val="39124392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12" name="Text Placeholder 11"/>
          <p:cNvSpPr>
            <a:spLocks noGrp="1"/>
          </p:cNvSpPr>
          <p:nvPr>
            <p:ph type="body" sz="quarter" idx="17" hasCustomPrompt="1"/>
          </p:nvPr>
        </p:nvSpPr>
        <p:spPr>
          <a:xfrm>
            <a:off x="743578" y="1638300"/>
            <a:ext cx="10711543" cy="4394200"/>
          </a:xfrm>
        </p:spPr>
        <p:txBody>
          <a:bodyPr>
            <a:normAutofit/>
          </a:bodyPr>
          <a:lstStyle>
            <a:lvl1pPr marL="257175" indent="-257175">
              <a:buClr>
                <a:srgbClr val="004A78"/>
              </a:buClr>
              <a:buFont typeface="Arial" charset="0"/>
              <a:buChar char="•"/>
              <a:defRPr sz="1500">
                <a:solidFill>
                  <a:srgbClr val="000000"/>
                </a:solidFill>
              </a:defRPr>
            </a:lvl1pPr>
            <a:lvl2pPr marL="514350" marR="0" indent="-171450" algn="l" defTabSz="685800" rtl="0" eaLnBrk="1" fontAlgn="base" latinLnBrk="0" hangingPunct="1">
              <a:lnSpc>
                <a:spcPct val="90000"/>
              </a:lnSpc>
              <a:spcBef>
                <a:spcPts val="375"/>
              </a:spcBef>
              <a:spcAft>
                <a:spcPct val="0"/>
              </a:spcAft>
              <a:buClr>
                <a:srgbClr val="FF6300"/>
              </a:buClr>
              <a:buSzTx/>
              <a:buFont typeface="Arial" charset="0"/>
              <a:buChar char="•"/>
              <a:tabLst/>
              <a:defRPr sz="1500" baseline="0"/>
            </a:lvl2pPr>
            <a:lvl3pPr marL="857250" indent="-171450">
              <a:buClr>
                <a:srgbClr val="000000"/>
              </a:buClr>
              <a:buFont typeface="Arial" charset="0"/>
              <a:buChar char="•"/>
              <a:defRPr sz="1500"/>
            </a:lvl3pPr>
            <a:lvl4pPr marL="1200150" indent="-171450">
              <a:buClr>
                <a:srgbClr val="000000"/>
              </a:buClr>
              <a:buSzPct val="50000"/>
              <a:buFont typeface="Calibri" charset="0"/>
              <a:buChar char="▶"/>
              <a:defRPr sz="1500"/>
            </a:lvl4pPr>
            <a:lvl5pPr marL="1543050" indent="-171450">
              <a:buClr>
                <a:srgbClr val="000000"/>
              </a:buClr>
              <a:buFont typeface="Helvetica" charset="0"/>
              <a:buChar char="⁃"/>
              <a:defRPr sz="1500"/>
            </a:lvl5pPr>
          </a:lstStyle>
          <a:p>
            <a:pPr lvl="0"/>
            <a:r>
              <a:rPr lang="en-US" dirty="0"/>
              <a:t>Click to add text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sed</a:t>
            </a:r>
            <a:r>
              <a:rPr lang="en-US" dirty="0"/>
              <a:t> do </a:t>
            </a:r>
            <a:r>
              <a:rPr lang="en-US" dirty="0" err="1"/>
              <a:t>eiusmod</a:t>
            </a:r>
            <a:r>
              <a:rPr lang="en-US" dirty="0"/>
              <a:t> </a:t>
            </a:r>
            <a:r>
              <a:rPr lang="en-US" dirty="0" err="1"/>
              <a:t>tempor</a:t>
            </a:r>
            <a:r>
              <a:rPr lang="en-US" dirty="0"/>
              <a:t> </a:t>
            </a:r>
            <a:r>
              <a:rPr lang="en-US" dirty="0" err="1"/>
              <a:t>incididunt</a:t>
            </a:r>
            <a:r>
              <a:rPr lang="en-US" dirty="0"/>
              <a:t> </a:t>
            </a:r>
            <a:r>
              <a:rPr lang="en-US" dirty="0" err="1"/>
              <a:t>ut</a:t>
            </a:r>
            <a:r>
              <a:rPr lang="en-US" dirty="0"/>
              <a:t> </a:t>
            </a:r>
            <a:r>
              <a:rPr lang="en-US" dirty="0" err="1"/>
              <a:t>labore</a:t>
            </a:r>
            <a:r>
              <a:rPr lang="en-US" dirty="0"/>
              <a:t> et </a:t>
            </a:r>
            <a:r>
              <a:rPr lang="en-US" dirty="0" err="1"/>
              <a:t>dolore</a:t>
            </a:r>
            <a:r>
              <a:rPr lang="en-US" dirty="0"/>
              <a:t> magna </a:t>
            </a:r>
            <a:r>
              <a:rPr lang="en-US" dirty="0" err="1"/>
              <a:t>aliqua</a:t>
            </a:r>
            <a:r>
              <a:rPr lang="en-US" dirty="0"/>
              <a:t>.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 </a:t>
            </a:r>
            <a:r>
              <a:rPr lang="en-US" dirty="0" err="1"/>
              <a:t>nullam</a:t>
            </a:r>
            <a:r>
              <a:rPr lang="en-US" dirty="0"/>
              <a:t> non.</a:t>
            </a:r>
          </a:p>
          <a:p>
            <a:pPr lvl="0"/>
            <a:r>
              <a:rPr lang="en-US" dirty="0" err="1"/>
              <a:t>Mauris</a:t>
            </a:r>
            <a:r>
              <a:rPr lang="en-US" dirty="0"/>
              <a:t> a </a:t>
            </a:r>
            <a:r>
              <a:rPr lang="en-US" dirty="0" err="1"/>
              <a:t>diam</a:t>
            </a:r>
            <a:r>
              <a:rPr lang="en-US" dirty="0"/>
              <a:t> </a:t>
            </a:r>
            <a:r>
              <a:rPr lang="en-US" dirty="0" err="1"/>
              <a:t>maecenas</a:t>
            </a:r>
            <a:r>
              <a:rPr lang="en-US" dirty="0"/>
              <a:t> </a:t>
            </a:r>
            <a:r>
              <a:rPr lang="en-US" dirty="0" err="1"/>
              <a:t>sed</a:t>
            </a:r>
            <a:r>
              <a:rPr lang="en-US" dirty="0"/>
              <a:t> </a:t>
            </a:r>
            <a:r>
              <a:rPr lang="en-US" dirty="0" err="1"/>
              <a:t>enim</a:t>
            </a:r>
            <a:r>
              <a:rPr lang="en-US" dirty="0"/>
              <a:t> </a:t>
            </a:r>
            <a:r>
              <a:rPr lang="en-US" dirty="0" err="1"/>
              <a:t>ut</a:t>
            </a:r>
            <a:r>
              <a:rPr lang="en-US" dirty="0"/>
              <a:t> </a:t>
            </a:r>
            <a:r>
              <a:rPr lang="en-US" dirty="0" err="1"/>
              <a:t>sem</a:t>
            </a:r>
            <a:r>
              <a:rPr lang="en-US" dirty="0"/>
              <a:t> </a:t>
            </a:r>
            <a:r>
              <a:rPr lang="en-US" dirty="0" err="1"/>
              <a:t>viverra</a:t>
            </a:r>
            <a:r>
              <a:rPr lang="en-US" dirty="0"/>
              <a:t>.</a:t>
            </a:r>
          </a:p>
          <a:p>
            <a:pPr lvl="0"/>
            <a:r>
              <a:rPr lang="en-US" dirty="0" err="1"/>
              <a:t>Sed</a:t>
            </a:r>
            <a:r>
              <a:rPr lang="en-US" dirty="0"/>
              <a:t> </a:t>
            </a:r>
            <a:r>
              <a:rPr lang="en-US" dirty="0" err="1"/>
              <a:t>ullamcorper</a:t>
            </a:r>
            <a:r>
              <a:rPr lang="en-US" dirty="0"/>
              <a:t> </a:t>
            </a:r>
            <a:r>
              <a:rPr lang="en-US" dirty="0" err="1"/>
              <a:t>morbi</a:t>
            </a:r>
            <a:r>
              <a:rPr lang="en-US" dirty="0"/>
              <a:t> </a:t>
            </a:r>
            <a:r>
              <a:rPr lang="en-US" dirty="0" err="1"/>
              <a:t>tincidunt</a:t>
            </a:r>
            <a:r>
              <a:rPr lang="en-US" dirty="0"/>
              <a:t> </a:t>
            </a:r>
            <a:r>
              <a:rPr lang="en-US" dirty="0" err="1"/>
              <a:t>ornare</a:t>
            </a:r>
            <a:r>
              <a:rPr lang="en-US" dirty="0"/>
              <a:t>. Sit </a:t>
            </a:r>
            <a:r>
              <a:rPr lang="en-US" dirty="0" err="1"/>
              <a:t>amet</a:t>
            </a:r>
            <a:r>
              <a:rPr lang="en-US" dirty="0"/>
              <a:t> </a:t>
            </a:r>
            <a:r>
              <a:rPr lang="en-US" dirty="0" err="1"/>
              <a:t>volutpat</a:t>
            </a:r>
            <a:r>
              <a:rPr lang="en-US" dirty="0"/>
              <a:t> </a:t>
            </a:r>
            <a:r>
              <a:rPr lang="en-US" dirty="0" err="1"/>
              <a:t>consequat</a:t>
            </a:r>
            <a:r>
              <a:rPr lang="en-US" dirty="0"/>
              <a:t> </a:t>
            </a:r>
            <a:r>
              <a:rPr lang="en-US" dirty="0" err="1"/>
              <a:t>mauris</a:t>
            </a:r>
            <a:r>
              <a:rPr lang="en-US" dirty="0"/>
              <a:t> </a:t>
            </a:r>
            <a:r>
              <a:rPr lang="en-US" dirty="0" err="1"/>
              <a:t>nunc</a:t>
            </a:r>
            <a:r>
              <a:rPr lang="en-US" dirty="0"/>
              <a:t> </a:t>
            </a:r>
            <a:r>
              <a:rPr lang="en-US" dirty="0" err="1"/>
              <a:t>congue</a:t>
            </a:r>
            <a:r>
              <a:rPr lang="en-US" dirty="0"/>
              <a:t> nisi. </a:t>
            </a:r>
            <a:r>
              <a:rPr lang="en-US" dirty="0" err="1"/>
              <a:t>Mauris</a:t>
            </a:r>
            <a:r>
              <a:rPr lang="en-US" dirty="0"/>
              <a:t> sit </a:t>
            </a:r>
            <a:r>
              <a:rPr lang="en-US" dirty="0" err="1"/>
              <a:t>amet</a:t>
            </a:r>
            <a:r>
              <a:rPr lang="en-US" dirty="0"/>
              <a:t> </a:t>
            </a:r>
            <a:r>
              <a:rPr lang="en-US" dirty="0" err="1"/>
              <a:t>massa</a:t>
            </a:r>
            <a:r>
              <a:rPr lang="en-US" dirty="0"/>
              <a:t> vitae.</a:t>
            </a:r>
          </a:p>
          <a:p>
            <a:pPr lvl="0"/>
            <a:r>
              <a:rPr lang="en-US" dirty="0" err="1"/>
              <a:t>Consectetur</a:t>
            </a:r>
            <a:r>
              <a:rPr lang="en-US" dirty="0"/>
              <a:t> libero id </a:t>
            </a:r>
            <a:r>
              <a:rPr lang="en-US" dirty="0" err="1"/>
              <a:t>faucibus</a:t>
            </a:r>
            <a:r>
              <a:rPr lang="en-US" dirty="0"/>
              <a:t> </a:t>
            </a:r>
            <a:r>
              <a:rPr lang="en-US" dirty="0" err="1"/>
              <a:t>nisl</a:t>
            </a:r>
            <a:r>
              <a:rPr lang="en-US" dirty="0"/>
              <a:t> </a:t>
            </a:r>
            <a:r>
              <a:rPr lang="en-US" dirty="0" err="1"/>
              <a:t>tincidunt</a:t>
            </a:r>
            <a:r>
              <a:rPr lang="en-US" dirty="0"/>
              <a:t> </a:t>
            </a:r>
            <a:r>
              <a:rPr lang="en-US" dirty="0" err="1"/>
              <a:t>eget</a:t>
            </a:r>
            <a:r>
              <a:rPr lang="en-US" dirty="0"/>
              <a:t>.</a:t>
            </a:r>
          </a:p>
          <a:p>
            <a:pPr lvl="0"/>
            <a:r>
              <a:rPr lang="en-US" dirty="0" err="1"/>
              <a:t>Nulla</a:t>
            </a:r>
            <a:r>
              <a:rPr lang="en-US" dirty="0"/>
              <a:t> </a:t>
            </a:r>
            <a:r>
              <a:rPr lang="en-US" dirty="0" err="1"/>
              <a:t>facilisi</a:t>
            </a:r>
            <a:r>
              <a:rPr lang="en-US" dirty="0"/>
              <a:t> </a:t>
            </a:r>
            <a:r>
              <a:rPr lang="en-US" dirty="0" err="1"/>
              <a:t>morbi</a:t>
            </a:r>
            <a:r>
              <a:rPr lang="en-US" dirty="0"/>
              <a:t> tempus </a:t>
            </a:r>
            <a:r>
              <a:rPr lang="en-US" dirty="0" err="1"/>
              <a:t>iaculis</a:t>
            </a:r>
            <a:r>
              <a:rPr lang="en-US" dirty="0"/>
              <a:t> </a:t>
            </a:r>
            <a:r>
              <a:rPr lang="en-US" dirty="0" err="1"/>
              <a:t>urna</a:t>
            </a:r>
            <a:r>
              <a:rPr lang="en-US" dirty="0"/>
              <a:t> id </a:t>
            </a:r>
            <a:r>
              <a:rPr lang="en-US" dirty="0" err="1"/>
              <a:t>volutpat</a:t>
            </a:r>
            <a:r>
              <a:rPr lang="en-US" dirty="0"/>
              <a:t> lacus. </a:t>
            </a:r>
            <a:r>
              <a:rPr lang="en-US" dirty="0" err="1"/>
              <a:t>Imperdiet</a:t>
            </a:r>
            <a:r>
              <a:rPr lang="en-US" dirty="0"/>
              <a:t> </a:t>
            </a:r>
            <a:r>
              <a:rPr lang="en-US" dirty="0" err="1"/>
              <a:t>nulla</a:t>
            </a:r>
            <a:r>
              <a:rPr lang="en-US" dirty="0"/>
              <a:t> </a:t>
            </a:r>
            <a:r>
              <a:rPr lang="en-US" dirty="0" err="1"/>
              <a:t>malesuada</a:t>
            </a:r>
            <a:r>
              <a:rPr lang="en-US" dirty="0"/>
              <a:t> </a:t>
            </a:r>
            <a:r>
              <a:rPr lang="en-US" dirty="0" err="1"/>
              <a:t>pellentesque</a:t>
            </a:r>
            <a:r>
              <a:rPr lang="en-US" dirty="0"/>
              <a:t> </a:t>
            </a:r>
            <a:r>
              <a:rPr lang="en-US" dirty="0" err="1"/>
              <a:t>elit</a:t>
            </a:r>
            <a:r>
              <a:rPr lang="en-US" dirty="0"/>
              <a:t> </a:t>
            </a:r>
            <a:r>
              <a:rPr lang="en-US" dirty="0" err="1"/>
              <a:t>eget</a:t>
            </a:r>
            <a:r>
              <a:rPr lang="en-US" dirty="0"/>
              <a:t> gravida cum </a:t>
            </a:r>
            <a:r>
              <a:rPr lang="en-US" dirty="0" err="1"/>
              <a:t>sociis</a:t>
            </a:r>
            <a:r>
              <a:rPr lang="en-US" dirty="0"/>
              <a:t>.</a:t>
            </a:r>
          </a:p>
          <a:p>
            <a:pPr lvl="0"/>
            <a:r>
              <a:rPr lang="en-US" dirty="0" err="1"/>
              <a:t>Sed</a:t>
            </a:r>
            <a:r>
              <a:rPr lang="en-US" dirty="0"/>
              <a:t> </a:t>
            </a:r>
            <a:r>
              <a:rPr lang="en-US" dirty="0" err="1"/>
              <a:t>velit</a:t>
            </a:r>
            <a:r>
              <a:rPr lang="en-US" dirty="0"/>
              <a:t> </a:t>
            </a:r>
            <a:r>
              <a:rPr lang="en-US" dirty="0" err="1"/>
              <a:t>dignissim</a:t>
            </a:r>
            <a:r>
              <a:rPr lang="en-US" dirty="0"/>
              <a:t> </a:t>
            </a:r>
            <a:r>
              <a:rPr lang="en-US" dirty="0" err="1"/>
              <a:t>sodales</a:t>
            </a:r>
            <a:r>
              <a:rPr lang="en-US" dirty="0"/>
              <a:t> </a:t>
            </a:r>
            <a:r>
              <a:rPr lang="en-US" dirty="0" err="1"/>
              <a:t>ut.</a:t>
            </a:r>
            <a:endParaRPr lang="en-US" dirty="0"/>
          </a:p>
        </p:txBody>
      </p:sp>
    </p:spTree>
    <p:extLst>
      <p:ext uri="{BB962C8B-B14F-4D97-AF65-F5344CB8AC3E}">
        <p14:creationId xmlns:p14="http://schemas.microsoft.com/office/powerpoint/2010/main" val="4092054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50776-2D48-5528-8F31-1D52AACA149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l-GR"/>
          </a:p>
        </p:txBody>
      </p:sp>
      <p:sp>
        <p:nvSpPr>
          <p:cNvPr id="3" name="Text Placeholder 2">
            <a:extLst>
              <a:ext uri="{FF2B5EF4-FFF2-40B4-BE49-F238E27FC236}">
                <a16:creationId xmlns:a16="http://schemas.microsoft.com/office/drawing/2014/main" id="{2BD5F56D-2EA2-B8FB-1D46-F95F4E4DB9E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7F7D38F-5231-BF96-80B0-D5CC4B6E61BA}"/>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5" name="Footer Placeholder 4">
            <a:extLst>
              <a:ext uri="{FF2B5EF4-FFF2-40B4-BE49-F238E27FC236}">
                <a16:creationId xmlns:a16="http://schemas.microsoft.com/office/drawing/2014/main" id="{700D0CEC-6E1A-940E-3F23-03EC6FF27DA3}"/>
              </a:ext>
            </a:extLst>
          </p:cNvPr>
          <p:cNvSpPr>
            <a:spLocks noGrp="1"/>
          </p:cNvSpPr>
          <p:nvPr>
            <p:ph type="ftr" sz="quarter" idx="11"/>
          </p:nvPr>
        </p:nvSpPr>
        <p:spPr/>
        <p:txBody>
          <a:bodyPr/>
          <a:lstStyle/>
          <a:p>
            <a:endParaRPr lang="el-GR"/>
          </a:p>
        </p:txBody>
      </p:sp>
      <p:sp>
        <p:nvSpPr>
          <p:cNvPr id="6" name="Slide Number Placeholder 5">
            <a:extLst>
              <a:ext uri="{FF2B5EF4-FFF2-40B4-BE49-F238E27FC236}">
                <a16:creationId xmlns:a16="http://schemas.microsoft.com/office/drawing/2014/main" id="{F089AB4D-49E6-C922-41F7-64BE69FB859A}"/>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122061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340D31-7CF3-9D0F-78EA-5187E04831E0}"/>
              </a:ext>
            </a:extLst>
          </p:cNvPr>
          <p:cNvSpPr>
            <a:spLocks noGrp="1"/>
          </p:cNvSpPr>
          <p:nvPr>
            <p:ph type="title"/>
          </p:nvPr>
        </p:nvSpPr>
        <p:spPr/>
        <p:txBody>
          <a:bodyPr/>
          <a:lstStyle/>
          <a:p>
            <a:r>
              <a:rPr lang="en-GB"/>
              <a:t>Click to edit Master title style</a:t>
            </a:r>
            <a:endParaRPr lang="el-GR"/>
          </a:p>
        </p:txBody>
      </p:sp>
      <p:sp>
        <p:nvSpPr>
          <p:cNvPr id="3" name="Content Placeholder 2">
            <a:extLst>
              <a:ext uri="{FF2B5EF4-FFF2-40B4-BE49-F238E27FC236}">
                <a16:creationId xmlns:a16="http://schemas.microsoft.com/office/drawing/2014/main" id="{88A32A57-6B00-7CC1-88BF-6FEA198A161B}"/>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Content Placeholder 3">
            <a:extLst>
              <a:ext uri="{FF2B5EF4-FFF2-40B4-BE49-F238E27FC236}">
                <a16:creationId xmlns:a16="http://schemas.microsoft.com/office/drawing/2014/main" id="{F9469BE0-0865-282D-5ED2-12CDD70ACC73}"/>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5" name="Date Placeholder 4">
            <a:extLst>
              <a:ext uri="{FF2B5EF4-FFF2-40B4-BE49-F238E27FC236}">
                <a16:creationId xmlns:a16="http://schemas.microsoft.com/office/drawing/2014/main" id="{38BE5AEE-A1D5-A6DF-80DE-DC9D09A2D188}"/>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6" name="Footer Placeholder 5">
            <a:extLst>
              <a:ext uri="{FF2B5EF4-FFF2-40B4-BE49-F238E27FC236}">
                <a16:creationId xmlns:a16="http://schemas.microsoft.com/office/drawing/2014/main" id="{F6EF97D2-3F7A-7DA3-ACF7-73911E270C71}"/>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80D2CE2F-1103-4F18-49DE-ACB55449A484}"/>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20051962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6AD87-355E-61E9-5C63-6E465B638C63}"/>
              </a:ext>
            </a:extLst>
          </p:cNvPr>
          <p:cNvSpPr>
            <a:spLocks noGrp="1"/>
          </p:cNvSpPr>
          <p:nvPr>
            <p:ph type="title"/>
          </p:nvPr>
        </p:nvSpPr>
        <p:spPr>
          <a:xfrm>
            <a:off x="839788" y="365125"/>
            <a:ext cx="10515600" cy="1325563"/>
          </a:xfrm>
        </p:spPr>
        <p:txBody>
          <a:bodyPr/>
          <a:lstStyle/>
          <a:p>
            <a:r>
              <a:rPr lang="en-GB"/>
              <a:t>Click to edit Master title style</a:t>
            </a:r>
            <a:endParaRPr lang="el-GR"/>
          </a:p>
        </p:txBody>
      </p:sp>
      <p:sp>
        <p:nvSpPr>
          <p:cNvPr id="3" name="Text Placeholder 2">
            <a:extLst>
              <a:ext uri="{FF2B5EF4-FFF2-40B4-BE49-F238E27FC236}">
                <a16:creationId xmlns:a16="http://schemas.microsoft.com/office/drawing/2014/main" id="{7A6674F4-3C63-89E9-C9B0-40AD4C32BF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2C2F4B4-F61C-691E-A6A2-0E5DA97001E1}"/>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5" name="Text Placeholder 4">
            <a:extLst>
              <a:ext uri="{FF2B5EF4-FFF2-40B4-BE49-F238E27FC236}">
                <a16:creationId xmlns:a16="http://schemas.microsoft.com/office/drawing/2014/main" id="{1B57D8CF-992A-CFD8-EDFF-A500F1B1EE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0E28DD9B-7FF5-59B9-E8E7-8C9C379D743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7" name="Date Placeholder 6">
            <a:extLst>
              <a:ext uri="{FF2B5EF4-FFF2-40B4-BE49-F238E27FC236}">
                <a16:creationId xmlns:a16="http://schemas.microsoft.com/office/drawing/2014/main" id="{6255E933-1AF0-B2F2-7014-BF5BFE9F6B82}"/>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8" name="Footer Placeholder 7">
            <a:extLst>
              <a:ext uri="{FF2B5EF4-FFF2-40B4-BE49-F238E27FC236}">
                <a16:creationId xmlns:a16="http://schemas.microsoft.com/office/drawing/2014/main" id="{6BEB3F56-2DA9-C2D6-2D02-8112AF956021}"/>
              </a:ext>
            </a:extLst>
          </p:cNvPr>
          <p:cNvSpPr>
            <a:spLocks noGrp="1"/>
          </p:cNvSpPr>
          <p:nvPr>
            <p:ph type="ftr" sz="quarter" idx="11"/>
          </p:nvPr>
        </p:nvSpPr>
        <p:spPr/>
        <p:txBody>
          <a:bodyPr/>
          <a:lstStyle/>
          <a:p>
            <a:endParaRPr lang="el-GR"/>
          </a:p>
        </p:txBody>
      </p:sp>
      <p:sp>
        <p:nvSpPr>
          <p:cNvPr id="9" name="Slide Number Placeholder 8">
            <a:extLst>
              <a:ext uri="{FF2B5EF4-FFF2-40B4-BE49-F238E27FC236}">
                <a16:creationId xmlns:a16="http://schemas.microsoft.com/office/drawing/2014/main" id="{DCDA73AA-12F6-6A50-3081-6AA11492E45C}"/>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3305288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CFF14-E7E3-59C8-AABF-6A71539E8798}"/>
              </a:ext>
            </a:extLst>
          </p:cNvPr>
          <p:cNvSpPr>
            <a:spLocks noGrp="1"/>
          </p:cNvSpPr>
          <p:nvPr>
            <p:ph type="title"/>
          </p:nvPr>
        </p:nvSpPr>
        <p:spPr/>
        <p:txBody>
          <a:bodyPr/>
          <a:lstStyle/>
          <a:p>
            <a:r>
              <a:rPr lang="en-GB"/>
              <a:t>Click to edit Master title style</a:t>
            </a:r>
            <a:endParaRPr lang="el-GR"/>
          </a:p>
        </p:txBody>
      </p:sp>
      <p:sp>
        <p:nvSpPr>
          <p:cNvPr id="3" name="Date Placeholder 2">
            <a:extLst>
              <a:ext uri="{FF2B5EF4-FFF2-40B4-BE49-F238E27FC236}">
                <a16:creationId xmlns:a16="http://schemas.microsoft.com/office/drawing/2014/main" id="{4DCD5E44-702B-14CA-FFE2-4565A494633E}"/>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4" name="Footer Placeholder 3">
            <a:extLst>
              <a:ext uri="{FF2B5EF4-FFF2-40B4-BE49-F238E27FC236}">
                <a16:creationId xmlns:a16="http://schemas.microsoft.com/office/drawing/2014/main" id="{9C96B1AA-C492-45BC-2D65-1205A274D588}"/>
              </a:ext>
            </a:extLst>
          </p:cNvPr>
          <p:cNvSpPr>
            <a:spLocks noGrp="1"/>
          </p:cNvSpPr>
          <p:nvPr>
            <p:ph type="ftr" sz="quarter" idx="11"/>
          </p:nvPr>
        </p:nvSpPr>
        <p:spPr/>
        <p:txBody>
          <a:bodyPr/>
          <a:lstStyle/>
          <a:p>
            <a:endParaRPr lang="el-GR"/>
          </a:p>
        </p:txBody>
      </p:sp>
      <p:sp>
        <p:nvSpPr>
          <p:cNvPr id="5" name="Slide Number Placeholder 4">
            <a:extLst>
              <a:ext uri="{FF2B5EF4-FFF2-40B4-BE49-F238E27FC236}">
                <a16:creationId xmlns:a16="http://schemas.microsoft.com/office/drawing/2014/main" id="{FF96DAFC-3548-704C-0D87-CA6AE8C26CF2}"/>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9539761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F354CF-94AC-6246-BF76-8F307525312C}"/>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3" name="Footer Placeholder 2">
            <a:extLst>
              <a:ext uri="{FF2B5EF4-FFF2-40B4-BE49-F238E27FC236}">
                <a16:creationId xmlns:a16="http://schemas.microsoft.com/office/drawing/2014/main" id="{C6420B73-7EA0-8C2A-1C78-C3C52D34B4AC}"/>
              </a:ext>
            </a:extLst>
          </p:cNvPr>
          <p:cNvSpPr>
            <a:spLocks noGrp="1"/>
          </p:cNvSpPr>
          <p:nvPr>
            <p:ph type="ftr" sz="quarter" idx="11"/>
          </p:nvPr>
        </p:nvSpPr>
        <p:spPr/>
        <p:txBody>
          <a:bodyPr/>
          <a:lstStyle/>
          <a:p>
            <a:endParaRPr lang="el-GR"/>
          </a:p>
        </p:txBody>
      </p:sp>
      <p:sp>
        <p:nvSpPr>
          <p:cNvPr id="4" name="Slide Number Placeholder 3">
            <a:extLst>
              <a:ext uri="{FF2B5EF4-FFF2-40B4-BE49-F238E27FC236}">
                <a16:creationId xmlns:a16="http://schemas.microsoft.com/office/drawing/2014/main" id="{02AD9ED9-D82A-A9C0-C3C4-052084E8A029}"/>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2076758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1ED95-6F1F-082D-0888-3FFEA8D42B1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l-GR"/>
          </a:p>
        </p:txBody>
      </p:sp>
      <p:sp>
        <p:nvSpPr>
          <p:cNvPr id="3" name="Content Placeholder 2">
            <a:extLst>
              <a:ext uri="{FF2B5EF4-FFF2-40B4-BE49-F238E27FC236}">
                <a16:creationId xmlns:a16="http://schemas.microsoft.com/office/drawing/2014/main" id="{6D72875C-317C-A56E-78F4-D6A2ED99F9E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Text Placeholder 3">
            <a:extLst>
              <a:ext uri="{FF2B5EF4-FFF2-40B4-BE49-F238E27FC236}">
                <a16:creationId xmlns:a16="http://schemas.microsoft.com/office/drawing/2014/main" id="{90FF67AE-976F-8EAD-2FF3-6DAC17EC82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0F3A4D9-D9C0-A7DA-1FF7-70652AEEB071}"/>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6" name="Footer Placeholder 5">
            <a:extLst>
              <a:ext uri="{FF2B5EF4-FFF2-40B4-BE49-F238E27FC236}">
                <a16:creationId xmlns:a16="http://schemas.microsoft.com/office/drawing/2014/main" id="{BD932222-01A4-ACF7-8BCA-542CFEA43E16}"/>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F43E17C6-48AA-5959-B77D-5ACA269D9DFC}"/>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1715772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4AF36-8ADC-AFCC-3084-E4FA353F791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l-GR"/>
          </a:p>
        </p:txBody>
      </p:sp>
      <p:sp>
        <p:nvSpPr>
          <p:cNvPr id="3" name="Picture Placeholder 2">
            <a:extLst>
              <a:ext uri="{FF2B5EF4-FFF2-40B4-BE49-F238E27FC236}">
                <a16:creationId xmlns:a16="http://schemas.microsoft.com/office/drawing/2014/main" id="{439BDABB-168A-617A-BBBF-A63874EAA7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a:extLst>
              <a:ext uri="{FF2B5EF4-FFF2-40B4-BE49-F238E27FC236}">
                <a16:creationId xmlns:a16="http://schemas.microsoft.com/office/drawing/2014/main" id="{191FB0F6-864E-4539-AB8D-640D90352E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9010D09-AD90-6358-2E36-92ED60224DC8}"/>
              </a:ext>
            </a:extLst>
          </p:cNvPr>
          <p:cNvSpPr>
            <a:spLocks noGrp="1"/>
          </p:cNvSpPr>
          <p:nvPr>
            <p:ph type="dt" sz="half" idx="10"/>
          </p:nvPr>
        </p:nvSpPr>
        <p:spPr/>
        <p:txBody>
          <a:bodyPr/>
          <a:lstStyle/>
          <a:p>
            <a:fld id="{2015E9CD-4640-7F4B-BF53-7EB7AE1B3D6C}" type="datetimeFigureOut">
              <a:rPr lang="el-GR" smtClean="0"/>
              <a:t>6/10/2025</a:t>
            </a:fld>
            <a:endParaRPr lang="el-GR"/>
          </a:p>
        </p:txBody>
      </p:sp>
      <p:sp>
        <p:nvSpPr>
          <p:cNvPr id="6" name="Footer Placeholder 5">
            <a:extLst>
              <a:ext uri="{FF2B5EF4-FFF2-40B4-BE49-F238E27FC236}">
                <a16:creationId xmlns:a16="http://schemas.microsoft.com/office/drawing/2014/main" id="{13F4A562-71FC-6C20-8B17-4795B09B36D3}"/>
              </a:ext>
            </a:extLst>
          </p:cNvPr>
          <p:cNvSpPr>
            <a:spLocks noGrp="1"/>
          </p:cNvSpPr>
          <p:nvPr>
            <p:ph type="ftr" sz="quarter" idx="11"/>
          </p:nvPr>
        </p:nvSpPr>
        <p:spPr/>
        <p:txBody>
          <a:bodyPr/>
          <a:lstStyle/>
          <a:p>
            <a:endParaRPr lang="el-GR"/>
          </a:p>
        </p:txBody>
      </p:sp>
      <p:sp>
        <p:nvSpPr>
          <p:cNvPr id="7" name="Slide Number Placeholder 6">
            <a:extLst>
              <a:ext uri="{FF2B5EF4-FFF2-40B4-BE49-F238E27FC236}">
                <a16:creationId xmlns:a16="http://schemas.microsoft.com/office/drawing/2014/main" id="{4BC27353-97F9-9A48-04EA-1B831B8FBEBA}"/>
              </a:ext>
            </a:extLst>
          </p:cNvPr>
          <p:cNvSpPr>
            <a:spLocks noGrp="1"/>
          </p:cNvSpPr>
          <p:nvPr>
            <p:ph type="sldNum" sz="quarter" idx="12"/>
          </p:nvPr>
        </p:nvSpPr>
        <p:spPr/>
        <p:txBody>
          <a:bodyPr/>
          <a:lstStyle/>
          <a:p>
            <a:fld id="{AA903497-A74F-4340-9E42-CC6EB0EE0AC6}" type="slidenum">
              <a:rPr lang="el-GR" smtClean="0"/>
              <a:t>‹#›</a:t>
            </a:fld>
            <a:endParaRPr lang="el-GR"/>
          </a:p>
        </p:txBody>
      </p:sp>
    </p:spTree>
    <p:extLst>
      <p:ext uri="{BB962C8B-B14F-4D97-AF65-F5344CB8AC3E}">
        <p14:creationId xmlns:p14="http://schemas.microsoft.com/office/powerpoint/2010/main" val="4186944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093107-F7F5-FAC7-0D17-28E7FEC67D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l-GR"/>
          </a:p>
        </p:txBody>
      </p:sp>
      <p:sp>
        <p:nvSpPr>
          <p:cNvPr id="3" name="Text Placeholder 2">
            <a:extLst>
              <a:ext uri="{FF2B5EF4-FFF2-40B4-BE49-F238E27FC236}">
                <a16:creationId xmlns:a16="http://schemas.microsoft.com/office/drawing/2014/main" id="{750F50EC-427B-D4B2-60DE-3B2BC6447E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l-GR"/>
          </a:p>
        </p:txBody>
      </p:sp>
      <p:sp>
        <p:nvSpPr>
          <p:cNvPr id="4" name="Date Placeholder 3">
            <a:extLst>
              <a:ext uri="{FF2B5EF4-FFF2-40B4-BE49-F238E27FC236}">
                <a16:creationId xmlns:a16="http://schemas.microsoft.com/office/drawing/2014/main" id="{AE95C860-B9E7-3298-0058-033609DD58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015E9CD-4640-7F4B-BF53-7EB7AE1B3D6C}" type="datetimeFigureOut">
              <a:rPr lang="el-GR" smtClean="0"/>
              <a:t>6/10/2025</a:t>
            </a:fld>
            <a:endParaRPr lang="el-GR"/>
          </a:p>
        </p:txBody>
      </p:sp>
      <p:sp>
        <p:nvSpPr>
          <p:cNvPr id="5" name="Footer Placeholder 4">
            <a:extLst>
              <a:ext uri="{FF2B5EF4-FFF2-40B4-BE49-F238E27FC236}">
                <a16:creationId xmlns:a16="http://schemas.microsoft.com/office/drawing/2014/main" id="{B995A51D-1D08-C6EA-BE9E-8FE8BD1C6F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Slide Number Placeholder 5">
            <a:extLst>
              <a:ext uri="{FF2B5EF4-FFF2-40B4-BE49-F238E27FC236}">
                <a16:creationId xmlns:a16="http://schemas.microsoft.com/office/drawing/2014/main" id="{13B16929-3CC2-2F7E-2567-85FBB54E4F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A903497-A74F-4340-9E42-CC6EB0EE0AC6}" type="slidenum">
              <a:rPr lang="el-GR" smtClean="0"/>
              <a:t>‹#›</a:t>
            </a:fld>
            <a:endParaRPr lang="el-GR"/>
          </a:p>
        </p:txBody>
      </p:sp>
    </p:spTree>
    <p:extLst>
      <p:ext uri="{BB962C8B-B14F-4D97-AF65-F5344CB8AC3E}">
        <p14:creationId xmlns:p14="http://schemas.microsoft.com/office/powerpoint/2010/main" val="3092532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5980F2-4DE2-735E-AB66-31ACCD804D5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950C3354-229F-A718-BC30-FBCB17EB5C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55DED342-396B-59F1-4D8F-40B7C7BCF0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CF425E7-4F47-B94B-9AB3-72DB891E7662}" type="datetimeFigureOut">
              <a:rPr lang="en-GR" smtClean="0"/>
              <a:t>10/06/2025</a:t>
            </a:fld>
            <a:endParaRPr lang="en-GR"/>
          </a:p>
        </p:txBody>
      </p:sp>
      <p:sp>
        <p:nvSpPr>
          <p:cNvPr id="5" name="Footer Placeholder 4">
            <a:extLst>
              <a:ext uri="{FF2B5EF4-FFF2-40B4-BE49-F238E27FC236}">
                <a16:creationId xmlns:a16="http://schemas.microsoft.com/office/drawing/2014/main" id="{1F05E74A-187D-396A-A1FF-C1BD4B3586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R"/>
          </a:p>
        </p:txBody>
      </p:sp>
      <p:sp>
        <p:nvSpPr>
          <p:cNvPr id="6" name="Slide Number Placeholder 5">
            <a:extLst>
              <a:ext uri="{FF2B5EF4-FFF2-40B4-BE49-F238E27FC236}">
                <a16:creationId xmlns:a16="http://schemas.microsoft.com/office/drawing/2014/main" id="{16AD4420-02E9-C894-EEFC-508B3FABCEA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0BD1FCA-7F21-8149-9BCA-29B57E29056A}" type="slidenum">
              <a:rPr lang="en-GR" smtClean="0"/>
              <a:t>‹#›</a:t>
            </a:fld>
            <a:endParaRPr lang="en-GR"/>
          </a:p>
        </p:txBody>
      </p:sp>
    </p:spTree>
    <p:extLst>
      <p:ext uri="{BB962C8B-B14F-4D97-AF65-F5344CB8AC3E}">
        <p14:creationId xmlns:p14="http://schemas.microsoft.com/office/powerpoint/2010/main" val="37007114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11B32A22-5035-793E-6DB0-4D68689B51AC}"/>
              </a:ext>
            </a:extLst>
          </p:cNvPr>
          <p:cNvPicPr>
            <a:picLocks noChangeAspect="1" noChangeArrowheads="1"/>
          </p:cNvPicPr>
          <p:nvPr/>
        </p:nvPicPr>
        <p:blipFill>
          <a:blip r:embed="rId3"/>
          <a:srcRect/>
          <a:stretch/>
        </p:blipFill>
        <p:spPr bwMode="auto">
          <a:xfrm>
            <a:off x="1070499" y="1307301"/>
            <a:ext cx="2794709" cy="3861111"/>
          </a:xfrm>
          <a:prstGeom prst="rect">
            <a:avLst/>
          </a:prstGeom>
          <a:ln>
            <a:noFill/>
          </a:ln>
          <a:effectLst>
            <a:outerShdw blurRad="292100" dist="139700" dir="2700000" algn="tl" rotWithShape="0">
              <a:srgbClr val="333333">
                <a:alpha val="65000"/>
              </a:srgbClr>
            </a:outerShdw>
          </a:effectLst>
        </p:spPr>
      </p:pic>
      <p:sp>
        <p:nvSpPr>
          <p:cNvPr id="15" name="Θέση κειμένου 14">
            <a:extLst>
              <a:ext uri="{FF2B5EF4-FFF2-40B4-BE49-F238E27FC236}">
                <a16:creationId xmlns:a16="http://schemas.microsoft.com/office/drawing/2014/main" id="{41F7B27A-147C-502B-7B2F-4020DDF91262}"/>
              </a:ext>
            </a:extLst>
          </p:cNvPr>
          <p:cNvSpPr>
            <a:spLocks noGrp="1"/>
          </p:cNvSpPr>
          <p:nvPr>
            <p:ph type="body" idx="1"/>
          </p:nvPr>
        </p:nvSpPr>
        <p:spPr>
          <a:xfrm>
            <a:off x="4507253" y="1274170"/>
            <a:ext cx="5953125" cy="4239269"/>
          </a:xfrm>
        </p:spPr>
        <p:txBody>
          <a:bodyPr/>
          <a:lstStyle/>
          <a:p>
            <a:pPr marL="120647" indent="0" algn="ctr">
              <a:buNone/>
            </a:pPr>
            <a:r>
              <a:rPr lang="en-US" dirty="0">
                <a:latin typeface="+mj-lt"/>
                <a:cs typeface="Calibri Light" panose="020F0302020204030204" pitchFamily="34" charset="0"/>
              </a:rPr>
              <a:t>Andrew Heywood, Ben Whitham</a:t>
            </a:r>
            <a:endParaRPr lang="el-GR" dirty="0">
              <a:latin typeface="+mj-lt"/>
              <a:cs typeface="Calibri Light" panose="020F0302020204030204" pitchFamily="34" charset="0"/>
            </a:endParaRPr>
          </a:p>
          <a:p>
            <a:pPr marL="120647" indent="0" algn="ctr">
              <a:buNone/>
            </a:pPr>
            <a:endParaRPr lang="en-US" sz="1600" dirty="0">
              <a:latin typeface="+mj-lt"/>
              <a:cs typeface="Calibri Light" panose="020F0302020204030204" pitchFamily="34" charset="0"/>
            </a:endParaRPr>
          </a:p>
          <a:p>
            <a:pPr marL="120647" indent="0" algn="ctr">
              <a:buNone/>
            </a:pPr>
            <a:r>
              <a:rPr lang="el-GR" sz="3600" dirty="0">
                <a:latin typeface="+mj-lt"/>
                <a:cs typeface="Calibri Light" panose="020F0302020204030204" pitchFamily="34" charset="0"/>
              </a:rPr>
              <a:t>Διεθνείς σχέσεις και πολιτική στην παγκόσμια εποχή</a:t>
            </a:r>
          </a:p>
          <a:p>
            <a:pPr marL="120647" indent="0" algn="ctr">
              <a:buNone/>
            </a:pPr>
            <a:r>
              <a:rPr lang="el-GR" sz="3200" dirty="0">
                <a:latin typeface="+mj-lt"/>
                <a:cs typeface="Calibri Light" panose="020F0302020204030204" pitchFamily="34" charset="0"/>
              </a:rPr>
              <a:t>2η έκδοση</a:t>
            </a:r>
          </a:p>
          <a:p>
            <a:pPr marL="120647" indent="0" algn="ctr">
              <a:buNone/>
            </a:pPr>
            <a:endParaRPr lang="el-GR" sz="3200" dirty="0">
              <a:solidFill>
                <a:srgbClr val="004A78"/>
              </a:solidFill>
              <a:latin typeface="+mj-lt"/>
              <a:cs typeface="Calibri Light" panose="020F0302020204030204" pitchFamily="34" charset="0"/>
            </a:endParaRPr>
          </a:p>
          <a:p>
            <a:pPr marL="120647" indent="0" algn="ctr">
              <a:buNone/>
            </a:pPr>
            <a:r>
              <a:rPr lang="el-GR" sz="2000" dirty="0">
                <a:latin typeface="+mj-lt"/>
                <a:ea typeface="Aptos" panose="020B0004020202020204" pitchFamily="34" charset="0"/>
                <a:cs typeface="Times New Roman" panose="02020603050405020304" pitchFamily="18" charset="0"/>
              </a:rPr>
              <a:t>Δημιουργία </a:t>
            </a:r>
            <a:r>
              <a:rPr lang="en-US" sz="2000" dirty="0">
                <a:latin typeface="+mj-lt"/>
                <a:ea typeface="Aptos" panose="020B0004020202020204" pitchFamily="34" charset="0"/>
                <a:cs typeface="Times New Roman" panose="02020603050405020304" pitchFamily="18" charset="0"/>
              </a:rPr>
              <a:t>&amp;</a:t>
            </a:r>
            <a:r>
              <a:rPr lang="el-GR" sz="2000" dirty="0">
                <a:latin typeface="+mj-lt"/>
                <a:ea typeface="Aptos" panose="020B0004020202020204" pitchFamily="34" charset="0"/>
                <a:cs typeface="Times New Roman" panose="02020603050405020304" pitchFamily="18" charset="0"/>
              </a:rPr>
              <a:t> επιμέλεια διαφανειών: </a:t>
            </a:r>
          </a:p>
          <a:p>
            <a:pPr marL="120647" indent="0" algn="ctr">
              <a:buNone/>
            </a:pPr>
            <a:r>
              <a:rPr lang="el-GR" sz="2000" dirty="0">
                <a:latin typeface="+mj-lt"/>
                <a:ea typeface="Aptos" panose="020B0004020202020204" pitchFamily="34" charset="0"/>
                <a:cs typeface="Times New Roman" panose="02020603050405020304" pitchFamily="18" charset="0"/>
              </a:rPr>
              <a:t>Σοφία Τυπάλδου</a:t>
            </a:r>
            <a:endParaRPr lang="el-GR" sz="2000" spc="-20" dirty="0">
              <a:latin typeface="+mj-lt"/>
              <a:cs typeface="Arial" panose="020B0604020202020204" pitchFamily="34" charset="0"/>
            </a:endParaRPr>
          </a:p>
          <a:p>
            <a:pPr marL="120647" indent="0" algn="ctr">
              <a:buNone/>
            </a:pPr>
            <a:endParaRPr lang="el-GR" sz="3200" dirty="0">
              <a:solidFill>
                <a:srgbClr val="004A78"/>
              </a:solidFill>
              <a:latin typeface="Calibri Light" panose="020F0302020204030204" pitchFamily="34" charset="0"/>
              <a:cs typeface="Calibri Light" panose="020F0302020204030204" pitchFamily="34" charset="0"/>
            </a:endParaRPr>
          </a:p>
        </p:txBody>
      </p:sp>
      <p:pic>
        <p:nvPicPr>
          <p:cNvPr id="3" name="Εικόνα 2">
            <a:extLst>
              <a:ext uri="{FF2B5EF4-FFF2-40B4-BE49-F238E27FC236}">
                <a16:creationId xmlns:a16="http://schemas.microsoft.com/office/drawing/2014/main" id="{2FD45BE3-F6BB-B5B5-3EA9-9EBF682985D1}"/>
              </a:ext>
            </a:extLst>
          </p:cNvPr>
          <p:cNvPicPr>
            <a:picLocks noChangeAspect="1"/>
          </p:cNvPicPr>
          <p:nvPr/>
        </p:nvPicPr>
        <p:blipFill>
          <a:blip r:embed="rId4"/>
          <a:stretch>
            <a:fillRect/>
          </a:stretch>
        </p:blipFill>
        <p:spPr>
          <a:xfrm>
            <a:off x="10460378" y="6261000"/>
            <a:ext cx="1316378" cy="432000"/>
          </a:xfrm>
          <a:prstGeom prst="rect">
            <a:avLst/>
          </a:prstGeom>
        </p:spPr>
      </p:pic>
      <p:sp>
        <p:nvSpPr>
          <p:cNvPr id="4" name="TextBox 3">
            <a:extLst>
              <a:ext uri="{FF2B5EF4-FFF2-40B4-BE49-F238E27FC236}">
                <a16:creationId xmlns:a16="http://schemas.microsoft.com/office/drawing/2014/main" id="{AC473E84-660D-BE7A-6153-9C33B0A1F6C5}"/>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331300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0DE19-B100-F1D6-2501-2CDE0959ED2C}"/>
              </a:ext>
            </a:extLst>
          </p:cNvPr>
          <p:cNvSpPr>
            <a:spLocks noGrp="1"/>
          </p:cNvSpPr>
          <p:nvPr>
            <p:ph type="title"/>
          </p:nvPr>
        </p:nvSpPr>
        <p:spPr/>
        <p:txBody>
          <a:bodyPr/>
          <a:lstStyle/>
          <a:p>
            <a:r>
              <a:rPr lang="el-GR" dirty="0"/>
              <a:t>Θρησκεία και πολιτική 2/2</a:t>
            </a:r>
            <a:endParaRPr lang="en-GR" dirty="0"/>
          </a:p>
        </p:txBody>
      </p:sp>
      <p:sp>
        <p:nvSpPr>
          <p:cNvPr id="3" name="Content Placeholder 2">
            <a:extLst>
              <a:ext uri="{FF2B5EF4-FFF2-40B4-BE49-F238E27FC236}">
                <a16:creationId xmlns:a16="http://schemas.microsoft.com/office/drawing/2014/main" id="{26A58026-5223-D540-9AEA-49EE24880BD0}"/>
              </a:ext>
            </a:extLst>
          </p:cNvPr>
          <p:cNvSpPr>
            <a:spLocks noGrp="1"/>
          </p:cNvSpPr>
          <p:nvPr>
            <p:ph idx="1"/>
          </p:nvPr>
        </p:nvSpPr>
        <p:spPr>
          <a:xfrm>
            <a:off x="838200" y="1690688"/>
            <a:ext cx="10515600" cy="4351338"/>
          </a:xfrm>
        </p:spPr>
        <p:txBody>
          <a:bodyPr>
            <a:noAutofit/>
          </a:bodyPr>
          <a:lstStyle/>
          <a:p>
            <a:r>
              <a:rPr lang="en-GR" sz="2400" kern="100" dirty="0">
                <a:effectLst/>
                <a:ea typeface="Calibri" panose="020F0502020204030204" pitchFamily="34" charset="0"/>
                <a:cs typeface="Times New Roman" panose="02020603050405020304" pitchFamily="18" charset="0"/>
              </a:rPr>
              <a:t>Η θρησκεία</a:t>
            </a:r>
            <a:r>
              <a:rPr lang="el-GR" sz="2400" kern="100" dirty="0">
                <a:effectLst/>
                <a:ea typeface="Calibri" panose="020F0502020204030204" pitchFamily="34" charset="0"/>
                <a:cs typeface="Times New Roman" panose="02020603050405020304" pitchFamily="18" charset="0"/>
              </a:rPr>
              <a:t> </a:t>
            </a:r>
            <a:r>
              <a:rPr lang="en-GR" sz="2400" kern="100" dirty="0">
                <a:effectLst/>
                <a:ea typeface="Calibri" panose="020F0502020204030204" pitchFamily="34" charset="0"/>
                <a:cs typeface="Times New Roman" panose="02020603050405020304" pitchFamily="18" charset="0"/>
              </a:rPr>
              <a:t>αφορά μια οργανωμένη κοινότητα ανθρώπων που συνδέονται στη βάση ενός συνόλου πεποιθήσεων αναφορικά με κάποιο είδος υπερβατικής πραγματικότητας.</a:t>
            </a:r>
            <a:endParaRPr lang="el-GR" sz="2400" kern="100" dirty="0">
              <a:effectLst/>
              <a:ea typeface="Calibri" panose="020F0502020204030204" pitchFamily="34" charset="0"/>
              <a:cs typeface="Times New Roman" panose="02020603050405020304" pitchFamily="18" charset="0"/>
            </a:endParaRPr>
          </a:p>
          <a:p>
            <a:r>
              <a:rPr lang="en-GR" sz="2400" b="1" kern="100" dirty="0">
                <a:effectLst/>
                <a:ea typeface="Calibri" panose="020F0502020204030204" pitchFamily="34" charset="0"/>
                <a:cs typeface="Times New Roman" panose="02020603050405020304" pitchFamily="18" charset="0"/>
              </a:rPr>
              <a:t>Θεωρία της εκκοσμίκευσης</a:t>
            </a:r>
            <a:r>
              <a:rPr lang="en-GR" sz="2400" kern="100" dirty="0">
                <a:effectLst/>
                <a:ea typeface="Calibri" panose="020F0502020204030204" pitchFamily="34" charset="0"/>
                <a:cs typeface="Times New Roman" panose="02020603050405020304" pitchFamily="18" charset="0"/>
              </a:rPr>
              <a:t>:</a:t>
            </a:r>
            <a:r>
              <a:rPr lang="en-GR" sz="2400" b="1" kern="100" dirty="0">
                <a:effectLst/>
                <a:ea typeface="Calibri" panose="020F0502020204030204" pitchFamily="34" charset="0"/>
                <a:cs typeface="Times New Roman" panose="02020603050405020304" pitchFamily="18" charset="0"/>
              </a:rPr>
              <a:t> </a:t>
            </a:r>
            <a:r>
              <a:rPr lang="en-GR" sz="2400" kern="100" dirty="0">
                <a:effectLst/>
                <a:ea typeface="Calibri" panose="020F0502020204030204" pitchFamily="34" charset="0"/>
                <a:cs typeface="Times New Roman" panose="02020603050405020304" pitchFamily="18" charset="0"/>
              </a:rPr>
              <a:t>Θεωρία σύμφωνα με την οποία ο εκσυγχρονισμός συνοδεύεται πάντα από την επικράτηση της λογικής έναντι της θρησκείας και την αντικατάσταση των πνευματικών αξιών από κοσμικές.</a:t>
            </a:r>
          </a:p>
          <a:p>
            <a:r>
              <a:rPr lang="en-GR" sz="2400" b="1" kern="100" dirty="0">
                <a:effectLst/>
                <a:ea typeface="Calibri" panose="020F0502020204030204" pitchFamily="34" charset="0"/>
                <a:cs typeface="Times New Roman" panose="02020603050405020304" pitchFamily="18" charset="0"/>
              </a:rPr>
              <a:t>Ηθικός σχετικισμός</a:t>
            </a:r>
            <a:r>
              <a:rPr lang="en-GR" sz="2400" kern="100" dirty="0">
                <a:effectLst/>
                <a:ea typeface="Calibri" panose="020F0502020204030204" pitchFamily="34" charset="0"/>
                <a:cs typeface="Times New Roman" panose="02020603050405020304" pitchFamily="18" charset="0"/>
              </a:rPr>
              <a:t>:</a:t>
            </a:r>
            <a:r>
              <a:rPr lang="en-GR" sz="2400" b="1" kern="100" dirty="0">
                <a:effectLst/>
                <a:ea typeface="Calibri" panose="020F0502020204030204" pitchFamily="34" charset="0"/>
                <a:cs typeface="Times New Roman" panose="02020603050405020304" pitchFamily="18" charset="0"/>
              </a:rPr>
              <a:t> </a:t>
            </a:r>
            <a:r>
              <a:rPr lang="en-GR" sz="2400" kern="100" dirty="0">
                <a:effectLst/>
                <a:ea typeface="Calibri" panose="020F0502020204030204" pitchFamily="34" charset="0"/>
                <a:cs typeface="Times New Roman" panose="02020603050405020304" pitchFamily="18" charset="0"/>
              </a:rPr>
              <a:t>Η πεποίθηση ότι δεν υπάρχουν απόλυτες αξίες, ή η κατάσταση που χαρακτηρίζεται από βαθιά και ευρεία διαφωνία σε ηθικά ζητήματα.</a:t>
            </a:r>
          </a:p>
          <a:p>
            <a:r>
              <a:rPr lang="en-GR" sz="2400" b="1" kern="100" dirty="0">
                <a:effectLst/>
                <a:ea typeface="Calibri" panose="020F0502020204030204" pitchFamily="34" charset="0"/>
                <a:cs typeface="Times New Roman" panose="02020603050405020304" pitchFamily="18" charset="0"/>
              </a:rPr>
              <a:t>Θρησκευτικός φονταμενταλισμός</a:t>
            </a:r>
            <a:r>
              <a:rPr lang="el-GR" sz="2400" kern="100" dirty="0">
                <a:ea typeface="Calibri" panose="020F0502020204030204" pitchFamily="34" charset="0"/>
                <a:cs typeface="Times New Roman" panose="02020603050405020304" pitchFamily="18" charset="0"/>
              </a:rPr>
              <a:t>: </a:t>
            </a:r>
            <a:r>
              <a:rPr lang="en-GR" sz="2400" kern="100" dirty="0">
                <a:effectLst/>
                <a:ea typeface="Calibri" panose="020F0502020204030204" pitchFamily="34" charset="0"/>
                <a:cs typeface="Times New Roman" panose="02020603050405020304" pitchFamily="18" charset="0"/>
              </a:rPr>
              <a:t> η θρησκεία δεν μπορεί και </a:t>
            </a:r>
            <a:r>
              <a:rPr lang="en-GR" sz="2400" b="1" kern="100" dirty="0">
                <a:effectLst/>
                <a:ea typeface="Calibri" panose="020F0502020204030204" pitchFamily="34" charset="0"/>
                <a:cs typeface="Times New Roman" panose="02020603050405020304" pitchFamily="18" charset="0"/>
              </a:rPr>
              <a:t>δεν πρέπει να περιορίζεται στην ιδιωτική σφαίρα</a:t>
            </a:r>
            <a:r>
              <a:rPr lang="en-GR" sz="2400" kern="100" dirty="0">
                <a:effectLst/>
                <a:ea typeface="Calibri" panose="020F0502020204030204" pitchFamily="34" charset="0"/>
                <a:cs typeface="Times New Roman" panose="02020603050405020304" pitchFamily="18" charset="0"/>
              </a:rPr>
              <a:t>, αλλά βρίσκει την κατάλληλη και ύψιστη έκφρασή της στην πολιτική της </a:t>
            </a:r>
            <a:r>
              <a:rPr lang="en-GR" sz="2400" b="1" kern="100" dirty="0">
                <a:effectLst/>
                <a:ea typeface="Calibri" panose="020F0502020204030204" pitchFamily="34" charset="0"/>
                <a:cs typeface="Times New Roman" panose="02020603050405020304" pitchFamily="18" charset="0"/>
              </a:rPr>
              <a:t>λαϊκής κινητοποίησης</a:t>
            </a:r>
            <a:r>
              <a:rPr lang="en-GR" sz="2400" kern="100" dirty="0">
                <a:effectLst/>
                <a:ea typeface="Calibri" panose="020F0502020204030204" pitchFamily="34" charset="0"/>
                <a:cs typeface="Times New Roman" panose="02020603050405020304" pitchFamily="18" charset="0"/>
              </a:rPr>
              <a:t> και της </a:t>
            </a:r>
            <a:r>
              <a:rPr lang="en-GR" sz="2400" b="1" kern="100" dirty="0">
                <a:effectLst/>
                <a:ea typeface="Calibri" panose="020F0502020204030204" pitchFamily="34" charset="0"/>
                <a:cs typeface="Times New Roman" panose="02020603050405020304" pitchFamily="18" charset="0"/>
              </a:rPr>
              <a:t>κοινωνικής αναγέννησης</a:t>
            </a:r>
            <a:r>
              <a:rPr lang="en-GR" sz="2400" kern="100" dirty="0">
                <a:effectLst/>
                <a:ea typeface="Calibri" panose="020F0502020204030204" pitchFamily="34" charset="0"/>
                <a:cs typeface="Times New Roman" panose="02020603050405020304" pitchFamily="18" charset="0"/>
              </a:rPr>
              <a:t>. </a:t>
            </a:r>
          </a:p>
          <a:p>
            <a:endParaRPr lang="en-GR" sz="2400" kern="100" dirty="0">
              <a:effectLst/>
              <a:ea typeface="Calibri" panose="020F0502020204030204" pitchFamily="34" charset="0"/>
              <a:cs typeface="Times New Roman" panose="02020603050405020304" pitchFamily="18" charset="0"/>
            </a:endParaRPr>
          </a:p>
          <a:p>
            <a:endParaRPr lang="en-GR" sz="2400" dirty="0"/>
          </a:p>
        </p:txBody>
      </p:sp>
      <p:sp>
        <p:nvSpPr>
          <p:cNvPr id="4" name="TextBox 3">
            <a:extLst>
              <a:ext uri="{FF2B5EF4-FFF2-40B4-BE49-F238E27FC236}">
                <a16:creationId xmlns:a16="http://schemas.microsoft.com/office/drawing/2014/main" id="{F8F74F37-CE2D-4709-20C0-468B7599AB2E}"/>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548954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F00184-5B50-A418-D44C-3E175FE76B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FCE98C-836E-A067-E248-13EE92823D4C}"/>
              </a:ext>
            </a:extLst>
          </p:cNvPr>
          <p:cNvSpPr>
            <a:spLocks noGrp="1"/>
          </p:cNvSpPr>
          <p:nvPr>
            <p:ph type="title"/>
          </p:nvPr>
        </p:nvSpPr>
        <p:spPr/>
        <p:txBody>
          <a:bodyPr/>
          <a:lstStyle/>
          <a:p>
            <a:r>
              <a:rPr lang="el-GR" dirty="0"/>
              <a:t>Η αναζωπύρωση του φονταμενταλισμού</a:t>
            </a:r>
          </a:p>
        </p:txBody>
      </p:sp>
      <p:sp>
        <p:nvSpPr>
          <p:cNvPr id="3" name="Content Placeholder 2">
            <a:extLst>
              <a:ext uri="{FF2B5EF4-FFF2-40B4-BE49-F238E27FC236}">
                <a16:creationId xmlns:a16="http://schemas.microsoft.com/office/drawing/2014/main" id="{A261023B-1C63-95FC-80FB-2B34C9653E1E}"/>
              </a:ext>
            </a:extLst>
          </p:cNvPr>
          <p:cNvSpPr>
            <a:spLocks noGrp="1"/>
          </p:cNvSpPr>
          <p:nvPr>
            <p:ph idx="1"/>
          </p:nvPr>
        </p:nvSpPr>
        <p:spPr>
          <a:xfrm>
            <a:off x="838200" y="1515659"/>
            <a:ext cx="10515600" cy="4351338"/>
          </a:xfrm>
        </p:spPr>
        <p:txBody>
          <a:bodyPr>
            <a:noAutofit/>
          </a:bodyPr>
          <a:lstStyle/>
          <a:p>
            <a:r>
              <a:rPr lang="el-GR" sz="2000" noProof="1"/>
              <a:t>Ο όρος «φονταμενταλισμός» χρησιμοποιήθηκε γ</a:t>
            </a:r>
            <a:r>
              <a:rPr lang="el-GR" sz="2000" noProof="1">
                <a:effectLst/>
              </a:rPr>
              <a:t>ια πρώτη φορά από </a:t>
            </a:r>
            <a:r>
              <a:rPr lang="el-GR" sz="2000" b="1" noProof="1">
                <a:effectLst/>
              </a:rPr>
              <a:t>ευαγγελιστές προτεστάντες στις ΗΠΑ </a:t>
            </a:r>
            <a:r>
              <a:rPr lang="el-GR" sz="2000" noProof="1">
                <a:effectLst/>
              </a:rPr>
              <a:t>στις αρχές του 20ού αιώνα</a:t>
            </a:r>
            <a:r>
              <a:rPr lang="el-GR" sz="2000" noProof="1"/>
              <a:t> σε φυλλάδια με τίτλο </a:t>
            </a:r>
            <a:r>
              <a:rPr lang="el-GR" sz="2000" b="1" i="1" noProof="1"/>
              <a:t>The Fundamentals</a:t>
            </a:r>
            <a:r>
              <a:rPr lang="el-GR" sz="2000" noProof="1"/>
              <a:t>, </a:t>
            </a:r>
            <a:r>
              <a:rPr lang="el-GR" sz="2000" noProof="1">
                <a:effectLst/>
              </a:rPr>
              <a:t>υποστηρίζοντας το αλάθητο ή την κυριολεκτική αλήθεια της Βίβλου έναντι των σύγχρονων ερμηνειών του χριστιανισμού. </a:t>
            </a:r>
            <a:endParaRPr lang="el-GR" sz="2000" noProof="1"/>
          </a:p>
          <a:p>
            <a:r>
              <a:rPr lang="el-GR" sz="2000" noProof="1"/>
              <a:t>Ιδιαίτερα </a:t>
            </a:r>
            <a:r>
              <a:rPr lang="el-GR" sz="2000" b="1" noProof="1"/>
              <a:t>αμφιλεγόμενος</a:t>
            </a:r>
            <a:r>
              <a:rPr lang="el-GR" sz="2000" noProof="1"/>
              <a:t> όρος: συνδέεται με </a:t>
            </a:r>
            <a:r>
              <a:rPr lang="el-GR" sz="2000" noProof="1">
                <a:effectLst/>
              </a:rPr>
              <a:t>ακαμψία της σκέψης, τον δογματισμό και τον αυταρχισμό. </a:t>
            </a:r>
          </a:p>
          <a:p>
            <a:r>
              <a:rPr lang="el-GR" sz="2000" noProof="1">
                <a:effectLst/>
              </a:rPr>
              <a:t>ο θρησκευτικός φονταμενταλισμός χαρακτηρίζεται από την </a:t>
            </a:r>
            <a:r>
              <a:rPr lang="el-GR" sz="2000" b="1" noProof="1">
                <a:effectLst/>
              </a:rPr>
              <a:t>απόρριψη της διάκρισης μεταξύ θρησκείας και πολιτικής</a:t>
            </a:r>
            <a:r>
              <a:rPr lang="el-GR" sz="2000" noProof="1">
                <a:effectLst/>
              </a:rPr>
              <a:t>. Η πολιτική </a:t>
            </a:r>
            <a:r>
              <a:rPr lang="el-GR" sz="2000" i="1" noProof="1">
                <a:effectLst/>
              </a:rPr>
              <a:t>είναι</a:t>
            </a:r>
            <a:r>
              <a:rPr lang="el-GR" sz="2000" noProof="1">
                <a:effectLst/>
              </a:rPr>
              <a:t>, ουσιαστικά, θρησκεία.</a:t>
            </a:r>
          </a:p>
          <a:p>
            <a:r>
              <a:rPr lang="el-GR" sz="2000" noProof="1"/>
              <a:t>Εκδηλώνεται σε </a:t>
            </a:r>
            <a:r>
              <a:rPr lang="el-GR" sz="2000" b="1" noProof="1">
                <a:effectLst/>
              </a:rPr>
              <a:t>βαθιά προβληματικές κοινωνίες</a:t>
            </a:r>
            <a:r>
              <a:rPr lang="el-GR" sz="2000" noProof="1">
                <a:effectLst/>
              </a:rPr>
              <a:t>, ειδικά σε κοινωνίες που έχουν εισέλθει σε μια διαδικασία πραγματικής ή θεωρούμενης κρίσης ταυτότητας. </a:t>
            </a:r>
            <a:endParaRPr lang="el-GR" sz="2000" noProof="1"/>
          </a:p>
          <a:p>
            <a:r>
              <a:rPr lang="el-GR" sz="2000" noProof="1"/>
              <a:t>Π</a:t>
            </a:r>
            <a:r>
              <a:rPr lang="el-GR" sz="2000" noProof="1">
                <a:effectLst/>
              </a:rPr>
              <a:t>αράγοντες που έχουν ενισχύσει τη φονταμενταλιστική θρησκευτική παρόρμηση επιδεινώνοντας τις κρίσεις: </a:t>
            </a:r>
          </a:p>
          <a:p>
            <a:pPr marL="719138" indent="-338138">
              <a:buFont typeface="+mj-lt"/>
              <a:buAutoNum type="arabicPeriod"/>
            </a:pPr>
            <a:r>
              <a:rPr lang="el-GR" sz="2000" b="1" noProof="1"/>
              <a:t>Εκκοσμίκευση</a:t>
            </a:r>
          </a:p>
          <a:p>
            <a:pPr marL="719138" indent="-338138">
              <a:buFont typeface="+mj-lt"/>
              <a:buAutoNum type="arabicPeriod"/>
            </a:pPr>
            <a:r>
              <a:rPr lang="el-GR" sz="2000" b="1" noProof="1"/>
              <a:t>Παγκοσμιοποίηση</a:t>
            </a:r>
          </a:p>
          <a:p>
            <a:pPr marL="719138" indent="-338138">
              <a:buFont typeface="+mj-lt"/>
              <a:buAutoNum type="arabicPeriod"/>
            </a:pPr>
            <a:r>
              <a:rPr lang="el-GR" sz="2000" b="1" noProof="1"/>
              <a:t>Μεταποικιοκρατία</a:t>
            </a:r>
            <a:r>
              <a:rPr lang="el-GR" sz="2000" noProof="1"/>
              <a:t>. </a:t>
            </a:r>
          </a:p>
          <a:p>
            <a:endParaRPr lang="el-GR" sz="2000" noProof="1"/>
          </a:p>
          <a:p>
            <a:endParaRPr lang="el-GR" sz="2000" noProof="1"/>
          </a:p>
          <a:p>
            <a:endParaRPr lang="el-GR" sz="2000" noProof="1"/>
          </a:p>
          <a:p>
            <a:endParaRPr lang="el-GR" sz="2000" noProof="1"/>
          </a:p>
        </p:txBody>
      </p:sp>
      <p:sp>
        <p:nvSpPr>
          <p:cNvPr id="4" name="TextBox 3">
            <a:extLst>
              <a:ext uri="{FF2B5EF4-FFF2-40B4-BE49-F238E27FC236}">
                <a16:creationId xmlns:a16="http://schemas.microsoft.com/office/drawing/2014/main" id="{CB5E8822-0AD6-65FB-D3AB-DF360938F46E}"/>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9894570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B225D4-3E82-12AA-2221-E8F8A4EE00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CC2CE3-2457-B37B-A451-4C71B68EC342}"/>
              </a:ext>
            </a:extLst>
          </p:cNvPr>
          <p:cNvSpPr>
            <a:spLocks noGrp="1"/>
          </p:cNvSpPr>
          <p:nvPr>
            <p:ph type="title"/>
          </p:nvPr>
        </p:nvSpPr>
        <p:spPr>
          <a:xfrm>
            <a:off x="838200" y="148149"/>
            <a:ext cx="10515600" cy="1109151"/>
          </a:xfrm>
        </p:spPr>
        <p:txBody>
          <a:bodyPr>
            <a:normAutofit fontScale="90000"/>
          </a:bodyPr>
          <a:lstStyle/>
          <a:p>
            <a:r>
              <a:rPr lang="el-GR" sz="4000" dirty="0"/>
              <a:t>Πολιτισμική ηγεμονία: Από μια αμερικανική σε μια κινέζικη παγκόσμια τάξη; </a:t>
            </a:r>
          </a:p>
        </p:txBody>
      </p:sp>
      <p:sp>
        <p:nvSpPr>
          <p:cNvPr id="3" name="Content Placeholder 2">
            <a:extLst>
              <a:ext uri="{FF2B5EF4-FFF2-40B4-BE49-F238E27FC236}">
                <a16:creationId xmlns:a16="http://schemas.microsoft.com/office/drawing/2014/main" id="{399995E1-43EE-6EDA-3B90-AFFC0E4F3B9D}"/>
              </a:ext>
            </a:extLst>
          </p:cNvPr>
          <p:cNvSpPr>
            <a:spLocks noGrp="1"/>
          </p:cNvSpPr>
          <p:nvPr>
            <p:ph idx="1"/>
          </p:nvPr>
        </p:nvSpPr>
        <p:spPr>
          <a:xfrm>
            <a:off x="838200" y="1257300"/>
            <a:ext cx="10708037" cy="4351338"/>
          </a:xfrm>
        </p:spPr>
        <p:txBody>
          <a:bodyPr>
            <a:noAutofit/>
          </a:bodyPr>
          <a:lstStyle/>
          <a:p>
            <a:r>
              <a:rPr lang="el-GR" sz="1800" noProof="1"/>
              <a:t>Ποιος θα είναι ο αντίκτυπος που θα έχει η «άνοδος» της Κίνας ως παγκόσμιας δύναμης; </a:t>
            </a:r>
          </a:p>
          <a:p>
            <a:r>
              <a:rPr lang="el-GR" sz="1800" noProof="1"/>
              <a:t>Η </a:t>
            </a:r>
            <a:r>
              <a:rPr lang="el-GR" sz="1800" noProof="1">
                <a:effectLst/>
              </a:rPr>
              <a:t>εταιρική» παγκοσμιοποίηση και η παγκοσμιοποίηση «υπό την ηγε- σία των ΗΠΑ» οδήγησε στην παγκόσμια </a:t>
            </a:r>
            <a:r>
              <a:rPr lang="el-GR" sz="1800" b="1" noProof="1">
                <a:effectLst/>
              </a:rPr>
              <a:t>πολιτισμική ομογενοποίηση</a:t>
            </a:r>
            <a:r>
              <a:rPr lang="el-GR" sz="1800" b="1" noProof="1"/>
              <a:t>, </a:t>
            </a:r>
            <a:r>
              <a:rPr lang="el-GR" sz="1800" noProof="1">
                <a:effectLst/>
              </a:rPr>
              <a:t>καθώς στον σημερινό κόσμο κυριαρχούν οι αμερικανικές μάρκες και η </a:t>
            </a:r>
            <a:r>
              <a:rPr lang="el-GR" sz="1800" b="1" noProof="1">
                <a:effectLst/>
              </a:rPr>
              <a:t>καταναλωτική κουλτούρα.</a:t>
            </a:r>
          </a:p>
          <a:p>
            <a:r>
              <a:rPr lang="el-GR" sz="1800" noProof="1">
                <a:effectLst/>
              </a:rPr>
              <a:t>Η Κίνα συγκαταλέγεται στις χώρες όπου ορισμένες αμερικανικές μάρκες είναι δημοφιλείς και σαφέστατα δεν έχει μείνει ανεπηρέαστη από την ανάδυση της καταναλωτικής κουλτούρα</a:t>
            </a:r>
            <a:r>
              <a:rPr lang="el-GR" sz="1800" noProof="1"/>
              <a:t>ς, όμως </a:t>
            </a:r>
            <a:r>
              <a:rPr lang="el-GR" sz="1800" noProof="1">
                <a:effectLst/>
              </a:rPr>
              <a:t>η οικονομία της Κίνας ακολουθεί στην καλύτερη περίπτωση το μοντέλο του «</a:t>
            </a:r>
            <a:r>
              <a:rPr lang="el-GR" sz="1800" b="1" noProof="1">
                <a:effectLst/>
              </a:rPr>
              <a:t>κρατικού καπιταλισμού</a:t>
            </a:r>
            <a:r>
              <a:rPr lang="el-GR" sz="1800" noProof="1">
                <a:effectLst/>
              </a:rPr>
              <a:t>». </a:t>
            </a:r>
          </a:p>
          <a:p>
            <a:r>
              <a:rPr lang="el-GR" sz="1800" noProof="1">
                <a:effectLst/>
              </a:rPr>
              <a:t>Οι </a:t>
            </a:r>
            <a:r>
              <a:rPr lang="el-GR" sz="1800" b="1" noProof="1">
                <a:effectLst/>
              </a:rPr>
              <a:t>κινεζικές αξίες </a:t>
            </a:r>
            <a:r>
              <a:rPr lang="el-GR" sz="1800" noProof="1">
                <a:effectLst/>
              </a:rPr>
              <a:t>δεν διαμορφώνονται με τόσο καθοριστικό τρόπο από τα εξατομικευμένα δικαιώματα όπως στην περίπτωση της καπιταλιστικής επιχείρησης</a:t>
            </a:r>
            <a:r>
              <a:rPr lang="el-GR" sz="1800" noProof="1"/>
              <a:t>, αλλα από τις συλλογικές </a:t>
            </a:r>
            <a:r>
              <a:rPr lang="el-GR" sz="1800" noProof="1">
                <a:effectLst/>
              </a:rPr>
              <a:t>πολιτισμικές αξίες του </a:t>
            </a:r>
            <a:r>
              <a:rPr lang="el-GR" sz="1800" b="1" noProof="1">
                <a:effectLst/>
              </a:rPr>
              <a:t>σεβασμού στους γονείς και προγόνους</a:t>
            </a:r>
            <a:r>
              <a:rPr lang="el-GR" sz="1800" noProof="1">
                <a:effectLst/>
              </a:rPr>
              <a:t>, τις </a:t>
            </a:r>
            <a:r>
              <a:rPr lang="el-GR" sz="1800" b="1" noProof="1">
                <a:effectLst/>
              </a:rPr>
              <a:t>οικογενειακές υποχρεώσεις</a:t>
            </a:r>
            <a:r>
              <a:rPr lang="el-GR" sz="1800" noProof="1">
                <a:effectLst/>
              </a:rPr>
              <a:t>, την </a:t>
            </a:r>
            <a:r>
              <a:rPr lang="el-GR" sz="1800" b="1" noProof="1">
                <a:effectLst/>
              </a:rPr>
              <a:t>υγεία</a:t>
            </a:r>
            <a:r>
              <a:rPr lang="el-GR" sz="1800" noProof="1">
                <a:effectLst/>
              </a:rPr>
              <a:t> και την  «</a:t>
            </a:r>
            <a:r>
              <a:rPr lang="el-GR" sz="1800" b="1" noProof="1">
                <a:effectLst/>
              </a:rPr>
              <a:t>ισορροπία</a:t>
            </a:r>
            <a:r>
              <a:rPr lang="el-GR" sz="1800" noProof="1">
                <a:effectLst/>
              </a:rPr>
              <a:t>». </a:t>
            </a:r>
          </a:p>
          <a:p>
            <a:r>
              <a:rPr lang="el-GR" sz="1800" noProof="1">
                <a:effectLst/>
              </a:rPr>
              <a:t>Τα τελευταία χρόνια, η Κίνα έχει εμπλακεί σε τακτικές «</a:t>
            </a:r>
            <a:r>
              <a:rPr lang="el-GR" sz="1800" b="1" noProof="1">
                <a:effectLst/>
              </a:rPr>
              <a:t>ήπιας ισχύος</a:t>
            </a:r>
            <a:r>
              <a:rPr lang="el-GR" sz="1800" noProof="1">
                <a:effectLst/>
              </a:rPr>
              <a:t>» στο πεδίο των διεθνών σχέσεων.</a:t>
            </a:r>
          </a:p>
          <a:p>
            <a:r>
              <a:rPr lang="el-GR" sz="1800" noProof="1"/>
              <a:t>Στην Αφρική </a:t>
            </a:r>
            <a:r>
              <a:rPr lang="el-GR" sz="1800" noProof="1">
                <a:effectLst/>
              </a:rPr>
              <a:t>οι κινεζικές εταιρείες πρωτοστατούσαν στη δημιουργία θέσεων εργασίας και δεν χαρακτηρίζονταν από χειρότερες συνθήκες εργασίας σε σχέση με άλλες εταιρείες. </a:t>
            </a:r>
            <a:endParaRPr lang="el-GR" sz="1800" noProof="1"/>
          </a:p>
          <a:p>
            <a:r>
              <a:rPr lang="el-GR" sz="1800" noProof="1"/>
              <a:t>Για κάποιους, </a:t>
            </a:r>
            <a:r>
              <a:rPr lang="el-GR" sz="1800" noProof="1">
                <a:effectLst/>
              </a:rPr>
              <a:t>η μείωση της αμερικανικής ισχύος και η σχετική αύξηση της κινεζικής ισχύος θα μπορούσε να είναι προάγγελος ενός «ενός κόσμου χωρίς ηγεμόνα, πολιτισμικά και πολιτικά ποικιλόμορφου αλλά οικονομικά διασυνδεδεμένου, όπου οι προκλήσεις ασφάλειας είναι όλο και πιο διεθνικές, ενώ η δύναμη διατάραξης και επιβολής της τάξης είναι διάχυτη και κατακερματισμένη» (Amitav Acharya 2018).  </a:t>
            </a:r>
            <a:endParaRPr lang="el-GR" sz="1800" noProof="1"/>
          </a:p>
          <a:p>
            <a:endParaRPr lang="el-GR" sz="1800" noProof="1"/>
          </a:p>
          <a:p>
            <a:endParaRPr lang="el-GR" sz="1800" noProof="1"/>
          </a:p>
          <a:p>
            <a:endParaRPr lang="el-GR" sz="1800" noProof="1"/>
          </a:p>
          <a:p>
            <a:endParaRPr lang="el-GR" sz="1800" noProof="1"/>
          </a:p>
        </p:txBody>
      </p:sp>
      <p:sp>
        <p:nvSpPr>
          <p:cNvPr id="4" name="TextBox 3">
            <a:extLst>
              <a:ext uri="{FF2B5EF4-FFF2-40B4-BE49-F238E27FC236}">
                <a16:creationId xmlns:a16="http://schemas.microsoft.com/office/drawing/2014/main" id="{EC353904-0D54-4F36-92D2-C472551EDE6C}"/>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244220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F0BED-3BF6-600C-2CAA-9FB372811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0D4534-F62A-38E0-CCDC-E38878F5514E}"/>
              </a:ext>
            </a:extLst>
          </p:cNvPr>
          <p:cNvSpPr>
            <a:spLocks noGrp="1"/>
          </p:cNvSpPr>
          <p:nvPr>
            <p:ph type="title"/>
          </p:nvPr>
        </p:nvSpPr>
        <p:spPr/>
        <p:txBody>
          <a:bodyPr/>
          <a:lstStyle/>
          <a:p>
            <a:r>
              <a:rPr lang="el-GR" dirty="0"/>
              <a:t>Ασιατικές αξίες</a:t>
            </a:r>
          </a:p>
        </p:txBody>
      </p:sp>
      <p:sp>
        <p:nvSpPr>
          <p:cNvPr id="3" name="Content Placeholder 2">
            <a:extLst>
              <a:ext uri="{FF2B5EF4-FFF2-40B4-BE49-F238E27FC236}">
                <a16:creationId xmlns:a16="http://schemas.microsoft.com/office/drawing/2014/main" id="{B87E51DD-5F20-FBE7-B02E-EE40EF65DA77}"/>
              </a:ext>
            </a:extLst>
          </p:cNvPr>
          <p:cNvSpPr>
            <a:spLocks noGrp="1"/>
          </p:cNvSpPr>
          <p:nvPr>
            <p:ph idx="1"/>
          </p:nvPr>
        </p:nvSpPr>
        <p:spPr>
          <a:xfrm>
            <a:off x="838200" y="1690688"/>
            <a:ext cx="10515600" cy="4776653"/>
          </a:xfrm>
        </p:spPr>
        <p:txBody>
          <a:bodyPr>
            <a:noAutofit/>
          </a:bodyPr>
          <a:lstStyle/>
          <a:p>
            <a:r>
              <a:rPr lang="el-GR" sz="2000" noProof="1"/>
              <a:t>Διακήρυξη της Μπανγκόκ (1993), εκπρόσωποι ασιατικών κρατών (από Ιράν μέχρι Μογγολία) εξέδωσαν μια τολμηρή δήλωση υπέρ των «ασιατικών αξιών».</a:t>
            </a:r>
          </a:p>
          <a:p>
            <a:r>
              <a:rPr lang="el-GR" sz="2000" noProof="1"/>
              <a:t>Χωρίς να απορρίπτουν την ιδέα των οικουμενικών ανθρωπίνων δικαιωμάτων, οι υπέρμαχοι αυτής της ιδέας τα κατέκριναν διότι:</a:t>
            </a:r>
          </a:p>
          <a:p>
            <a:pPr marL="719138" indent="-311150"/>
            <a:r>
              <a:rPr lang="el-GR" sz="2000" noProof="1">
                <a:effectLst/>
              </a:rPr>
              <a:t>είχαν παραδοσιακά οικοδομηθεί στη βάση δυτικών παραδοχών στις οποίες εμφιλοχωρούσαν πολιτισμικές προκαταλήψεις</a:t>
            </a:r>
            <a:r>
              <a:rPr lang="el-GR" sz="2000" noProof="1"/>
              <a:t>,</a:t>
            </a:r>
          </a:p>
          <a:p>
            <a:pPr marL="719138" indent="-311150"/>
            <a:r>
              <a:rPr lang="el-GR" sz="2000" noProof="1"/>
              <a:t>ε</a:t>
            </a:r>
            <a:r>
              <a:rPr lang="el-GR" sz="2000" noProof="1">
                <a:effectLst/>
              </a:rPr>
              <a:t>ίχε αναδειχθεί με ιδιαίτερη έμφαση ο ατομικισμός εις βάρος των συμφερόντων της κοινότητας,</a:t>
            </a:r>
          </a:p>
          <a:p>
            <a:pPr marL="719138" indent="-311150"/>
            <a:r>
              <a:rPr lang="el-GR" sz="2000" noProof="1"/>
              <a:t>ε</a:t>
            </a:r>
            <a:r>
              <a:rPr lang="el-GR" sz="2000" noProof="1">
                <a:effectLst/>
              </a:rPr>
              <a:t>ίχε δοθεί προτεραιότητα στα δικαιώματα έναντι των υποχρεώσεων,</a:t>
            </a:r>
          </a:p>
          <a:p>
            <a:pPr marL="719138" indent="-311150"/>
            <a:r>
              <a:rPr lang="el-GR" sz="2000" noProof="1">
                <a:effectLst/>
              </a:rPr>
              <a:t>είχαν εξυμνηθεί οι πολιτικές και αστικές ελευθερίες έναντι της κοινωνικής και οικονομικής ευημερίας. </a:t>
            </a:r>
          </a:p>
          <a:p>
            <a:r>
              <a:rPr lang="el-GR" sz="2000" noProof="1"/>
              <a:t>Οι ασιατικές αξίες διατυπώνονται στη βάση ενός οραματισμού </a:t>
            </a:r>
            <a:r>
              <a:rPr lang="el-GR" sz="2000" noProof="1">
                <a:effectLst/>
              </a:rPr>
              <a:t>περί κοινωνικής αρμονίας και συνεργασίας που βασίζεται στην αφοσίωση και την ενσωμάτωση στην κοινότητα, καθώς και στον σεβασμό προς όλες τις μορφές εξουσίας, σε συνδυασμό με την εργασιακή ηθική  και τη λιτότητα</a:t>
            </a:r>
            <a:r>
              <a:rPr lang="el-GR" sz="2000" noProof="1"/>
              <a:t>.</a:t>
            </a:r>
            <a:r>
              <a:rPr lang="el-GR" sz="2000" noProof="1">
                <a:effectLst/>
              </a:rPr>
              <a:t> </a:t>
            </a:r>
            <a:endParaRPr lang="el-GR" sz="2000" noProof="1"/>
          </a:p>
          <a:p>
            <a:endParaRPr lang="el-GR" sz="2000" noProof="1"/>
          </a:p>
          <a:p>
            <a:endParaRPr lang="el-GR" sz="2000" noProof="1"/>
          </a:p>
        </p:txBody>
      </p:sp>
      <p:sp>
        <p:nvSpPr>
          <p:cNvPr id="4" name="TextBox 3">
            <a:extLst>
              <a:ext uri="{FF2B5EF4-FFF2-40B4-BE49-F238E27FC236}">
                <a16:creationId xmlns:a16="http://schemas.microsoft.com/office/drawing/2014/main" id="{F42FA2F9-700A-C360-60EF-950D5F034DBC}"/>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1242269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
            <a:extLst>
              <a:ext uri="{FF2B5EF4-FFF2-40B4-BE49-F238E27FC236}">
                <a16:creationId xmlns:a16="http://schemas.microsoft.com/office/drawing/2014/main" id="{7F204A01-3640-9394-1395-3B2DC9BE4D48}"/>
              </a:ext>
            </a:extLst>
          </p:cNvPr>
          <p:cNvSpPr txBox="1">
            <a:spLocks/>
          </p:cNvSpPr>
          <p:nvPr/>
        </p:nvSpPr>
        <p:spPr>
          <a:xfrm>
            <a:off x="3738562" y="2514601"/>
            <a:ext cx="4714876" cy="1511011"/>
          </a:xfrm>
          <a:prstGeom prst="rect">
            <a:avLst/>
          </a:prstGeom>
          <a:ln w="9525">
            <a:solidFill>
              <a:schemeClr val="tx1"/>
            </a:solidFill>
            <a:round/>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68012" tIns="68012" rIns="68012" bIns="68012">
            <a:noAutofit/>
          </a:bodyPr>
          <a:lstStyle>
            <a:lvl1pPr marL="256031" marR="0" indent="-2555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1pPr>
            <a:lvl2pPr marL="742950" marR="0" indent="-284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2pPr>
            <a:lvl3pPr marL="11430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3pPr>
            <a:lvl4pPr marL="1600200" marR="0" indent="-230399"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4pPr>
            <a:lvl5pPr marL="2057400" marR="0" indent="-230400" algn="l" defTabSz="914400" rtl="0" latinLnBrk="0">
              <a:lnSpc>
                <a:spcPct val="100000"/>
              </a:lnSpc>
              <a:spcBef>
                <a:spcPts val="1500"/>
              </a:spcBef>
              <a:spcAft>
                <a:spcPts val="0"/>
              </a:spcAft>
              <a:buClr>
                <a:srgbClr val="007FA3"/>
              </a:buClr>
              <a:buSzPct val="100000"/>
              <a:buFont typeface="Arial"/>
              <a:buChar char="•"/>
              <a:tabLst/>
              <a:defRPr sz="2400" b="0" i="0" u="none" strike="noStrike" cap="none" spc="0" baseline="0">
                <a:solidFill>
                  <a:srgbClr val="000000"/>
                </a:solidFill>
                <a:uFillTx/>
                <a:latin typeface="+mn-lt"/>
                <a:ea typeface="+mn-ea"/>
                <a:cs typeface="+mn-cs"/>
                <a:sym typeface="Arial"/>
              </a:defRPr>
            </a:lvl5pPr>
            <a:lvl6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6pPr>
            <a:lvl7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7pPr>
            <a:lvl8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8pPr>
            <a:lvl9pPr marL="0" marR="0" indent="0" algn="l" defTabSz="914400" rtl="0" latinLnBrk="0">
              <a:lnSpc>
                <a:spcPct val="100000"/>
              </a:lnSpc>
              <a:spcBef>
                <a:spcPts val="0"/>
              </a:spcBef>
              <a:spcAft>
                <a:spcPts val="0"/>
              </a:spcAft>
              <a:buClrTx/>
              <a:buSzTx/>
              <a:buFontTx/>
              <a:buNone/>
              <a:tabLst/>
              <a:defRPr sz="2000" b="0" i="0" u="none" strike="noStrike" cap="none" spc="0" baseline="0">
                <a:solidFill>
                  <a:srgbClr val="007FA3"/>
                </a:solidFill>
                <a:uFillTx/>
                <a:latin typeface="+mn-lt"/>
                <a:ea typeface="+mn-ea"/>
                <a:cs typeface="+mn-cs"/>
                <a:sym typeface="Arial"/>
              </a:defRPr>
            </a:lvl9pPr>
          </a:lstStyle>
          <a:p>
            <a:pPr marL="510077" marR="0" lvl="0" indent="-510077" algn="r" defTabSz="914400" rtl="1" eaLnBrk="1" fontAlgn="auto" latinLnBrk="0" hangingPunct="1">
              <a:lnSpc>
                <a:spcPct val="100000"/>
              </a:lnSpc>
              <a:spcBef>
                <a:spcPts val="745"/>
              </a:spcBef>
              <a:spcAft>
                <a:spcPts val="0"/>
              </a:spcAft>
              <a:buClrTx/>
              <a:buSzTx/>
              <a:buFont typeface="Arial"/>
              <a:buNone/>
              <a:tabLst/>
              <a:defRPr>
                <a:solidFill>
                  <a:srgbClr val="1C4853"/>
                </a:solidFill>
                <a:latin typeface="Calibri"/>
                <a:ea typeface="Calibri"/>
                <a:cs typeface="Calibri"/>
                <a:sym typeface="Calibri"/>
              </a:defRPr>
            </a:pPr>
            <a:endParaRPr kumimoji="0" lang="el-GR" sz="1400" b="0" i="0" u="none" strike="noStrike" kern="1200" cap="none" spc="0" normalizeH="0" baseline="0" noProof="0" dirty="0">
              <a:ln>
                <a:noFill/>
              </a:ln>
              <a:solidFill>
                <a:prstClr val="black"/>
              </a:solidFill>
              <a:effectLst/>
              <a:uLnTx/>
              <a:uFillTx/>
              <a:latin typeface="Aptos Display" panose="02110004020202020204"/>
              <a:ea typeface="Calibri"/>
              <a:cs typeface="Arial" panose="020B0604020202020204" pitchFamily="34" charset="0"/>
              <a:sym typeface="Calibri"/>
            </a:endParaRPr>
          </a:p>
        </p:txBody>
      </p:sp>
      <p:sp>
        <p:nvSpPr>
          <p:cNvPr id="4" name="TextBox 3">
            <a:extLst>
              <a:ext uri="{FF2B5EF4-FFF2-40B4-BE49-F238E27FC236}">
                <a16:creationId xmlns:a16="http://schemas.microsoft.com/office/drawing/2014/main" id="{E799B879-8622-7F42-48F5-B7A58C31505D}"/>
              </a:ext>
            </a:extLst>
          </p:cNvPr>
          <p:cNvSpPr txBox="1"/>
          <p:nvPr/>
        </p:nvSpPr>
        <p:spPr>
          <a:xfrm>
            <a:off x="4114800" y="2736419"/>
            <a:ext cx="3962400" cy="113107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Απαγορεύεται η αναδημοσίευση ή αναπαραγωγή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του παρόντος έργου με οποιονδήποτε τρόπο χωρίς γραπτή άδεια του εκδότη, σύμφωνα με τον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Ν. 2121/1993 και τη Διεθνή Σύμβαση της Βέρνης</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1350" b="0" i="0" u="none" strike="noStrike" kern="1200" cap="none" spc="0" normalizeH="0" baseline="0" noProof="0" dirty="0">
                <a:ln>
                  <a:noFill/>
                </a:ln>
                <a:solidFill>
                  <a:prstClr val="black"/>
                </a:solidFill>
                <a:effectLst/>
                <a:uLnTx/>
                <a:uFillTx/>
                <a:latin typeface="Aptos" panose="02110004020202020204"/>
                <a:ea typeface="+mn-ea"/>
                <a:cs typeface="+mn-cs"/>
              </a:rPr>
              <a:t> (που έχει κυρωθεί με τον Ν. 100/1975)</a:t>
            </a:r>
          </a:p>
        </p:txBody>
      </p:sp>
    </p:spTree>
    <p:extLst>
      <p:ext uri="{BB962C8B-B14F-4D97-AF65-F5344CB8AC3E}">
        <p14:creationId xmlns:p14="http://schemas.microsoft.com/office/powerpoint/2010/main" val="188482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6F3A06-90BD-5262-4F7F-F1C6819B9E41}"/>
              </a:ext>
            </a:extLst>
          </p:cNvPr>
          <p:cNvSpPr>
            <a:spLocks noGrp="1"/>
          </p:cNvSpPr>
          <p:nvPr>
            <p:ph type="title"/>
          </p:nvPr>
        </p:nvSpPr>
        <p:spPr>
          <a:xfrm>
            <a:off x="3109910" y="1260475"/>
            <a:ext cx="5972175" cy="1325563"/>
          </a:xfrm>
        </p:spPr>
        <p:txBody>
          <a:bodyPr/>
          <a:lstStyle/>
          <a:p>
            <a:pPr algn="ctr"/>
            <a:r>
              <a:rPr lang="el-GR" dirty="0"/>
              <a:t>Κεφάλαιο 9</a:t>
            </a:r>
          </a:p>
        </p:txBody>
      </p:sp>
      <p:sp>
        <p:nvSpPr>
          <p:cNvPr id="3" name="Θέση περιεχομένου 2">
            <a:extLst>
              <a:ext uri="{FF2B5EF4-FFF2-40B4-BE49-F238E27FC236}">
                <a16:creationId xmlns:a16="http://schemas.microsoft.com/office/drawing/2014/main" id="{4AC5A543-2C64-2250-DDAC-2F7B68B7419D}"/>
              </a:ext>
            </a:extLst>
          </p:cNvPr>
          <p:cNvSpPr>
            <a:spLocks noGrp="1"/>
          </p:cNvSpPr>
          <p:nvPr>
            <p:ph idx="1"/>
          </p:nvPr>
        </p:nvSpPr>
        <p:spPr>
          <a:xfrm>
            <a:off x="1957384" y="2779712"/>
            <a:ext cx="8277225" cy="2030413"/>
          </a:xfrm>
        </p:spPr>
        <p:txBody>
          <a:bodyPr>
            <a:normAutofit/>
          </a:bodyPr>
          <a:lstStyle/>
          <a:p>
            <a:pPr marL="0" indent="0" algn="ctr">
              <a:buNone/>
            </a:pPr>
            <a:r>
              <a:rPr lang="el-GR" sz="3600" dirty="0"/>
              <a:t>Πολιτική της ταυτότητας, διαφορά                         και πολιτισμός στην εποχή                                        της παγκοσμιοποίησης</a:t>
            </a:r>
          </a:p>
        </p:txBody>
      </p:sp>
      <p:sp>
        <p:nvSpPr>
          <p:cNvPr id="4" name="TextBox 3">
            <a:extLst>
              <a:ext uri="{FF2B5EF4-FFF2-40B4-BE49-F238E27FC236}">
                <a16:creationId xmlns:a16="http://schemas.microsoft.com/office/drawing/2014/main" id="{F84DD175-58AB-03F6-00DA-D2458EE757A9}"/>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393105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F98C3-55B1-6DCE-C218-F1EA3EE758C4}"/>
              </a:ext>
            </a:extLst>
          </p:cNvPr>
          <p:cNvSpPr>
            <a:spLocks noGrp="1"/>
          </p:cNvSpPr>
          <p:nvPr>
            <p:ph type="title"/>
          </p:nvPr>
        </p:nvSpPr>
        <p:spPr/>
        <p:txBody>
          <a:bodyPr/>
          <a:lstStyle/>
          <a:p>
            <a:r>
              <a:rPr lang="el-GR" dirty="0"/>
              <a:t>Ταυτότητα και πολιτισμός 1/2</a:t>
            </a:r>
          </a:p>
        </p:txBody>
      </p:sp>
      <p:sp>
        <p:nvSpPr>
          <p:cNvPr id="3" name="Content Placeholder 2">
            <a:extLst>
              <a:ext uri="{FF2B5EF4-FFF2-40B4-BE49-F238E27FC236}">
                <a16:creationId xmlns:a16="http://schemas.microsoft.com/office/drawing/2014/main" id="{65C357BE-BBA1-FBF0-686B-2AA18CC3222D}"/>
              </a:ext>
            </a:extLst>
          </p:cNvPr>
          <p:cNvSpPr>
            <a:spLocks noGrp="1"/>
          </p:cNvSpPr>
          <p:nvPr>
            <p:ph idx="1"/>
          </p:nvPr>
        </p:nvSpPr>
        <p:spPr/>
        <p:txBody>
          <a:bodyPr>
            <a:normAutofit/>
          </a:bodyPr>
          <a:lstStyle/>
          <a:p>
            <a:r>
              <a:rPr lang="el-GR" sz="2400" b="1" noProof="1">
                <a:effectLst/>
                <a:ea typeface="Calibri" panose="020F0502020204030204" pitchFamily="34" charset="0"/>
                <a:cs typeface="Times New Roman" panose="02020603050405020304" pitchFamily="18" charset="0"/>
              </a:rPr>
              <a:t>Ταυτότητα</a:t>
            </a:r>
            <a:r>
              <a:rPr lang="el-GR" sz="2400" noProof="1">
                <a:effectLst/>
                <a:ea typeface="Calibri" panose="020F0502020204030204" pitchFamily="34" charset="0"/>
                <a:cs typeface="Times New Roman" panose="02020603050405020304" pitchFamily="18" charset="0"/>
              </a:rPr>
              <a:t>: Η ιδιότητα ή η κατάσταση του να είναι κανείς όμοιος ως προς την ουσία, τη σύνθεση, τη φύση, τις ιδιότητες [...]</a:t>
            </a:r>
            <a:r>
              <a:rPr lang="el-GR" sz="2400" noProof="1">
                <a:effectLst/>
                <a:ea typeface="Calibri" panose="020F0502020204030204" pitchFamily="34" charset="0"/>
              </a:rPr>
              <a:t>·</a:t>
            </a:r>
            <a:r>
              <a:rPr lang="el-GR" sz="2400" noProof="1">
                <a:effectLst/>
                <a:ea typeface="Calibri" panose="020F0502020204030204" pitchFamily="34" charset="0"/>
                <a:cs typeface="Times New Roman" panose="02020603050405020304" pitchFamily="18" charset="0"/>
              </a:rPr>
              <a:t> η απόλυτη ή ουσιαστική ομοιότητα, ταύτιση» (</a:t>
            </a:r>
            <a:r>
              <a:rPr lang="en-US" sz="2400" noProof="1">
                <a:effectLst/>
                <a:ea typeface="Calibri" panose="020F0502020204030204" pitchFamily="34" charset="0"/>
                <a:cs typeface="Times New Roman" panose="02020603050405020304" pitchFamily="18" charset="0"/>
              </a:rPr>
              <a:t>OED</a:t>
            </a:r>
            <a:r>
              <a:rPr lang="el-GR" sz="2400" noProof="1">
                <a:effectLst/>
                <a:ea typeface="Calibri" panose="020F0502020204030204" pitchFamily="34" charset="0"/>
                <a:cs typeface="Times New Roman" panose="02020603050405020304" pitchFamily="18" charset="0"/>
              </a:rPr>
              <a:t> 2020).</a:t>
            </a:r>
          </a:p>
          <a:p>
            <a:r>
              <a:rPr lang="el-GR" sz="2400" noProof="1">
                <a:effectLst/>
                <a:ea typeface="Calibri" panose="020F0502020204030204" pitchFamily="34" charset="0"/>
                <a:cs typeface="Times New Roman" panose="02020603050405020304" pitchFamily="18" charset="0"/>
              </a:rPr>
              <a:t>Η ταυτότητα </a:t>
            </a:r>
            <a:r>
              <a:rPr lang="el-GR" sz="2400" noProof="1">
                <a:effectLst/>
              </a:rPr>
              <a:t>δεν αφορά μόνο την αντίληψη που έχουμε για τον εαυτό μας ή μια προσωπική, εσωτερική ψυχολογική διεργασία. Αποτελεί σε μεγάλο βαθμό </a:t>
            </a:r>
            <a:r>
              <a:rPr lang="el-GR" sz="2400" b="1" noProof="1">
                <a:effectLst/>
              </a:rPr>
              <a:t>μέρος του κοινωνικού και δημόσιου βίου</a:t>
            </a:r>
            <a:r>
              <a:rPr lang="el-GR" sz="2400" noProof="1">
                <a:effectLst/>
              </a:rPr>
              <a:t>. Ως τέτοια, διαμορφώνεται επίσης από την κοινωνική </a:t>
            </a:r>
            <a:r>
              <a:rPr lang="el-GR" sz="2400" i="1" noProof="1">
                <a:effectLst/>
              </a:rPr>
              <a:t>εξουσία </a:t>
            </a:r>
            <a:r>
              <a:rPr lang="el-GR" sz="2400" noProof="1">
                <a:effectLst/>
              </a:rPr>
              <a:t>και είναι, κατ’ επέκταση, συνυφασμένη με την πολιτική. </a:t>
            </a:r>
          </a:p>
          <a:p>
            <a:r>
              <a:rPr lang="el-GR" sz="2400" noProof="1">
                <a:effectLst/>
              </a:rPr>
              <a:t>Η </a:t>
            </a:r>
            <a:r>
              <a:rPr lang="el-GR" sz="2400" b="1" noProof="1">
                <a:effectLst/>
              </a:rPr>
              <a:t>πολιτική της ταυτότητας </a:t>
            </a:r>
            <a:r>
              <a:rPr lang="el-GR" sz="2400" noProof="1">
                <a:effectLst/>
              </a:rPr>
              <a:t>μπορεί να εξεταστεί μέσα από διάφορες οπτικές, όπως την πολική ένταξη σε κόμματα, θεωρητικές παραδόσεις, ομάδες ακτιβιστών και κοινότητες. </a:t>
            </a:r>
          </a:p>
          <a:p>
            <a:endParaRPr lang="en-US" sz="2400" noProof="1">
              <a:effectLst/>
              <a:ea typeface="Calibri" panose="020F0502020204030204" pitchFamily="34" charset="0"/>
              <a:cs typeface="Times New Roman" panose="02020603050405020304" pitchFamily="18" charset="0"/>
            </a:endParaRPr>
          </a:p>
          <a:p>
            <a:endParaRPr lang="el-GR" sz="2400" noProof="1"/>
          </a:p>
        </p:txBody>
      </p:sp>
      <p:sp>
        <p:nvSpPr>
          <p:cNvPr id="4" name="TextBox 3">
            <a:extLst>
              <a:ext uri="{FF2B5EF4-FFF2-40B4-BE49-F238E27FC236}">
                <a16:creationId xmlns:a16="http://schemas.microsoft.com/office/drawing/2014/main" id="{B716BA2C-CECE-3C29-8C4D-8E6FFD87596A}"/>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547490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083A5D-F028-C2B3-EC69-C25C789D19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0FAEFA-2BF1-7005-A643-4D7A29E7A23C}"/>
              </a:ext>
            </a:extLst>
          </p:cNvPr>
          <p:cNvSpPr>
            <a:spLocks noGrp="1"/>
          </p:cNvSpPr>
          <p:nvPr>
            <p:ph type="title"/>
          </p:nvPr>
        </p:nvSpPr>
        <p:spPr>
          <a:xfrm>
            <a:off x="838200" y="0"/>
            <a:ext cx="10515600" cy="1325563"/>
          </a:xfrm>
        </p:spPr>
        <p:txBody>
          <a:bodyPr/>
          <a:lstStyle/>
          <a:p>
            <a:r>
              <a:rPr lang="el-GR" dirty="0"/>
              <a:t>Ταυτότητα και πολιτισμός 2/2</a:t>
            </a:r>
          </a:p>
        </p:txBody>
      </p:sp>
      <p:sp>
        <p:nvSpPr>
          <p:cNvPr id="3" name="Content Placeholder 2">
            <a:extLst>
              <a:ext uri="{FF2B5EF4-FFF2-40B4-BE49-F238E27FC236}">
                <a16:creationId xmlns:a16="http://schemas.microsoft.com/office/drawing/2014/main" id="{9D55CA3C-009C-E6AA-401F-14C75E7E9D21}"/>
              </a:ext>
            </a:extLst>
          </p:cNvPr>
          <p:cNvSpPr>
            <a:spLocks noGrp="1"/>
          </p:cNvSpPr>
          <p:nvPr>
            <p:ph idx="1"/>
          </p:nvPr>
        </p:nvSpPr>
        <p:spPr>
          <a:xfrm>
            <a:off x="648418" y="991606"/>
            <a:ext cx="11414627" cy="5604669"/>
          </a:xfrm>
        </p:spPr>
        <p:txBody>
          <a:bodyPr>
            <a:noAutofit/>
          </a:bodyPr>
          <a:lstStyle/>
          <a:p>
            <a:pPr>
              <a:lnSpc>
                <a:spcPct val="100000"/>
              </a:lnSpc>
            </a:pPr>
            <a:r>
              <a:rPr lang="el-GR" sz="2200" dirty="0">
                <a:effectLst/>
              </a:rPr>
              <a:t>Σε κομματικά πολιτικά </a:t>
            </a:r>
            <a:r>
              <a:rPr lang="el-GR" sz="2200" dirty="0" err="1">
                <a:effectLst/>
              </a:rPr>
              <a:t>συστήματα</a:t>
            </a:r>
            <a:r>
              <a:rPr lang="el-GR" sz="2200" dirty="0">
                <a:effectLst/>
              </a:rPr>
              <a:t> </a:t>
            </a:r>
            <a:r>
              <a:rPr lang="el-GR" sz="2200" dirty="0" err="1">
                <a:effectLst/>
              </a:rPr>
              <a:t>όπου</a:t>
            </a:r>
            <a:r>
              <a:rPr lang="el-GR" sz="2200" dirty="0">
                <a:effectLst/>
              </a:rPr>
              <a:t> η πολιτική των </a:t>
            </a:r>
            <a:r>
              <a:rPr lang="el-GR" sz="2200" dirty="0" err="1">
                <a:effectLst/>
              </a:rPr>
              <a:t>μεγάλων</a:t>
            </a:r>
            <a:r>
              <a:rPr lang="el-GR" sz="2200" dirty="0">
                <a:effectLst/>
              </a:rPr>
              <a:t> </a:t>
            </a:r>
            <a:r>
              <a:rPr lang="el-GR" sz="2200" dirty="0" err="1">
                <a:effectLst/>
              </a:rPr>
              <a:t>κομμάτων</a:t>
            </a:r>
            <a:r>
              <a:rPr lang="el-GR" sz="2200" dirty="0">
                <a:effectLst/>
              </a:rPr>
              <a:t> </a:t>
            </a:r>
            <a:r>
              <a:rPr lang="el-GR" sz="2200" dirty="0" err="1">
                <a:effectLst/>
              </a:rPr>
              <a:t>έχει</a:t>
            </a:r>
            <a:r>
              <a:rPr lang="el-GR" sz="2200" dirty="0"/>
              <a:t> </a:t>
            </a:r>
            <a:r>
              <a:rPr lang="el-GR" sz="2200" dirty="0" err="1">
                <a:effectLst/>
              </a:rPr>
              <a:t>σαφώς</a:t>
            </a:r>
            <a:r>
              <a:rPr lang="el-GR" sz="2200" dirty="0">
                <a:effectLst/>
              </a:rPr>
              <a:t> «</a:t>
            </a:r>
            <a:r>
              <a:rPr lang="el-GR" sz="2200" b="1" dirty="0">
                <a:effectLst/>
              </a:rPr>
              <a:t>πολιτισμικό</a:t>
            </a:r>
            <a:r>
              <a:rPr lang="el-GR" sz="2200" dirty="0">
                <a:effectLst/>
              </a:rPr>
              <a:t>» </a:t>
            </a:r>
            <a:r>
              <a:rPr lang="el-GR" sz="2200" dirty="0" err="1">
                <a:effectLst/>
              </a:rPr>
              <a:t>χαρακτήρα</a:t>
            </a:r>
            <a:r>
              <a:rPr lang="el-GR" sz="2200" dirty="0">
                <a:effectLst/>
              </a:rPr>
              <a:t>, η </a:t>
            </a:r>
            <a:r>
              <a:rPr lang="el-GR" sz="2200" dirty="0" err="1">
                <a:effectLst/>
              </a:rPr>
              <a:t>ένταξη</a:t>
            </a:r>
            <a:r>
              <a:rPr lang="el-GR" sz="2200" dirty="0">
                <a:effectLst/>
              </a:rPr>
              <a:t> σε </a:t>
            </a:r>
            <a:r>
              <a:rPr lang="el-GR" sz="2200" dirty="0" err="1">
                <a:effectLst/>
              </a:rPr>
              <a:t>ένα</a:t>
            </a:r>
            <a:r>
              <a:rPr lang="el-GR" sz="2200" dirty="0">
                <a:effectLst/>
              </a:rPr>
              <a:t> </a:t>
            </a:r>
            <a:r>
              <a:rPr lang="el-GR" sz="2200" dirty="0" err="1">
                <a:effectLst/>
              </a:rPr>
              <a:t>κόμμα</a:t>
            </a:r>
            <a:r>
              <a:rPr lang="el-GR" sz="2200" dirty="0">
                <a:effectLst/>
              </a:rPr>
              <a:t> μπορεί </a:t>
            </a:r>
            <a:r>
              <a:rPr lang="el-GR" sz="2200" dirty="0" err="1">
                <a:effectLst/>
              </a:rPr>
              <a:t>επίσης</a:t>
            </a:r>
            <a:r>
              <a:rPr lang="el-GR" sz="2200" dirty="0">
                <a:effectLst/>
              </a:rPr>
              <a:t> να </a:t>
            </a:r>
            <a:r>
              <a:rPr lang="el-GR" sz="2200" dirty="0" err="1">
                <a:effectLst/>
              </a:rPr>
              <a:t>συνδέεται</a:t>
            </a:r>
            <a:r>
              <a:rPr lang="el-GR" sz="2200" dirty="0">
                <a:effectLst/>
              </a:rPr>
              <a:t> με τη θρησκευτικ</a:t>
            </a:r>
            <a:r>
              <a:rPr lang="el-GR" sz="2200" dirty="0"/>
              <a:t>ή </a:t>
            </a:r>
            <a:r>
              <a:rPr lang="el-GR" sz="2200" dirty="0" err="1"/>
              <a:t>τ</a:t>
            </a:r>
            <a:r>
              <a:rPr lang="el-GR" sz="2200" dirty="0" err="1">
                <a:effectLst/>
              </a:rPr>
              <a:t>αυτότητα</a:t>
            </a:r>
            <a:r>
              <a:rPr lang="el-GR" sz="2200" dirty="0">
                <a:effectLst/>
              </a:rPr>
              <a:t> με την </a:t>
            </a:r>
            <a:r>
              <a:rPr lang="el-GR" sz="2200" dirty="0" err="1">
                <a:effectLst/>
              </a:rPr>
              <a:t>ευρεία</a:t>
            </a:r>
            <a:r>
              <a:rPr lang="el-GR" sz="2200" dirty="0">
                <a:effectLst/>
              </a:rPr>
              <a:t> ή τη στενή έννοια. </a:t>
            </a:r>
            <a:endParaRPr lang="el-GR" sz="2200" dirty="0"/>
          </a:p>
          <a:p>
            <a:pPr>
              <a:lnSpc>
                <a:spcPct val="100000"/>
              </a:lnSpc>
            </a:pPr>
            <a:r>
              <a:rPr lang="el-GR" sz="2200" b="1" dirty="0">
                <a:effectLst/>
              </a:rPr>
              <a:t>Πολιτισμός</a:t>
            </a:r>
            <a:r>
              <a:rPr lang="el-GR" sz="2200" dirty="0">
                <a:effectLst/>
              </a:rPr>
              <a:t>: </a:t>
            </a:r>
            <a:r>
              <a:rPr lang="el-GR" sz="2200" kern="100" dirty="0">
                <a:effectLst/>
                <a:ea typeface="Calibri" panose="020F0502020204030204" pitchFamily="34" charset="0"/>
                <a:cs typeface="Times New Roman" panose="02020603050405020304" pitchFamily="18" charset="0"/>
              </a:rPr>
              <a:t>ο τρόπος ζωής ενός λαού, οι πεποιθήσεις, οι αξίες και οι πρακτικές του. Ο πολιτισμός περιλαμβάνει όσα μεταβιβάζονται από γενιά σε γενιά μέσα από τη διαδικασία της μάθησης και δεν κληρονομούνται με βιολογικό τρόπο, όπως γλώσσα, θρησκεία, τέχνες, παραδόσεις, κοινωνικοί κανόνες και ηθικές αρχές </a:t>
            </a:r>
            <a:r>
              <a:rPr lang="el-GR" sz="2200" kern="100" dirty="0">
                <a:effectLst/>
                <a:ea typeface="Calibri" panose="020F0502020204030204" pitchFamily="34" charset="0"/>
                <a:cs typeface="Calibri" panose="020F0502020204030204" pitchFamily="34" charset="0"/>
              </a:rPr>
              <a:t>–</a:t>
            </a:r>
            <a:r>
              <a:rPr lang="el-GR" sz="2200" kern="100" dirty="0">
                <a:effectLst/>
                <a:ea typeface="Calibri" panose="020F0502020204030204" pitchFamily="34" charset="0"/>
                <a:cs typeface="Times New Roman" panose="02020603050405020304" pitchFamily="18" charset="0"/>
              </a:rPr>
              <a:t> είναι ο τρόπος με τον οποίο δίνουμε </a:t>
            </a:r>
            <a:r>
              <a:rPr lang="el-GR" sz="2200" i="1" kern="100" dirty="0">
                <a:effectLst/>
                <a:ea typeface="Calibri" panose="020F0502020204030204" pitchFamily="34" charset="0"/>
                <a:cs typeface="Times New Roman" panose="02020603050405020304" pitchFamily="18" charset="0"/>
              </a:rPr>
              <a:t>νόημα</a:t>
            </a:r>
            <a:r>
              <a:rPr lang="el-GR" sz="2200" kern="100" dirty="0">
                <a:effectLst/>
                <a:ea typeface="Calibri" panose="020F0502020204030204" pitchFamily="34" charset="0"/>
                <a:cs typeface="Times New Roman" panose="02020603050405020304" pitchFamily="18" charset="0"/>
              </a:rPr>
              <a:t> στην κοινή μας ζωή εντός της φύσης. </a:t>
            </a:r>
          </a:p>
          <a:p>
            <a:pPr>
              <a:lnSpc>
                <a:spcPct val="100000"/>
              </a:lnSpc>
            </a:pPr>
            <a:r>
              <a:rPr lang="el-GR" sz="2200" dirty="0"/>
              <a:t>Παραδείγματα: το Κόμμα του Ινδικού Λαού του </a:t>
            </a:r>
            <a:r>
              <a:rPr lang="en-US" sz="2200" dirty="0"/>
              <a:t>Narendra Modi </a:t>
            </a:r>
            <a:r>
              <a:rPr lang="el-GR" sz="2200" dirty="0"/>
              <a:t>που συνδέεται με τον ινδουιστικό εθνικισμό</a:t>
            </a:r>
            <a:r>
              <a:rPr lang="en-US" sz="2200" dirty="0"/>
              <a:t> </a:t>
            </a:r>
            <a:r>
              <a:rPr lang="en-US" sz="2200" dirty="0" err="1"/>
              <a:t>ή</a:t>
            </a:r>
            <a:r>
              <a:rPr lang="el-GR" sz="2200" dirty="0"/>
              <a:t> τα μεγάλα πολιτικά κόμματα του Ισραήλ τα οποία είναι  «σιωνιστικά». </a:t>
            </a:r>
          </a:p>
          <a:p>
            <a:pPr>
              <a:lnSpc>
                <a:spcPct val="100000"/>
              </a:lnSpc>
            </a:pPr>
            <a:r>
              <a:rPr lang="el-GR" sz="2200" dirty="0"/>
              <a:t>Το  «</a:t>
            </a:r>
            <a:r>
              <a:rPr lang="el-GR" sz="2200" b="1" dirty="0"/>
              <a:t>έθνος</a:t>
            </a:r>
            <a:r>
              <a:rPr lang="el-GR" sz="2200" dirty="0"/>
              <a:t>» αποτελεί </a:t>
            </a:r>
            <a:r>
              <a:rPr lang="el-GR" sz="2200" dirty="0">
                <a:effectLst/>
              </a:rPr>
              <a:t>την </a:t>
            </a:r>
            <a:r>
              <a:rPr lang="el-GR" sz="2200" i="1" dirty="0">
                <a:effectLst/>
              </a:rPr>
              <a:t>πιο </a:t>
            </a:r>
            <a:r>
              <a:rPr lang="el-GR" sz="2200" dirty="0">
                <a:effectLst/>
              </a:rPr>
              <a:t>σημαντική πτυχή της </a:t>
            </a:r>
            <a:r>
              <a:rPr lang="el-GR" sz="2200" dirty="0" err="1">
                <a:effectLst/>
              </a:rPr>
              <a:t>ταυτότητας</a:t>
            </a:r>
            <a:r>
              <a:rPr lang="el-GR" sz="2200" dirty="0">
                <a:effectLst/>
              </a:rPr>
              <a:t> κατά τη </a:t>
            </a:r>
            <a:r>
              <a:rPr lang="el-GR" sz="2200" dirty="0" err="1">
                <a:effectLst/>
              </a:rPr>
              <a:t>διαδικασία</a:t>
            </a:r>
            <a:r>
              <a:rPr lang="el-GR" sz="2200" dirty="0">
                <a:effectLst/>
              </a:rPr>
              <a:t> </a:t>
            </a:r>
            <a:r>
              <a:rPr lang="el-GR" sz="2200" dirty="0" err="1">
                <a:effectLst/>
              </a:rPr>
              <a:t>συγκρότησης</a:t>
            </a:r>
            <a:r>
              <a:rPr lang="el-GR" sz="2200" dirty="0">
                <a:effectLst/>
              </a:rPr>
              <a:t> της </a:t>
            </a:r>
            <a:r>
              <a:rPr lang="el-GR" sz="2200" dirty="0" err="1">
                <a:effectLst/>
              </a:rPr>
              <a:t>σύγχρονης</a:t>
            </a:r>
            <a:r>
              <a:rPr lang="el-GR" sz="2200" dirty="0">
                <a:effectLst/>
              </a:rPr>
              <a:t> </a:t>
            </a:r>
            <a:r>
              <a:rPr lang="el-GR" sz="2200" dirty="0" err="1">
                <a:effectLst/>
              </a:rPr>
              <a:t>παγκόσμιας</a:t>
            </a:r>
            <a:r>
              <a:rPr lang="el-GR" sz="2200" dirty="0">
                <a:effectLst/>
              </a:rPr>
              <a:t> </a:t>
            </a:r>
            <a:r>
              <a:rPr lang="el-GR" sz="2200" dirty="0" err="1">
                <a:effectLst/>
              </a:rPr>
              <a:t>πολιτικής</a:t>
            </a:r>
            <a:r>
              <a:rPr lang="el-GR" sz="2200" dirty="0">
                <a:effectLst/>
              </a:rPr>
              <a:t> από την </a:t>
            </a:r>
            <a:r>
              <a:rPr lang="el-GR" sz="2200" dirty="0" err="1">
                <a:effectLst/>
              </a:rPr>
              <a:t>ανάδυση</a:t>
            </a:r>
            <a:r>
              <a:rPr lang="el-GR" sz="2200" dirty="0">
                <a:effectLst/>
              </a:rPr>
              <a:t> του </a:t>
            </a:r>
            <a:r>
              <a:rPr lang="el-GR" sz="2200" dirty="0" err="1">
                <a:effectLst/>
              </a:rPr>
              <a:t>μοντέλου</a:t>
            </a:r>
            <a:r>
              <a:rPr lang="el-GR" sz="2200" dirty="0">
                <a:effectLst/>
              </a:rPr>
              <a:t> των «</a:t>
            </a:r>
            <a:r>
              <a:rPr lang="el-GR" sz="2200" dirty="0" err="1">
                <a:effectLst/>
              </a:rPr>
              <a:t>εθνών</a:t>
            </a:r>
            <a:r>
              <a:rPr lang="el-GR" sz="2200" dirty="0">
                <a:effectLst/>
              </a:rPr>
              <a:t> </a:t>
            </a:r>
            <a:r>
              <a:rPr lang="el-GR" sz="2200" dirty="0" err="1">
                <a:effectLst/>
              </a:rPr>
              <a:t>κρατών</a:t>
            </a:r>
            <a:r>
              <a:rPr lang="el-GR" sz="2200" dirty="0">
                <a:effectLst/>
              </a:rPr>
              <a:t>» με τη </a:t>
            </a:r>
            <a:r>
              <a:rPr lang="el-GR" sz="2200" dirty="0" err="1">
                <a:effectLst/>
              </a:rPr>
              <a:t>Συνθήκη</a:t>
            </a:r>
            <a:r>
              <a:rPr lang="el-GR" sz="2200" dirty="0">
                <a:effectLst/>
              </a:rPr>
              <a:t> της </a:t>
            </a:r>
            <a:r>
              <a:rPr lang="el-GR" sz="2200" dirty="0" err="1">
                <a:effectLst/>
              </a:rPr>
              <a:t>Βεστφαλίας</a:t>
            </a:r>
            <a:r>
              <a:rPr lang="el-GR" sz="2200" dirty="0">
                <a:effectLst/>
              </a:rPr>
              <a:t> το 1648. Η εθνική </a:t>
            </a:r>
            <a:r>
              <a:rPr lang="el-GR" sz="2200" dirty="0" err="1">
                <a:effectLst/>
              </a:rPr>
              <a:t>ταυτότητα</a:t>
            </a:r>
            <a:r>
              <a:rPr lang="el-GR" sz="2200" dirty="0">
                <a:effectLst/>
              </a:rPr>
              <a:t> </a:t>
            </a:r>
            <a:r>
              <a:rPr lang="el-GR" sz="2200" dirty="0" err="1">
                <a:effectLst/>
              </a:rPr>
              <a:t>περιλαμβάνει</a:t>
            </a:r>
            <a:r>
              <a:rPr lang="el-GR" sz="2200" dirty="0">
                <a:effectLst/>
              </a:rPr>
              <a:t> πολύ συχνά τις </a:t>
            </a:r>
            <a:r>
              <a:rPr lang="el-GR" sz="2200" dirty="0" err="1">
                <a:effectLst/>
              </a:rPr>
              <a:t>έννοιες</a:t>
            </a:r>
            <a:r>
              <a:rPr lang="el-GR" sz="2200" dirty="0">
                <a:effectLst/>
              </a:rPr>
              <a:t> της «</a:t>
            </a:r>
            <a:r>
              <a:rPr lang="el-GR" sz="2200" dirty="0" err="1">
                <a:effectLst/>
              </a:rPr>
              <a:t>φυλής</a:t>
            </a:r>
            <a:r>
              <a:rPr lang="el-GR" sz="2200" dirty="0">
                <a:effectLst/>
              </a:rPr>
              <a:t>» ή/και του «πολιτισμού» και </a:t>
            </a:r>
            <a:r>
              <a:rPr lang="el-GR" sz="2200" dirty="0" err="1">
                <a:effectLst/>
              </a:rPr>
              <a:t>συνδέεται</a:t>
            </a:r>
            <a:r>
              <a:rPr lang="el-GR" sz="2200" dirty="0">
                <a:effectLst/>
              </a:rPr>
              <a:t> </a:t>
            </a:r>
            <a:r>
              <a:rPr lang="el-GR" sz="2200" dirty="0" err="1">
                <a:effectLst/>
              </a:rPr>
              <a:t>επίσης</a:t>
            </a:r>
            <a:r>
              <a:rPr lang="el-GR" sz="2200" dirty="0">
                <a:effectLst/>
              </a:rPr>
              <a:t> με τη </a:t>
            </a:r>
            <a:r>
              <a:rPr lang="el-GR" sz="2200" dirty="0" err="1">
                <a:effectLst/>
              </a:rPr>
              <a:t>γλώσσα</a:t>
            </a:r>
            <a:r>
              <a:rPr lang="el-GR" sz="2200" dirty="0">
                <a:effectLst/>
              </a:rPr>
              <a:t>, την εδαφική </a:t>
            </a:r>
            <a:r>
              <a:rPr lang="el-GR" sz="2200" dirty="0" err="1">
                <a:effectLst/>
              </a:rPr>
              <a:t>επικράτεια</a:t>
            </a:r>
            <a:r>
              <a:rPr lang="el-GR" sz="2200" dirty="0">
                <a:effectLst/>
              </a:rPr>
              <a:t>, </a:t>
            </a:r>
            <a:r>
              <a:rPr lang="el-GR" sz="2200" dirty="0" err="1">
                <a:effectLst/>
              </a:rPr>
              <a:t>καθώς</a:t>
            </a:r>
            <a:r>
              <a:rPr lang="el-GR" sz="2200" dirty="0">
                <a:effectLst/>
              </a:rPr>
              <a:t> και με την πολιτική </a:t>
            </a:r>
            <a:r>
              <a:rPr lang="el-GR" sz="2200" dirty="0" err="1">
                <a:effectLst/>
              </a:rPr>
              <a:t>κοινότητα</a:t>
            </a:r>
            <a:r>
              <a:rPr lang="el-GR" sz="2200" dirty="0">
                <a:effectLst/>
              </a:rPr>
              <a:t> υπό μια </a:t>
            </a:r>
            <a:r>
              <a:rPr lang="el-GR" sz="2200" dirty="0" err="1">
                <a:effectLst/>
              </a:rPr>
              <a:t>ευρεία</a:t>
            </a:r>
            <a:r>
              <a:rPr lang="el-GR" sz="2200" dirty="0">
                <a:effectLst/>
              </a:rPr>
              <a:t>, μη κομματική έννοια. </a:t>
            </a:r>
            <a:endParaRPr lang="el-GR" sz="2200" dirty="0"/>
          </a:p>
          <a:p>
            <a:endParaRPr lang="en-GR" sz="2200" dirty="0"/>
          </a:p>
          <a:p>
            <a:endParaRPr lang="el-GR" sz="2200" dirty="0"/>
          </a:p>
        </p:txBody>
      </p:sp>
      <p:sp>
        <p:nvSpPr>
          <p:cNvPr id="4" name="TextBox 3">
            <a:extLst>
              <a:ext uri="{FF2B5EF4-FFF2-40B4-BE49-F238E27FC236}">
                <a16:creationId xmlns:a16="http://schemas.microsoft.com/office/drawing/2014/main" id="{38F00302-BDBA-754A-F0FC-2DD237BE01D9}"/>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286942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4BB96-5D83-4A28-F2BB-E779E1A83CFE}"/>
              </a:ext>
            </a:extLst>
          </p:cNvPr>
          <p:cNvSpPr>
            <a:spLocks noGrp="1"/>
          </p:cNvSpPr>
          <p:nvPr>
            <p:ph type="title"/>
          </p:nvPr>
        </p:nvSpPr>
        <p:spPr>
          <a:xfrm>
            <a:off x="838200" y="0"/>
            <a:ext cx="10515600" cy="991723"/>
          </a:xfrm>
        </p:spPr>
        <p:txBody>
          <a:bodyPr>
            <a:normAutofit/>
          </a:bodyPr>
          <a:lstStyle/>
          <a:p>
            <a:r>
              <a:rPr lang="el-GR" sz="4000" dirty="0"/>
              <a:t>Παγκόσμιες ταυτότητες, παγκόσμιες ανισότητες</a:t>
            </a:r>
          </a:p>
        </p:txBody>
      </p:sp>
      <p:sp>
        <p:nvSpPr>
          <p:cNvPr id="3" name="Content Placeholder 2">
            <a:extLst>
              <a:ext uri="{FF2B5EF4-FFF2-40B4-BE49-F238E27FC236}">
                <a16:creationId xmlns:a16="http://schemas.microsoft.com/office/drawing/2014/main" id="{E5EF59AC-8E82-06BD-33D3-76D5D2CCBAC7}"/>
              </a:ext>
            </a:extLst>
          </p:cNvPr>
          <p:cNvSpPr>
            <a:spLocks noGrp="1"/>
          </p:cNvSpPr>
          <p:nvPr>
            <p:ph idx="1"/>
          </p:nvPr>
        </p:nvSpPr>
        <p:spPr>
          <a:xfrm>
            <a:off x="838199" y="822955"/>
            <a:ext cx="10755923" cy="5923846"/>
          </a:xfrm>
        </p:spPr>
        <p:txBody>
          <a:bodyPr>
            <a:noAutofit/>
          </a:bodyPr>
          <a:lstStyle/>
          <a:p>
            <a:r>
              <a:rPr lang="el-GR" sz="1800" noProof="1"/>
              <a:t>Η πολιτική της ταυτότητας μπορεί να εξεταστεί από τη σκοπιά της εμπειρίας των δομικών κοινωνικών και οικονομικών ανισοτήτων που σχετίζονται, π.χ. με τη φυλή, την τάξη ή το φύλο. </a:t>
            </a:r>
          </a:p>
          <a:p>
            <a:r>
              <a:rPr lang="el-GR" sz="1800" noProof="1"/>
              <a:t>Ενώ η σ</a:t>
            </a:r>
            <a:r>
              <a:rPr lang="el-GR" sz="1800" noProof="1">
                <a:effectLst/>
              </a:rPr>
              <a:t>υντηρητική, η φιλελεύθερη και η σοσιαλιστική σκέψη θα μπορούσαν εν πολλοίς να χαρακτηριστούν οικουμενικές</a:t>
            </a:r>
            <a:r>
              <a:rPr lang="el-GR" sz="1800" noProof="1"/>
              <a:t>, όντως προσηλωμένες στην πεποίθηση ότι οι εθνικές ή παγκόσμιες </a:t>
            </a:r>
            <a:r>
              <a:rPr lang="el-GR" sz="1800" noProof="1">
                <a:effectLst/>
              </a:rPr>
              <a:t>πολιτικές κοινότητες ορίζονται στη βάση μιας κοινής θεμελιώδους ομοιότητας όσον αφορά την ταυτότητα και την εμπειρία, η «πολιτικ</a:t>
            </a:r>
            <a:r>
              <a:rPr lang="el-GR" sz="1800" noProof="1"/>
              <a:t>ή της ταυτότητας» </a:t>
            </a:r>
            <a:r>
              <a:rPr lang="el-GR" sz="1800" noProof="1">
                <a:effectLst/>
              </a:rPr>
              <a:t>των αντιρατσιστών και των φεμινιστών αντιμετωπίζεται με καχυποψία από αυτές τις πιο καθιερωμένες παραδόσεις του Διαφωτισμού, τουλάχιστον στη «Δύση» , ως «παρτικουλαριστική» και, κατ’ επέκταση, ως δυνητικά υπονομευτική των ηθικών και πολιτικών σχεδίων του οικουμενικού του χαρακτήρα</a:t>
            </a:r>
            <a:r>
              <a:rPr lang="el-GR" sz="1800" noProof="1"/>
              <a:t>. </a:t>
            </a:r>
          </a:p>
          <a:p>
            <a:r>
              <a:rPr lang="el-GR" sz="1800" noProof="1">
                <a:effectLst/>
              </a:rPr>
              <a:t>Μαύρες θεωρητικοί και ακτιβίστριες του φεμινισμού που εκκινούν από τη «</a:t>
            </a:r>
            <a:r>
              <a:rPr lang="el-GR" sz="1800" b="1" noProof="1">
                <a:effectLst/>
              </a:rPr>
              <a:t>διαθεματικότητα</a:t>
            </a:r>
            <a:r>
              <a:rPr lang="el-GR" sz="1800" noProof="1">
                <a:effectLst/>
              </a:rPr>
              <a:t>» (όπως οι Angela Davis, η bell hooks, η Kimberlé Crenshaw και η Patricia Hill Collins</a:t>
            </a:r>
            <a:r>
              <a:rPr lang="el-GR" sz="1800" noProof="1"/>
              <a:t>)</a:t>
            </a:r>
            <a:r>
              <a:rPr lang="el-GR" sz="1800" noProof="1">
                <a:effectLst/>
              </a:rPr>
              <a:t> τονίζουν την επείγουσα ανάγκη να κατανοήσουμε και να αντιμετωπίσουμε το </a:t>
            </a:r>
            <a:r>
              <a:rPr lang="el-GR" sz="1800" b="1" noProof="1">
                <a:effectLst/>
              </a:rPr>
              <a:t>φύλο, τη φυλή και την τάξη </a:t>
            </a:r>
            <a:r>
              <a:rPr lang="el-GR" sz="1800" noProof="1">
                <a:effectLst/>
              </a:rPr>
              <a:t>(και πολύ συχνά τη σεξουαλικότητα, την αναπηρία και άλλα ζητήματα) ως </a:t>
            </a:r>
            <a:r>
              <a:rPr lang="el-GR" sz="1800" b="1" noProof="1">
                <a:effectLst/>
              </a:rPr>
              <a:t>βασικά πολιτικά ζητήματα </a:t>
            </a:r>
            <a:r>
              <a:rPr lang="el-GR" sz="1800" noProof="1">
                <a:effectLst/>
              </a:rPr>
              <a:t>και ως επίπεδα κοινωνικής ύπαρξης που γεννούν «</a:t>
            </a:r>
            <a:r>
              <a:rPr lang="el-GR" sz="1800" b="1" noProof="1">
                <a:effectLst/>
              </a:rPr>
              <a:t>δομικές» ή «συστημικές» μορφές ανισότητας, καταπίεσης, εκμετάλλευσης και βίας</a:t>
            </a:r>
            <a:r>
              <a:rPr lang="el-GR" sz="1800" noProof="1">
                <a:effectLst/>
              </a:rPr>
              <a:t>.</a:t>
            </a:r>
          </a:p>
          <a:p>
            <a:r>
              <a:rPr lang="el-GR" sz="1800" noProof="1">
                <a:effectLst/>
              </a:rPr>
              <a:t>Για παράδειγμα, η «</a:t>
            </a:r>
            <a:r>
              <a:rPr lang="el-GR" sz="1800" b="1" noProof="1">
                <a:effectLst/>
              </a:rPr>
              <a:t>καπιταλιστική πατριαρχία της λευκής υπεροχής</a:t>
            </a:r>
            <a:r>
              <a:rPr lang="el-GR" sz="1800" noProof="1">
                <a:effectLst/>
              </a:rPr>
              <a:t>» (</a:t>
            </a:r>
            <a:r>
              <a:rPr lang="el-GR" sz="1800" noProof="1"/>
              <a:t>hooks) αφορά τις </a:t>
            </a:r>
            <a:r>
              <a:rPr lang="el-GR" sz="1800" noProof="1">
                <a:effectLst/>
              </a:rPr>
              <a:t>τις κοινωνικές δομές ανισότητας και καταπίεσης που είναι κωδικοποιημένες στο ίδιο το πολιτικό DNA των δυτικών κοινωνιών στις οποίες υπερτερούν αριθμητικά οι λευκοί. </a:t>
            </a:r>
          </a:p>
          <a:p>
            <a:r>
              <a:rPr lang="el-GR" sz="1800" noProof="1">
                <a:effectLst/>
              </a:rPr>
              <a:t>Η προσοχή που οι φεμινίστριες της διαθεματικής προσέγγισης μας καλούν να δώσουμε στις φωνές της «βιωμένης εμπειρίας» αφορά τη συλλογικοποίηση της κατανόησης των ατομικών συνθηκών και εμπειριών. </a:t>
            </a:r>
            <a:endParaRPr lang="el-GR" sz="1800" noProof="1"/>
          </a:p>
          <a:p>
            <a:pPr marL="0" indent="0">
              <a:buNone/>
            </a:pPr>
            <a:endParaRPr lang="el-GR" sz="1800" noProof="1"/>
          </a:p>
          <a:p>
            <a:endParaRPr lang="el-GR" sz="1800" noProof="1"/>
          </a:p>
          <a:p>
            <a:endParaRPr lang="el-GR" sz="1800" noProof="1"/>
          </a:p>
          <a:p>
            <a:endParaRPr lang="el-GR" sz="1800" noProof="1"/>
          </a:p>
          <a:p>
            <a:pPr marL="0" indent="0">
              <a:buNone/>
            </a:pPr>
            <a:r>
              <a:rPr lang="el-GR" sz="1800" noProof="1">
                <a:effectLst/>
              </a:rPr>
              <a:t> </a:t>
            </a:r>
            <a:endParaRPr lang="el-GR" sz="1800" noProof="1"/>
          </a:p>
          <a:p>
            <a:endParaRPr lang="el-GR" sz="1800" noProof="1"/>
          </a:p>
        </p:txBody>
      </p:sp>
      <p:sp>
        <p:nvSpPr>
          <p:cNvPr id="4" name="TextBox 3">
            <a:extLst>
              <a:ext uri="{FF2B5EF4-FFF2-40B4-BE49-F238E27FC236}">
                <a16:creationId xmlns:a16="http://schemas.microsoft.com/office/drawing/2014/main" id="{C6F6A310-7E97-D90B-CDB9-436499F0BCCC}"/>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29145191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5F20FD-C536-ADF4-1937-D33945F7BF2B}"/>
              </a:ext>
            </a:extLst>
          </p:cNvPr>
          <p:cNvSpPr>
            <a:spLocks noGrp="1"/>
          </p:cNvSpPr>
          <p:nvPr>
            <p:ph type="title"/>
          </p:nvPr>
        </p:nvSpPr>
        <p:spPr>
          <a:xfrm>
            <a:off x="838200" y="0"/>
            <a:ext cx="10515600" cy="1325563"/>
          </a:xfrm>
        </p:spPr>
        <p:txBody>
          <a:bodyPr/>
          <a:lstStyle/>
          <a:p>
            <a:r>
              <a:rPr lang="el-GR" dirty="0"/>
              <a:t>Διαφορά και παγκόσμια κοινωνική διαμάχη</a:t>
            </a:r>
          </a:p>
        </p:txBody>
      </p:sp>
      <p:sp>
        <p:nvSpPr>
          <p:cNvPr id="3" name="Content Placeholder 2">
            <a:extLst>
              <a:ext uri="{FF2B5EF4-FFF2-40B4-BE49-F238E27FC236}">
                <a16:creationId xmlns:a16="http://schemas.microsoft.com/office/drawing/2014/main" id="{EA807885-7475-4AC7-44D2-4416662A018A}"/>
              </a:ext>
            </a:extLst>
          </p:cNvPr>
          <p:cNvSpPr>
            <a:spLocks noGrp="1"/>
          </p:cNvSpPr>
          <p:nvPr>
            <p:ph idx="1"/>
          </p:nvPr>
        </p:nvSpPr>
        <p:spPr>
          <a:xfrm>
            <a:off x="946688" y="1038386"/>
            <a:ext cx="10515600" cy="5206515"/>
          </a:xfrm>
        </p:spPr>
        <p:txBody>
          <a:bodyPr>
            <a:noAutofit/>
          </a:bodyPr>
          <a:lstStyle/>
          <a:p>
            <a:r>
              <a:rPr lang="el-GR" sz="2000" noProof="1">
                <a:effectLst/>
              </a:rPr>
              <a:t>Αν η ταυτότητα ισοδυναμεί με την αίσθηση της «ομοιότητας» ή της «ταύτισης» με τους άλλους, τότε αρθρώνεται πάντοτε σε αντιπαραβολή με κάτι που γίνεται αντιληπτό ως «διαφορά». </a:t>
            </a:r>
          </a:p>
          <a:p>
            <a:r>
              <a:rPr lang="el-GR" sz="2000" noProof="1">
                <a:effectLst/>
              </a:rPr>
              <a:t>Η σημασία και η συνδιαμόρφωση της ταυτότητας και της διαφοράς αποτελεί πανάρχαιο κοινωνικό γεγονός. </a:t>
            </a:r>
            <a:endParaRPr lang="el-GR" sz="2000" noProof="1"/>
          </a:p>
          <a:p>
            <a:r>
              <a:rPr lang="el-GR" sz="2000" noProof="1">
                <a:effectLst/>
              </a:rPr>
              <a:t>Στο πλαίσιο της παγκόσμιας πολιτικής, μπορούμε να σκεφτούμε αυτόν τον ισχυρισμό με ανα-φορά στον τρόπο με τον οποίο εκφράζεται η ταυτότητα μέσω της διαφοράς μεταξύ εθνικών πολιτισμών, μεταξύ κρατών, μεταξύ διεθνών οργανισμών, ακόμα και μεταξύ ατόμων. </a:t>
            </a:r>
            <a:endParaRPr lang="el-GR" sz="2000" noProof="1"/>
          </a:p>
          <a:p>
            <a:r>
              <a:rPr lang="el-GR" sz="2000" noProof="1">
                <a:effectLst/>
              </a:rPr>
              <a:t>Για παράδειγμα, οι κονστρουκτιβιστές έχουν επισημάνει ότι κατά τον Ψυχρό Πόλεμο οι ΗΠΑ και η ΕΣΣΔ όριζαν την ταυτότητά τους (και κατά συνέπεια τα «συμφέροντα» και τους στόχους τους) με άξονα τη μεταξύ τους αντίθεση. </a:t>
            </a:r>
          </a:p>
          <a:p>
            <a:r>
              <a:rPr lang="el-GR" sz="2000" noProof="1">
                <a:effectLst/>
              </a:rPr>
              <a:t>Πολλές από τις ανησυχίες της Δύσης σχετικά με την «άνοδο της Κίνας» φαίνεται να πηγάζουν από τον φόβο της διαφοράς. </a:t>
            </a:r>
          </a:p>
          <a:p>
            <a:r>
              <a:rPr lang="el-GR" sz="2000" noProof="1">
                <a:effectLst/>
              </a:rPr>
              <a:t>Το ζήτημα της ταυτότητας και της διαφοράς αναδεικνύεται με μεγαλύτερη σαφήνεια στις διάφορες μορφές κοινωνικής διαμάχης</a:t>
            </a:r>
            <a:r>
              <a:rPr lang="el-GR" sz="2000" noProof="1"/>
              <a:t>, όπως στον  «εμπορικό πόλεμο» ΗΠΑ-Κίνας, στο </a:t>
            </a:r>
            <a:r>
              <a:rPr lang="en-US" sz="2000" noProof="1"/>
              <a:t>Black Lives Matter. </a:t>
            </a:r>
            <a:r>
              <a:rPr lang="el-GR" sz="2000" noProof="1"/>
              <a:t>Ο </a:t>
            </a:r>
            <a:r>
              <a:rPr lang="en-US" sz="2000" noProof="1"/>
              <a:t>Samuel </a:t>
            </a:r>
            <a:r>
              <a:rPr lang="el-GR" sz="2000" noProof="1"/>
              <a:t>Π</a:t>
            </a:r>
            <a:r>
              <a:rPr lang="en-US" sz="2000" noProof="1"/>
              <a:t>. Huntington </a:t>
            </a:r>
            <a:r>
              <a:rPr lang="el-GR" sz="2000" noProof="1"/>
              <a:t>προέβλεψε ότι κινητήριος δύναμη των μελλοντικών παγκοσμίων συγκρούσεων θα είναι ο πολιτισμός και η κουλτούρα, ενώ ο </a:t>
            </a:r>
            <a:r>
              <a:rPr lang="en-US" sz="2000" noProof="1"/>
              <a:t>Francis Fukuyama </a:t>
            </a:r>
            <a:r>
              <a:rPr lang="el-GR" sz="2000" noProof="1"/>
              <a:t>προέβλεπε ότι η διάδοση της φιλελεύθερης δημοκρατίας είναι αναπόφευκτη.</a:t>
            </a:r>
          </a:p>
          <a:p>
            <a:endParaRPr lang="el-GR" sz="1800" noProof="1"/>
          </a:p>
          <a:p>
            <a:endParaRPr lang="el-GR" sz="1800" noProof="1"/>
          </a:p>
          <a:p>
            <a:endParaRPr lang="el-GR" sz="1800" noProof="1"/>
          </a:p>
          <a:p>
            <a:endParaRPr lang="el-GR" sz="1800" noProof="1">
              <a:effectLst/>
            </a:endParaRPr>
          </a:p>
          <a:p>
            <a:endParaRPr lang="el-GR" sz="1800" noProof="1"/>
          </a:p>
        </p:txBody>
      </p:sp>
      <p:sp>
        <p:nvSpPr>
          <p:cNvPr id="4" name="TextBox 3">
            <a:extLst>
              <a:ext uri="{FF2B5EF4-FFF2-40B4-BE49-F238E27FC236}">
                <a16:creationId xmlns:a16="http://schemas.microsoft.com/office/drawing/2014/main" id="{CE8D6E14-2212-2486-0007-12BCD8AC9EFA}"/>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4251809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A7FEA-08BE-E0CB-D2D6-F4A4B0A977B9}"/>
              </a:ext>
            </a:extLst>
          </p:cNvPr>
          <p:cNvSpPr>
            <a:spLocks noGrp="1"/>
          </p:cNvSpPr>
          <p:nvPr>
            <p:ph type="title"/>
          </p:nvPr>
        </p:nvSpPr>
        <p:spPr/>
        <p:txBody>
          <a:bodyPr/>
          <a:lstStyle/>
          <a:p>
            <a:r>
              <a:rPr lang="el-GR" dirty="0" err="1"/>
              <a:t>Πολυπολιτισμικότητα</a:t>
            </a:r>
            <a:endParaRPr lang="el-GR" dirty="0"/>
          </a:p>
        </p:txBody>
      </p:sp>
      <p:sp>
        <p:nvSpPr>
          <p:cNvPr id="3" name="Content Placeholder 2">
            <a:extLst>
              <a:ext uri="{FF2B5EF4-FFF2-40B4-BE49-F238E27FC236}">
                <a16:creationId xmlns:a16="http://schemas.microsoft.com/office/drawing/2014/main" id="{AD86EC45-CFAB-25A5-CBBB-3D62824B420C}"/>
              </a:ext>
            </a:extLst>
          </p:cNvPr>
          <p:cNvSpPr>
            <a:spLocks noGrp="1"/>
          </p:cNvSpPr>
          <p:nvPr>
            <p:ph idx="1"/>
          </p:nvPr>
        </p:nvSpPr>
        <p:spPr>
          <a:xfrm>
            <a:off x="838200" y="1500554"/>
            <a:ext cx="10515600" cy="4676409"/>
          </a:xfrm>
        </p:spPr>
        <p:txBody>
          <a:bodyPr>
            <a:noAutofit/>
          </a:bodyPr>
          <a:lstStyle/>
          <a:p>
            <a:pPr>
              <a:lnSpc>
                <a:spcPct val="100000"/>
              </a:lnSpc>
            </a:pPr>
            <a:r>
              <a:rPr lang="el-GR" sz="1800" noProof="1"/>
              <a:t>Μία από τις </a:t>
            </a:r>
            <a:r>
              <a:rPr lang="el-GR" sz="1800" b="1" noProof="1"/>
              <a:t>σημαντικότερες εκδηλώσεις της παγκόσμιας πολιτικής της ταυτότητας </a:t>
            </a:r>
            <a:r>
              <a:rPr lang="el-GR" sz="1800" noProof="1"/>
              <a:t>στις σύγχρονες κοινωνίες. </a:t>
            </a:r>
          </a:p>
          <a:p>
            <a:pPr>
              <a:lnSpc>
                <a:spcPct val="100000"/>
              </a:lnSpc>
            </a:pPr>
            <a:r>
              <a:rPr lang="el-GR" sz="1800" noProof="1"/>
              <a:t>Προέκυψε χάρη στην αύξηση των διεθνών μεταναστευτικών ροών από τη δεκαετία του 1970.</a:t>
            </a:r>
          </a:p>
          <a:p>
            <a:pPr>
              <a:lnSpc>
                <a:spcPct val="100000"/>
              </a:lnSpc>
            </a:pPr>
            <a:r>
              <a:rPr lang="en-GR" sz="1800" kern="100" noProof="1">
                <a:effectLst/>
                <a:ea typeface="Calibri" panose="020F0502020204030204" pitchFamily="34" charset="0"/>
                <a:cs typeface="Times New Roman" panose="02020603050405020304" pitchFamily="18" charset="0"/>
              </a:rPr>
              <a:t>Ως </a:t>
            </a:r>
            <a:r>
              <a:rPr lang="en-GR" sz="1800" b="1" kern="100" noProof="1">
                <a:effectLst/>
                <a:ea typeface="Calibri" panose="020F0502020204030204" pitchFamily="34" charset="0"/>
                <a:cs typeface="Times New Roman" panose="02020603050405020304" pitchFamily="18" charset="0"/>
              </a:rPr>
              <a:t>περιγραφικός όρος</a:t>
            </a:r>
            <a:r>
              <a:rPr lang="en-GR" sz="1800" kern="100" noProof="1">
                <a:effectLst/>
                <a:ea typeface="Calibri" panose="020F0502020204030204" pitchFamily="34" charset="0"/>
                <a:cs typeface="Times New Roman" panose="02020603050405020304" pitchFamily="18" charset="0"/>
              </a:rPr>
              <a:t>, αναφέρεται στην </a:t>
            </a:r>
            <a:r>
              <a:rPr lang="en-GR" sz="1800" b="1" kern="100" noProof="1">
                <a:effectLst/>
                <a:ea typeface="Calibri" panose="020F0502020204030204" pitchFamily="34" charset="0"/>
                <a:cs typeface="Times New Roman" panose="02020603050405020304" pitchFamily="18" charset="0"/>
              </a:rPr>
              <a:t>πολιτισμική ποικιλομορφία </a:t>
            </a:r>
            <a:r>
              <a:rPr lang="en-GR" sz="1800" kern="100" noProof="1">
                <a:effectLst/>
                <a:ea typeface="Calibri" panose="020F0502020204030204" pitchFamily="34" charset="0"/>
                <a:cs typeface="Times New Roman" panose="02020603050405020304" pitchFamily="18" charset="0"/>
              </a:rPr>
              <a:t>που απορρέει από την ύπαρξη δύο ή περισσότερων ομάδων σε μια κοινωνία οι πεποιθήσεις και οι πρακτικές των οποίων δημιουργούν μια ξεχωριστή αίσθηση συλλογικής ταυτότητας, που συνήθως συνδέεται με φυλετικές, εθνοτικές ή γλωσσικές διαφορές.</a:t>
            </a:r>
            <a:endParaRPr lang="el-GR" sz="1800" kern="100" noProof="1">
              <a:effectLst/>
              <a:ea typeface="Calibri" panose="020F0502020204030204" pitchFamily="34" charset="0"/>
              <a:cs typeface="Times New Roman" panose="02020603050405020304" pitchFamily="18" charset="0"/>
            </a:endParaRPr>
          </a:p>
          <a:p>
            <a:pPr>
              <a:lnSpc>
                <a:spcPct val="100000"/>
              </a:lnSpc>
            </a:pPr>
            <a:r>
              <a:rPr lang="en-GR" sz="1800" kern="100" noProof="1">
                <a:effectLst/>
                <a:ea typeface="Calibri" panose="020F0502020204030204" pitchFamily="34" charset="0"/>
                <a:cs typeface="Times New Roman" panose="02020603050405020304" pitchFamily="18" charset="0"/>
              </a:rPr>
              <a:t>Ως </a:t>
            </a:r>
            <a:r>
              <a:rPr lang="en-GR" sz="1800" b="1" kern="100" noProof="1">
                <a:effectLst/>
                <a:ea typeface="Calibri" panose="020F0502020204030204" pitchFamily="34" charset="0"/>
                <a:cs typeface="Times New Roman" panose="02020603050405020304" pitchFamily="18" charset="0"/>
              </a:rPr>
              <a:t>κανονιστικός όρος</a:t>
            </a:r>
            <a:r>
              <a:rPr lang="en-GR" sz="1800" kern="100" noProof="1">
                <a:effectLst/>
                <a:ea typeface="Calibri" panose="020F0502020204030204" pitchFamily="34" charset="0"/>
                <a:cs typeface="Times New Roman" panose="02020603050405020304" pitchFamily="18" charset="0"/>
              </a:rPr>
              <a:t>, η πολυπολιτισμικότητα συνεπάγεται την </a:t>
            </a:r>
            <a:r>
              <a:rPr lang="en-GR" sz="1800" b="1" kern="100" noProof="1">
                <a:effectLst/>
                <a:ea typeface="Calibri" panose="020F0502020204030204" pitchFamily="34" charset="0"/>
                <a:cs typeface="Times New Roman" panose="02020603050405020304" pitchFamily="18" charset="0"/>
              </a:rPr>
              <a:t>αποδοχή της κοινοτικής διαφορετικότητα</a:t>
            </a:r>
            <a:r>
              <a:rPr lang="en-GR" sz="1800" kern="100" noProof="1">
                <a:effectLst/>
                <a:ea typeface="Calibri" panose="020F0502020204030204" pitchFamily="34" charset="0"/>
                <a:cs typeface="Times New Roman" panose="02020603050405020304" pitchFamily="18" charset="0"/>
              </a:rPr>
              <a:t>ς, αποδοχή που πηγάζει είτε από το δικαίωμα των επιμέρους πολιτισμικών ομάδων να αναγνωρίζονται και να γίνονται σεβαστές, είτε από τα θεωρητικά οφέλη της ηθικής και πολιτισμικής ποικιλομορφίας για την ευρύτερη κοινωνία. Η πολυπολιτισμικότητα, υπό αυτή την έννοια, αναγνωρίζει τη σημασία των πεποιθήσεων, των αξιών και των τρόπων ζωής για την εδραίωση της αυτογνωσίας και της αυτοεκτίμησης τόσο στην περίπτωση ατόμων όσο και στην περίπτωση ομάδων.</a:t>
            </a:r>
            <a:endParaRPr lang="el-GR" sz="1800" kern="100" noProof="1">
              <a:effectLst/>
              <a:ea typeface="Calibri" panose="020F0502020204030204" pitchFamily="34" charset="0"/>
              <a:cs typeface="Times New Roman" panose="02020603050405020304" pitchFamily="18" charset="0"/>
            </a:endParaRPr>
          </a:p>
          <a:p>
            <a:pPr>
              <a:lnSpc>
                <a:spcPct val="100000"/>
              </a:lnSpc>
            </a:pPr>
            <a:r>
              <a:rPr lang="el-GR" sz="1800" kern="100" noProof="1">
                <a:effectLst/>
                <a:ea typeface="Calibri" panose="020F0502020204030204" pitchFamily="34" charset="0"/>
                <a:cs typeface="Times New Roman" panose="02020603050405020304" pitchFamily="18" charset="0"/>
              </a:rPr>
              <a:t>Ανταγωνιστικά μοντέλα πολυπολιτισμικότητας προσφέρουν διαφορετικές προσεγγίσεις αναφορικά με το </a:t>
            </a:r>
            <a:r>
              <a:rPr lang="el-GR" sz="1800" b="1" kern="100" noProof="1">
                <a:effectLst/>
                <a:ea typeface="Calibri" panose="020F0502020204030204" pitchFamily="34" charset="0"/>
                <a:cs typeface="Times New Roman" panose="02020603050405020304" pitchFamily="18" charset="0"/>
              </a:rPr>
              <a:t>πώς η διαφορετικότητα και η συνύπαρξη είναι δυνατόν να συνδυαστούν </a:t>
            </a:r>
            <a:r>
              <a:rPr lang="el-GR" sz="1800" kern="100" noProof="1">
                <a:effectLst/>
                <a:ea typeface="Calibri" panose="020F0502020204030204" pitchFamily="34" charset="0"/>
                <a:cs typeface="Times New Roman" panose="02020603050405020304" pitchFamily="18" charset="0"/>
              </a:rPr>
              <a:t>και αναδεικνύουν αντίπαλες απόψεις για την </a:t>
            </a:r>
            <a:r>
              <a:rPr lang="el-GR" sz="1800" b="1" kern="100" noProof="1">
                <a:effectLst/>
                <a:ea typeface="Calibri" panose="020F0502020204030204" pitchFamily="34" charset="0"/>
                <a:cs typeface="Times New Roman" panose="02020603050405020304" pitchFamily="18" charset="0"/>
              </a:rPr>
              <a:t>περίπλοκη σχέση ανάμεσα στην πολυπολιτισμικότητα και τον εθνικισμό</a:t>
            </a:r>
            <a:r>
              <a:rPr lang="el-GR" sz="1800" kern="100" noProof="1">
                <a:effectLst/>
                <a:ea typeface="Calibri" panose="020F0502020204030204" pitchFamily="34" charset="0"/>
                <a:cs typeface="Times New Roman" panose="02020603050405020304" pitchFamily="18" charset="0"/>
              </a:rPr>
              <a:t>. </a:t>
            </a:r>
          </a:p>
          <a:p>
            <a:pPr marL="342900" lvl="0" indent="-342900">
              <a:lnSpc>
                <a:spcPct val="100000"/>
              </a:lnSpc>
              <a:buFont typeface="Calibri" panose="020F0502020204030204" pitchFamily="34" charset="0"/>
              <a:buChar char="-"/>
            </a:pPr>
            <a:endParaRPr lang="en-GR" sz="1800" kern="100" noProof="1">
              <a:effectLst/>
              <a:ea typeface="Calibri" panose="020F0502020204030204" pitchFamily="34" charset="0"/>
              <a:cs typeface="Times New Roman" panose="02020603050405020304" pitchFamily="18" charset="0"/>
            </a:endParaRPr>
          </a:p>
          <a:p>
            <a:endParaRPr lang="el-GR" sz="1800" noProof="1"/>
          </a:p>
        </p:txBody>
      </p:sp>
      <p:sp>
        <p:nvSpPr>
          <p:cNvPr id="4" name="TextBox 3">
            <a:extLst>
              <a:ext uri="{FF2B5EF4-FFF2-40B4-BE49-F238E27FC236}">
                <a16:creationId xmlns:a16="http://schemas.microsoft.com/office/drawing/2014/main" id="{05F45F97-5899-7A0E-FC79-0014C2886DCF}"/>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3419219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78AC8-7A1A-8CA2-8C37-1B783E426D75}"/>
              </a:ext>
            </a:extLst>
          </p:cNvPr>
          <p:cNvSpPr>
            <a:spLocks noGrp="1"/>
          </p:cNvSpPr>
          <p:nvPr>
            <p:ph type="title"/>
          </p:nvPr>
        </p:nvSpPr>
        <p:spPr/>
        <p:txBody>
          <a:bodyPr/>
          <a:lstStyle/>
          <a:p>
            <a:r>
              <a:rPr lang="el-GR" dirty="0"/>
              <a:t>Το τέλος της </a:t>
            </a:r>
            <a:r>
              <a:rPr lang="el-GR" dirty="0" err="1"/>
              <a:t>πολυπολιτισμικότητας</a:t>
            </a:r>
            <a:r>
              <a:rPr lang="el-GR" dirty="0"/>
              <a:t>;</a:t>
            </a:r>
          </a:p>
        </p:txBody>
      </p:sp>
      <p:sp>
        <p:nvSpPr>
          <p:cNvPr id="3" name="Content Placeholder 2">
            <a:extLst>
              <a:ext uri="{FF2B5EF4-FFF2-40B4-BE49-F238E27FC236}">
                <a16:creationId xmlns:a16="http://schemas.microsoft.com/office/drawing/2014/main" id="{BA7C90A8-1B9C-2013-1A6B-B97D97C2D6B5}"/>
              </a:ext>
            </a:extLst>
          </p:cNvPr>
          <p:cNvSpPr>
            <a:spLocks noGrp="1"/>
          </p:cNvSpPr>
          <p:nvPr>
            <p:ph idx="1"/>
          </p:nvPr>
        </p:nvSpPr>
        <p:spPr/>
        <p:txBody>
          <a:bodyPr>
            <a:normAutofit fontScale="77500" lnSpcReduction="20000"/>
          </a:bodyPr>
          <a:lstStyle/>
          <a:p>
            <a:pPr>
              <a:lnSpc>
                <a:spcPct val="110000"/>
              </a:lnSpc>
            </a:pPr>
            <a:r>
              <a:rPr lang="el-GR" dirty="0"/>
              <a:t>Στις  «δυτικές» κοινωνίες της Ευρώπης, της Βόρειας Αμερικής και Ωκεανίας η δεκαετία του 2010 σημαδεύτηκε από την ανάδυση «συμβατικών» συντηρητικών πολιτικών που εκφράζουν ανησυχίες σχετικά με την </a:t>
            </a:r>
            <a:r>
              <a:rPr lang="el-GR" dirty="0" err="1"/>
              <a:t>πολυπολιτισμικότητα</a:t>
            </a:r>
            <a:r>
              <a:rPr lang="el-GR" dirty="0"/>
              <a:t> και την εμφάνιση ενός νέου κύματος ακροδεξιού πολιτικού ακτιβισμού και βίας που οικειοποιήθηκε αυτά τα επιχειρήματα. </a:t>
            </a:r>
          </a:p>
          <a:p>
            <a:pPr>
              <a:lnSpc>
                <a:spcPct val="110000"/>
              </a:lnSpc>
            </a:pPr>
            <a:r>
              <a:rPr lang="el-GR" dirty="0"/>
              <a:t>Στα τέλη του 2010 η </a:t>
            </a:r>
            <a:r>
              <a:rPr lang="en-US" dirty="0"/>
              <a:t>Angela Merkel </a:t>
            </a:r>
            <a:r>
              <a:rPr lang="el-GR" dirty="0"/>
              <a:t>δήλωσε ότι η </a:t>
            </a:r>
            <a:r>
              <a:rPr lang="el-GR" dirty="0" err="1"/>
              <a:t>πολυπολιτισμικότητα</a:t>
            </a:r>
            <a:r>
              <a:rPr lang="el-GR" dirty="0"/>
              <a:t> «απέτυχε, απέτυχε πλήρως». Το 2011, ο </a:t>
            </a:r>
            <a:r>
              <a:rPr lang="en-US" dirty="0"/>
              <a:t>David Cameron </a:t>
            </a:r>
            <a:r>
              <a:rPr lang="el-GR" dirty="0"/>
              <a:t>στην ομιλία του Μονάχου σηματοδοτεί την απομάκρυνση από το μοντέλο φιλελεύθερης </a:t>
            </a:r>
            <a:r>
              <a:rPr lang="el-GR" dirty="0" err="1"/>
              <a:t>πολιτισμικότητας</a:t>
            </a:r>
            <a:r>
              <a:rPr lang="el-GR" dirty="0"/>
              <a:t> του 20</a:t>
            </a:r>
            <a:r>
              <a:rPr lang="el-GR" baseline="30000" dirty="0"/>
              <a:t>ου</a:t>
            </a:r>
            <a:r>
              <a:rPr lang="el-GR" dirty="0"/>
              <a:t> αιώνα και προάγει την αφομοίωση, ακολούθησε ο </a:t>
            </a:r>
            <a:r>
              <a:rPr lang="en-US" dirty="0"/>
              <a:t>Nicolas Sarkozy </a:t>
            </a:r>
            <a:r>
              <a:rPr lang="el-GR" dirty="0"/>
              <a:t>διακηρύσσοντας την αποτυχία της </a:t>
            </a:r>
            <a:r>
              <a:rPr lang="el-GR" dirty="0" err="1"/>
              <a:t>πολυπολιτισμικότητας</a:t>
            </a:r>
            <a:r>
              <a:rPr lang="el-GR" dirty="0"/>
              <a:t>. </a:t>
            </a:r>
          </a:p>
          <a:p>
            <a:pPr>
              <a:lnSpc>
                <a:spcPct val="110000"/>
              </a:lnSpc>
            </a:pPr>
            <a:r>
              <a:rPr lang="en-US" dirty="0"/>
              <a:t> </a:t>
            </a:r>
            <a:r>
              <a:rPr lang="el-GR" dirty="0"/>
              <a:t>Επίσης παρατηρήθηκε η «ενσωμάτωση» της ακροδεξιάς πολιτικής από πολιτικούς που ανήκαν σε μεγάλα κυρίαρχα κόμματα, όπως </a:t>
            </a:r>
            <a:r>
              <a:rPr lang="en-US" dirty="0"/>
              <a:t>Donald Trump </a:t>
            </a:r>
            <a:r>
              <a:rPr lang="el-GR" dirty="0"/>
              <a:t>και </a:t>
            </a:r>
            <a:r>
              <a:rPr lang="en-US" dirty="0"/>
              <a:t>Boris Johnson. </a:t>
            </a:r>
            <a:endParaRPr lang="el-GR" dirty="0"/>
          </a:p>
        </p:txBody>
      </p:sp>
      <p:sp>
        <p:nvSpPr>
          <p:cNvPr id="4" name="TextBox 3">
            <a:extLst>
              <a:ext uri="{FF2B5EF4-FFF2-40B4-BE49-F238E27FC236}">
                <a16:creationId xmlns:a16="http://schemas.microsoft.com/office/drawing/2014/main" id="{549ADFBF-CF58-B88E-326D-9D2486F227E3}"/>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546582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8C526-B72B-E1F3-6C30-0B85F405E554}"/>
              </a:ext>
            </a:extLst>
          </p:cNvPr>
          <p:cNvSpPr>
            <a:spLocks noGrp="1"/>
          </p:cNvSpPr>
          <p:nvPr>
            <p:ph type="title"/>
          </p:nvPr>
        </p:nvSpPr>
        <p:spPr>
          <a:xfrm>
            <a:off x="838199" y="-49671"/>
            <a:ext cx="10515600" cy="1325563"/>
          </a:xfrm>
        </p:spPr>
        <p:txBody>
          <a:bodyPr/>
          <a:lstStyle/>
          <a:p>
            <a:r>
              <a:rPr lang="el-GR" dirty="0"/>
              <a:t>Θρησκεία και πολιτική 1/2</a:t>
            </a:r>
          </a:p>
        </p:txBody>
      </p:sp>
      <p:sp>
        <p:nvSpPr>
          <p:cNvPr id="3" name="Content Placeholder 2">
            <a:extLst>
              <a:ext uri="{FF2B5EF4-FFF2-40B4-BE49-F238E27FC236}">
                <a16:creationId xmlns:a16="http://schemas.microsoft.com/office/drawing/2014/main" id="{B1A0A8C7-31EB-1293-7F0C-274E5382DD63}"/>
              </a:ext>
            </a:extLst>
          </p:cNvPr>
          <p:cNvSpPr>
            <a:spLocks noGrp="1"/>
          </p:cNvSpPr>
          <p:nvPr>
            <p:ph idx="1"/>
          </p:nvPr>
        </p:nvSpPr>
        <p:spPr>
          <a:xfrm>
            <a:off x="838199" y="973217"/>
            <a:ext cx="10987007" cy="5288097"/>
          </a:xfrm>
        </p:spPr>
        <p:txBody>
          <a:bodyPr>
            <a:noAutofit/>
          </a:bodyPr>
          <a:lstStyle/>
          <a:p>
            <a:r>
              <a:rPr lang="el-GR" sz="1800" noProof="1"/>
              <a:t>Η </a:t>
            </a:r>
            <a:r>
              <a:rPr lang="el-GR" sz="1800" noProof="1">
                <a:effectLst/>
              </a:rPr>
              <a:t>αναζωπύρωση του θρησκευτικού αισθήματος και η </a:t>
            </a:r>
            <a:r>
              <a:rPr lang="el-GR" sz="1800" noProof="1"/>
              <a:t>ανάδυση </a:t>
            </a:r>
            <a:r>
              <a:rPr lang="el-GR" sz="1800" noProof="1">
                <a:effectLst/>
              </a:rPr>
              <a:t>των θρησκευτικών κινημάτων είναι μία από τις πιο σημαντικές πτυχές της αυξανόμενης πολιτικής σημασίας του πολιτισμού. </a:t>
            </a:r>
          </a:p>
          <a:p>
            <a:r>
              <a:rPr lang="el-GR" sz="1800" noProof="1">
                <a:effectLst/>
              </a:rPr>
              <a:t>ένα από τα χαρακτηριστικά ορισμένων δυτικών κοινωνιών είναι ο επίσημος, συνταγματικός </a:t>
            </a:r>
            <a:r>
              <a:rPr lang="el-GR" sz="1800" b="1" noProof="1">
                <a:effectLst/>
              </a:rPr>
              <a:t>κοσμικισμός</a:t>
            </a:r>
            <a:r>
              <a:rPr lang="el-GR" sz="1800" noProof="1">
                <a:effectLst/>
              </a:rPr>
              <a:t>.</a:t>
            </a:r>
            <a:endParaRPr lang="el-GR" sz="1800" noProof="1"/>
          </a:p>
          <a:p>
            <a:r>
              <a:rPr lang="el-GR" sz="1800" noProof="1">
                <a:effectLst/>
              </a:rPr>
              <a:t>Στόχος κοσμικισμού: να περιορίσει τη θρησκεία σε μια </a:t>
            </a:r>
            <a:r>
              <a:rPr lang="el-GR" sz="1800" b="1" noProof="1">
                <a:effectLst/>
              </a:rPr>
              <a:t>ιδιωτική σφαίρα </a:t>
            </a:r>
            <a:r>
              <a:rPr lang="el-GR" sz="1800" noProof="1">
                <a:effectLst/>
              </a:rPr>
              <a:t>στην οποία οι άνθρωποι είναι ελεύθεροι να κάνουν ό,τι επιθυμούν, επιτρέποντας στη δημόσια ζωή να οργανωθεί σε αυστηρά κοσμική βάση. </a:t>
            </a:r>
            <a:endParaRPr lang="el-GR" sz="1800" noProof="1"/>
          </a:p>
          <a:p>
            <a:r>
              <a:rPr lang="el-GR" sz="1800" noProof="1">
                <a:effectLst/>
              </a:rPr>
              <a:t>Όμως από τα τέλη του 20</a:t>
            </a:r>
            <a:r>
              <a:rPr lang="el-GR" sz="1800" baseline="30000" noProof="1">
                <a:effectLst/>
              </a:rPr>
              <a:t>ου</a:t>
            </a:r>
            <a:r>
              <a:rPr lang="el-GR" sz="1800" noProof="1">
                <a:effectLst/>
              </a:rPr>
              <a:t> αιώνα, η θρησκεία έχει γίνει περισσότερο σημαντική, π.χ. </a:t>
            </a:r>
            <a:r>
              <a:rPr lang="el-GR" sz="1800" noProof="1"/>
              <a:t>«Ισλαμική Επανάσταση» στο Ιράν (1979), «νέα χριστιανική Δεξιά» στις ΗΠΑ, πολιτικός «ινδουισμός» και σιχισμός στην Ινδία, χριστιανισμός στη Ρωσία. </a:t>
            </a:r>
          </a:p>
          <a:p>
            <a:r>
              <a:rPr lang="el-GR" sz="1800" noProof="1"/>
              <a:t>Η θρησκεία ορίζει </a:t>
            </a:r>
            <a:r>
              <a:rPr lang="el-GR" sz="1800" noProof="1">
                <a:effectLst/>
              </a:rPr>
              <a:t>τα θεμέλια της ύπαρξης των ανθρώπων, προσδίδει ένα τελικό πλαίσιο αναφοράς και παρέχει έναν ηθικό προσανατολισμό σε έναν κόσμο στον οποίο επικρατεί όλο και περισσότερο ο </a:t>
            </a:r>
            <a:r>
              <a:rPr lang="el-GR" sz="1800" b="1" noProof="1">
                <a:effectLst/>
              </a:rPr>
              <a:t>ηθικός σχετικισμός</a:t>
            </a:r>
            <a:r>
              <a:rPr lang="el-GR" sz="1800" noProof="1">
                <a:effectLst/>
              </a:rPr>
              <a:t>. </a:t>
            </a:r>
          </a:p>
          <a:p>
            <a:r>
              <a:rPr lang="el-GR" sz="1800" noProof="1"/>
              <a:t>Η </a:t>
            </a:r>
            <a:r>
              <a:rPr lang="el-GR" sz="1800" b="1" noProof="1"/>
              <a:t>αναβίωση της θρησκείας</a:t>
            </a:r>
            <a:r>
              <a:rPr lang="el-GR" sz="1800" noProof="1"/>
              <a:t>:</a:t>
            </a:r>
            <a:r>
              <a:rPr lang="el-GR" sz="1800" b="1" noProof="1"/>
              <a:t> </a:t>
            </a:r>
          </a:p>
          <a:p>
            <a:pPr marL="342900" indent="-342900">
              <a:buFont typeface="+mj-lt"/>
              <a:buAutoNum type="arabicPeriod"/>
            </a:pPr>
            <a:r>
              <a:rPr lang="el-GR" sz="1800" noProof="1"/>
              <a:t>αποτελεί όλοένα και πιο σημαντικό στοιχείο </a:t>
            </a:r>
            <a:r>
              <a:rPr lang="el-GR" sz="1800" b="1" noProof="1"/>
              <a:t>κοινωνικού συντηρητισμού</a:t>
            </a:r>
            <a:r>
              <a:rPr lang="el-GR" sz="1800" noProof="1"/>
              <a:t>, </a:t>
            </a:r>
          </a:p>
          <a:p>
            <a:pPr marL="342900" indent="-342900">
              <a:buFont typeface="+mj-lt"/>
              <a:buAutoNum type="arabicPeriod"/>
            </a:pPr>
            <a:r>
              <a:rPr lang="el-GR" sz="1800" noProof="1">
                <a:effectLst/>
              </a:rPr>
              <a:t>αποκτά ολοένα και μεγαλύτερη σημασία για διάφορες μορφές εθνοτικού εθνικισμού και σε κάποιες περιπτώσεις αναδεικνύεται σε καθοριστικό χα- ρακτηριστικό τους και </a:t>
            </a:r>
          </a:p>
          <a:p>
            <a:pPr marL="342900" indent="-342900">
              <a:buFont typeface="+mj-lt"/>
              <a:buAutoNum type="arabicPeriod"/>
            </a:pPr>
            <a:r>
              <a:rPr lang="el-GR" sz="1800" noProof="1">
                <a:effectLst/>
              </a:rPr>
              <a:t>έχει κερδίσει τη μεγαλύτερη πολιτική επιρροή αποτελώντας τη βάση για μια μαχητική πολιτική και πολιτισμική αναγέννηση που βασίζεται στην πεποίθηση ότι «η πολιτική είναι θρησκεία» (θρησκευτικός φονταμενταλισμός).</a:t>
            </a:r>
            <a:br>
              <a:rPr lang="el-GR" sz="1800" noProof="1">
                <a:effectLst/>
              </a:rPr>
            </a:br>
            <a:endParaRPr lang="el-GR" sz="1800" noProof="1"/>
          </a:p>
          <a:p>
            <a:endParaRPr lang="el-GR" sz="1800" noProof="1">
              <a:effectLst/>
            </a:endParaRPr>
          </a:p>
          <a:p>
            <a:endParaRPr lang="el-GR" sz="1800" noProof="1"/>
          </a:p>
          <a:p>
            <a:endParaRPr lang="el-GR" sz="1800" noProof="1"/>
          </a:p>
        </p:txBody>
      </p:sp>
      <p:sp>
        <p:nvSpPr>
          <p:cNvPr id="4" name="TextBox 3">
            <a:extLst>
              <a:ext uri="{FF2B5EF4-FFF2-40B4-BE49-F238E27FC236}">
                <a16:creationId xmlns:a16="http://schemas.microsoft.com/office/drawing/2014/main" id="{266ED8C4-874E-DF6B-E07D-C49BAC4844F0}"/>
              </a:ext>
            </a:extLst>
          </p:cNvPr>
          <p:cNvSpPr txBox="1"/>
          <p:nvPr/>
        </p:nvSpPr>
        <p:spPr>
          <a:xfrm>
            <a:off x="11045144" y="174525"/>
            <a:ext cx="1267703" cy="352084"/>
          </a:xfrm>
          <a:prstGeom prst="rect">
            <a:avLst/>
          </a:prstGeom>
          <a:noFill/>
        </p:spPr>
        <p:txBody>
          <a:bodyPr wrap="square">
            <a:spAutoFit/>
          </a:bodyPr>
          <a:lstStyle>
            <a:defPPr>
              <a:defRPr lang="de-DE"/>
            </a:defPPr>
            <a:lvl1pPr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2pPr>
            <a:lvl3pPr marL="9144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3pPr>
            <a:lvl4pPr marL="13716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4pPr>
            <a:lvl5pPr marL="1828800" algn="l" rtl="0" eaLnBrk="0" fontAlgn="base" hangingPunct="0">
              <a:spcBef>
                <a:spcPct val="0"/>
              </a:spcBef>
              <a:spcAft>
                <a:spcPct val="0"/>
              </a:spcAft>
              <a:defRPr sz="3200" b="1"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3200" b="1" kern="1200">
                <a:solidFill>
                  <a:schemeClr val="tx1"/>
                </a:solidFill>
                <a:latin typeface="Arial" pitchFamily="-105" charset="0"/>
                <a:ea typeface="ＭＳ Ｐゴシック" pitchFamily="-105" charset="-128"/>
                <a:cs typeface="ＭＳ Ｐゴシック" pitchFamily="-105" charset="-128"/>
              </a:defRPr>
            </a:lvl9pPr>
          </a:lstStyle>
          <a:p>
            <a:pPr defTabSz="685800">
              <a:defRPr/>
            </a:pPr>
            <a:r>
              <a:rPr lang="en-US" sz="788" b="0" dirty="0">
                <a:solidFill>
                  <a:prstClr val="white">
                    <a:lumMod val="50000"/>
                  </a:prstClr>
                </a:solidFill>
              </a:rPr>
              <a:t>© </a:t>
            </a:r>
            <a:r>
              <a:rPr lang="el-GR" sz="788" b="0" dirty="0">
                <a:solidFill>
                  <a:prstClr val="white">
                    <a:lumMod val="50000"/>
                  </a:prstClr>
                </a:solidFill>
              </a:rPr>
              <a:t>Εκδόσεις Κριτική</a:t>
            </a:r>
            <a:r>
              <a:rPr lang="en-US" sz="788" b="0" dirty="0">
                <a:solidFill>
                  <a:prstClr val="white">
                    <a:lumMod val="50000"/>
                  </a:prstClr>
                </a:solidFill>
              </a:rPr>
              <a:t> </a:t>
            </a:r>
          </a:p>
          <a:p>
            <a:pPr defTabSz="685800">
              <a:defRPr/>
            </a:pPr>
            <a:r>
              <a:rPr lang="en-US" sz="900" b="0" dirty="0">
                <a:solidFill>
                  <a:prstClr val="white"/>
                </a:solidFill>
              </a:rPr>
              <a:t> </a:t>
            </a:r>
          </a:p>
        </p:txBody>
      </p:sp>
    </p:spTree>
    <p:extLst>
      <p:ext uri="{BB962C8B-B14F-4D97-AF65-F5344CB8AC3E}">
        <p14:creationId xmlns:p14="http://schemas.microsoft.com/office/powerpoint/2010/main" val="650665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348</TotalTime>
  <Words>2175</Words>
  <Application>Microsoft Office PowerPoint</Application>
  <PresentationFormat>Ευρεία οθόνη</PresentationFormat>
  <Paragraphs>127</Paragraphs>
  <Slides>14</Slides>
  <Notes>3</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2</vt:i4>
      </vt:variant>
      <vt:variant>
        <vt:lpstr>Τίτλοι διαφανειών</vt:lpstr>
      </vt:variant>
      <vt:variant>
        <vt:i4>14</vt:i4>
      </vt:variant>
    </vt:vector>
  </HeadingPairs>
  <TitlesOfParts>
    <vt:vector size="22" baseType="lpstr">
      <vt:lpstr>Aptos</vt:lpstr>
      <vt:lpstr>Aptos Display</vt:lpstr>
      <vt:lpstr>Arial</vt:lpstr>
      <vt:lpstr>Calibri</vt:lpstr>
      <vt:lpstr>Calibri Light</vt:lpstr>
      <vt:lpstr>Helvetica</vt:lpstr>
      <vt:lpstr>Office Theme</vt:lpstr>
      <vt:lpstr>1_Office Theme</vt:lpstr>
      <vt:lpstr>Παρουσίαση του PowerPoint</vt:lpstr>
      <vt:lpstr>Κεφάλαιο 9</vt:lpstr>
      <vt:lpstr>Ταυτότητα και πολιτισμός 1/2</vt:lpstr>
      <vt:lpstr>Ταυτότητα και πολιτισμός 2/2</vt:lpstr>
      <vt:lpstr>Παγκόσμιες ταυτότητες, παγκόσμιες ανισότητες</vt:lpstr>
      <vt:lpstr>Διαφορά και παγκόσμια κοινωνική διαμάχη</vt:lpstr>
      <vt:lpstr>Πολυπολιτισμικότητα</vt:lpstr>
      <vt:lpstr>Το τέλος της πολυπολιτισμικότητας;</vt:lpstr>
      <vt:lpstr>Θρησκεία και πολιτική 1/2</vt:lpstr>
      <vt:lpstr>Θρησκεία και πολιτική 2/2</vt:lpstr>
      <vt:lpstr>Η αναζωπύρωση του φονταμενταλισμού</vt:lpstr>
      <vt:lpstr>Πολιτισμική ηγεμονία: Από μια αμερικανική σε μια κινέζικη παγκόσμια τάξη; </vt:lpstr>
      <vt:lpstr>Ασιατικές αξίες</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Sofia Tipaldou</dc:creator>
  <cp:lastModifiedBy>ΚΑΛΛΙΟΠΗ ΤΣΙΤΟΥΡΑ</cp:lastModifiedBy>
  <cp:revision>118</cp:revision>
  <dcterms:created xsi:type="dcterms:W3CDTF">2025-09-22T10:29:03Z</dcterms:created>
  <dcterms:modified xsi:type="dcterms:W3CDTF">2025-10-06T06:43:00Z</dcterms:modified>
</cp:coreProperties>
</file>