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2" r:id="rId1"/>
  </p:sldMasterIdLst>
  <p:notesMasterIdLst>
    <p:notesMasterId r:id="rId15"/>
  </p:notesMasterIdLst>
  <p:sldIdLst>
    <p:sldId id="345" r:id="rId2"/>
    <p:sldId id="346" r:id="rId3"/>
    <p:sldId id="551" r:id="rId4"/>
    <p:sldId id="263" r:id="rId5"/>
    <p:sldId id="264" r:id="rId6"/>
    <p:sldId id="260" r:id="rId7"/>
    <p:sldId id="261" r:id="rId8"/>
    <p:sldId id="262" r:id="rId9"/>
    <p:sldId id="259" r:id="rId10"/>
    <p:sldId id="265" r:id="rId11"/>
    <p:sldId id="267" r:id="rId12"/>
    <p:sldId id="266" r:id="rId13"/>
    <p:sldId id="54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7120"/>
    <p:restoredTop sz="94696"/>
  </p:normalViewPr>
  <p:slideViewPr>
    <p:cSldViewPr snapToGrid="0">
      <p:cViewPr varScale="1">
        <p:scale>
          <a:sx n="100" d="100"/>
          <a:sy n="100" d="100"/>
        </p:scale>
        <p:origin x="72"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E521B7-2144-7A42-B3BC-F5666C99DD29}" type="datetimeFigureOut">
              <a:rPr lang="en-GR" smtClean="0"/>
              <a:t>10/06/2025</a:t>
            </a:fld>
            <a:endParaRPr lang="en-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C29FA5-7879-CB4D-ADE9-47B1E3FD16F3}" type="slidenum">
              <a:rPr lang="en-GR" smtClean="0"/>
              <a:t>‹#›</a:t>
            </a:fld>
            <a:endParaRPr lang="en-GR"/>
          </a:p>
        </p:txBody>
      </p:sp>
    </p:spTree>
    <p:extLst>
      <p:ext uri="{BB962C8B-B14F-4D97-AF65-F5344CB8AC3E}">
        <p14:creationId xmlns:p14="http://schemas.microsoft.com/office/powerpoint/2010/main" val="2577445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AFC29FA5-7879-CB4D-ADE9-47B1E3FD16F3}" type="slidenum">
              <a:rPr lang="en-GR" smtClean="0"/>
              <a:t>1</a:t>
            </a:fld>
            <a:endParaRPr lang="en-GR"/>
          </a:p>
        </p:txBody>
      </p:sp>
    </p:spTree>
    <p:extLst>
      <p:ext uri="{BB962C8B-B14F-4D97-AF65-F5344CB8AC3E}">
        <p14:creationId xmlns:p14="http://schemas.microsoft.com/office/powerpoint/2010/main" val="2581501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p:cNvSpPr>
            <a:spLocks noGrp="1"/>
          </p:cNvSpPr>
          <p:nvPr>
            <p:ph type="ftr" sz="quarter" idx="11"/>
          </p:nvPr>
        </p:nvSpPr>
        <p:spPr/>
        <p:txBody>
          <a:bodyPr/>
          <a:lstStyle/>
          <a:p>
            <a:endParaRPr lang="en-GR"/>
          </a:p>
        </p:txBody>
      </p:sp>
      <p:sp>
        <p:nvSpPr>
          <p:cNvPr id="6" name="Slide Number Placeholder 5"/>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419197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p:cNvSpPr>
            <a:spLocks noGrp="1"/>
          </p:cNvSpPr>
          <p:nvPr>
            <p:ph type="ftr" sz="quarter" idx="11"/>
          </p:nvPr>
        </p:nvSpPr>
        <p:spPr/>
        <p:txBody>
          <a:bodyPr/>
          <a:lstStyle/>
          <a:p>
            <a:endParaRPr lang="en-GR"/>
          </a:p>
        </p:txBody>
      </p:sp>
      <p:sp>
        <p:nvSpPr>
          <p:cNvPr id="6" name="Slide Number Placeholder 5"/>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3281165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p:cNvSpPr>
            <a:spLocks noGrp="1"/>
          </p:cNvSpPr>
          <p:nvPr>
            <p:ph type="ftr" sz="quarter" idx="11"/>
          </p:nvPr>
        </p:nvSpPr>
        <p:spPr/>
        <p:txBody>
          <a:bodyPr/>
          <a:lstStyle/>
          <a:p>
            <a:endParaRPr lang="en-GR"/>
          </a:p>
        </p:txBody>
      </p:sp>
      <p:sp>
        <p:nvSpPr>
          <p:cNvPr id="6" name="Slide Number Placeholder 5"/>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16759601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50"/>
        <p:cNvGrpSpPr/>
        <p:nvPr/>
      </p:nvGrpSpPr>
      <p:grpSpPr>
        <a:xfrm>
          <a:off x="0" y="0"/>
          <a:ext cx="0" cy="0"/>
          <a:chOff x="0" y="0"/>
          <a:chExt cx="0" cy="0"/>
        </a:xfrm>
      </p:grpSpPr>
      <p:sp>
        <p:nvSpPr>
          <p:cNvPr id="51" name="Google Shape;51;p11"/>
          <p:cNvSpPr txBox="1">
            <a:spLocks noGrp="1"/>
          </p:cNvSpPr>
          <p:nvPr>
            <p:ph type="title"/>
          </p:nvPr>
        </p:nvSpPr>
        <p:spPr>
          <a:xfrm>
            <a:off x="415600" y="593367"/>
            <a:ext cx="11360800" cy="763600"/>
          </a:xfrm>
          <a:prstGeom prst="rect">
            <a:avLst/>
          </a:prstGeom>
        </p:spPr>
        <p:txBody>
          <a:bodyPr spcFirstLastPara="1" wrap="square" lIns="685800" tIns="34275" rIns="685800" bIns="34275" anchor="ctr" anchorCtr="0">
            <a:noAutofit/>
          </a:bodyPr>
          <a:lstStyle>
            <a:lvl1pPr lvl="0" rtl="0">
              <a:spcBef>
                <a:spcPts val="0"/>
              </a:spcBef>
              <a:spcAft>
                <a:spcPts val="0"/>
              </a:spcAft>
              <a:buSzPts val="23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52" name="Google Shape;52;p11"/>
          <p:cNvSpPr txBox="1">
            <a:spLocks noGrp="1"/>
          </p:cNvSpPr>
          <p:nvPr>
            <p:ph type="body" idx="1"/>
          </p:nvPr>
        </p:nvSpPr>
        <p:spPr>
          <a:xfrm>
            <a:off x="415600" y="1536633"/>
            <a:ext cx="11360800" cy="4555200"/>
          </a:xfrm>
          <a:prstGeom prst="rect">
            <a:avLst/>
          </a:prstGeom>
        </p:spPr>
        <p:txBody>
          <a:bodyPr spcFirstLastPara="1" wrap="square" lIns="68575" tIns="34275" rIns="68575" bIns="34275" anchor="t" anchorCtr="0">
            <a:noAutofit/>
          </a:bodyPr>
          <a:lstStyle>
            <a:lvl1pPr marL="457189" lvl="0" indent="-336542" rtl="0">
              <a:spcBef>
                <a:spcPts val="1100"/>
              </a:spcBef>
              <a:spcAft>
                <a:spcPts val="0"/>
              </a:spcAft>
              <a:buSzPts val="1700"/>
              <a:buChar char="▪"/>
              <a:defRPr/>
            </a:lvl1pPr>
            <a:lvl2pPr marL="914378" lvl="1" indent="-323842" rtl="0">
              <a:spcBef>
                <a:spcPts val="200"/>
              </a:spcBef>
              <a:spcAft>
                <a:spcPts val="0"/>
              </a:spcAft>
              <a:buSzPts val="1500"/>
              <a:buChar char="▪"/>
              <a:defRPr/>
            </a:lvl2pPr>
            <a:lvl3pPr marL="1371566" lvl="2" indent="-317492" rtl="0">
              <a:spcBef>
                <a:spcPts val="200"/>
              </a:spcBef>
              <a:spcAft>
                <a:spcPts val="0"/>
              </a:spcAft>
              <a:buSzPts val="1400"/>
              <a:buChar char="▪"/>
              <a:defRPr/>
            </a:lvl3pPr>
            <a:lvl4pPr marL="1828754" lvl="3" indent="-304793" rtl="0">
              <a:spcBef>
                <a:spcPts val="0"/>
              </a:spcBef>
              <a:spcAft>
                <a:spcPts val="0"/>
              </a:spcAft>
              <a:buSzPts val="1200"/>
              <a:buChar char="▪"/>
              <a:defRPr/>
            </a:lvl4pPr>
            <a:lvl5pPr marL="2285943" lvl="4" indent="-304793" rtl="0">
              <a:spcBef>
                <a:spcPts val="0"/>
              </a:spcBef>
              <a:spcAft>
                <a:spcPts val="0"/>
              </a:spcAft>
              <a:buSzPts val="1200"/>
              <a:buChar char="▪"/>
              <a:defRPr/>
            </a:lvl5pPr>
            <a:lvl6pPr marL="2743132" lvl="5" indent="-304793" rtl="0">
              <a:spcBef>
                <a:spcPts val="0"/>
              </a:spcBef>
              <a:spcAft>
                <a:spcPts val="0"/>
              </a:spcAft>
              <a:buSzPts val="1200"/>
              <a:buChar char="▪"/>
              <a:defRPr/>
            </a:lvl6pPr>
            <a:lvl7pPr marL="3200320" lvl="6" indent="-304793" rtl="0">
              <a:spcBef>
                <a:spcPts val="0"/>
              </a:spcBef>
              <a:spcAft>
                <a:spcPts val="0"/>
              </a:spcAft>
              <a:buSzPts val="1200"/>
              <a:buChar char="▪"/>
              <a:defRPr/>
            </a:lvl7pPr>
            <a:lvl8pPr marL="3657509" lvl="7" indent="-304793" rtl="0">
              <a:spcBef>
                <a:spcPts val="0"/>
              </a:spcBef>
              <a:spcAft>
                <a:spcPts val="0"/>
              </a:spcAft>
              <a:buSzPts val="1200"/>
              <a:buChar char="▪"/>
              <a:defRPr/>
            </a:lvl8pPr>
            <a:lvl9pPr marL="4114697" lvl="8" indent="-304793" rtl="0">
              <a:spcBef>
                <a:spcPts val="0"/>
              </a:spcBef>
              <a:spcAft>
                <a:spcPts val="0"/>
              </a:spcAft>
              <a:buSzPts val="1200"/>
              <a:buChar char="▪"/>
              <a:defRPr/>
            </a:lvl9pPr>
          </a:lstStyle>
          <a:p>
            <a:endParaRPr/>
          </a:p>
        </p:txBody>
      </p:sp>
    </p:spTree>
    <p:extLst>
      <p:ext uri="{BB962C8B-B14F-4D97-AF65-F5344CB8AC3E}">
        <p14:creationId xmlns:p14="http://schemas.microsoft.com/office/powerpoint/2010/main" val="22484881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Bulleted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2" name="Text Placeholder 11"/>
          <p:cNvSpPr>
            <a:spLocks noGrp="1"/>
          </p:cNvSpPr>
          <p:nvPr>
            <p:ph type="body" sz="quarter" idx="17" hasCustomPrompt="1"/>
          </p:nvPr>
        </p:nvSpPr>
        <p:spPr>
          <a:xfrm>
            <a:off x="743578" y="1638300"/>
            <a:ext cx="10711543" cy="4394200"/>
          </a:xfrm>
        </p:spPr>
        <p:txBody>
          <a:bodyPr>
            <a:normAutofit/>
          </a:bodyPr>
          <a:lstStyle>
            <a:lvl1pPr marL="257175" indent="-257175">
              <a:buClr>
                <a:srgbClr val="004A78"/>
              </a:buClr>
              <a:buFont typeface="Arial" charset="0"/>
              <a:buChar char="•"/>
              <a:defRPr sz="1500">
                <a:solidFill>
                  <a:srgbClr val="000000"/>
                </a:solidFill>
              </a:defRPr>
            </a:lvl1pPr>
            <a:lvl2pPr marL="514350" marR="0" indent="-171450" algn="l" defTabSz="685800" rtl="0" eaLnBrk="1" fontAlgn="base" latinLnBrk="0" hangingPunct="1">
              <a:lnSpc>
                <a:spcPct val="90000"/>
              </a:lnSpc>
              <a:spcBef>
                <a:spcPts val="375"/>
              </a:spcBef>
              <a:spcAft>
                <a:spcPct val="0"/>
              </a:spcAft>
              <a:buClr>
                <a:srgbClr val="FF6300"/>
              </a:buClr>
              <a:buSzTx/>
              <a:buFont typeface="Arial" charset="0"/>
              <a:buChar char="•"/>
              <a:tabLst/>
              <a:defRPr sz="1500" baseline="0"/>
            </a:lvl2pPr>
            <a:lvl3pPr marL="857250" indent="-171450">
              <a:buClr>
                <a:srgbClr val="000000"/>
              </a:buClr>
              <a:buFont typeface="Arial" charset="0"/>
              <a:buChar char="•"/>
              <a:defRPr sz="1500"/>
            </a:lvl3pPr>
            <a:lvl4pPr marL="1200150" indent="-171450">
              <a:buClr>
                <a:srgbClr val="000000"/>
              </a:buClr>
              <a:buSzPct val="50000"/>
              <a:buFont typeface="Calibri" charset="0"/>
              <a:buChar char="▶"/>
              <a:defRPr sz="1500"/>
            </a:lvl4pPr>
            <a:lvl5pPr marL="1543050" indent="-171450">
              <a:buClr>
                <a:srgbClr val="000000"/>
              </a:buClr>
              <a:buFont typeface="Helvetica" charset="0"/>
              <a:buChar char="⁃"/>
              <a:defRPr sz="1500"/>
            </a:lvl5pPr>
          </a:lstStyle>
          <a:p>
            <a:pPr lvl="0"/>
            <a:r>
              <a:rPr lang="en-US" dirty="0"/>
              <a:t>Click to add text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 </a:t>
            </a:r>
            <a:r>
              <a:rPr lang="en-US" dirty="0" err="1"/>
              <a:t>nullam</a:t>
            </a:r>
            <a:r>
              <a:rPr lang="en-US" dirty="0"/>
              <a:t> non.</a:t>
            </a:r>
          </a:p>
          <a:p>
            <a:pPr lvl="0"/>
            <a:r>
              <a:rPr lang="en-US" dirty="0" err="1"/>
              <a:t>Mauris</a:t>
            </a:r>
            <a:r>
              <a:rPr lang="en-US" dirty="0"/>
              <a:t> a </a:t>
            </a:r>
            <a:r>
              <a:rPr lang="en-US" dirty="0" err="1"/>
              <a:t>diam</a:t>
            </a:r>
            <a:r>
              <a:rPr lang="en-US" dirty="0"/>
              <a:t> </a:t>
            </a:r>
            <a:r>
              <a:rPr lang="en-US" dirty="0" err="1"/>
              <a:t>maecenas</a:t>
            </a:r>
            <a:r>
              <a:rPr lang="en-US" dirty="0"/>
              <a:t> </a:t>
            </a:r>
            <a:r>
              <a:rPr lang="en-US" dirty="0" err="1"/>
              <a:t>sed</a:t>
            </a:r>
            <a:r>
              <a:rPr lang="en-US" dirty="0"/>
              <a:t> </a:t>
            </a:r>
            <a:r>
              <a:rPr lang="en-US" dirty="0" err="1"/>
              <a:t>enim</a:t>
            </a:r>
            <a:r>
              <a:rPr lang="en-US" dirty="0"/>
              <a:t> </a:t>
            </a:r>
            <a:r>
              <a:rPr lang="en-US" dirty="0" err="1"/>
              <a:t>ut</a:t>
            </a:r>
            <a:r>
              <a:rPr lang="en-US" dirty="0"/>
              <a:t> </a:t>
            </a:r>
            <a:r>
              <a:rPr lang="en-US" dirty="0" err="1"/>
              <a:t>sem</a:t>
            </a:r>
            <a:r>
              <a:rPr lang="en-US" dirty="0"/>
              <a:t> </a:t>
            </a:r>
            <a:r>
              <a:rPr lang="en-US" dirty="0" err="1"/>
              <a:t>viverra</a:t>
            </a:r>
            <a:r>
              <a:rPr lang="en-US" dirty="0"/>
              <a:t>.</a:t>
            </a:r>
          </a:p>
          <a:p>
            <a:pPr lvl="0"/>
            <a:r>
              <a:rPr lang="en-US" dirty="0" err="1"/>
              <a:t>Sed</a:t>
            </a:r>
            <a:r>
              <a:rPr lang="en-US" dirty="0"/>
              <a:t> </a:t>
            </a:r>
            <a:r>
              <a:rPr lang="en-US" dirty="0" err="1"/>
              <a:t>ullamcorper</a:t>
            </a:r>
            <a:r>
              <a:rPr lang="en-US" dirty="0"/>
              <a:t> </a:t>
            </a:r>
            <a:r>
              <a:rPr lang="en-US" dirty="0" err="1"/>
              <a:t>morbi</a:t>
            </a:r>
            <a:r>
              <a:rPr lang="en-US" dirty="0"/>
              <a:t> </a:t>
            </a:r>
            <a:r>
              <a:rPr lang="en-US" dirty="0" err="1"/>
              <a:t>tincidunt</a:t>
            </a:r>
            <a:r>
              <a:rPr lang="en-US" dirty="0"/>
              <a:t> </a:t>
            </a:r>
            <a:r>
              <a:rPr lang="en-US" dirty="0" err="1"/>
              <a:t>ornare</a:t>
            </a:r>
            <a:r>
              <a:rPr lang="en-US" dirty="0"/>
              <a:t>. Sit </a:t>
            </a:r>
            <a:r>
              <a:rPr lang="en-US" dirty="0" err="1"/>
              <a:t>amet</a:t>
            </a:r>
            <a:r>
              <a:rPr lang="en-US" dirty="0"/>
              <a:t> </a:t>
            </a:r>
            <a:r>
              <a:rPr lang="en-US" dirty="0" err="1"/>
              <a:t>volutpat</a:t>
            </a:r>
            <a:r>
              <a:rPr lang="en-US" dirty="0"/>
              <a:t> </a:t>
            </a:r>
            <a:r>
              <a:rPr lang="en-US" dirty="0" err="1"/>
              <a:t>consequat</a:t>
            </a:r>
            <a:r>
              <a:rPr lang="en-US" dirty="0"/>
              <a:t> </a:t>
            </a:r>
            <a:r>
              <a:rPr lang="en-US" dirty="0" err="1"/>
              <a:t>mauris</a:t>
            </a:r>
            <a:r>
              <a:rPr lang="en-US" dirty="0"/>
              <a:t> </a:t>
            </a:r>
            <a:r>
              <a:rPr lang="en-US" dirty="0" err="1"/>
              <a:t>nunc</a:t>
            </a:r>
            <a:r>
              <a:rPr lang="en-US" dirty="0"/>
              <a:t> </a:t>
            </a:r>
            <a:r>
              <a:rPr lang="en-US" dirty="0" err="1"/>
              <a:t>congue</a:t>
            </a:r>
            <a:r>
              <a:rPr lang="en-US" dirty="0"/>
              <a:t> nisi. </a:t>
            </a:r>
            <a:r>
              <a:rPr lang="en-US" dirty="0" err="1"/>
              <a:t>Mauris</a:t>
            </a:r>
            <a:r>
              <a:rPr lang="en-US" dirty="0"/>
              <a:t> sit </a:t>
            </a:r>
            <a:r>
              <a:rPr lang="en-US" dirty="0" err="1"/>
              <a:t>amet</a:t>
            </a:r>
            <a:r>
              <a:rPr lang="en-US" dirty="0"/>
              <a:t> </a:t>
            </a:r>
            <a:r>
              <a:rPr lang="en-US" dirty="0" err="1"/>
              <a:t>massa</a:t>
            </a:r>
            <a:r>
              <a:rPr lang="en-US" dirty="0"/>
              <a:t> vitae.</a:t>
            </a:r>
          </a:p>
          <a:p>
            <a:pPr lvl="0"/>
            <a:r>
              <a:rPr lang="en-US" dirty="0" err="1"/>
              <a:t>Consectetur</a:t>
            </a:r>
            <a:r>
              <a:rPr lang="en-US" dirty="0"/>
              <a:t> libero id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a:t>
            </a:r>
          </a:p>
          <a:p>
            <a:pPr lvl="0"/>
            <a:r>
              <a:rPr lang="en-US" dirty="0" err="1"/>
              <a:t>Nulla</a:t>
            </a:r>
            <a:r>
              <a:rPr lang="en-US" dirty="0"/>
              <a:t> </a:t>
            </a:r>
            <a:r>
              <a:rPr lang="en-US" dirty="0" err="1"/>
              <a:t>facilisi</a:t>
            </a:r>
            <a:r>
              <a:rPr lang="en-US" dirty="0"/>
              <a:t> </a:t>
            </a:r>
            <a:r>
              <a:rPr lang="en-US" dirty="0" err="1"/>
              <a:t>morbi</a:t>
            </a:r>
            <a:r>
              <a:rPr lang="en-US" dirty="0"/>
              <a:t> tempus </a:t>
            </a:r>
            <a:r>
              <a:rPr lang="en-US" dirty="0" err="1"/>
              <a:t>iaculis</a:t>
            </a:r>
            <a:r>
              <a:rPr lang="en-US" dirty="0"/>
              <a:t> </a:t>
            </a:r>
            <a:r>
              <a:rPr lang="en-US" dirty="0" err="1"/>
              <a:t>urna</a:t>
            </a:r>
            <a:r>
              <a:rPr lang="en-US" dirty="0"/>
              <a:t> id </a:t>
            </a:r>
            <a:r>
              <a:rPr lang="en-US" dirty="0" err="1"/>
              <a:t>volutpat</a:t>
            </a:r>
            <a:r>
              <a:rPr lang="en-US" dirty="0"/>
              <a:t> lacus. </a:t>
            </a:r>
            <a:r>
              <a:rPr lang="en-US" dirty="0" err="1"/>
              <a:t>Imperdiet</a:t>
            </a:r>
            <a:r>
              <a:rPr lang="en-US" dirty="0"/>
              <a:t> </a:t>
            </a:r>
            <a:r>
              <a:rPr lang="en-US" dirty="0" err="1"/>
              <a:t>nulla</a:t>
            </a:r>
            <a:r>
              <a:rPr lang="en-US" dirty="0"/>
              <a:t> </a:t>
            </a:r>
            <a:r>
              <a:rPr lang="en-US" dirty="0" err="1"/>
              <a:t>malesuada</a:t>
            </a:r>
            <a:r>
              <a:rPr lang="en-US" dirty="0"/>
              <a:t> </a:t>
            </a:r>
            <a:r>
              <a:rPr lang="en-US" dirty="0" err="1"/>
              <a:t>pellentesque</a:t>
            </a:r>
            <a:r>
              <a:rPr lang="en-US" dirty="0"/>
              <a:t> </a:t>
            </a:r>
            <a:r>
              <a:rPr lang="en-US" dirty="0" err="1"/>
              <a:t>elit</a:t>
            </a:r>
            <a:r>
              <a:rPr lang="en-US" dirty="0"/>
              <a:t> </a:t>
            </a:r>
            <a:r>
              <a:rPr lang="en-US" dirty="0" err="1"/>
              <a:t>eget</a:t>
            </a:r>
            <a:r>
              <a:rPr lang="en-US" dirty="0"/>
              <a:t> gravida cum </a:t>
            </a:r>
            <a:r>
              <a:rPr lang="en-US" dirty="0" err="1"/>
              <a:t>sociis</a:t>
            </a:r>
            <a:r>
              <a:rPr lang="en-US" dirty="0"/>
              <a:t>.</a:t>
            </a:r>
          </a:p>
          <a:p>
            <a:pPr lvl="0"/>
            <a:r>
              <a:rPr lang="en-US" dirty="0" err="1"/>
              <a:t>Sed</a:t>
            </a:r>
            <a:r>
              <a:rPr lang="en-US" dirty="0"/>
              <a:t> </a:t>
            </a:r>
            <a:r>
              <a:rPr lang="en-US" dirty="0" err="1"/>
              <a:t>velit</a:t>
            </a:r>
            <a:r>
              <a:rPr lang="en-US" dirty="0"/>
              <a:t> </a:t>
            </a:r>
            <a:r>
              <a:rPr lang="en-US" dirty="0" err="1"/>
              <a:t>dignissim</a:t>
            </a:r>
            <a:r>
              <a:rPr lang="en-US" dirty="0"/>
              <a:t> </a:t>
            </a:r>
            <a:r>
              <a:rPr lang="en-US" dirty="0" err="1"/>
              <a:t>sodales</a:t>
            </a:r>
            <a:r>
              <a:rPr lang="en-US" dirty="0"/>
              <a:t> </a:t>
            </a:r>
            <a:r>
              <a:rPr lang="en-US" dirty="0" err="1"/>
              <a:t>ut.</a:t>
            </a:r>
            <a:endParaRPr lang="en-US" dirty="0"/>
          </a:p>
        </p:txBody>
      </p:sp>
    </p:spTree>
    <p:extLst>
      <p:ext uri="{BB962C8B-B14F-4D97-AF65-F5344CB8AC3E}">
        <p14:creationId xmlns:p14="http://schemas.microsoft.com/office/powerpoint/2010/main" val="3428565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p:cNvSpPr>
            <a:spLocks noGrp="1"/>
          </p:cNvSpPr>
          <p:nvPr>
            <p:ph type="ftr" sz="quarter" idx="11"/>
          </p:nvPr>
        </p:nvSpPr>
        <p:spPr/>
        <p:txBody>
          <a:bodyPr/>
          <a:lstStyle/>
          <a:p>
            <a:endParaRPr lang="en-GR"/>
          </a:p>
        </p:txBody>
      </p:sp>
      <p:sp>
        <p:nvSpPr>
          <p:cNvPr id="6" name="Slide Number Placeholder 5"/>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3012499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p:cNvSpPr>
            <a:spLocks noGrp="1"/>
          </p:cNvSpPr>
          <p:nvPr>
            <p:ph type="ftr" sz="quarter" idx="11"/>
          </p:nvPr>
        </p:nvSpPr>
        <p:spPr/>
        <p:txBody>
          <a:bodyPr/>
          <a:lstStyle/>
          <a:p>
            <a:endParaRPr lang="en-GR"/>
          </a:p>
        </p:txBody>
      </p:sp>
      <p:sp>
        <p:nvSpPr>
          <p:cNvPr id="6" name="Slide Number Placeholder 5"/>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2516614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8CF425E7-4F47-B94B-9AB3-72DB891E7662}" type="datetimeFigureOut">
              <a:rPr lang="en-GR" smtClean="0"/>
              <a:t>10/06/2025</a:t>
            </a:fld>
            <a:endParaRPr lang="en-GR"/>
          </a:p>
        </p:txBody>
      </p:sp>
      <p:sp>
        <p:nvSpPr>
          <p:cNvPr id="6" name="Footer Placeholder 5"/>
          <p:cNvSpPr>
            <a:spLocks noGrp="1"/>
          </p:cNvSpPr>
          <p:nvPr>
            <p:ph type="ftr" sz="quarter" idx="11"/>
          </p:nvPr>
        </p:nvSpPr>
        <p:spPr/>
        <p:txBody>
          <a:bodyPr/>
          <a:lstStyle/>
          <a:p>
            <a:endParaRPr lang="en-GR"/>
          </a:p>
        </p:txBody>
      </p:sp>
      <p:sp>
        <p:nvSpPr>
          <p:cNvPr id="7" name="Slide Number Placeholder 6"/>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1709103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8CF425E7-4F47-B94B-9AB3-72DB891E7662}" type="datetimeFigureOut">
              <a:rPr lang="en-GR" smtClean="0"/>
              <a:t>10/06/2025</a:t>
            </a:fld>
            <a:endParaRPr lang="en-GR"/>
          </a:p>
        </p:txBody>
      </p:sp>
      <p:sp>
        <p:nvSpPr>
          <p:cNvPr id="8" name="Footer Placeholder 7"/>
          <p:cNvSpPr>
            <a:spLocks noGrp="1"/>
          </p:cNvSpPr>
          <p:nvPr>
            <p:ph type="ftr" sz="quarter" idx="11"/>
          </p:nvPr>
        </p:nvSpPr>
        <p:spPr/>
        <p:txBody>
          <a:bodyPr/>
          <a:lstStyle/>
          <a:p>
            <a:endParaRPr lang="en-GR"/>
          </a:p>
        </p:txBody>
      </p:sp>
      <p:sp>
        <p:nvSpPr>
          <p:cNvPr id="9" name="Slide Number Placeholder 8"/>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411514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8CF425E7-4F47-B94B-9AB3-72DB891E7662}" type="datetimeFigureOut">
              <a:rPr lang="en-GR" smtClean="0"/>
              <a:t>10/06/2025</a:t>
            </a:fld>
            <a:endParaRPr lang="en-GR"/>
          </a:p>
        </p:txBody>
      </p:sp>
      <p:sp>
        <p:nvSpPr>
          <p:cNvPr id="4" name="Footer Placeholder 3"/>
          <p:cNvSpPr>
            <a:spLocks noGrp="1"/>
          </p:cNvSpPr>
          <p:nvPr>
            <p:ph type="ftr" sz="quarter" idx="11"/>
          </p:nvPr>
        </p:nvSpPr>
        <p:spPr/>
        <p:txBody>
          <a:bodyPr/>
          <a:lstStyle/>
          <a:p>
            <a:endParaRPr lang="en-GR"/>
          </a:p>
        </p:txBody>
      </p:sp>
      <p:sp>
        <p:nvSpPr>
          <p:cNvPr id="5" name="Slide Number Placeholder 4"/>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480850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F425E7-4F47-B94B-9AB3-72DB891E7662}" type="datetimeFigureOut">
              <a:rPr lang="en-GR" smtClean="0"/>
              <a:t>10/06/2025</a:t>
            </a:fld>
            <a:endParaRPr lang="en-GR"/>
          </a:p>
        </p:txBody>
      </p:sp>
      <p:sp>
        <p:nvSpPr>
          <p:cNvPr id="3" name="Footer Placeholder 2"/>
          <p:cNvSpPr>
            <a:spLocks noGrp="1"/>
          </p:cNvSpPr>
          <p:nvPr>
            <p:ph type="ftr" sz="quarter" idx="11"/>
          </p:nvPr>
        </p:nvSpPr>
        <p:spPr/>
        <p:txBody>
          <a:bodyPr/>
          <a:lstStyle/>
          <a:p>
            <a:endParaRPr lang="en-GR"/>
          </a:p>
        </p:txBody>
      </p:sp>
      <p:sp>
        <p:nvSpPr>
          <p:cNvPr id="4" name="Slide Number Placeholder 3"/>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3908389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8CF425E7-4F47-B94B-9AB3-72DB891E7662}" type="datetimeFigureOut">
              <a:rPr lang="en-GR" smtClean="0"/>
              <a:t>10/06/2025</a:t>
            </a:fld>
            <a:endParaRPr lang="en-GR"/>
          </a:p>
        </p:txBody>
      </p:sp>
      <p:sp>
        <p:nvSpPr>
          <p:cNvPr id="6" name="Footer Placeholder 5"/>
          <p:cNvSpPr>
            <a:spLocks noGrp="1"/>
          </p:cNvSpPr>
          <p:nvPr>
            <p:ph type="ftr" sz="quarter" idx="11"/>
          </p:nvPr>
        </p:nvSpPr>
        <p:spPr/>
        <p:txBody>
          <a:bodyPr/>
          <a:lstStyle/>
          <a:p>
            <a:endParaRPr lang="en-GR"/>
          </a:p>
        </p:txBody>
      </p:sp>
      <p:sp>
        <p:nvSpPr>
          <p:cNvPr id="7" name="Slide Number Placeholder 6"/>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9397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8CF425E7-4F47-B94B-9AB3-72DB891E7662}" type="datetimeFigureOut">
              <a:rPr lang="en-GR" smtClean="0"/>
              <a:t>10/06/2025</a:t>
            </a:fld>
            <a:endParaRPr lang="en-GR"/>
          </a:p>
        </p:txBody>
      </p:sp>
      <p:sp>
        <p:nvSpPr>
          <p:cNvPr id="6" name="Footer Placeholder 5"/>
          <p:cNvSpPr>
            <a:spLocks noGrp="1"/>
          </p:cNvSpPr>
          <p:nvPr>
            <p:ph type="ftr" sz="quarter" idx="11"/>
          </p:nvPr>
        </p:nvSpPr>
        <p:spPr/>
        <p:txBody>
          <a:bodyPr/>
          <a:lstStyle/>
          <a:p>
            <a:endParaRPr lang="en-GR"/>
          </a:p>
        </p:txBody>
      </p:sp>
      <p:sp>
        <p:nvSpPr>
          <p:cNvPr id="7" name="Slide Number Placeholder 6"/>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1176251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CF425E7-4F47-B94B-9AB3-72DB891E7662}" type="datetimeFigureOut">
              <a:rPr lang="en-GR" smtClean="0"/>
              <a:t>10/06/2025</a:t>
            </a:fld>
            <a:endParaRPr lang="en-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0BD1FCA-7F21-8149-9BCA-29B57E29056A}" type="slidenum">
              <a:rPr lang="en-GR" smtClean="0"/>
              <a:t>‹#›</a:t>
            </a:fld>
            <a:endParaRPr lang="en-GR"/>
          </a:p>
        </p:txBody>
      </p:sp>
    </p:spTree>
    <p:extLst>
      <p:ext uri="{BB962C8B-B14F-4D97-AF65-F5344CB8AC3E}">
        <p14:creationId xmlns:p14="http://schemas.microsoft.com/office/powerpoint/2010/main" val="817525564"/>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11B32A22-5035-793E-6DB0-4D68689B51AC}"/>
              </a:ext>
            </a:extLst>
          </p:cNvPr>
          <p:cNvPicPr>
            <a:picLocks noChangeAspect="1" noChangeArrowheads="1"/>
          </p:cNvPicPr>
          <p:nvPr/>
        </p:nvPicPr>
        <p:blipFill>
          <a:blip r:embed="rId3"/>
          <a:srcRect/>
          <a:stretch/>
        </p:blipFill>
        <p:spPr bwMode="auto">
          <a:xfrm>
            <a:off x="1070499" y="1307301"/>
            <a:ext cx="2794709" cy="3861111"/>
          </a:xfrm>
          <a:prstGeom prst="rect">
            <a:avLst/>
          </a:prstGeom>
          <a:ln>
            <a:noFill/>
          </a:ln>
          <a:effectLst>
            <a:outerShdw blurRad="292100" dist="139700" dir="2700000" algn="tl" rotWithShape="0">
              <a:srgbClr val="333333">
                <a:alpha val="65000"/>
              </a:srgbClr>
            </a:outerShdw>
          </a:effectLst>
        </p:spPr>
      </p:pic>
      <p:sp>
        <p:nvSpPr>
          <p:cNvPr id="15" name="Θέση κειμένου 14">
            <a:extLst>
              <a:ext uri="{FF2B5EF4-FFF2-40B4-BE49-F238E27FC236}">
                <a16:creationId xmlns:a16="http://schemas.microsoft.com/office/drawing/2014/main" id="{41F7B27A-147C-502B-7B2F-4020DDF91262}"/>
              </a:ext>
            </a:extLst>
          </p:cNvPr>
          <p:cNvSpPr>
            <a:spLocks noGrp="1"/>
          </p:cNvSpPr>
          <p:nvPr>
            <p:ph type="body" idx="1"/>
          </p:nvPr>
        </p:nvSpPr>
        <p:spPr>
          <a:xfrm>
            <a:off x="4507253" y="1274170"/>
            <a:ext cx="5953125" cy="4239269"/>
          </a:xfrm>
        </p:spPr>
        <p:txBody>
          <a:bodyPr/>
          <a:lstStyle/>
          <a:p>
            <a:pPr marL="120647" indent="0" algn="ctr">
              <a:buNone/>
            </a:pPr>
            <a:r>
              <a:rPr lang="en-US" dirty="0">
                <a:latin typeface="+mj-lt"/>
                <a:cs typeface="Calibri Light" panose="020F0302020204030204" pitchFamily="34" charset="0"/>
              </a:rPr>
              <a:t>Andrew Heywood, Ben Whitham</a:t>
            </a:r>
            <a:endParaRPr lang="el-GR" dirty="0">
              <a:latin typeface="+mj-lt"/>
              <a:cs typeface="Calibri Light" panose="020F0302020204030204" pitchFamily="34" charset="0"/>
            </a:endParaRPr>
          </a:p>
          <a:p>
            <a:pPr marL="120647" indent="0" algn="ctr">
              <a:buNone/>
            </a:pPr>
            <a:endParaRPr lang="en-US" sz="1600" dirty="0">
              <a:latin typeface="+mj-lt"/>
              <a:cs typeface="Calibri Light" panose="020F0302020204030204" pitchFamily="34" charset="0"/>
            </a:endParaRPr>
          </a:p>
          <a:p>
            <a:pPr marL="120647" indent="0" algn="ctr">
              <a:buNone/>
            </a:pPr>
            <a:r>
              <a:rPr lang="el-GR" sz="3600" dirty="0">
                <a:latin typeface="+mj-lt"/>
                <a:cs typeface="Calibri Light" panose="020F0302020204030204" pitchFamily="34" charset="0"/>
              </a:rPr>
              <a:t>Διεθνείς σχέσεις και πολιτική στην παγκόσμια εποχή</a:t>
            </a:r>
          </a:p>
          <a:p>
            <a:pPr marL="120647" indent="0" algn="ctr">
              <a:buNone/>
            </a:pPr>
            <a:r>
              <a:rPr lang="el-GR" sz="3200" dirty="0">
                <a:latin typeface="+mj-lt"/>
                <a:cs typeface="Calibri Light" panose="020F0302020204030204" pitchFamily="34" charset="0"/>
              </a:rPr>
              <a:t>2η έκδοση</a:t>
            </a:r>
          </a:p>
          <a:p>
            <a:pPr marL="120647" indent="0" algn="ctr">
              <a:buNone/>
            </a:pPr>
            <a:endParaRPr lang="el-GR" sz="3200" dirty="0">
              <a:solidFill>
                <a:srgbClr val="004A78"/>
              </a:solidFill>
              <a:latin typeface="+mj-lt"/>
              <a:cs typeface="Calibri Light" panose="020F0302020204030204" pitchFamily="34" charset="0"/>
            </a:endParaRPr>
          </a:p>
          <a:p>
            <a:pPr marL="120647" indent="0" algn="ctr">
              <a:buNone/>
            </a:pPr>
            <a:r>
              <a:rPr lang="el-GR" sz="2000" dirty="0">
                <a:latin typeface="+mj-lt"/>
                <a:ea typeface="Aptos" panose="020B0004020202020204" pitchFamily="34" charset="0"/>
                <a:cs typeface="Times New Roman" panose="02020603050405020304" pitchFamily="18" charset="0"/>
              </a:rPr>
              <a:t>Δημιουργία </a:t>
            </a:r>
            <a:r>
              <a:rPr lang="en-US" sz="2000" dirty="0">
                <a:latin typeface="+mj-lt"/>
                <a:ea typeface="Aptos" panose="020B0004020202020204" pitchFamily="34" charset="0"/>
                <a:cs typeface="Times New Roman" panose="02020603050405020304" pitchFamily="18" charset="0"/>
              </a:rPr>
              <a:t>&amp;</a:t>
            </a:r>
            <a:r>
              <a:rPr lang="el-GR" sz="2000" dirty="0">
                <a:latin typeface="+mj-lt"/>
                <a:ea typeface="Aptos" panose="020B0004020202020204" pitchFamily="34" charset="0"/>
                <a:cs typeface="Times New Roman" panose="02020603050405020304" pitchFamily="18" charset="0"/>
              </a:rPr>
              <a:t> επιμέλεια διαφανειών: </a:t>
            </a:r>
          </a:p>
          <a:p>
            <a:pPr marL="120647" indent="0" algn="ctr">
              <a:buNone/>
            </a:pPr>
            <a:r>
              <a:rPr lang="el-GR" sz="2000" dirty="0">
                <a:latin typeface="+mj-lt"/>
                <a:ea typeface="Aptos" panose="020B0004020202020204" pitchFamily="34" charset="0"/>
                <a:cs typeface="Times New Roman" panose="02020603050405020304" pitchFamily="18" charset="0"/>
              </a:rPr>
              <a:t>Σοφία Τυπάλδου</a:t>
            </a:r>
            <a:endParaRPr lang="el-GR" sz="2000" spc="-20" dirty="0">
              <a:latin typeface="+mj-lt"/>
              <a:cs typeface="Arial" panose="020B0604020202020204" pitchFamily="34" charset="0"/>
            </a:endParaRPr>
          </a:p>
          <a:p>
            <a:pPr marL="120647" indent="0" algn="ctr">
              <a:buNone/>
            </a:pPr>
            <a:endParaRPr lang="el-GR" sz="3200" dirty="0">
              <a:solidFill>
                <a:srgbClr val="004A78"/>
              </a:solidFill>
              <a:latin typeface="Calibri Light" panose="020F0302020204030204" pitchFamily="34" charset="0"/>
              <a:cs typeface="Calibri Light" panose="020F0302020204030204" pitchFamily="34" charset="0"/>
            </a:endParaRPr>
          </a:p>
        </p:txBody>
      </p:sp>
      <p:pic>
        <p:nvPicPr>
          <p:cNvPr id="3" name="Εικόνα 2">
            <a:extLst>
              <a:ext uri="{FF2B5EF4-FFF2-40B4-BE49-F238E27FC236}">
                <a16:creationId xmlns:a16="http://schemas.microsoft.com/office/drawing/2014/main" id="{2FD45BE3-F6BB-B5B5-3EA9-9EBF682985D1}"/>
              </a:ext>
            </a:extLst>
          </p:cNvPr>
          <p:cNvPicPr>
            <a:picLocks noChangeAspect="1"/>
          </p:cNvPicPr>
          <p:nvPr/>
        </p:nvPicPr>
        <p:blipFill>
          <a:blip r:embed="rId4"/>
          <a:stretch>
            <a:fillRect/>
          </a:stretch>
        </p:blipFill>
        <p:spPr>
          <a:xfrm>
            <a:off x="10460378" y="6261000"/>
            <a:ext cx="1316378" cy="432000"/>
          </a:xfrm>
          <a:prstGeom prst="rect">
            <a:avLst/>
          </a:prstGeom>
        </p:spPr>
      </p:pic>
      <p:sp>
        <p:nvSpPr>
          <p:cNvPr id="4" name="TextBox 3">
            <a:extLst>
              <a:ext uri="{FF2B5EF4-FFF2-40B4-BE49-F238E27FC236}">
                <a16:creationId xmlns:a16="http://schemas.microsoft.com/office/drawing/2014/main" id="{AC473E84-660D-BE7A-6153-9C33B0A1F6C5}"/>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433130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1D35A-3674-9545-8A5A-59787B59B3CA}"/>
              </a:ext>
            </a:extLst>
          </p:cNvPr>
          <p:cNvSpPr>
            <a:spLocks noGrp="1"/>
          </p:cNvSpPr>
          <p:nvPr>
            <p:ph type="title"/>
          </p:nvPr>
        </p:nvSpPr>
        <p:spPr>
          <a:xfrm>
            <a:off x="686834" y="1153572"/>
            <a:ext cx="3200400" cy="4461163"/>
          </a:xfrm>
        </p:spPr>
        <p:txBody>
          <a:bodyPr>
            <a:normAutofit/>
          </a:bodyPr>
          <a:lstStyle/>
          <a:p>
            <a:r>
              <a:rPr lang="en-GR" sz="4100">
                <a:solidFill>
                  <a:srgbClr val="FFFFFF"/>
                </a:solidFill>
              </a:rPr>
              <a:t>Έ</a:t>
            </a:r>
            <a:r>
              <a:rPr lang="el-GR" sz="4100">
                <a:solidFill>
                  <a:srgbClr val="FFFFFF"/>
                </a:solidFill>
              </a:rPr>
              <a:t>θνη και μετανάστευση</a:t>
            </a:r>
            <a:endParaRPr lang="en-GR" sz="4100">
              <a:solidFill>
                <a:srgbClr val="FFFFFF"/>
              </a:solidFill>
            </a:endParaRPr>
          </a:p>
        </p:txBody>
      </p:sp>
      <p:sp>
        <p:nvSpPr>
          <p:cNvPr id="3" name="Content Placeholder 2">
            <a:extLst>
              <a:ext uri="{FF2B5EF4-FFF2-40B4-BE49-F238E27FC236}">
                <a16:creationId xmlns:a16="http://schemas.microsoft.com/office/drawing/2014/main" id="{EFADB3BF-B312-4965-BCF1-C124A01F09D2}"/>
              </a:ext>
            </a:extLst>
          </p:cNvPr>
          <p:cNvSpPr>
            <a:spLocks noGrp="1"/>
          </p:cNvSpPr>
          <p:nvPr>
            <p:ph idx="1"/>
          </p:nvPr>
        </p:nvSpPr>
        <p:spPr>
          <a:xfrm>
            <a:off x="4259738" y="765724"/>
            <a:ext cx="6906491" cy="5585619"/>
          </a:xfrm>
        </p:spPr>
        <p:txBody>
          <a:bodyPr anchor="ctr">
            <a:noAutofit/>
          </a:bodyPr>
          <a:lstStyle/>
          <a:p>
            <a:pPr>
              <a:spcAft>
                <a:spcPts val="600"/>
              </a:spcAft>
            </a:pPr>
            <a:r>
              <a:rPr lang="el-GR" sz="1800" b="1" kern="100" dirty="0" err="1">
                <a:effectLst/>
                <a:ea typeface="Calibri" panose="020F0502020204030204" pitchFamily="34" charset="0"/>
                <a:cs typeface="Times New Roman" panose="02020603050405020304" pitchFamily="18" charset="0"/>
              </a:rPr>
              <a:t>Υβριδικότητα</a:t>
            </a:r>
            <a:r>
              <a:rPr lang="el-GR" sz="1800" kern="100" dirty="0">
                <a:effectLst/>
                <a:ea typeface="Calibri" panose="020F0502020204030204" pitchFamily="34" charset="0"/>
                <a:cs typeface="Times New Roman" panose="02020603050405020304" pitchFamily="18" charset="0"/>
              </a:rPr>
              <a:t>:</a:t>
            </a:r>
            <a:r>
              <a:rPr lang="el-GR" sz="1800" b="1" kern="100" dirty="0">
                <a:effectLst/>
                <a:ea typeface="Calibri" panose="020F0502020204030204" pitchFamily="34" charset="0"/>
                <a:cs typeface="Times New Roman" panose="02020603050405020304" pitchFamily="18" charset="0"/>
              </a:rPr>
              <a:t> </a:t>
            </a:r>
            <a:r>
              <a:rPr lang="el-GR" sz="1800" kern="100" dirty="0">
                <a:effectLst/>
                <a:ea typeface="Calibri" panose="020F0502020204030204" pitchFamily="34" charset="0"/>
                <a:cs typeface="Times New Roman" panose="02020603050405020304" pitchFamily="18" charset="0"/>
              </a:rPr>
              <a:t>Κατάσταση ανάμειξης ή συγχώνευσης κοινωνικών και πολιτισμικών στοιχείων, που επηρεάζει τις ταυτότητες ατόμων και ομάδων.</a:t>
            </a:r>
            <a:endParaRPr lang="en-GR" sz="1800" kern="100" dirty="0">
              <a:effectLst/>
              <a:ea typeface="Calibri" panose="020F0502020204030204" pitchFamily="34" charset="0"/>
              <a:cs typeface="Times New Roman" panose="02020603050405020304" pitchFamily="18" charset="0"/>
            </a:endParaRPr>
          </a:p>
          <a:p>
            <a:pPr>
              <a:spcAft>
                <a:spcPts val="600"/>
              </a:spcAft>
            </a:pPr>
            <a:r>
              <a:rPr lang="el-GR" sz="1800" b="1" kern="100" dirty="0">
                <a:effectLst/>
                <a:ea typeface="Calibri" panose="020F0502020204030204" pitchFamily="34" charset="0"/>
                <a:cs typeface="Times New Roman" panose="02020603050405020304" pitchFamily="18" charset="0"/>
              </a:rPr>
              <a:t>Μετανάστευση</a:t>
            </a:r>
            <a:r>
              <a:rPr lang="el-GR" sz="1800" kern="100" dirty="0">
                <a:effectLst/>
                <a:ea typeface="Calibri" panose="020F0502020204030204" pitchFamily="34" charset="0"/>
                <a:cs typeface="Times New Roman" panose="02020603050405020304" pitchFamily="18" charset="0"/>
              </a:rPr>
              <a:t>:</a:t>
            </a:r>
            <a:r>
              <a:rPr lang="el-GR" sz="1800" b="1" kern="100" dirty="0">
                <a:effectLst/>
                <a:ea typeface="Calibri" panose="020F0502020204030204" pitchFamily="34" charset="0"/>
                <a:cs typeface="Times New Roman" panose="02020603050405020304" pitchFamily="18" charset="0"/>
              </a:rPr>
              <a:t> </a:t>
            </a:r>
            <a:r>
              <a:rPr lang="el-GR" sz="1800" kern="100" dirty="0">
                <a:effectLst/>
                <a:ea typeface="Calibri" panose="020F0502020204030204" pitchFamily="34" charset="0"/>
                <a:cs typeface="Times New Roman" panose="02020603050405020304" pitchFamily="18" charset="0"/>
              </a:rPr>
              <a:t>Η μετακίνηση ενός ατόμου ή μιας ομάδας ατόμων είτε διασυνοριακά είτε στο εσωτερικό ενός κράτους.</a:t>
            </a:r>
            <a:endParaRPr lang="en-GR" sz="1800" kern="100" dirty="0">
              <a:effectLst/>
              <a:ea typeface="Calibri" panose="020F0502020204030204" pitchFamily="34" charset="0"/>
              <a:cs typeface="Times New Roman" panose="02020603050405020304" pitchFamily="18" charset="0"/>
            </a:endParaRPr>
          </a:p>
          <a:p>
            <a:pPr>
              <a:spcAft>
                <a:spcPts val="600"/>
              </a:spcAft>
            </a:pPr>
            <a:r>
              <a:rPr lang="el-GR" sz="1800" b="1" kern="100" dirty="0">
                <a:effectLst/>
                <a:ea typeface="Calibri" panose="020F0502020204030204" pitchFamily="34" charset="0"/>
                <a:cs typeface="Times New Roman" panose="02020603050405020304" pitchFamily="18" charset="0"/>
              </a:rPr>
              <a:t>Διασπορά </a:t>
            </a:r>
            <a:r>
              <a:rPr lang="el-GR" sz="1800" kern="100" dirty="0">
                <a:effectLst/>
                <a:ea typeface="Calibri" panose="020F0502020204030204" pitchFamily="34" charset="0"/>
                <a:cs typeface="Times New Roman" panose="02020603050405020304" pitchFamily="18" charset="0"/>
              </a:rPr>
              <a:t>(εβραϊκή λέξη):</a:t>
            </a:r>
            <a:r>
              <a:rPr lang="el-GR" sz="1800" b="1" kern="100" dirty="0">
                <a:effectLst/>
                <a:ea typeface="Calibri" panose="020F0502020204030204" pitchFamily="34" charset="0"/>
                <a:cs typeface="Times New Roman" panose="02020603050405020304" pitchFamily="18" charset="0"/>
              </a:rPr>
              <a:t> </a:t>
            </a:r>
            <a:r>
              <a:rPr lang="el-GR" sz="1800" kern="100" dirty="0">
                <a:effectLst/>
                <a:ea typeface="Calibri" panose="020F0502020204030204" pitchFamily="34" charset="0"/>
                <a:cs typeface="Times New Roman" panose="02020603050405020304" pitchFamily="18" charset="0"/>
              </a:rPr>
              <a:t>Κυριολεκτικά σημαίνει διασκορπισμός</a:t>
            </a:r>
            <a:r>
              <a:rPr lang="el-GR" sz="1800" kern="100" dirty="0">
                <a:effectLst/>
                <a:ea typeface="Calibri" panose="020F0502020204030204" pitchFamily="34" charset="0"/>
                <a:cs typeface="Calibri" panose="020F0502020204030204" pitchFamily="34" charset="0"/>
              </a:rPr>
              <a:t>· υπ</a:t>
            </a:r>
            <a:r>
              <a:rPr lang="el-GR" sz="1800" kern="100" dirty="0">
                <a:effectLst/>
                <a:ea typeface="Calibri" panose="020F0502020204030204" pitchFamily="34" charset="0"/>
                <a:cs typeface="Times New Roman" panose="02020603050405020304" pitchFamily="18" charset="0"/>
              </a:rPr>
              <a:t>οδηλώνει τον εκτοπισμό ενός πληθυσμού με βίαια μέσα, αλλά ο όρος χρησιμοποιείται και για να αναφερθούμε στη διεθνική κοινότητα που υπήρξε προϊόν αυτού του διασκορπισμού.  </a:t>
            </a:r>
            <a:endParaRPr lang="en-GR" sz="1800" kern="100" dirty="0">
              <a:effectLst/>
              <a:ea typeface="Calibri" panose="020F0502020204030204" pitchFamily="34" charset="0"/>
              <a:cs typeface="Times New Roman" panose="02020603050405020304" pitchFamily="18" charset="0"/>
            </a:endParaRPr>
          </a:p>
          <a:p>
            <a:pPr>
              <a:spcAft>
                <a:spcPts val="600"/>
              </a:spcAft>
            </a:pPr>
            <a:r>
              <a:rPr lang="el-GR" sz="1800" b="1" kern="100" dirty="0">
                <a:effectLst/>
                <a:ea typeface="Calibri" panose="020F0502020204030204" pitchFamily="34" charset="0"/>
                <a:cs typeface="Times New Roman" panose="02020603050405020304" pitchFamily="18" charset="0"/>
              </a:rPr>
              <a:t>Εξωτερική μετανάστευση</a:t>
            </a:r>
            <a:r>
              <a:rPr lang="el-GR" sz="1800" kern="100" dirty="0">
                <a:effectLst/>
                <a:ea typeface="Calibri" panose="020F0502020204030204" pitchFamily="34" charset="0"/>
                <a:cs typeface="Times New Roman" panose="02020603050405020304" pitchFamily="18" charset="0"/>
              </a:rPr>
              <a:t>:</a:t>
            </a:r>
            <a:r>
              <a:rPr lang="el-GR" sz="1800" b="1" kern="100" dirty="0">
                <a:effectLst/>
                <a:ea typeface="Calibri" panose="020F0502020204030204" pitchFamily="34" charset="0"/>
                <a:cs typeface="Times New Roman" panose="02020603050405020304" pitchFamily="18" charset="0"/>
              </a:rPr>
              <a:t> </a:t>
            </a:r>
            <a:r>
              <a:rPr lang="el-GR" sz="1800" kern="100" dirty="0">
                <a:effectLst/>
                <a:ea typeface="Calibri" panose="020F0502020204030204" pitchFamily="34" charset="0"/>
                <a:cs typeface="Times New Roman" panose="02020603050405020304" pitchFamily="18" charset="0"/>
              </a:rPr>
              <a:t>Διαδικασία κατά την οποία οι άνθρωποι εγκαταλείπουν την πατρίδα τους για να εγκατασταθούν σε έναν άλλον τόπο. </a:t>
            </a:r>
          </a:p>
          <a:p>
            <a:pPr>
              <a:spcAft>
                <a:spcPts val="600"/>
              </a:spcAft>
            </a:pPr>
            <a:r>
              <a:rPr lang="el-GR" sz="1800" b="1" kern="100" dirty="0">
                <a:effectLst/>
                <a:ea typeface="Calibri" panose="020F0502020204030204" pitchFamily="34" charset="0"/>
                <a:cs typeface="Times New Roman" panose="02020603050405020304" pitchFamily="18" charset="0"/>
              </a:rPr>
              <a:t>Πρόσφυγας</a:t>
            </a:r>
            <a:r>
              <a:rPr lang="el-GR" sz="1800" kern="100" dirty="0">
                <a:effectLst/>
                <a:ea typeface="Calibri" panose="020F0502020204030204" pitchFamily="34" charset="0"/>
                <a:cs typeface="Times New Roman" panose="02020603050405020304" pitchFamily="18" charset="0"/>
              </a:rPr>
              <a:t>:</a:t>
            </a:r>
            <a:r>
              <a:rPr lang="el-GR" sz="1800" b="1" kern="100" dirty="0">
                <a:effectLst/>
                <a:ea typeface="Calibri" panose="020F0502020204030204" pitchFamily="34" charset="0"/>
                <a:cs typeface="Times New Roman" panose="02020603050405020304" pitchFamily="18" charset="0"/>
              </a:rPr>
              <a:t> </a:t>
            </a:r>
            <a:r>
              <a:rPr lang="el-GR" sz="1800" kern="100" dirty="0">
                <a:effectLst/>
                <a:ea typeface="Calibri" panose="020F0502020204030204" pitchFamily="34" charset="0"/>
                <a:cs typeface="Times New Roman" panose="02020603050405020304" pitchFamily="18" charset="0"/>
              </a:rPr>
              <a:t>Άτομο που υποχρεώνεται να εγκαταλείψει τη χώρα του, διότι απειλείται η ζωή, η ασφάλεια ή η ελευθερία του. </a:t>
            </a:r>
            <a:endParaRPr lang="en-GR" sz="1800" kern="100" dirty="0">
              <a:effectLst/>
              <a:ea typeface="Calibri" panose="020F0502020204030204" pitchFamily="34" charset="0"/>
              <a:cs typeface="Times New Roman" panose="02020603050405020304" pitchFamily="18" charset="0"/>
            </a:endParaRPr>
          </a:p>
          <a:p>
            <a:pPr>
              <a:spcAft>
                <a:spcPts val="600"/>
              </a:spcAft>
            </a:pPr>
            <a:r>
              <a:rPr lang="el-GR" sz="1800" b="1" kern="100" dirty="0">
                <a:effectLst/>
                <a:ea typeface="Calibri" panose="020F0502020204030204" pitchFamily="34" charset="0"/>
                <a:cs typeface="Times New Roman" panose="02020603050405020304" pitchFamily="18" charset="0"/>
              </a:rPr>
              <a:t>Κλιματικοί πρόσφυγες</a:t>
            </a:r>
            <a:r>
              <a:rPr lang="el-GR" sz="1800" b="1" i="1" kern="100" dirty="0">
                <a:effectLst/>
                <a:ea typeface="Calibri" panose="020F0502020204030204" pitchFamily="34" charset="0"/>
                <a:cs typeface="Times New Roman" panose="02020603050405020304" pitchFamily="18" charset="0"/>
              </a:rPr>
              <a:t>:</a:t>
            </a:r>
            <a:r>
              <a:rPr lang="el-GR" sz="1800" b="1" kern="100" dirty="0">
                <a:effectLst/>
                <a:ea typeface="Calibri" panose="020F0502020204030204" pitchFamily="34" charset="0"/>
                <a:cs typeface="Times New Roman" panose="02020603050405020304" pitchFamily="18" charset="0"/>
              </a:rPr>
              <a:t> </a:t>
            </a:r>
            <a:r>
              <a:rPr lang="el-GR" sz="1800" kern="100" dirty="0">
                <a:effectLst/>
                <a:ea typeface="Calibri" panose="020F0502020204030204" pitchFamily="34" charset="0"/>
                <a:cs typeface="Times New Roman" panose="02020603050405020304" pitchFamily="18" charset="0"/>
              </a:rPr>
              <a:t>Όρος που χρησιμοποιείται συχνά από ΜΚΟ για να περιγράψει άτομα που εξαναγκάστηκαν να μεταναστεύσουν σε άλλες χώρες λόγω της κλιματικής αλλαγής. Η έννοια δεν έχει προς το παρόν υιοθετηθεί επίσημα από τα Ηνωμένα Έθνη. </a:t>
            </a:r>
            <a:endParaRPr lang="en-GR" sz="1800" dirty="0"/>
          </a:p>
        </p:txBody>
      </p:sp>
      <p:sp>
        <p:nvSpPr>
          <p:cNvPr id="4" name="TextBox 3">
            <a:extLst>
              <a:ext uri="{FF2B5EF4-FFF2-40B4-BE49-F238E27FC236}">
                <a16:creationId xmlns:a16="http://schemas.microsoft.com/office/drawing/2014/main" id="{4D0FB88A-3CB9-8349-165D-EF6E1F67964A}"/>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1196480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A2C301-9636-1209-FF16-3BE36B765C47}"/>
              </a:ext>
            </a:extLst>
          </p:cNvPr>
          <p:cNvSpPr>
            <a:spLocks noGrp="1"/>
          </p:cNvSpPr>
          <p:nvPr>
            <p:ph type="title"/>
          </p:nvPr>
        </p:nvSpPr>
        <p:spPr>
          <a:xfrm>
            <a:off x="7474281" y="1396686"/>
            <a:ext cx="3240506" cy="4064628"/>
          </a:xfrm>
        </p:spPr>
        <p:txBody>
          <a:bodyPr>
            <a:normAutofit/>
          </a:bodyPr>
          <a:lstStyle/>
          <a:p>
            <a:r>
              <a:rPr lang="el-GR">
                <a:solidFill>
                  <a:srgbClr val="FFFFFF"/>
                </a:solidFill>
              </a:rPr>
              <a:t>Διεθνική κοινότητα και αφομοίωση</a:t>
            </a:r>
            <a:endParaRPr lang="en-GR">
              <a:solidFill>
                <a:srgbClr val="FFFFFF"/>
              </a:solidFill>
            </a:endParaRPr>
          </a:p>
        </p:txBody>
      </p:sp>
      <p:sp>
        <p:nvSpPr>
          <p:cNvPr id="3" name="Content Placeholder 2">
            <a:extLst>
              <a:ext uri="{FF2B5EF4-FFF2-40B4-BE49-F238E27FC236}">
                <a16:creationId xmlns:a16="http://schemas.microsoft.com/office/drawing/2014/main" id="{3E4EF855-DD24-814B-7BE9-47FFBC3A16EC}"/>
              </a:ext>
            </a:extLst>
          </p:cNvPr>
          <p:cNvSpPr>
            <a:spLocks noGrp="1"/>
          </p:cNvSpPr>
          <p:nvPr>
            <p:ph idx="1"/>
          </p:nvPr>
        </p:nvSpPr>
        <p:spPr>
          <a:xfrm>
            <a:off x="878650" y="1127413"/>
            <a:ext cx="10017950" cy="3935281"/>
          </a:xfrm>
        </p:spPr>
        <p:txBody>
          <a:bodyPr>
            <a:noAutofit/>
          </a:bodyPr>
          <a:lstStyle/>
          <a:p>
            <a:pPr>
              <a:lnSpc>
                <a:spcPct val="100000"/>
              </a:lnSpc>
            </a:pPr>
            <a:r>
              <a:rPr lang="el-GR" sz="2000" b="1" kern="100" dirty="0">
                <a:effectLst/>
                <a:ea typeface="Calibri" panose="020F0502020204030204" pitchFamily="34" charset="0"/>
                <a:cs typeface="Times New Roman" panose="02020603050405020304" pitchFamily="18" charset="0"/>
              </a:rPr>
              <a:t>Αφομοίωση</a:t>
            </a:r>
            <a:r>
              <a:rPr lang="el-GR" sz="2000" kern="100" dirty="0">
                <a:effectLst/>
                <a:ea typeface="Calibri" panose="020F0502020204030204" pitchFamily="34" charset="0"/>
                <a:cs typeface="Times New Roman" panose="02020603050405020304" pitchFamily="18" charset="0"/>
              </a:rPr>
              <a:t>:</a:t>
            </a:r>
            <a:r>
              <a:rPr lang="el-GR" sz="2000" b="1" kern="100" dirty="0">
                <a:effectLst/>
                <a:ea typeface="Calibri" panose="020F0502020204030204" pitchFamily="34" charset="0"/>
                <a:cs typeface="Times New Roman" panose="02020603050405020304" pitchFamily="18" charset="0"/>
              </a:rPr>
              <a:t> </a:t>
            </a:r>
            <a:r>
              <a:rPr lang="el-GR" sz="2000" kern="100" dirty="0">
                <a:effectLst/>
                <a:ea typeface="Calibri" panose="020F0502020204030204" pitchFamily="34" charset="0"/>
                <a:cs typeface="Times New Roman" panose="02020603050405020304" pitchFamily="18" charset="0"/>
              </a:rPr>
              <a:t>Διαδικασία στο πλαίσιο της οποίας οι κοινότητες μεταναστών χάνουν τα ιδιαίτερα πολιτισμικά χαρακτηριστικά τους μέσω της προσαρμογής τους στις αξίες, στους δεσμούς πίστης και αφοσίωσης και στον τρόπο ζωής της κοινωνίας που τους υποδέχεται. </a:t>
            </a:r>
          </a:p>
          <a:p>
            <a:pPr marL="0" indent="0">
              <a:lnSpc>
                <a:spcPct val="100000"/>
              </a:lnSpc>
              <a:buNone/>
            </a:pPr>
            <a:endParaRPr lang="en-GR" sz="2000" kern="100" dirty="0">
              <a:effectLst/>
              <a:ea typeface="Calibri" panose="020F0502020204030204" pitchFamily="34" charset="0"/>
              <a:cs typeface="Times New Roman" panose="02020603050405020304" pitchFamily="18" charset="0"/>
            </a:endParaRPr>
          </a:p>
          <a:p>
            <a:pPr>
              <a:lnSpc>
                <a:spcPct val="100000"/>
              </a:lnSpc>
            </a:pPr>
            <a:r>
              <a:rPr lang="el-GR" sz="2000" dirty="0">
                <a:effectLst/>
                <a:ea typeface="Calibri" panose="020F0502020204030204" pitchFamily="34" charset="0"/>
                <a:cs typeface="Times New Roman" panose="02020603050405020304" pitchFamily="18" charset="0"/>
              </a:rPr>
              <a:t>Η </a:t>
            </a:r>
            <a:r>
              <a:rPr lang="el-GR" sz="2000" b="1" dirty="0">
                <a:effectLst/>
                <a:ea typeface="Calibri" panose="020F0502020204030204" pitchFamily="34" charset="0"/>
                <a:cs typeface="Times New Roman" panose="02020603050405020304" pitchFamily="18" charset="0"/>
              </a:rPr>
              <a:t>διεθνική κοινότητα </a:t>
            </a:r>
            <a:r>
              <a:rPr lang="el-GR" sz="2000" dirty="0">
                <a:effectLst/>
                <a:ea typeface="Calibri" panose="020F0502020204030204" pitchFamily="34" charset="0"/>
                <a:cs typeface="Times New Roman" panose="02020603050405020304" pitchFamily="18" charset="0"/>
              </a:rPr>
              <a:t>είναι μια κοινότητα της οποίας η πολιτισμική ταυτότητα, οι πολιτικοί δεσμοί και ο ψυχολογικός προσανατολισμός παρακάμπτουν ή υπερβαίνουν τα εθνικά σύνορα. Υπό αυτή την έννοια, αμφισβητεί το ιδανικό του εθνικού κράτους, το οποίο ταυτίζει ξεκάθαρα την </a:t>
            </a:r>
            <a:r>
              <a:rPr lang="el-GR" sz="2000" dirty="0" err="1">
                <a:effectLst/>
                <a:ea typeface="Calibri" panose="020F0502020204030204" pitchFamily="34" charset="0"/>
                <a:cs typeface="Times New Roman" panose="02020603050405020304" pitchFamily="18" charset="0"/>
              </a:rPr>
              <a:t>πολιτικο</a:t>
            </a:r>
            <a:r>
              <a:rPr lang="el-GR" sz="2000" dirty="0">
                <a:effectLst/>
                <a:ea typeface="Calibri" panose="020F0502020204030204" pitchFamily="34" charset="0"/>
                <a:cs typeface="Times New Roman" panose="02020603050405020304" pitchFamily="18" charset="0"/>
              </a:rPr>
              <a:t>-πολιτισμική ταυτότητα με μια συγκεκριμένη εδαφική επικράτεια ή «πατρίδα». </a:t>
            </a:r>
            <a:endParaRPr lang="en-GR" sz="2000" dirty="0"/>
          </a:p>
        </p:txBody>
      </p:sp>
      <p:sp>
        <p:nvSpPr>
          <p:cNvPr id="4" name="TextBox 3">
            <a:extLst>
              <a:ext uri="{FF2B5EF4-FFF2-40B4-BE49-F238E27FC236}">
                <a16:creationId xmlns:a16="http://schemas.microsoft.com/office/drawing/2014/main" id="{6C3347A8-5965-CC8D-EBB3-F8E72A1EEDC7}"/>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2199534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194B7-D6A1-6D44-6C19-3A6F2AA262F5}"/>
              </a:ext>
            </a:extLst>
          </p:cNvPr>
          <p:cNvSpPr>
            <a:spLocks noGrp="1"/>
          </p:cNvSpPr>
          <p:nvPr>
            <p:ph type="title"/>
          </p:nvPr>
        </p:nvSpPr>
        <p:spPr/>
        <p:txBody>
          <a:bodyPr>
            <a:normAutofit/>
          </a:bodyPr>
          <a:lstStyle/>
          <a:p>
            <a:r>
              <a:rPr lang="el-GR" sz="5000"/>
              <a:t>Νέες μορφές εθνικισμού (21</a:t>
            </a:r>
            <a:r>
              <a:rPr lang="el-GR" sz="5000" baseline="30000"/>
              <a:t>ος</a:t>
            </a:r>
            <a:r>
              <a:rPr lang="el-GR" sz="5000"/>
              <a:t> αιώνας)</a:t>
            </a:r>
            <a:endParaRPr lang="en-GR" sz="5000"/>
          </a:p>
        </p:txBody>
      </p:sp>
      <p:sp>
        <p:nvSpPr>
          <p:cNvPr id="3" name="Content Placeholder 2">
            <a:extLst>
              <a:ext uri="{FF2B5EF4-FFF2-40B4-BE49-F238E27FC236}">
                <a16:creationId xmlns:a16="http://schemas.microsoft.com/office/drawing/2014/main" id="{9D18AC2E-8DC4-A84D-5A5B-B1E443296C06}"/>
              </a:ext>
            </a:extLst>
          </p:cNvPr>
          <p:cNvSpPr>
            <a:spLocks noGrp="1"/>
          </p:cNvSpPr>
          <p:nvPr>
            <p:ph idx="1"/>
          </p:nvPr>
        </p:nvSpPr>
        <p:spPr>
          <a:xfrm>
            <a:off x="480645" y="1929384"/>
            <a:ext cx="11418277" cy="4441404"/>
          </a:xfrm>
        </p:spPr>
        <p:txBody>
          <a:bodyPr>
            <a:noAutofit/>
          </a:bodyPr>
          <a:lstStyle/>
          <a:p>
            <a:pPr>
              <a:spcAft>
                <a:spcPts val="600"/>
              </a:spcAft>
            </a:pPr>
            <a:r>
              <a:rPr lang="el-GR" sz="2000" b="1" kern="100" dirty="0">
                <a:effectLst/>
                <a:ea typeface="Calibri" panose="020F0502020204030204" pitchFamily="34" charset="0"/>
                <a:cs typeface="Times New Roman" panose="02020603050405020304" pitchFamily="18" charset="0"/>
              </a:rPr>
              <a:t>Πολιτικός εθνικισμός</a:t>
            </a:r>
            <a:r>
              <a:rPr lang="el-GR" sz="2000" kern="100" dirty="0">
                <a:effectLst/>
                <a:ea typeface="Calibri" panose="020F0502020204030204" pitchFamily="34" charset="0"/>
                <a:cs typeface="Times New Roman" panose="02020603050405020304" pitchFamily="18" charset="0"/>
              </a:rPr>
              <a:t>:</a:t>
            </a:r>
            <a:r>
              <a:rPr lang="el-GR" sz="2000" b="1" kern="100" dirty="0">
                <a:effectLst/>
                <a:ea typeface="Calibri" panose="020F0502020204030204" pitchFamily="34" charset="0"/>
                <a:cs typeface="Times New Roman" panose="02020603050405020304" pitchFamily="18" charset="0"/>
              </a:rPr>
              <a:t> </a:t>
            </a:r>
            <a:r>
              <a:rPr lang="el-GR" sz="2000" kern="100" dirty="0">
                <a:effectLst/>
                <a:ea typeface="Calibri" panose="020F0502020204030204" pitchFamily="34" charset="0"/>
                <a:cs typeface="Times New Roman" panose="02020603050405020304" pitchFamily="18" charset="0"/>
              </a:rPr>
              <a:t>Μορφή εθνικισμού η οποία δίνει έμφαση στους πολιτικούς δεσμούς που απορρέουν από τον οραματισμό για τη δημιουργία μιας κοινότητας ίσων πολιτών, στο πλαίσιο της οποίας ο σεβασμός στην </a:t>
            </a:r>
            <a:r>
              <a:rPr lang="el-GR" sz="2000" kern="100" dirty="0" err="1">
                <a:effectLst/>
                <a:ea typeface="Calibri" panose="020F0502020204030204" pitchFamily="34" charset="0"/>
                <a:cs typeface="Times New Roman" panose="02020603050405020304" pitchFamily="18" charset="0"/>
              </a:rPr>
              <a:t>εθνοτική</a:t>
            </a:r>
            <a:r>
              <a:rPr lang="el-GR" sz="2000" kern="100" dirty="0">
                <a:effectLst/>
                <a:ea typeface="Calibri" panose="020F0502020204030204" pitchFamily="34" charset="0"/>
                <a:cs typeface="Times New Roman" panose="02020603050405020304" pitchFamily="18" charset="0"/>
              </a:rPr>
              <a:t> και πολιτισμική ποικιλομορφία δεν αντιβαίνει σε θεμελιώδεις πολιτικές αξίες.</a:t>
            </a:r>
            <a:endParaRPr lang="en-GR" sz="2000" kern="100" dirty="0">
              <a:effectLst/>
              <a:ea typeface="Calibri" panose="020F0502020204030204" pitchFamily="34" charset="0"/>
              <a:cs typeface="Times New Roman" panose="02020603050405020304" pitchFamily="18" charset="0"/>
            </a:endParaRPr>
          </a:p>
          <a:p>
            <a:pPr>
              <a:spcAft>
                <a:spcPts val="600"/>
              </a:spcAft>
            </a:pPr>
            <a:r>
              <a:rPr lang="el-GR" sz="2000" b="1" kern="100" dirty="0" err="1">
                <a:effectLst/>
                <a:ea typeface="Calibri" panose="020F0502020204030204" pitchFamily="34" charset="0"/>
                <a:cs typeface="Times New Roman" panose="02020603050405020304" pitchFamily="18" charset="0"/>
              </a:rPr>
              <a:t>Εθνοτικός</a:t>
            </a:r>
            <a:r>
              <a:rPr lang="el-GR" sz="2000" b="1" kern="100" dirty="0">
                <a:effectLst/>
                <a:ea typeface="Calibri" panose="020F0502020204030204" pitchFamily="34" charset="0"/>
                <a:cs typeface="Times New Roman" panose="02020603050405020304" pitchFamily="18" charset="0"/>
              </a:rPr>
              <a:t> εθνικισμός</a:t>
            </a:r>
            <a:r>
              <a:rPr lang="el-GR" sz="2000" kern="100" dirty="0">
                <a:effectLst/>
                <a:ea typeface="Calibri" panose="020F0502020204030204" pitchFamily="34" charset="0"/>
                <a:cs typeface="Times New Roman" panose="02020603050405020304" pitchFamily="18" charset="0"/>
              </a:rPr>
              <a:t>:</a:t>
            </a:r>
            <a:r>
              <a:rPr lang="el-GR" sz="2000" b="1" kern="100" dirty="0">
                <a:effectLst/>
                <a:ea typeface="Calibri" panose="020F0502020204030204" pitchFamily="34" charset="0"/>
                <a:cs typeface="Times New Roman" panose="02020603050405020304" pitchFamily="18" charset="0"/>
              </a:rPr>
              <a:t> </a:t>
            </a:r>
            <a:r>
              <a:rPr lang="el-GR" sz="2000" kern="100" dirty="0">
                <a:effectLst/>
                <a:ea typeface="Calibri" panose="020F0502020204030204" pitchFamily="34" charset="0"/>
                <a:cs typeface="Times New Roman" panose="02020603050405020304" pitchFamily="18" charset="0"/>
              </a:rPr>
              <a:t>Μορφή εθνικισμού η οποία δίνει έμφαση στην οργανική και συνήθως </a:t>
            </a:r>
            <a:r>
              <a:rPr lang="el-GR" sz="2000" kern="100" dirty="0" err="1">
                <a:effectLst/>
                <a:ea typeface="Calibri" panose="020F0502020204030204" pitchFamily="34" charset="0"/>
                <a:cs typeface="Times New Roman" panose="02020603050405020304" pitchFamily="18" charset="0"/>
              </a:rPr>
              <a:t>εθνοτική</a:t>
            </a:r>
            <a:r>
              <a:rPr lang="el-GR" sz="2000" kern="100" dirty="0">
                <a:effectLst/>
                <a:ea typeface="Calibri" panose="020F0502020204030204" pitchFamily="34" charset="0"/>
                <a:cs typeface="Times New Roman" panose="02020603050405020304" pitchFamily="18" charset="0"/>
              </a:rPr>
              <a:t> ενότητα ενός έθνους και αποσκοπεί στη διαφύλαξη ή την ενδυνάμωση του «εθνικού» πνεύματος και της πολιτισμικής ομοιογένειας. </a:t>
            </a:r>
            <a:endParaRPr lang="en-GR" sz="2000" kern="100" dirty="0">
              <a:effectLst/>
              <a:ea typeface="Calibri" panose="020F0502020204030204" pitchFamily="34" charset="0"/>
              <a:cs typeface="Times New Roman" panose="02020603050405020304" pitchFamily="18" charset="0"/>
            </a:endParaRPr>
          </a:p>
          <a:p>
            <a:r>
              <a:rPr lang="el-GR" sz="2000" b="1" kern="100" dirty="0">
                <a:effectLst/>
                <a:ea typeface="Calibri" panose="020F0502020204030204" pitchFamily="34" charset="0"/>
                <a:cs typeface="Times New Roman" panose="02020603050405020304" pitchFamily="18" charset="0"/>
              </a:rPr>
              <a:t>Πολιτισμικός εθνικισμός</a:t>
            </a:r>
            <a:r>
              <a:rPr lang="el-GR" sz="2000" kern="100" dirty="0">
                <a:effectLst/>
                <a:ea typeface="Calibri" panose="020F0502020204030204" pitchFamily="34" charset="0"/>
                <a:cs typeface="Times New Roman" panose="02020603050405020304" pitchFamily="18" charset="0"/>
              </a:rPr>
              <a:t>:</a:t>
            </a:r>
            <a:r>
              <a:rPr lang="el-GR" sz="2000" b="1" kern="100" dirty="0">
                <a:effectLst/>
                <a:ea typeface="Calibri" panose="020F0502020204030204" pitchFamily="34" charset="0"/>
                <a:cs typeface="Times New Roman" panose="02020603050405020304" pitchFamily="18" charset="0"/>
              </a:rPr>
              <a:t> </a:t>
            </a:r>
            <a:r>
              <a:rPr lang="el-GR" sz="2000" kern="100" dirty="0">
                <a:effectLst/>
                <a:ea typeface="Calibri" panose="020F0502020204030204" pitchFamily="34" charset="0"/>
                <a:cs typeface="Times New Roman" panose="02020603050405020304" pitchFamily="18" charset="0"/>
              </a:rPr>
              <a:t>Μορφή εθνικισμού που δεν </a:t>
            </a:r>
            <a:r>
              <a:rPr lang="el-GR" sz="2000" kern="100" dirty="0" err="1">
                <a:effectLst/>
                <a:ea typeface="Calibri" panose="020F0502020204030204" pitchFamily="34" charset="0"/>
                <a:cs typeface="Times New Roman" panose="02020603050405020304" pitchFamily="18" charset="0"/>
              </a:rPr>
              <a:t>θεματοποιεί</a:t>
            </a:r>
            <a:r>
              <a:rPr lang="el-GR" sz="2000" kern="100" dirty="0">
                <a:effectLst/>
                <a:ea typeface="Calibri" panose="020F0502020204030204" pitchFamily="34" charset="0"/>
                <a:cs typeface="Times New Roman" panose="02020603050405020304" pitchFamily="18" charset="0"/>
              </a:rPr>
              <a:t> την πολιτική αυτοδιάθεση και εστιάζει περισσότερο στην αναπαραγωγή ενός ορισμένου πολιτισμού, συμπεριλαμβανομένων της παραδοσιακής γλώσσας ή διαλέκτου, της τέχνης και της μουσικής, της γαστρονομίας, των ενδυματολογικών προτύπων και των θρησκευτικών πρακτικών. </a:t>
            </a:r>
          </a:p>
          <a:p>
            <a:r>
              <a:rPr lang="el-GR" sz="2000" b="1" kern="100" dirty="0">
                <a:ea typeface="Calibri" panose="020F0502020204030204" pitchFamily="34" charset="0"/>
                <a:cs typeface="Times New Roman" panose="02020603050405020304" pitchFamily="18" charset="0"/>
              </a:rPr>
              <a:t>Λευκός εθνικισμός: </a:t>
            </a:r>
            <a:r>
              <a:rPr lang="el-GR" sz="2000" kern="100" dirty="0">
                <a:ea typeface="Calibri" panose="020F0502020204030204" pitchFamily="34" charset="0"/>
                <a:cs typeface="Times New Roman" panose="02020603050405020304" pitchFamily="18" charset="0"/>
              </a:rPr>
              <a:t>Έ</a:t>
            </a:r>
            <a:r>
              <a:rPr lang="el-GR" sz="2000" dirty="0">
                <a:effectLst/>
                <a:ea typeface="Calibri" panose="020F0502020204030204" pitchFamily="34" charset="0"/>
                <a:cs typeface="Times New Roman" panose="02020603050405020304" pitchFamily="18" charset="0"/>
              </a:rPr>
              <a:t>να σύνολο κοινωνικών κινημάτων και κομμάτων τα οποία χαρακτηρίζονται ως δεξιά και είναι εναντίον της παγκοσμιοποίησης και εναντίον της μετανάστευσης, για τα οποία η λευκότητα</a:t>
            </a:r>
            <a:r>
              <a:rPr lang="el-GR" sz="2000" b="1" dirty="0">
                <a:effectLst/>
                <a:ea typeface="Calibri" panose="020F0502020204030204" pitchFamily="34" charset="0"/>
                <a:cs typeface="Times New Roman" panose="02020603050405020304" pitchFamily="18" charset="0"/>
              </a:rPr>
              <a:t> </a:t>
            </a:r>
            <a:r>
              <a:rPr lang="el-GR" sz="2000" dirty="0">
                <a:effectLst/>
                <a:ea typeface="Calibri" panose="020F0502020204030204" pitchFamily="34" charset="0"/>
                <a:cs typeface="Times New Roman" panose="02020603050405020304" pitchFamily="18" charset="0"/>
              </a:rPr>
              <a:t>αποτελεί το κύριο κριτήριο για την απόδοση της εθνικής ταυτότητας και της υπηκοότητας. </a:t>
            </a:r>
            <a:endParaRPr lang="en-GR" sz="2000" b="1" kern="100" dirty="0">
              <a:effectLst/>
              <a:ea typeface="Calibri" panose="020F0502020204030204" pitchFamily="34" charset="0"/>
              <a:cs typeface="Times New Roman" panose="02020603050405020304" pitchFamily="18" charset="0"/>
            </a:endParaRPr>
          </a:p>
          <a:p>
            <a:pPr marL="0" indent="0">
              <a:buNone/>
            </a:pPr>
            <a:endParaRPr lang="en-GR" sz="2000" dirty="0"/>
          </a:p>
        </p:txBody>
      </p:sp>
      <p:sp>
        <p:nvSpPr>
          <p:cNvPr id="4" name="TextBox 3">
            <a:extLst>
              <a:ext uri="{FF2B5EF4-FFF2-40B4-BE49-F238E27FC236}">
                <a16:creationId xmlns:a16="http://schemas.microsoft.com/office/drawing/2014/main" id="{C198E2BB-3594-6F50-2882-2154B52EA170}"/>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22858552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
            <a:extLst>
              <a:ext uri="{FF2B5EF4-FFF2-40B4-BE49-F238E27FC236}">
                <a16:creationId xmlns:a16="http://schemas.microsoft.com/office/drawing/2014/main" id="{7F204A01-3640-9394-1395-3B2DC9BE4D48}"/>
              </a:ext>
            </a:extLst>
          </p:cNvPr>
          <p:cNvSpPr txBox="1">
            <a:spLocks/>
          </p:cNvSpPr>
          <p:nvPr/>
        </p:nvSpPr>
        <p:spPr>
          <a:xfrm>
            <a:off x="3738562" y="2514601"/>
            <a:ext cx="4714876" cy="1511011"/>
          </a:xfrm>
          <a:prstGeom prst="rect">
            <a:avLst/>
          </a:prstGeom>
          <a:ln w="9525">
            <a:solidFill>
              <a:schemeClr val="tx1"/>
            </a:solidFill>
            <a:round/>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68012" tIns="68012" rIns="68012" bIns="68012">
            <a:noAutofit/>
          </a:bodyPr>
          <a:lstStyle>
            <a:lvl1pPr marL="256031" marR="0" indent="-2555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1pPr>
            <a:lvl2pPr marL="742950" marR="0" indent="-2843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2pPr>
            <a:lvl3pPr marL="1143000" marR="0" indent="-2303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3pPr>
            <a:lvl4pPr marL="1600200" marR="0" indent="-2303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4pPr>
            <a:lvl5pPr marL="2057400" marR="0" indent="-230400"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5pPr>
            <a:lvl6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6pPr>
            <a:lvl7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7pPr>
            <a:lvl8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8pPr>
            <a:lvl9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9pPr>
          </a:lstStyle>
          <a:p>
            <a:pPr marL="510077" indent="-510077" algn="r" rtl="1">
              <a:spcBef>
                <a:spcPts val="745"/>
              </a:spcBef>
              <a:buClrTx/>
              <a:buSzTx/>
              <a:buNone/>
              <a:defRPr>
                <a:solidFill>
                  <a:srgbClr val="1C4853"/>
                </a:solidFill>
                <a:latin typeface="Calibri"/>
                <a:ea typeface="Calibri"/>
                <a:cs typeface="Calibri"/>
                <a:sym typeface="Calibri"/>
              </a:defRPr>
            </a:pPr>
            <a:endParaRPr lang="el-GR" sz="1400" dirty="0">
              <a:solidFill>
                <a:schemeClr val="tx1"/>
              </a:solidFill>
              <a:latin typeface="+mj-lt"/>
              <a:ea typeface="Calibri"/>
              <a:cs typeface="Arial" panose="020B0604020202020204" pitchFamily="34" charset="0"/>
              <a:sym typeface="Calibri"/>
            </a:endParaRPr>
          </a:p>
        </p:txBody>
      </p:sp>
      <p:sp>
        <p:nvSpPr>
          <p:cNvPr id="4" name="TextBox 3">
            <a:extLst>
              <a:ext uri="{FF2B5EF4-FFF2-40B4-BE49-F238E27FC236}">
                <a16:creationId xmlns:a16="http://schemas.microsoft.com/office/drawing/2014/main" id="{E799B879-8622-7F42-48F5-B7A58C31505D}"/>
              </a:ext>
            </a:extLst>
          </p:cNvPr>
          <p:cNvSpPr txBox="1"/>
          <p:nvPr/>
        </p:nvSpPr>
        <p:spPr>
          <a:xfrm>
            <a:off x="4114800" y="2736419"/>
            <a:ext cx="3962400" cy="1131079"/>
          </a:xfrm>
          <a:prstGeom prst="rect">
            <a:avLst/>
          </a:prstGeom>
          <a:noFill/>
        </p:spPr>
        <p:txBody>
          <a:bodyPr wrap="square">
            <a:spAutoFit/>
          </a:bodyPr>
          <a:lstStyle/>
          <a:p>
            <a:pPr algn="ctr"/>
            <a:r>
              <a:rPr lang="el-GR" sz="1350" dirty="0"/>
              <a:t>Απαγορεύεται η αναδημοσίευση ή αναπαραγωγή </a:t>
            </a:r>
          </a:p>
          <a:p>
            <a:pPr algn="ctr"/>
            <a:r>
              <a:rPr lang="el-GR" sz="1350" dirty="0"/>
              <a:t>του παρόντος έργου με οποιονδήποτε τρόπο χωρίς γραπτή άδεια του εκδότη, σύμφωνα με τον </a:t>
            </a:r>
          </a:p>
          <a:p>
            <a:pPr algn="ctr"/>
            <a:r>
              <a:rPr lang="el-GR" sz="1350" dirty="0"/>
              <a:t>Ν. 2121/1993 και τη Διεθνή Σύμβαση της Βέρνης</a:t>
            </a:r>
          </a:p>
          <a:p>
            <a:pPr algn="ctr"/>
            <a:r>
              <a:rPr lang="el-GR" sz="1350" dirty="0"/>
              <a:t> (που έχει κυρωθεί με τον Ν. 100/1975)</a:t>
            </a:r>
          </a:p>
        </p:txBody>
      </p:sp>
    </p:spTree>
    <p:extLst>
      <p:ext uri="{BB962C8B-B14F-4D97-AF65-F5344CB8AC3E}">
        <p14:creationId xmlns:p14="http://schemas.microsoft.com/office/powerpoint/2010/main" val="1884822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6F3A06-90BD-5262-4F7F-F1C6819B9E41}"/>
              </a:ext>
            </a:extLst>
          </p:cNvPr>
          <p:cNvSpPr>
            <a:spLocks noGrp="1"/>
          </p:cNvSpPr>
          <p:nvPr>
            <p:ph type="title"/>
          </p:nvPr>
        </p:nvSpPr>
        <p:spPr>
          <a:xfrm>
            <a:off x="3109912" y="1517650"/>
            <a:ext cx="5972175" cy="1325563"/>
          </a:xfrm>
        </p:spPr>
        <p:txBody>
          <a:bodyPr/>
          <a:lstStyle/>
          <a:p>
            <a:pPr algn="ctr"/>
            <a:r>
              <a:rPr lang="el-GR" dirty="0"/>
              <a:t>Κεφάλαιο 8</a:t>
            </a:r>
          </a:p>
        </p:txBody>
      </p:sp>
      <p:sp>
        <p:nvSpPr>
          <p:cNvPr id="3" name="Θέση περιεχομένου 2">
            <a:extLst>
              <a:ext uri="{FF2B5EF4-FFF2-40B4-BE49-F238E27FC236}">
                <a16:creationId xmlns:a16="http://schemas.microsoft.com/office/drawing/2014/main" id="{4AC5A543-2C64-2250-DDAC-2F7B68B7419D}"/>
              </a:ext>
            </a:extLst>
          </p:cNvPr>
          <p:cNvSpPr>
            <a:spLocks noGrp="1"/>
          </p:cNvSpPr>
          <p:nvPr>
            <p:ph idx="1"/>
          </p:nvPr>
        </p:nvSpPr>
        <p:spPr>
          <a:xfrm>
            <a:off x="1957386" y="3151187"/>
            <a:ext cx="8277225" cy="2030413"/>
          </a:xfrm>
        </p:spPr>
        <p:txBody>
          <a:bodyPr>
            <a:normAutofit/>
          </a:bodyPr>
          <a:lstStyle/>
          <a:p>
            <a:pPr marL="0" indent="0" algn="ctr">
              <a:buNone/>
            </a:pPr>
            <a:r>
              <a:rPr lang="el-GR" sz="3600" dirty="0"/>
              <a:t>Έθνη και εθνικισμοί στην εποχή                             της παγκοσμιοποίησης</a:t>
            </a:r>
          </a:p>
        </p:txBody>
      </p:sp>
      <p:sp>
        <p:nvSpPr>
          <p:cNvPr id="4" name="TextBox 3">
            <a:extLst>
              <a:ext uri="{FF2B5EF4-FFF2-40B4-BE49-F238E27FC236}">
                <a16:creationId xmlns:a16="http://schemas.microsoft.com/office/drawing/2014/main" id="{1A50CC2C-9039-C11B-8DE5-7C46DCB25234}"/>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393105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695CB-A054-3B09-0D80-55CC798EB1F4}"/>
              </a:ext>
            </a:extLst>
          </p:cNvPr>
          <p:cNvSpPr>
            <a:spLocks noGrp="1"/>
          </p:cNvSpPr>
          <p:nvPr>
            <p:ph type="title"/>
          </p:nvPr>
        </p:nvSpPr>
        <p:spPr>
          <a:xfrm>
            <a:off x="838200" y="253397"/>
            <a:ext cx="10515600" cy="1273233"/>
          </a:xfrm>
        </p:spPr>
        <p:txBody>
          <a:bodyPr>
            <a:normAutofit/>
          </a:bodyPr>
          <a:lstStyle/>
          <a:p>
            <a:pPr algn="ctr"/>
            <a:r>
              <a:rPr lang="el-GR" sz="3600" dirty="0"/>
              <a:t>Βασικές έννοιες</a:t>
            </a:r>
            <a:endParaRPr lang="en-GR" sz="3600" dirty="0"/>
          </a:p>
        </p:txBody>
      </p:sp>
      <p:sp>
        <p:nvSpPr>
          <p:cNvPr id="3" name="Content Placeholder 2">
            <a:extLst>
              <a:ext uri="{FF2B5EF4-FFF2-40B4-BE49-F238E27FC236}">
                <a16:creationId xmlns:a16="http://schemas.microsoft.com/office/drawing/2014/main" id="{AC885976-11D2-DD2B-0091-E0DEEA428C66}"/>
              </a:ext>
            </a:extLst>
          </p:cNvPr>
          <p:cNvSpPr>
            <a:spLocks noGrp="1"/>
          </p:cNvSpPr>
          <p:nvPr>
            <p:ph idx="1"/>
          </p:nvPr>
        </p:nvSpPr>
        <p:spPr>
          <a:xfrm>
            <a:off x="838199" y="1899601"/>
            <a:ext cx="11179629" cy="4705002"/>
          </a:xfrm>
        </p:spPr>
        <p:txBody>
          <a:bodyPr>
            <a:normAutofit lnSpcReduction="10000"/>
          </a:bodyPr>
          <a:lstStyle/>
          <a:p>
            <a:pPr>
              <a:lnSpc>
                <a:spcPct val="100000"/>
              </a:lnSpc>
            </a:pPr>
            <a:r>
              <a:rPr lang="el-GR" sz="2000" b="1" kern="100" dirty="0">
                <a:effectLst/>
                <a:latin typeface="Calibri" panose="020F0502020204030204" pitchFamily="34" charset="0"/>
                <a:ea typeface="Calibri" panose="020F0502020204030204" pitchFamily="34" charset="0"/>
                <a:cs typeface="Times New Roman" panose="02020603050405020304" pitchFamily="18" charset="0"/>
              </a:rPr>
              <a:t>Πατριωτισμός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a:t>
            </a:r>
            <a:r>
              <a:rPr lang="el-GR" sz="20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Κυριολεκτικά, η αγάπη για την πατρίδα</a:t>
            </a:r>
            <a:r>
              <a:rPr lang="el-GR" sz="2000" kern="100" dirty="0">
                <a:effectLst/>
                <a:latin typeface="Calibri" panose="020F0502020204030204" pitchFamily="34" charset="0"/>
                <a:ea typeface="Calibri" panose="020F0502020204030204" pitchFamily="34" charset="0"/>
                <a:cs typeface="Calibri" panose="020F0502020204030204" pitchFamily="34" charset="0"/>
              </a:rPr>
              <a:t>· μια ψυχολογικού τύπου προσκόλληση που χαρακτηρίζεται από την πίστη του ατόμου στο έθνος ή στη χώρα του.</a:t>
            </a:r>
            <a:endParaRPr lang="el-GR" sz="2000" dirty="0"/>
          </a:p>
          <a:p>
            <a:pPr>
              <a:lnSpc>
                <a:spcPct val="100000"/>
              </a:lnSpc>
            </a:pPr>
            <a:r>
              <a:rPr lang="el-GR" sz="2000" b="1" kern="100" dirty="0">
                <a:effectLst/>
                <a:ea typeface="Calibri" panose="020F0502020204030204" pitchFamily="34" charset="0"/>
                <a:cs typeface="Times New Roman" panose="02020603050405020304" pitchFamily="18" charset="0"/>
              </a:rPr>
              <a:t>Έθνος</a:t>
            </a:r>
            <a:r>
              <a:rPr lang="el-GR" sz="2000" kern="100" dirty="0">
                <a:effectLst/>
                <a:ea typeface="Calibri" panose="020F0502020204030204" pitchFamily="34" charset="0"/>
                <a:cs typeface="Times New Roman" panose="02020603050405020304" pitchFamily="18" charset="0"/>
              </a:rPr>
              <a:t>: Τα έθνη είναι σύνθετα φαινόμενα που διαμορφώνονται από ένα σύνολο πολιτισμικών, πολιτικών και ψυχολογικών παραγόντων.</a:t>
            </a:r>
            <a:endParaRPr lang="en-GR" sz="2000" kern="100" dirty="0">
              <a:effectLst/>
              <a:ea typeface="Calibri" panose="020F0502020204030204" pitchFamily="34" charset="0"/>
              <a:cs typeface="Times New Roman" panose="02020603050405020304" pitchFamily="18" charset="0"/>
            </a:endParaRPr>
          </a:p>
          <a:p>
            <a:pPr>
              <a:lnSpc>
                <a:spcPct val="100000"/>
              </a:lnSpc>
            </a:pPr>
            <a:r>
              <a:rPr lang="el-GR" sz="2000" dirty="0">
                <a:effectLst/>
                <a:ea typeface="Calibri" panose="020F0502020204030204" pitchFamily="34" charset="0"/>
                <a:cs typeface="Times New Roman" panose="02020603050405020304" pitchFamily="18" charset="0"/>
              </a:rPr>
              <a:t>Από </a:t>
            </a:r>
            <a:r>
              <a:rPr lang="el-GR" sz="2000" i="1" u="sng" dirty="0">
                <a:effectLst/>
                <a:ea typeface="Calibri" panose="020F0502020204030204" pitchFamily="34" charset="0"/>
                <a:cs typeface="Times New Roman" panose="02020603050405020304" pitchFamily="18" charset="0"/>
              </a:rPr>
              <a:t>πολιτισμική </a:t>
            </a:r>
            <a:r>
              <a:rPr lang="el-GR" sz="2000" u="sng" dirty="0">
                <a:effectLst/>
                <a:ea typeface="Calibri" panose="020F0502020204030204" pitchFamily="34" charset="0"/>
                <a:cs typeface="Times New Roman" panose="02020603050405020304" pitchFamily="18" charset="0"/>
              </a:rPr>
              <a:t>σκοπιά: </a:t>
            </a:r>
            <a:r>
              <a:rPr lang="el-GR" sz="2000" b="1" dirty="0">
                <a:effectLst/>
                <a:ea typeface="Calibri" panose="020F0502020204030204" pitchFamily="34" charset="0"/>
                <a:cs typeface="Times New Roman" panose="02020603050405020304" pitchFamily="18" charset="0"/>
              </a:rPr>
              <a:t>κοινή γλώσσα, θρησκεία, ιστορία, κοινές παραδόσεις</a:t>
            </a:r>
            <a:r>
              <a:rPr lang="el-GR" sz="2000" dirty="0">
                <a:effectLst/>
                <a:ea typeface="Calibri" panose="020F0502020204030204" pitchFamily="34" charset="0"/>
                <a:cs typeface="Times New Roman" panose="02020603050405020304" pitchFamily="18" charset="0"/>
              </a:rPr>
              <a:t>.</a:t>
            </a:r>
            <a:endParaRPr lang="el-GR" sz="2000" dirty="0">
              <a:effectLst/>
            </a:endParaRPr>
          </a:p>
          <a:p>
            <a:pPr>
              <a:lnSpc>
                <a:spcPct val="100000"/>
              </a:lnSpc>
            </a:pPr>
            <a:r>
              <a:rPr lang="el-GR" sz="2000" dirty="0">
                <a:effectLst/>
                <a:ea typeface="Calibri" panose="020F0502020204030204" pitchFamily="34" charset="0"/>
                <a:cs typeface="Times New Roman" panose="02020603050405020304" pitchFamily="18" charset="0"/>
              </a:rPr>
              <a:t>Από </a:t>
            </a:r>
            <a:r>
              <a:rPr lang="el-GR" sz="2000" u="sng" dirty="0">
                <a:effectLst/>
                <a:ea typeface="Calibri" panose="020F0502020204030204" pitchFamily="34" charset="0"/>
                <a:cs typeface="Times New Roman" panose="02020603050405020304" pitchFamily="18" charset="0"/>
              </a:rPr>
              <a:t>πολιτική σκοπιά: </a:t>
            </a:r>
            <a:r>
              <a:rPr lang="el-GR" sz="2000" b="1" dirty="0">
                <a:effectLst/>
                <a:ea typeface="Calibri" panose="020F0502020204030204" pitchFamily="34" charset="0"/>
                <a:cs typeface="Times New Roman" panose="02020603050405020304" pitchFamily="18" charset="0"/>
              </a:rPr>
              <a:t>«φυσική» πολιτική κοινότητα</a:t>
            </a:r>
            <a:r>
              <a:rPr lang="el-GR" sz="2000" dirty="0">
                <a:ea typeface="Calibri" panose="020F0502020204030204" pitchFamily="34" charset="0"/>
                <a:cs typeface="Times New Roman" panose="02020603050405020304" pitchFamily="18" charset="0"/>
              </a:rPr>
              <a:t>.</a:t>
            </a:r>
            <a:endParaRPr lang="el-GR" sz="2000" dirty="0">
              <a:effectLst/>
            </a:endParaRPr>
          </a:p>
          <a:p>
            <a:pPr>
              <a:lnSpc>
                <a:spcPct val="100000"/>
              </a:lnSpc>
            </a:pPr>
            <a:r>
              <a:rPr lang="el-GR" sz="2000" dirty="0">
                <a:ea typeface="Calibri" panose="020F0502020204030204" pitchFamily="34" charset="0"/>
                <a:cs typeface="Times New Roman" panose="02020603050405020304" pitchFamily="18" charset="0"/>
              </a:rPr>
              <a:t>Από </a:t>
            </a:r>
            <a:r>
              <a:rPr lang="el-GR" sz="2000" i="1" u="sng" dirty="0">
                <a:ea typeface="Calibri" panose="020F0502020204030204" pitchFamily="34" charset="0"/>
                <a:cs typeface="Times New Roman" panose="02020603050405020304" pitchFamily="18" charset="0"/>
              </a:rPr>
              <a:t>ψυχολογική</a:t>
            </a:r>
            <a:r>
              <a:rPr lang="el-GR" sz="2000" u="sng" dirty="0">
                <a:ea typeface="Calibri" panose="020F0502020204030204" pitchFamily="34" charset="0"/>
                <a:cs typeface="Times New Roman" panose="02020603050405020304" pitchFamily="18" charset="0"/>
              </a:rPr>
              <a:t> σκοπιά: </a:t>
            </a:r>
            <a:r>
              <a:rPr lang="el-GR" sz="2000" b="1" dirty="0">
                <a:ea typeface="Calibri" panose="020F0502020204030204" pitchFamily="34" charset="0"/>
                <a:cs typeface="Times New Roman" panose="02020603050405020304" pitchFamily="18" charset="0"/>
              </a:rPr>
              <a:t>κοινοί δεσμοί πίστης ή αφοσίωσης</a:t>
            </a:r>
            <a:r>
              <a:rPr lang="el-GR" sz="2000" dirty="0">
                <a:ea typeface="Calibri" panose="020F0502020204030204" pitchFamily="34" charset="0"/>
                <a:cs typeface="Times New Roman" panose="02020603050405020304" pitchFamily="18" charset="0"/>
              </a:rPr>
              <a:t> οι οποίοι εκδηλώνονται μέσω του </a:t>
            </a:r>
            <a:r>
              <a:rPr lang="el-GR" sz="2000" b="1" dirty="0">
                <a:ea typeface="Calibri" panose="020F0502020204030204" pitchFamily="34" charset="0"/>
                <a:cs typeface="Times New Roman" panose="02020603050405020304" pitchFamily="18" charset="0"/>
              </a:rPr>
              <a:t>πατριωτισμού</a:t>
            </a:r>
            <a:r>
              <a:rPr lang="el-GR" sz="2000" dirty="0">
                <a:ea typeface="Calibri" panose="020F0502020204030204" pitchFamily="34" charset="0"/>
                <a:cs typeface="Times New Roman" panose="02020603050405020304" pitchFamily="18" charset="0"/>
              </a:rPr>
              <a:t>.</a:t>
            </a:r>
            <a:r>
              <a:rPr lang="en-GR" sz="2000" dirty="0"/>
              <a:t> </a:t>
            </a:r>
            <a:endParaRPr lang="el-GR" sz="2000" dirty="0"/>
          </a:p>
          <a:p>
            <a:pPr>
              <a:lnSpc>
                <a:spcPct val="100000"/>
              </a:lnSpc>
            </a:pPr>
            <a:r>
              <a:rPr lang="en-US" sz="2000" i="1" u="sng" dirty="0">
                <a:ea typeface="Calibri" panose="020F0502020204030204" pitchFamily="34" charset="0"/>
                <a:cs typeface="Times New Roman" panose="02020603050405020304" pitchFamily="18" charset="0"/>
              </a:rPr>
              <a:t>Y</a:t>
            </a:r>
            <a:r>
              <a:rPr lang="el-GR" sz="2000" i="1" u="sng" dirty="0" err="1">
                <a:effectLst/>
                <a:ea typeface="Calibri" panose="020F0502020204030204" pitchFamily="34" charset="0"/>
                <a:cs typeface="Times New Roman" panose="02020603050405020304" pitchFamily="18" charset="0"/>
              </a:rPr>
              <a:t>λική</a:t>
            </a:r>
            <a:r>
              <a:rPr lang="el-GR" sz="2000" i="1" u="sng" dirty="0">
                <a:effectLst/>
                <a:ea typeface="Calibri" panose="020F0502020204030204" pitchFamily="34" charset="0"/>
                <a:cs typeface="Times New Roman" panose="02020603050405020304" pitchFamily="18" charset="0"/>
              </a:rPr>
              <a:t> </a:t>
            </a:r>
            <a:r>
              <a:rPr lang="el-GR" sz="2000" u="sng" dirty="0">
                <a:effectLst/>
                <a:ea typeface="Calibri" panose="020F0502020204030204" pitchFamily="34" charset="0"/>
                <a:cs typeface="Times New Roman" panose="02020603050405020304" pitchFamily="18" charset="0"/>
              </a:rPr>
              <a:t>διάσταση</a:t>
            </a:r>
            <a:r>
              <a:rPr lang="el-GR" sz="2000" u="sng" dirty="0">
                <a:ea typeface="Calibri" panose="020F0502020204030204" pitchFamily="34" charset="0"/>
                <a:cs typeface="Times New Roman" panose="02020603050405020304" pitchFamily="18" charset="0"/>
              </a:rPr>
              <a:t>: </a:t>
            </a:r>
            <a:r>
              <a:rPr lang="el-GR" sz="2000" dirty="0">
                <a:effectLst/>
                <a:ea typeface="Calibri" panose="020F0502020204030204" pitchFamily="34" charset="0"/>
                <a:cs typeface="Times New Roman" panose="02020603050405020304" pitchFamily="18" charset="0"/>
              </a:rPr>
              <a:t>η πολιτισμική, πολιτική και ψυχολογική κατασκευή ενός έθνους χαράσσει</a:t>
            </a:r>
            <a:r>
              <a:rPr lang="el-GR" sz="2000" b="1" dirty="0">
                <a:effectLst/>
                <a:ea typeface="Calibri" panose="020F0502020204030204" pitchFamily="34" charset="0"/>
                <a:cs typeface="Times New Roman" panose="02020603050405020304" pitchFamily="18" charset="0"/>
              </a:rPr>
              <a:t> όρια ανάμεσα σε όσους ανήκουν σε αυτό και σε εκείνους που βρίσκονται εκτός</a:t>
            </a:r>
            <a:r>
              <a:rPr lang="el-GR" sz="2000" dirty="0">
                <a:effectLst/>
                <a:ea typeface="Calibri" panose="020F0502020204030204" pitchFamily="34" charset="0"/>
                <a:cs typeface="Times New Roman" panose="02020603050405020304" pitchFamily="18" charset="0"/>
              </a:rPr>
              <a:t>.</a:t>
            </a:r>
            <a:r>
              <a:rPr lang="en-GR" sz="2000" dirty="0">
                <a:effectLst/>
              </a:rPr>
              <a:t> </a:t>
            </a:r>
            <a:endParaRPr lang="en-GR" sz="2000" dirty="0"/>
          </a:p>
          <a:p>
            <a:pPr>
              <a:lnSpc>
                <a:spcPct val="100000"/>
              </a:lnSpc>
            </a:pPr>
            <a:r>
              <a:rPr lang="el-GR" sz="2000" b="1" kern="100" dirty="0" err="1">
                <a:effectLst/>
                <a:latin typeface="Calibri" panose="020F0502020204030204" pitchFamily="34" charset="0"/>
                <a:ea typeface="Calibri" panose="020F0502020204030204" pitchFamily="34" charset="0"/>
                <a:cs typeface="Times New Roman" panose="02020603050405020304" pitchFamily="18" charset="0"/>
              </a:rPr>
              <a:t>Εθνοτική</a:t>
            </a:r>
            <a:r>
              <a:rPr lang="el-GR" sz="2000" b="1" kern="100" dirty="0">
                <a:effectLst/>
                <a:latin typeface="Calibri" panose="020F0502020204030204" pitchFamily="34" charset="0"/>
                <a:ea typeface="Calibri" panose="020F0502020204030204" pitchFamily="34" charset="0"/>
                <a:cs typeface="Times New Roman" panose="02020603050405020304" pitchFamily="18" charset="0"/>
              </a:rPr>
              <a:t> ομάδα: </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Ομάδα ατόμων με κοινή πολιτισμική και ιστορική ταυτότητα η οποία κατά κανόνα συνδέεται με την πίστη στην κοινή καταγωγή. </a:t>
            </a:r>
            <a:r>
              <a:rPr lang="el-GR" sz="2000" kern="100" dirty="0">
                <a:latin typeface="Calibri" panose="020F0502020204030204" pitchFamily="34" charset="0"/>
                <a:ea typeface="Calibri" panose="020F0502020204030204" pitchFamily="34" charset="0"/>
                <a:cs typeface="Times New Roman" panose="02020603050405020304" pitchFamily="18" charset="0"/>
              </a:rPr>
              <a:t>Σ</a:t>
            </a:r>
            <a:r>
              <a:rPr lang="el-GR" sz="2000" dirty="0">
                <a:effectLst/>
                <a:latin typeface="Calibri" panose="020F0502020204030204" pitchFamily="34" charset="0"/>
                <a:ea typeface="Calibri" panose="020F0502020204030204" pitchFamily="34" charset="0"/>
                <a:cs typeface="Times New Roman" panose="02020603050405020304" pitchFamily="18" charset="0"/>
              </a:rPr>
              <a:t>ε αντιδιαστολή με το έθνος, δεν διαθέτουν συλλογικές πολιτικές φιλοδοξίες, η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εθνοτική</a:t>
            </a:r>
            <a:r>
              <a:rPr lang="el-GR" sz="2000" dirty="0">
                <a:effectLst/>
                <a:latin typeface="Calibri" panose="020F0502020204030204" pitchFamily="34" charset="0"/>
                <a:ea typeface="Calibri" panose="020F0502020204030204" pitchFamily="34" charset="0"/>
                <a:cs typeface="Times New Roman" panose="02020603050405020304" pitchFamily="18" charset="0"/>
              </a:rPr>
              <a:t> ομάδα δεν επιδιώκει να εδραιώσει ή να διατηρήσει κυρίαρχη ανεξαρτησία ή πολιτική αυτονομία. </a:t>
            </a:r>
            <a:endParaRPr lang="en-GR" sz="20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sz="2000" dirty="0">
              <a:effectLst/>
            </a:endParaRPr>
          </a:p>
          <a:p>
            <a:pPr marL="0" indent="0">
              <a:buNone/>
            </a:pPr>
            <a:endParaRPr lang="en-GR" sz="2000" dirty="0"/>
          </a:p>
        </p:txBody>
      </p:sp>
      <p:sp>
        <p:nvSpPr>
          <p:cNvPr id="4" name="TextBox 3">
            <a:extLst>
              <a:ext uri="{FF2B5EF4-FFF2-40B4-BE49-F238E27FC236}">
                <a16:creationId xmlns:a16="http://schemas.microsoft.com/office/drawing/2014/main" id="{6D3132C3-8328-628F-0EBD-9F65696219B5}"/>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134379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DAC47DD-CBB1-A628-D642-8EA15C66B2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4097D5-FB8F-2FE5-EAEF-D16E55DFE276}"/>
              </a:ext>
            </a:extLst>
          </p:cNvPr>
          <p:cNvSpPr>
            <a:spLocks noGrp="1"/>
          </p:cNvSpPr>
          <p:nvPr>
            <p:ph type="title"/>
          </p:nvPr>
        </p:nvSpPr>
        <p:spPr/>
        <p:txBody>
          <a:bodyPr>
            <a:normAutofit/>
          </a:bodyPr>
          <a:lstStyle/>
          <a:p>
            <a:r>
              <a:rPr lang="el-GR" sz="5000" dirty="0" err="1"/>
              <a:t>Αρχεγονισμός</a:t>
            </a:r>
            <a:r>
              <a:rPr lang="el-GR" sz="5000" dirty="0"/>
              <a:t> και εθνικισμός </a:t>
            </a:r>
            <a:endParaRPr lang="en-GR" sz="5000" dirty="0"/>
          </a:p>
        </p:txBody>
      </p:sp>
      <p:sp>
        <p:nvSpPr>
          <p:cNvPr id="3" name="Content Placeholder 2">
            <a:extLst>
              <a:ext uri="{FF2B5EF4-FFF2-40B4-BE49-F238E27FC236}">
                <a16:creationId xmlns:a16="http://schemas.microsoft.com/office/drawing/2014/main" id="{9C796F06-1B7F-F175-D1CE-4F4785B17514}"/>
              </a:ext>
            </a:extLst>
          </p:cNvPr>
          <p:cNvSpPr>
            <a:spLocks noGrp="1"/>
          </p:cNvSpPr>
          <p:nvPr>
            <p:ph idx="1"/>
          </p:nvPr>
        </p:nvSpPr>
        <p:spPr>
          <a:xfrm>
            <a:off x="838200" y="1929384"/>
            <a:ext cx="10515600" cy="4251960"/>
          </a:xfrm>
        </p:spPr>
        <p:txBody>
          <a:bodyPr>
            <a:normAutofit lnSpcReduction="10000"/>
          </a:bodyPr>
          <a:lstStyle/>
          <a:p>
            <a:pPr>
              <a:lnSpc>
                <a:spcPct val="107000"/>
              </a:lnSpc>
              <a:spcAft>
                <a:spcPts val="600"/>
              </a:spcAft>
            </a:pPr>
            <a:r>
              <a:rPr lang="el-GR" sz="2000" dirty="0">
                <a:latin typeface="Aptos" panose="020B0004020202020204" pitchFamily="34" charset="0"/>
              </a:rPr>
              <a:t>Περιγράφει την εθνική ταυτότητα ως ιστορικά προσδιορισμένη. </a:t>
            </a:r>
          </a:p>
          <a:p>
            <a:pPr>
              <a:lnSpc>
                <a:spcPct val="107000"/>
              </a:lnSpc>
              <a:spcAft>
                <a:spcPts val="600"/>
              </a:spcAft>
            </a:pPr>
            <a:r>
              <a:rPr lang="el-GR" sz="2000" kern="100" dirty="0">
                <a:latin typeface="Aptos" panose="020B0004020202020204" pitchFamily="34" charset="0"/>
                <a:ea typeface="Calibri" panose="020F0502020204030204" pitchFamily="34" charset="0"/>
                <a:cs typeface="Times New Roman" panose="02020603050405020304" pitchFamily="18" charset="0"/>
              </a:rPr>
              <a:t>Κ</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υρίαρχες θέσεις του </a:t>
            </a:r>
            <a:r>
              <a:rPr lang="el-GR" sz="2000" kern="100" dirty="0" err="1">
                <a:effectLst/>
                <a:latin typeface="Aptos" panose="020B0004020202020204" pitchFamily="34" charset="0"/>
                <a:ea typeface="Calibri" panose="020F0502020204030204" pitchFamily="34" charset="0"/>
                <a:cs typeface="Times New Roman" panose="02020603050405020304" pitchFamily="18" charset="0"/>
              </a:rPr>
              <a:t>αρχεγονισμού</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 </a:t>
            </a:r>
            <a:endParaRPr lang="en-GR" sz="2000" kern="100" dirty="0">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600"/>
              </a:spcAft>
            </a:pPr>
            <a:r>
              <a:rPr lang="el-GR" sz="2000" kern="100" dirty="0">
                <a:effectLst/>
                <a:latin typeface="Aptos" panose="020B0004020202020204" pitchFamily="34" charset="0"/>
                <a:ea typeface="Calibri" panose="020F0502020204030204" pitchFamily="34" charset="0"/>
                <a:cs typeface="Times New Roman" panose="02020603050405020304" pitchFamily="18" charset="0"/>
              </a:rPr>
              <a:t>Οι άνθρωποι εκ φύσεως προσανατολίζονται προς τον σχηματισμό ομάδων και τα έθνη αποτελούν έκφραση αυτής της τάσης.</a:t>
            </a:r>
            <a:endParaRPr lang="en-GR" sz="2000" kern="100" dirty="0">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600"/>
              </a:spcAft>
            </a:pPr>
            <a:r>
              <a:rPr lang="el-GR" sz="2000" kern="100" dirty="0">
                <a:effectLst/>
                <a:latin typeface="Aptos" panose="020B0004020202020204" pitchFamily="34" charset="0"/>
                <a:ea typeface="Calibri" panose="020F0502020204030204" pitchFamily="34" charset="0"/>
                <a:cs typeface="Times New Roman" panose="02020603050405020304" pitchFamily="18" charset="0"/>
              </a:rPr>
              <a:t>Η εθνική ταυτότητα </a:t>
            </a:r>
            <a:r>
              <a:rPr lang="el-GR" sz="2000" kern="100" dirty="0" err="1">
                <a:effectLst/>
                <a:latin typeface="Aptos" panose="020B0004020202020204" pitchFamily="34" charset="0"/>
                <a:ea typeface="Calibri" panose="020F0502020204030204" pitchFamily="34" charset="0"/>
                <a:cs typeface="Times New Roman" panose="02020603050405020304" pitchFamily="18" charset="0"/>
              </a:rPr>
              <a:t>σφυρηλατείται</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 από τρία κύρια στοιχεία: την κοινή καταγωγή, το αίσθημα του </a:t>
            </a:r>
            <a:r>
              <a:rPr lang="el-GR" sz="2000" kern="100" dirty="0" err="1">
                <a:effectLst/>
                <a:latin typeface="Aptos" panose="020B0004020202020204" pitchFamily="34" charset="0"/>
                <a:ea typeface="Calibri" panose="020F0502020204030204" pitchFamily="34" charset="0"/>
                <a:cs typeface="Times New Roman" panose="02020603050405020304" pitchFamily="18" charset="0"/>
              </a:rPr>
              <a:t>ανήκειν</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 σε μια εδαφική επικράτεια και την κοινή γλώσσα.</a:t>
            </a:r>
            <a:endParaRPr lang="en-GR" sz="2000" kern="100" dirty="0">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600"/>
              </a:spcAft>
            </a:pPr>
            <a:r>
              <a:rPr lang="el-GR" sz="2000" kern="100" dirty="0">
                <a:effectLst/>
                <a:latin typeface="Aptos" panose="020B0004020202020204" pitchFamily="34" charset="0"/>
                <a:ea typeface="Calibri" panose="020F0502020204030204" pitchFamily="34" charset="0"/>
                <a:cs typeface="Times New Roman" panose="02020603050405020304" pitchFamily="18" charset="0"/>
              </a:rPr>
              <a:t>Τα έθνη αποτελούν ιστορικές οντότητες: εξελίσσονται οργανικά με αφετηρία πιο απλές </a:t>
            </a:r>
            <a:r>
              <a:rPr lang="el-GR" sz="2000" kern="100" dirty="0" err="1">
                <a:effectLst/>
                <a:latin typeface="Aptos" panose="020B0004020202020204" pitchFamily="34" charset="0"/>
                <a:ea typeface="Calibri" panose="020F0502020204030204" pitchFamily="34" charset="0"/>
                <a:cs typeface="Times New Roman" panose="02020603050405020304" pitchFamily="18" charset="0"/>
              </a:rPr>
              <a:t>εθνοτικές</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 κοινότητες.</a:t>
            </a:r>
            <a:endParaRPr lang="en-GR" sz="2000" kern="100" dirty="0">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600"/>
              </a:spcAft>
            </a:pPr>
            <a:r>
              <a:rPr lang="el-GR" sz="2000" kern="100" dirty="0">
                <a:effectLst/>
                <a:latin typeface="Aptos" panose="020B0004020202020204" pitchFamily="34" charset="0"/>
                <a:ea typeface="Calibri" panose="020F0502020204030204" pitchFamily="34" charset="0"/>
                <a:cs typeface="Times New Roman" panose="02020603050405020304" pitchFamily="18" charset="0"/>
              </a:rPr>
              <a:t>Ο εθνικισμός χαρακτηρίζεται από βαθιά συναισθηματική σύνδεση που ομοιάζει με τους δεσμούς συγγένειας.</a:t>
            </a:r>
            <a:endParaRPr lang="en-GR" sz="2000" kern="100" dirty="0">
              <a:effectLst/>
              <a:latin typeface="Aptos" panose="020B0004020202020204" pitchFamily="34" charset="0"/>
              <a:ea typeface="Calibri" panose="020F0502020204030204" pitchFamily="34" charset="0"/>
              <a:cs typeface="Times New Roman" panose="02020603050405020304" pitchFamily="18" charset="0"/>
            </a:endParaRPr>
          </a:p>
          <a:p>
            <a:endParaRPr lang="el-GR" sz="2200" dirty="0"/>
          </a:p>
        </p:txBody>
      </p:sp>
      <p:sp>
        <p:nvSpPr>
          <p:cNvPr id="4" name="TextBox 3">
            <a:extLst>
              <a:ext uri="{FF2B5EF4-FFF2-40B4-BE49-F238E27FC236}">
                <a16:creationId xmlns:a16="http://schemas.microsoft.com/office/drawing/2014/main" id="{772248D8-698E-0695-7BEE-29435DA6A3DE}"/>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308101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DBFA7-4F07-08DF-1D7F-A6D328F83C18}"/>
              </a:ext>
            </a:extLst>
          </p:cNvPr>
          <p:cNvSpPr>
            <a:spLocks noGrp="1"/>
          </p:cNvSpPr>
          <p:nvPr>
            <p:ph type="title"/>
          </p:nvPr>
        </p:nvSpPr>
        <p:spPr/>
        <p:txBody>
          <a:bodyPr>
            <a:normAutofit/>
          </a:bodyPr>
          <a:lstStyle/>
          <a:p>
            <a:r>
              <a:rPr lang="el-GR" sz="5400"/>
              <a:t>Νεωτερισμός και εθνικισμός</a:t>
            </a:r>
            <a:endParaRPr lang="en-GR" sz="5400"/>
          </a:p>
        </p:txBody>
      </p:sp>
      <p:sp>
        <p:nvSpPr>
          <p:cNvPr id="3" name="Content Placeholder 2">
            <a:extLst>
              <a:ext uri="{FF2B5EF4-FFF2-40B4-BE49-F238E27FC236}">
                <a16:creationId xmlns:a16="http://schemas.microsoft.com/office/drawing/2014/main" id="{149A9D9E-E872-E9A8-6C36-0FB313C609A9}"/>
              </a:ext>
            </a:extLst>
          </p:cNvPr>
          <p:cNvSpPr>
            <a:spLocks noGrp="1"/>
          </p:cNvSpPr>
          <p:nvPr>
            <p:ph idx="1"/>
          </p:nvPr>
        </p:nvSpPr>
        <p:spPr>
          <a:xfrm>
            <a:off x="838200" y="1929384"/>
            <a:ext cx="10515600" cy="4251960"/>
          </a:xfrm>
        </p:spPr>
        <p:txBody>
          <a:bodyPr>
            <a:normAutofit/>
          </a:bodyPr>
          <a:lstStyle/>
          <a:p>
            <a:r>
              <a:rPr lang="el-GR" sz="2200" dirty="0">
                <a:ea typeface="Calibri" panose="020F0502020204030204" pitchFamily="34" charset="0"/>
                <a:cs typeface="Times New Roman" panose="02020603050405020304" pitchFamily="18" charset="0"/>
              </a:rPr>
              <a:t>Ο</a:t>
            </a:r>
            <a:r>
              <a:rPr lang="el-GR" sz="2200" dirty="0">
                <a:effectLst/>
                <a:ea typeface="Calibri" panose="020F0502020204030204" pitchFamily="34" charset="0"/>
                <a:cs typeface="Times New Roman" panose="02020603050405020304" pitchFamily="18" charset="0"/>
              </a:rPr>
              <a:t> νεωτερισμός συνδέει τις απαρχές του εθνικισμού με τη διαδικασία του εκσυγχρονισμού, και συγκεκριμένα με την ανάδυση της εκβιομηχάνισης.</a:t>
            </a:r>
            <a:r>
              <a:rPr lang="en-GR" sz="2200" dirty="0">
                <a:effectLst/>
              </a:rPr>
              <a:t> </a:t>
            </a:r>
            <a:endParaRPr lang="el-GR" sz="2200" dirty="0">
              <a:effectLst/>
            </a:endParaRPr>
          </a:p>
          <a:p>
            <a:pPr>
              <a:spcAft>
                <a:spcPts val="600"/>
              </a:spcAft>
            </a:pPr>
            <a:r>
              <a:rPr lang="el-GR" sz="2200" kern="100" dirty="0">
                <a:ea typeface="Calibri" panose="020F0502020204030204" pitchFamily="34" charset="0"/>
                <a:cs typeface="Times New Roman" panose="02020603050405020304" pitchFamily="18" charset="0"/>
              </a:rPr>
              <a:t>Κυρίαρχες θέσεις </a:t>
            </a:r>
            <a:r>
              <a:rPr lang="el-GR" sz="2200" kern="100" dirty="0">
                <a:effectLst/>
                <a:ea typeface="Calibri" panose="020F0502020204030204" pitchFamily="34" charset="0"/>
                <a:cs typeface="Times New Roman" panose="02020603050405020304" pitchFamily="18" charset="0"/>
              </a:rPr>
              <a:t>νεωτερισμού: </a:t>
            </a:r>
            <a:endParaRPr lang="en-GR" sz="2200" kern="100" dirty="0">
              <a:effectLst/>
              <a:ea typeface="Calibri" panose="020F0502020204030204" pitchFamily="34" charset="0"/>
              <a:cs typeface="Times New Roman" panose="02020603050405020304" pitchFamily="18" charset="0"/>
            </a:endParaRPr>
          </a:p>
          <a:p>
            <a:pPr>
              <a:spcAft>
                <a:spcPts val="600"/>
              </a:spcAft>
            </a:pPr>
            <a:r>
              <a:rPr lang="el-GR" sz="2200" kern="100" dirty="0">
                <a:effectLst/>
                <a:ea typeface="Calibri" panose="020F0502020204030204" pitchFamily="34" charset="0"/>
                <a:cs typeface="Times New Roman" panose="02020603050405020304" pitchFamily="18" charset="0"/>
              </a:rPr>
              <a:t>Η ανάδυση των βιομηχανικών και καπιταλιστικών οικονομιών αποδυνάμωσε τους παραδοσιακούς κοινωνικούς δεσμούς και γέννησε νέες κοινωνικές εντάσεις, δημιουργώντας την ανάγκη για μια ενοποιητική εθνική ταυτότητα. </a:t>
            </a:r>
            <a:endParaRPr lang="en-GR" sz="2200" kern="100" dirty="0">
              <a:effectLst/>
              <a:ea typeface="Calibri" panose="020F0502020204030204" pitchFamily="34" charset="0"/>
              <a:cs typeface="Times New Roman" panose="02020603050405020304" pitchFamily="18" charset="0"/>
            </a:endParaRPr>
          </a:p>
          <a:p>
            <a:pPr>
              <a:spcAft>
                <a:spcPts val="600"/>
              </a:spcAft>
            </a:pPr>
            <a:r>
              <a:rPr lang="el-GR" sz="2200" kern="100" dirty="0">
                <a:effectLst/>
                <a:ea typeface="Calibri" panose="020F0502020204030204" pitchFamily="34" charset="0"/>
                <a:cs typeface="Times New Roman" panose="02020603050405020304" pitchFamily="18" charset="0"/>
              </a:rPr>
              <a:t>Τα κράτη διαδραματίζουν συχνά θεμελιώδη ρόλο στη διαμόρφωση μιας αίσθησης εθνικής ταυτότητας, γεγονός που συνεπάγεται ότι το κράτος προηγείται χρονικά και, υπό μία έννοια, «κατασκευάζει» το έθνος.</a:t>
            </a:r>
            <a:endParaRPr lang="en-GR" sz="2200" kern="100" dirty="0">
              <a:effectLst/>
              <a:ea typeface="Calibri" panose="020F0502020204030204" pitchFamily="34" charset="0"/>
              <a:cs typeface="Times New Roman" panose="02020603050405020304" pitchFamily="18" charset="0"/>
            </a:endParaRPr>
          </a:p>
          <a:p>
            <a:pPr>
              <a:spcAft>
                <a:spcPts val="600"/>
              </a:spcAft>
            </a:pPr>
            <a:r>
              <a:rPr lang="el-GR" sz="2200" kern="100" dirty="0">
                <a:effectLst/>
                <a:ea typeface="Calibri" panose="020F0502020204030204" pitchFamily="34" charset="0"/>
                <a:cs typeface="Times New Roman" panose="02020603050405020304" pitchFamily="18" charset="0"/>
              </a:rPr>
              <a:t>Η διάδοση του </a:t>
            </a:r>
            <a:r>
              <a:rPr lang="el-GR" sz="2200" kern="100" dirty="0" err="1">
                <a:effectLst/>
                <a:ea typeface="Calibri" panose="020F0502020204030204" pitchFamily="34" charset="0"/>
                <a:cs typeface="Times New Roman" panose="02020603050405020304" pitchFamily="18" charset="0"/>
              </a:rPr>
              <a:t>εγγραμματισμού</a:t>
            </a:r>
            <a:r>
              <a:rPr lang="el-GR" sz="2200" kern="100" dirty="0">
                <a:effectLst/>
                <a:ea typeface="Calibri" panose="020F0502020204030204" pitchFamily="34" charset="0"/>
                <a:cs typeface="Times New Roman" panose="02020603050405020304" pitchFamily="18" charset="0"/>
              </a:rPr>
              <a:t> και της εκπαίδευσης στις μάζες συνέβαλε αποφασιστικά στην κατασκευή της εθνικής ταυτότητας.</a:t>
            </a:r>
            <a:endParaRPr lang="en-GR" sz="2200" kern="100" dirty="0">
              <a:effectLst/>
              <a:ea typeface="Calibri" panose="020F0502020204030204" pitchFamily="34" charset="0"/>
              <a:cs typeface="Times New Roman" panose="02020603050405020304" pitchFamily="18" charset="0"/>
            </a:endParaRPr>
          </a:p>
          <a:p>
            <a:endParaRPr lang="en-GR" sz="2200" dirty="0"/>
          </a:p>
        </p:txBody>
      </p:sp>
      <p:sp>
        <p:nvSpPr>
          <p:cNvPr id="4" name="TextBox 3">
            <a:extLst>
              <a:ext uri="{FF2B5EF4-FFF2-40B4-BE49-F238E27FC236}">
                <a16:creationId xmlns:a16="http://schemas.microsoft.com/office/drawing/2014/main" id="{C5551882-FA01-3DC7-0A3F-F24ADA076026}"/>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625777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FB3A3-1B32-FAAD-267B-8357C1257C1B}"/>
              </a:ext>
            </a:extLst>
          </p:cNvPr>
          <p:cNvSpPr>
            <a:spLocks noGrp="1"/>
          </p:cNvSpPr>
          <p:nvPr>
            <p:ph type="title"/>
          </p:nvPr>
        </p:nvSpPr>
        <p:spPr/>
        <p:txBody>
          <a:bodyPr>
            <a:normAutofit/>
          </a:bodyPr>
          <a:lstStyle/>
          <a:p>
            <a:r>
              <a:rPr lang="el-GR" dirty="0"/>
              <a:t>Μορφές εθνικισμού: Προοδευτικός ή κλασικός πολιτικός εθνικισμός</a:t>
            </a:r>
            <a:endParaRPr lang="en-GR" dirty="0"/>
          </a:p>
        </p:txBody>
      </p:sp>
      <p:sp>
        <p:nvSpPr>
          <p:cNvPr id="3" name="Content Placeholder 2">
            <a:extLst>
              <a:ext uri="{FF2B5EF4-FFF2-40B4-BE49-F238E27FC236}">
                <a16:creationId xmlns:a16="http://schemas.microsoft.com/office/drawing/2014/main" id="{5D755D4C-2D94-C381-4EF0-C8F06E75B2ED}"/>
              </a:ext>
            </a:extLst>
          </p:cNvPr>
          <p:cNvSpPr>
            <a:spLocks noGrp="1"/>
          </p:cNvSpPr>
          <p:nvPr>
            <p:ph idx="1"/>
          </p:nvPr>
        </p:nvSpPr>
        <p:spPr/>
        <p:txBody>
          <a:bodyPr>
            <a:normAutofit/>
          </a:bodyPr>
          <a:lstStyle/>
          <a:p>
            <a:r>
              <a:rPr lang="el-GR" sz="2400" dirty="0"/>
              <a:t>Χρονολογείται από την εποχή της Γαλλικής Επανάστασης.</a:t>
            </a:r>
          </a:p>
          <a:p>
            <a:r>
              <a:rPr lang="el-GR" sz="2400" dirty="0"/>
              <a:t>Έχει συσχετιστεί στενά με </a:t>
            </a:r>
            <a:r>
              <a:rPr lang="el-GR" sz="2400" b="1" dirty="0"/>
              <a:t>φιλελεύθερες</a:t>
            </a:r>
            <a:r>
              <a:rPr lang="el-GR" sz="2400" dirty="0"/>
              <a:t> ιδέες και αξίες.</a:t>
            </a:r>
          </a:p>
          <a:p>
            <a:r>
              <a:rPr lang="el-GR" sz="2400" dirty="0"/>
              <a:t>Θεωρεί ότι η ανθρωπότητα διαιρείται με φυσικό τρόπο σε διάφορα έθνη, καθένα εκ των οποίων διαθέτει μια ξεχωριστή ταυτότητα.</a:t>
            </a:r>
          </a:p>
          <a:p>
            <a:r>
              <a:rPr lang="el-GR" sz="2400" dirty="0"/>
              <a:t>Χαρακτηριστικό στοιχείο: πίστη στη λαϊκή κυριαρχία.</a:t>
            </a:r>
          </a:p>
          <a:p>
            <a:r>
              <a:rPr lang="el-GR" sz="2400" dirty="0"/>
              <a:t>Σαφέστερη έκφραση: ομιλία δεκατεσσάρων σημείων </a:t>
            </a:r>
            <a:r>
              <a:rPr lang="en-US" sz="2400" dirty="0"/>
              <a:t>Woodrow Wilson (1918)</a:t>
            </a:r>
            <a:r>
              <a:rPr lang="el-GR" sz="2400" dirty="0"/>
              <a:t>.</a:t>
            </a:r>
          </a:p>
          <a:p>
            <a:r>
              <a:rPr lang="el-GR" sz="2400" dirty="0"/>
              <a:t>Συνδέει την έννοια του έθνους με την </a:t>
            </a:r>
            <a:r>
              <a:rPr lang="el-GR" sz="2400" b="1" dirty="0"/>
              <a:t>εθνική κυριαρχία</a:t>
            </a:r>
            <a:r>
              <a:rPr lang="el-GR" sz="2400" dirty="0"/>
              <a:t>.</a:t>
            </a:r>
          </a:p>
          <a:p>
            <a:r>
              <a:rPr lang="el-GR" sz="2400" dirty="0"/>
              <a:t>Κεντρικό θέμα: αρχή της </a:t>
            </a:r>
            <a:r>
              <a:rPr lang="el-GR" sz="2400" b="1" dirty="0"/>
              <a:t>εθνικής αυτοδιάθεσης </a:t>
            </a:r>
            <a:r>
              <a:rPr lang="el-GR" sz="2400" dirty="0"/>
              <a:t>και κατασκευή </a:t>
            </a:r>
            <a:r>
              <a:rPr lang="el-GR" sz="2400" b="1" dirty="0"/>
              <a:t>έθνους κράτους</a:t>
            </a:r>
            <a:r>
              <a:rPr lang="el-GR" sz="2400" dirty="0"/>
              <a:t>.</a:t>
            </a:r>
            <a:endParaRPr lang="en-GR" sz="2400" dirty="0"/>
          </a:p>
        </p:txBody>
      </p:sp>
      <p:sp>
        <p:nvSpPr>
          <p:cNvPr id="4" name="TextBox 3">
            <a:extLst>
              <a:ext uri="{FF2B5EF4-FFF2-40B4-BE49-F238E27FC236}">
                <a16:creationId xmlns:a16="http://schemas.microsoft.com/office/drawing/2014/main" id="{4FE72E52-25BC-776F-68AD-FB68D1072180}"/>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617130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3C0F9-72A0-BB2D-AAEF-E9FB724E0141}"/>
              </a:ext>
            </a:extLst>
          </p:cNvPr>
          <p:cNvSpPr>
            <a:spLocks noGrp="1"/>
          </p:cNvSpPr>
          <p:nvPr>
            <p:ph type="title"/>
          </p:nvPr>
        </p:nvSpPr>
        <p:spPr/>
        <p:txBody>
          <a:bodyPr>
            <a:normAutofit/>
          </a:bodyPr>
          <a:lstStyle/>
          <a:p>
            <a:r>
              <a:rPr lang="el-GR" dirty="0"/>
              <a:t>Έθνος Κράτος</a:t>
            </a:r>
            <a:endParaRPr lang="en-GR" dirty="0"/>
          </a:p>
        </p:txBody>
      </p:sp>
      <p:sp>
        <p:nvSpPr>
          <p:cNvPr id="3" name="Content Placeholder 2">
            <a:extLst>
              <a:ext uri="{FF2B5EF4-FFF2-40B4-BE49-F238E27FC236}">
                <a16:creationId xmlns:a16="http://schemas.microsoft.com/office/drawing/2014/main" id="{5A1B77C9-9EFA-2004-C95C-E84AD8BF3526}"/>
              </a:ext>
            </a:extLst>
          </p:cNvPr>
          <p:cNvSpPr>
            <a:spLocks noGrp="1"/>
          </p:cNvSpPr>
          <p:nvPr>
            <p:ph idx="1"/>
          </p:nvPr>
        </p:nvSpPr>
        <p:spPr/>
        <p:txBody>
          <a:bodyPr>
            <a:normAutofit/>
          </a:bodyPr>
          <a:lstStyle/>
          <a:p>
            <a:r>
              <a:rPr lang="el-GR" dirty="0"/>
              <a:t>Α</a:t>
            </a:r>
            <a:r>
              <a:rPr lang="el-GR" dirty="0">
                <a:effectLst/>
                <a:ea typeface="Calibri" panose="020F0502020204030204" pitchFamily="34" charset="0"/>
                <a:cs typeface="Times New Roman" panose="02020603050405020304" pitchFamily="18" charset="0"/>
              </a:rPr>
              <a:t>υτόνομη πολιτική κοινότητα που συγκροτείται στη βάση των </a:t>
            </a:r>
            <a:r>
              <a:rPr lang="el-GR" dirty="0" err="1">
                <a:effectLst/>
                <a:ea typeface="Calibri" panose="020F0502020204030204" pitchFamily="34" charset="0"/>
                <a:cs typeface="Times New Roman" panose="02020603050405020304" pitchFamily="18" charset="0"/>
              </a:rPr>
              <a:t>αλληλοκαλυπτόμενων</a:t>
            </a:r>
            <a:r>
              <a:rPr lang="el-GR" dirty="0">
                <a:effectLst/>
                <a:ea typeface="Calibri" panose="020F0502020204030204" pitchFamily="34" charset="0"/>
                <a:cs typeface="Times New Roman" panose="02020603050405020304" pitchFamily="18" charset="0"/>
              </a:rPr>
              <a:t> δεσμών της ιθαγένειας και της εθνικότητας, γεγονός που σημαίνει ότι η πολιτική και η πολιτισμική ταυτότητα συμπίπτουν.</a:t>
            </a:r>
          </a:p>
          <a:p>
            <a:r>
              <a:rPr lang="el-GR" dirty="0">
                <a:effectLst/>
                <a:ea typeface="Calibri" panose="020F0502020204030204" pitchFamily="34" charset="0"/>
                <a:cs typeface="Times New Roman" panose="02020603050405020304" pitchFamily="18" charset="0"/>
              </a:rPr>
              <a:t>Ωστόσο, το έθνος κράτος είναι μάλλον ένα πολιτικό ιδανικό παρά μια πραγματικότητα, καθώς όλα τα κράτη εμφανίζουν, σε κάποιον βαθμό, πολιτισμική και </a:t>
            </a:r>
            <a:r>
              <a:rPr lang="el-GR" dirty="0" err="1">
                <a:effectLst/>
                <a:ea typeface="Calibri" panose="020F0502020204030204" pitchFamily="34" charset="0"/>
                <a:cs typeface="Times New Roman" panose="02020603050405020304" pitchFamily="18" charset="0"/>
              </a:rPr>
              <a:t>εθνοτική</a:t>
            </a:r>
            <a:r>
              <a:rPr lang="el-GR" dirty="0">
                <a:effectLst/>
                <a:ea typeface="Calibri" panose="020F0502020204030204" pitchFamily="34" charset="0"/>
                <a:cs typeface="Times New Roman" panose="02020603050405020304" pitchFamily="18" charset="0"/>
              </a:rPr>
              <a:t> ετερογένεια.</a:t>
            </a:r>
            <a:endParaRPr lang="en-GR" dirty="0"/>
          </a:p>
        </p:txBody>
      </p:sp>
      <p:sp>
        <p:nvSpPr>
          <p:cNvPr id="4" name="TextBox 3">
            <a:extLst>
              <a:ext uri="{FF2B5EF4-FFF2-40B4-BE49-F238E27FC236}">
                <a16:creationId xmlns:a16="http://schemas.microsoft.com/office/drawing/2014/main" id="{5D422AE4-CDD0-3D42-189C-9595C50DFBA4}"/>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500344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A64E1-FDB9-4B3B-F8A9-B6687D2A73FE}"/>
              </a:ext>
            </a:extLst>
          </p:cNvPr>
          <p:cNvSpPr>
            <a:spLocks noGrp="1"/>
          </p:cNvSpPr>
          <p:nvPr>
            <p:ph type="title"/>
          </p:nvPr>
        </p:nvSpPr>
        <p:spPr/>
        <p:txBody>
          <a:bodyPr>
            <a:normAutofit/>
          </a:bodyPr>
          <a:lstStyle/>
          <a:p>
            <a:r>
              <a:rPr lang="el-GR" sz="5000" dirty="0"/>
              <a:t>Άλλες μορφές εθνικισμού</a:t>
            </a:r>
            <a:endParaRPr lang="en-GR" sz="5000" dirty="0"/>
          </a:p>
        </p:txBody>
      </p:sp>
      <p:sp>
        <p:nvSpPr>
          <p:cNvPr id="3" name="Content Placeholder 2">
            <a:extLst>
              <a:ext uri="{FF2B5EF4-FFF2-40B4-BE49-F238E27FC236}">
                <a16:creationId xmlns:a16="http://schemas.microsoft.com/office/drawing/2014/main" id="{DC723D3E-705C-599F-7E2A-1F592BC10EF9}"/>
              </a:ext>
            </a:extLst>
          </p:cNvPr>
          <p:cNvSpPr>
            <a:spLocks noGrp="1"/>
          </p:cNvSpPr>
          <p:nvPr>
            <p:ph idx="1"/>
          </p:nvPr>
        </p:nvSpPr>
        <p:spPr>
          <a:xfrm>
            <a:off x="838200" y="1929384"/>
            <a:ext cx="10515600" cy="4251960"/>
          </a:xfrm>
        </p:spPr>
        <p:txBody>
          <a:bodyPr>
            <a:normAutofit/>
          </a:bodyPr>
          <a:lstStyle/>
          <a:p>
            <a:r>
              <a:rPr lang="el-GR" b="1" dirty="0"/>
              <a:t>Ιμπεριαλιστικός εθνικισμός</a:t>
            </a:r>
            <a:r>
              <a:rPr lang="el-GR" dirty="0"/>
              <a:t>: Συντηρητική, αντιδραστική ιδεολογία και μέσο προαγωγής κοινωνικής συνοχής, τάξης, σταθερότητας (π.χ. ευρωπαϊκός ιμπεριαλισμός 19</a:t>
            </a:r>
            <a:r>
              <a:rPr lang="el-GR" baseline="30000" dirty="0"/>
              <a:t>ου</a:t>
            </a:r>
            <a:r>
              <a:rPr lang="el-GR" dirty="0"/>
              <a:t> αιώνα)</a:t>
            </a:r>
          </a:p>
          <a:p>
            <a:r>
              <a:rPr lang="el-GR" b="1" dirty="0"/>
              <a:t>Απελευθερωτικός εθνικισμός</a:t>
            </a:r>
            <a:r>
              <a:rPr lang="el-GR" dirty="0"/>
              <a:t>: Αντιαποικιοκρατικός «εθνικοαπελευθερωτικός» εθνικισμός, Αφρικανικός εθνικισμός, σύγχρονα εθνικιστικά κινήματα ανεξαρτησίας</a:t>
            </a:r>
          </a:p>
          <a:p>
            <a:r>
              <a:rPr lang="el-GR" b="1" dirty="0"/>
              <a:t>Επεκτατικός εθνικισμός </a:t>
            </a:r>
            <a:r>
              <a:rPr lang="el-GR" dirty="0"/>
              <a:t>(μιλιταρισμός, σοβινισμός, αντισημιτισμός, </a:t>
            </a:r>
            <a:r>
              <a:rPr lang="el-GR" dirty="0" err="1"/>
              <a:t>πανεθνικισμός</a:t>
            </a:r>
            <a:r>
              <a:rPr lang="el-GR" dirty="0"/>
              <a:t>)</a:t>
            </a:r>
          </a:p>
          <a:p>
            <a:endParaRPr lang="en-GR" dirty="0"/>
          </a:p>
        </p:txBody>
      </p:sp>
      <p:sp>
        <p:nvSpPr>
          <p:cNvPr id="4" name="TextBox 3">
            <a:extLst>
              <a:ext uri="{FF2B5EF4-FFF2-40B4-BE49-F238E27FC236}">
                <a16:creationId xmlns:a16="http://schemas.microsoft.com/office/drawing/2014/main" id="{EA695BB7-72F0-6D94-F542-31D52A8CBEEF}"/>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022700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C72EB-7C54-52AC-5A2A-9263E3E9D189}"/>
              </a:ext>
            </a:extLst>
          </p:cNvPr>
          <p:cNvSpPr>
            <a:spLocks noGrp="1"/>
          </p:cNvSpPr>
          <p:nvPr>
            <p:ph type="title"/>
          </p:nvPr>
        </p:nvSpPr>
        <p:spPr>
          <a:xfrm>
            <a:off x="838200" y="401221"/>
            <a:ext cx="10515600" cy="1348065"/>
          </a:xfrm>
        </p:spPr>
        <p:txBody>
          <a:bodyPr>
            <a:normAutofit/>
          </a:bodyPr>
          <a:lstStyle/>
          <a:p>
            <a:r>
              <a:rPr lang="el-GR" sz="5000">
                <a:solidFill>
                  <a:srgbClr val="FFFFFF"/>
                </a:solidFill>
              </a:rPr>
              <a:t>Είναι εγγενώς επιθετικός ο εθνικισμός; </a:t>
            </a:r>
            <a:endParaRPr lang="en-GR" sz="5000">
              <a:solidFill>
                <a:srgbClr val="FFFFFF"/>
              </a:solidFill>
            </a:endParaRPr>
          </a:p>
        </p:txBody>
      </p:sp>
      <p:sp>
        <p:nvSpPr>
          <p:cNvPr id="3" name="Content Placeholder 2">
            <a:extLst>
              <a:ext uri="{FF2B5EF4-FFF2-40B4-BE49-F238E27FC236}">
                <a16:creationId xmlns:a16="http://schemas.microsoft.com/office/drawing/2014/main" id="{B2C6D8CB-6471-1A1C-7C83-EBAD37DDD2DB}"/>
              </a:ext>
            </a:extLst>
          </p:cNvPr>
          <p:cNvSpPr>
            <a:spLocks noGrp="1"/>
          </p:cNvSpPr>
          <p:nvPr>
            <p:ph idx="1"/>
          </p:nvPr>
        </p:nvSpPr>
        <p:spPr>
          <a:xfrm>
            <a:off x="714375" y="1443789"/>
            <a:ext cx="10515600" cy="3590174"/>
          </a:xfrm>
        </p:spPr>
        <p:txBody>
          <a:bodyPr>
            <a:normAutofit/>
          </a:bodyPr>
          <a:lstStyle/>
          <a:p>
            <a:pPr marL="0" indent="0">
              <a:buNone/>
            </a:pPr>
            <a:r>
              <a:rPr lang="el-GR" sz="2200" b="1" dirty="0"/>
              <a:t>ΝΑΙ</a:t>
            </a:r>
            <a:r>
              <a:rPr lang="el-GR" sz="2200" dirty="0"/>
              <a:t>: </a:t>
            </a:r>
          </a:p>
          <a:p>
            <a:r>
              <a:rPr lang="el-GR" sz="2200" dirty="0"/>
              <a:t>Ο εθνικισμός ως ναρκισσισμός</a:t>
            </a:r>
          </a:p>
          <a:p>
            <a:r>
              <a:rPr lang="el-GR" sz="2200" dirty="0"/>
              <a:t>Αρνητική ενσωμάτωση</a:t>
            </a:r>
          </a:p>
          <a:p>
            <a:r>
              <a:rPr lang="el-GR" sz="2200" dirty="0"/>
              <a:t>Εθνικισμός και ισχύς</a:t>
            </a:r>
          </a:p>
          <a:p>
            <a:pPr marL="0" indent="0">
              <a:buNone/>
            </a:pPr>
            <a:r>
              <a:rPr lang="el-GR" sz="2200" b="1" dirty="0"/>
              <a:t>ΌΧΙ</a:t>
            </a:r>
            <a:r>
              <a:rPr lang="el-GR" sz="2200" dirty="0"/>
              <a:t>:</a:t>
            </a:r>
          </a:p>
          <a:p>
            <a:r>
              <a:rPr lang="el-GR" sz="2200" dirty="0"/>
              <a:t>Εθνικισμός και ελευθερία</a:t>
            </a:r>
          </a:p>
          <a:p>
            <a:r>
              <a:rPr lang="el-GR" sz="2200" dirty="0"/>
              <a:t>Πολιτικός εθνικισμός</a:t>
            </a:r>
          </a:p>
          <a:p>
            <a:r>
              <a:rPr lang="el-GR" sz="2200" dirty="0"/>
              <a:t>Η αίσθηση του </a:t>
            </a:r>
            <a:r>
              <a:rPr lang="el-GR" sz="2200" dirty="0" err="1"/>
              <a:t>ανήκειν</a:t>
            </a:r>
            <a:r>
              <a:rPr lang="el-GR" sz="2200" dirty="0"/>
              <a:t> σε μια πολιτισμική ομάδα</a:t>
            </a:r>
          </a:p>
        </p:txBody>
      </p:sp>
      <p:sp>
        <p:nvSpPr>
          <p:cNvPr id="4" name="TextBox 3">
            <a:extLst>
              <a:ext uri="{FF2B5EF4-FFF2-40B4-BE49-F238E27FC236}">
                <a16:creationId xmlns:a16="http://schemas.microsoft.com/office/drawing/2014/main" id="{ADE15A06-A53C-AD64-69AF-93A2F7864211}"/>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723159597"/>
      </p:ext>
    </p:extLst>
  </p:cSld>
  <p:clrMapOvr>
    <a:masterClrMapping/>
  </p:clrMapOvr>
</p:sld>
</file>

<file path=ppt/theme/theme1.xml><?xml version="1.0" encoding="utf-8"?>
<a:theme xmlns:a="http://schemas.openxmlformats.org/drawingml/2006/main" name="Office Theme">
  <a:themeElements>
    <a:clrScheme name="Θέμα του Office">
      <a:dk1>
        <a:sysClr val="windowText" lastClr="000000"/>
      </a:dk1>
      <a:lt1>
        <a:sysClr val="window" lastClr="FFFFFF"/>
      </a:lt1>
      <a:dk2>
        <a:srgbClr val="0E2841"/>
      </a:dk2>
      <a:lt2>
        <a:srgbClr val="E8E8E8"/>
      </a:lt2>
      <a:accent1>
        <a:srgbClr val="196B24"/>
      </a:accent1>
      <a:accent2>
        <a:srgbClr val="4EA72E"/>
      </a:accent2>
      <a:accent3>
        <a:srgbClr val="156082"/>
      </a:accent3>
      <a:accent4>
        <a:srgbClr val="0F9ED5"/>
      </a:accent4>
      <a:accent5>
        <a:srgbClr val="A02B93"/>
      </a:accent5>
      <a:accent6>
        <a:srgbClr val="E97132"/>
      </a:accent6>
      <a:hlink>
        <a:srgbClr val="467886"/>
      </a:hlink>
      <a:folHlink>
        <a:srgbClr val="96607D"/>
      </a:folHlink>
    </a:clrScheme>
    <a:fontScheme name="Θέμα του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Θέμα του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97E0A228-C590-4D20-B05F-A6BF04A0544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3575</TotalTime>
  <Words>1143</Words>
  <Application>Microsoft Office PowerPoint</Application>
  <PresentationFormat>Ευρεία οθόνη</PresentationFormat>
  <Paragraphs>99</Paragraphs>
  <Slides>13</Slides>
  <Notes>1</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13</vt:i4>
      </vt:variant>
    </vt:vector>
  </HeadingPairs>
  <TitlesOfParts>
    <vt:vector size="20" baseType="lpstr">
      <vt:lpstr>Aptos</vt:lpstr>
      <vt:lpstr>Aptos Display</vt:lpstr>
      <vt:lpstr>Arial</vt:lpstr>
      <vt:lpstr>Calibri</vt:lpstr>
      <vt:lpstr>Calibri Light</vt:lpstr>
      <vt:lpstr>Helvetica</vt:lpstr>
      <vt:lpstr>Office Theme</vt:lpstr>
      <vt:lpstr>Παρουσίαση του PowerPoint</vt:lpstr>
      <vt:lpstr>Κεφάλαιο 8</vt:lpstr>
      <vt:lpstr>Βασικές έννοιες</vt:lpstr>
      <vt:lpstr>Αρχεγονισμός και εθνικισμός </vt:lpstr>
      <vt:lpstr>Νεωτερισμός και εθνικισμός</vt:lpstr>
      <vt:lpstr>Μορφές εθνικισμού: Προοδευτικός ή κλασικός πολιτικός εθνικισμός</vt:lpstr>
      <vt:lpstr>Έθνος Κράτος</vt:lpstr>
      <vt:lpstr>Άλλες μορφές εθνικισμού</vt:lpstr>
      <vt:lpstr>Είναι εγγενώς επιθετικός ο εθνικισμός; </vt:lpstr>
      <vt:lpstr>Έθνη και μετανάστευση</vt:lpstr>
      <vt:lpstr>Διεθνική κοινότητα και αφομοίωση</vt:lpstr>
      <vt:lpstr>Νέες μορφές εθνικισμού (21ος αιώνας)</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Sofia Tipaldou</dc:creator>
  <cp:lastModifiedBy>ΚΑΛΛΙΟΠΗ ΤΣΙΤΟΥΡΑ</cp:lastModifiedBy>
  <cp:revision>38</cp:revision>
  <dcterms:created xsi:type="dcterms:W3CDTF">2025-07-12T20:29:42Z</dcterms:created>
  <dcterms:modified xsi:type="dcterms:W3CDTF">2025-10-06T06:39:08Z</dcterms:modified>
</cp:coreProperties>
</file>