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 id="2147483675" r:id="rId2"/>
  </p:sldMasterIdLst>
  <p:notesMasterIdLst>
    <p:notesMasterId r:id="rId14"/>
  </p:notesMasterIdLst>
  <p:sldIdLst>
    <p:sldId id="345" r:id="rId3"/>
    <p:sldId id="346" r:id="rId4"/>
    <p:sldId id="347" r:id="rId5"/>
    <p:sldId id="352" r:id="rId6"/>
    <p:sldId id="348" r:id="rId7"/>
    <p:sldId id="349" r:id="rId8"/>
    <p:sldId id="350" r:id="rId9"/>
    <p:sldId id="351" r:id="rId10"/>
    <p:sldId id="353" r:id="rId11"/>
    <p:sldId id="354" r:id="rId12"/>
    <p:sldId id="549" r:id="rId13"/>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83"/>
    <p:restoredTop sz="94387"/>
  </p:normalViewPr>
  <p:slideViewPr>
    <p:cSldViewPr snapToGrid="0">
      <p:cViewPr varScale="1">
        <p:scale>
          <a:sx n="102" d="100"/>
          <a:sy n="102" d="100"/>
        </p:scale>
        <p:origin x="6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DC15B9-4FCB-9641-992B-7B3F806AF809}"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F1B124-FDA6-0A4C-92B6-F45BB30849F8}" type="slidenum">
              <a:rPr lang="en-GR" smtClean="0"/>
              <a:t>‹#›</a:t>
            </a:fld>
            <a:endParaRPr lang="en-GR"/>
          </a:p>
        </p:txBody>
      </p:sp>
    </p:spTree>
    <p:extLst>
      <p:ext uri="{BB962C8B-B14F-4D97-AF65-F5344CB8AC3E}">
        <p14:creationId xmlns:p14="http://schemas.microsoft.com/office/powerpoint/2010/main" val="1997219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713539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489605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446719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284118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859396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5979CD2-AC5F-A74F-936B-C54D001F497B}"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93438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979CD2-AC5F-A74F-936B-C54D001F497B}"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502013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5979CD2-AC5F-A74F-936B-C54D001F497B}"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1761080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5979CD2-AC5F-A74F-936B-C54D001F497B}"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37152473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5979CD2-AC5F-A74F-936B-C54D001F497B}" type="datetimeFigureOut">
              <a:rPr lang="en-GR" smtClean="0"/>
              <a:t>10/06/2025</a:t>
            </a:fld>
            <a:endParaRPr lang="en-GR"/>
          </a:p>
        </p:txBody>
      </p:sp>
      <p:sp>
        <p:nvSpPr>
          <p:cNvPr id="8" name="Footer Placeholder 7"/>
          <p:cNvSpPr>
            <a:spLocks noGrp="1"/>
          </p:cNvSpPr>
          <p:nvPr>
            <p:ph type="ftr" sz="quarter" idx="11"/>
          </p:nvPr>
        </p:nvSpPr>
        <p:spPr/>
        <p:txBody>
          <a:bodyPr/>
          <a:lstStyle/>
          <a:p>
            <a:endParaRPr lang="en-GR"/>
          </a:p>
        </p:txBody>
      </p:sp>
      <p:sp>
        <p:nvSpPr>
          <p:cNvPr id="9" name="Slide Number Placeholder 8"/>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30345769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5979CD2-AC5F-A74F-936B-C54D001F497B}" type="datetimeFigureOut">
              <a:rPr lang="en-GR" smtClean="0"/>
              <a:t>10/06/2025</a:t>
            </a:fld>
            <a:endParaRPr lang="en-GR"/>
          </a:p>
        </p:txBody>
      </p:sp>
      <p:sp>
        <p:nvSpPr>
          <p:cNvPr id="4" name="Footer Placeholder 3"/>
          <p:cNvSpPr>
            <a:spLocks noGrp="1"/>
          </p:cNvSpPr>
          <p:nvPr>
            <p:ph type="ftr" sz="quarter" idx="11"/>
          </p:nvPr>
        </p:nvSpPr>
        <p:spPr/>
        <p:txBody>
          <a:bodyPr/>
          <a:lstStyle/>
          <a:p>
            <a:endParaRPr lang="en-GR"/>
          </a:p>
        </p:txBody>
      </p:sp>
      <p:sp>
        <p:nvSpPr>
          <p:cNvPr id="5" name="Slide Number Placeholder 4"/>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986789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7421291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979CD2-AC5F-A74F-936B-C54D001F497B}" type="datetimeFigureOut">
              <a:rPr lang="en-GR" smtClean="0"/>
              <a:t>10/06/2025</a:t>
            </a:fld>
            <a:endParaRPr lang="en-GR"/>
          </a:p>
        </p:txBody>
      </p:sp>
      <p:sp>
        <p:nvSpPr>
          <p:cNvPr id="3" name="Footer Placeholder 2"/>
          <p:cNvSpPr>
            <a:spLocks noGrp="1"/>
          </p:cNvSpPr>
          <p:nvPr>
            <p:ph type="ftr" sz="quarter" idx="11"/>
          </p:nvPr>
        </p:nvSpPr>
        <p:spPr/>
        <p:txBody>
          <a:bodyPr/>
          <a:lstStyle/>
          <a:p>
            <a:endParaRPr lang="en-GR"/>
          </a:p>
        </p:txBody>
      </p:sp>
      <p:sp>
        <p:nvSpPr>
          <p:cNvPr id="4" name="Slide Number Placeholder 3"/>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1150236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5979CD2-AC5F-A74F-936B-C54D001F497B}"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1084433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5979CD2-AC5F-A74F-936B-C54D001F497B}" type="datetimeFigureOut">
              <a:rPr lang="en-GR" smtClean="0"/>
              <a:t>10/06/2025</a:t>
            </a:fld>
            <a:endParaRPr lang="en-GR"/>
          </a:p>
        </p:txBody>
      </p:sp>
      <p:sp>
        <p:nvSpPr>
          <p:cNvPr id="6" name="Footer Placeholder 5"/>
          <p:cNvSpPr>
            <a:spLocks noGrp="1"/>
          </p:cNvSpPr>
          <p:nvPr>
            <p:ph type="ftr" sz="quarter" idx="11"/>
          </p:nvPr>
        </p:nvSpPr>
        <p:spPr/>
        <p:txBody>
          <a:bodyPr/>
          <a:lstStyle/>
          <a:p>
            <a:endParaRPr lang="en-GR"/>
          </a:p>
        </p:txBody>
      </p:sp>
      <p:sp>
        <p:nvSpPr>
          <p:cNvPr id="7" name="Slide Number Placeholder 6"/>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16098731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979CD2-AC5F-A74F-936B-C54D001F497B}"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538793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979CD2-AC5F-A74F-936B-C54D001F497B}" type="datetimeFigureOut">
              <a:rPr lang="en-GR" smtClean="0"/>
              <a:t>10/06/2025</a:t>
            </a:fld>
            <a:endParaRPr lang="en-GR"/>
          </a:p>
        </p:txBody>
      </p:sp>
      <p:sp>
        <p:nvSpPr>
          <p:cNvPr id="5" name="Footer Placeholder 4"/>
          <p:cNvSpPr>
            <a:spLocks noGrp="1"/>
          </p:cNvSpPr>
          <p:nvPr>
            <p:ph type="ftr" sz="quarter" idx="11"/>
          </p:nvPr>
        </p:nvSpPr>
        <p:spPr/>
        <p:txBody>
          <a:bodyPr/>
          <a:lstStyle/>
          <a:p>
            <a:endParaRPr lang="en-GR"/>
          </a:p>
        </p:txBody>
      </p:sp>
      <p:sp>
        <p:nvSpPr>
          <p:cNvPr id="6" name="Slide Number Placeholder 5"/>
          <p:cNvSpPr>
            <a:spLocks noGrp="1"/>
          </p:cNvSpPr>
          <p:nvPr>
            <p:ph type="sldNum" sz="quarter" idx="12"/>
          </p:nvPr>
        </p:nvSpPr>
        <p:spPr/>
        <p:txBody>
          <a:bodyPr/>
          <a:lstStyle/>
          <a:p>
            <a:fld id="{28D30047-C6E7-7442-B1A4-F4604164A5BD}" type="slidenum">
              <a:rPr lang="en-GR" smtClean="0"/>
              <a:t>‹#›</a:t>
            </a:fld>
            <a:endParaRPr lang="en-GR"/>
          </a:p>
        </p:txBody>
      </p:sp>
    </p:spTree>
    <p:extLst>
      <p:ext uri="{BB962C8B-B14F-4D97-AF65-F5344CB8AC3E}">
        <p14:creationId xmlns:p14="http://schemas.microsoft.com/office/powerpoint/2010/main" val="15235224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1817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824337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523394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285029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589281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57963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94643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749682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19985441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979CD2-AC5F-A74F-936B-C54D001F497B}" type="datetimeFigureOut">
              <a:rPr lang="en-GR" smtClean="0"/>
              <a:t>10/06/2025</a:t>
            </a:fld>
            <a:endParaRPr lang="en-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D30047-C6E7-7442-B1A4-F4604164A5BD}" type="slidenum">
              <a:rPr lang="en-GR" smtClean="0"/>
              <a:t>‹#›</a:t>
            </a:fld>
            <a:endParaRPr lang="en-GR"/>
          </a:p>
        </p:txBody>
      </p:sp>
    </p:spTree>
    <p:extLst>
      <p:ext uri="{BB962C8B-B14F-4D97-AF65-F5344CB8AC3E}">
        <p14:creationId xmlns:p14="http://schemas.microsoft.com/office/powerpoint/2010/main" val="1296321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E90E5-54B8-571E-0795-BD53A62804F1}"/>
              </a:ext>
            </a:extLst>
          </p:cNvPr>
          <p:cNvSpPr>
            <a:spLocks noGrp="1"/>
          </p:cNvSpPr>
          <p:nvPr>
            <p:ph type="title"/>
          </p:nvPr>
        </p:nvSpPr>
        <p:spPr/>
        <p:txBody>
          <a:bodyPr/>
          <a:lstStyle/>
          <a:p>
            <a:r>
              <a:rPr lang="el-GR" dirty="0"/>
              <a:t>Παγκοσμιοποίηση  «από τη βάση»;</a:t>
            </a:r>
            <a:endParaRPr lang="en-GR" dirty="0"/>
          </a:p>
        </p:txBody>
      </p:sp>
      <p:sp>
        <p:nvSpPr>
          <p:cNvPr id="3" name="Content Placeholder 2">
            <a:extLst>
              <a:ext uri="{FF2B5EF4-FFF2-40B4-BE49-F238E27FC236}">
                <a16:creationId xmlns:a16="http://schemas.microsoft.com/office/drawing/2014/main" id="{C58DB84B-FD0D-29ED-26C8-5908F1F91FA1}"/>
              </a:ext>
            </a:extLst>
          </p:cNvPr>
          <p:cNvSpPr>
            <a:spLocks noGrp="1"/>
          </p:cNvSpPr>
          <p:nvPr>
            <p:ph idx="1"/>
          </p:nvPr>
        </p:nvSpPr>
        <p:spPr/>
        <p:txBody>
          <a:bodyPr>
            <a:normAutofit fontScale="92500"/>
          </a:bodyPr>
          <a:lstStyle/>
          <a:p>
            <a:r>
              <a:rPr lang="el-GR" sz="2800" u="sng" noProof="1"/>
              <a:t>Υποστηρικτές παγκόσμιας κοινωνίας πολιτών</a:t>
            </a:r>
            <a:r>
              <a:rPr lang="el-GR" sz="2800" noProof="1"/>
              <a:t>: </a:t>
            </a:r>
          </a:p>
          <a:p>
            <a:pPr marL="900113" indent="-498475">
              <a:buFont typeface="+mj-lt"/>
              <a:buAutoNum type="arabicPeriod"/>
            </a:pPr>
            <a:r>
              <a:rPr lang="el-GR" sz="2800" noProof="1"/>
              <a:t>αποτελεί απαραίτητο αντίβαρο στην ισχύ των εταιρειών</a:t>
            </a:r>
          </a:p>
          <a:p>
            <a:pPr marL="900113" indent="-498475">
              <a:buFont typeface="+mj-lt"/>
              <a:buAutoNum type="arabicPeriod"/>
            </a:pPr>
            <a:r>
              <a:rPr lang="el-GR" sz="2800" noProof="1"/>
              <a:t> είναι μια μορφή νεοσύστατης δημοκρατικής παγκόσμιας πολιτικής. </a:t>
            </a:r>
            <a:endParaRPr lang="el-GR" sz="2800" noProof="1">
              <a:effectLst/>
            </a:endParaRPr>
          </a:p>
          <a:p>
            <a:r>
              <a:rPr lang="el-GR" sz="2800" u="sng" noProof="1"/>
              <a:t>Επικριτές παγκόσμιας κοινωνίας πολιτών</a:t>
            </a:r>
            <a:r>
              <a:rPr lang="el-GR" sz="2800" noProof="1"/>
              <a:t>: </a:t>
            </a:r>
          </a:p>
          <a:p>
            <a:pPr marL="850900" indent="-498475">
              <a:buFont typeface="+mj-lt"/>
              <a:buAutoNum type="arabicPeriod"/>
            </a:pPr>
            <a:r>
              <a:rPr lang="el-GR" sz="2800" noProof="1"/>
              <a:t>έλλειψη δημοκρατικότητας ΜΚΟ</a:t>
            </a:r>
          </a:p>
          <a:p>
            <a:pPr marL="850900" indent="-498475">
              <a:buFont typeface="+mj-lt"/>
              <a:buAutoNum type="arabicPeriod"/>
            </a:pPr>
            <a:r>
              <a:rPr lang="el-GR" sz="2800" noProof="1"/>
              <a:t>βία ορισμένων συλλογικών μορφών πάλης και της άμεσης δράσης </a:t>
            </a:r>
          </a:p>
          <a:p>
            <a:pPr marL="850900" indent="-498475">
              <a:buFont typeface="+mj-lt"/>
              <a:buAutoNum type="arabicPeriod"/>
            </a:pPr>
            <a:r>
              <a:rPr lang="el-GR" sz="2800" noProof="1"/>
              <a:t>αλλοίωση του περιεχομένου των εθνικών και παγκόσμιων πολιτικών θεματολογίων λόγω εμμονής στην προσέλκυση των ΜΜΕ. </a:t>
            </a:r>
          </a:p>
          <a:p>
            <a:endParaRPr lang="en-GR" dirty="0"/>
          </a:p>
        </p:txBody>
      </p:sp>
      <p:sp>
        <p:nvSpPr>
          <p:cNvPr id="4" name="TextBox 3">
            <a:extLst>
              <a:ext uri="{FF2B5EF4-FFF2-40B4-BE49-F238E27FC236}">
                <a16:creationId xmlns:a16="http://schemas.microsoft.com/office/drawing/2014/main" id="{980E930D-0AE2-B7D6-E67F-B5EBE5525B3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88737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7</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Η κοινωνία στην εποχή                                           της παγκοσμιοποίησης</a:t>
            </a:r>
          </a:p>
        </p:txBody>
      </p:sp>
      <p:sp>
        <p:nvSpPr>
          <p:cNvPr id="4" name="TextBox 3">
            <a:extLst>
              <a:ext uri="{FF2B5EF4-FFF2-40B4-BE49-F238E27FC236}">
                <a16:creationId xmlns:a16="http://schemas.microsoft.com/office/drawing/2014/main" id="{1997AB8E-6587-A7B8-9B98-06851C16FC9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5ABF4-7CE0-CA04-CBE6-C63AC77BF1F8}"/>
              </a:ext>
            </a:extLst>
          </p:cNvPr>
          <p:cNvSpPr>
            <a:spLocks noGrp="1"/>
          </p:cNvSpPr>
          <p:nvPr>
            <p:ph type="title"/>
          </p:nvPr>
        </p:nvSpPr>
        <p:spPr/>
        <p:txBody>
          <a:bodyPr/>
          <a:lstStyle/>
          <a:p>
            <a:r>
              <a:rPr lang="el-GR" dirty="0"/>
              <a:t>Κοινωνική σύνδεση</a:t>
            </a:r>
            <a:endParaRPr lang="en-GR" dirty="0"/>
          </a:p>
        </p:txBody>
      </p:sp>
      <p:sp>
        <p:nvSpPr>
          <p:cNvPr id="3" name="Content Placeholder 2">
            <a:extLst>
              <a:ext uri="{FF2B5EF4-FFF2-40B4-BE49-F238E27FC236}">
                <a16:creationId xmlns:a16="http://schemas.microsoft.com/office/drawing/2014/main" id="{63F258DA-6918-77FC-910D-03F329B8894D}"/>
              </a:ext>
            </a:extLst>
          </p:cNvPr>
          <p:cNvSpPr>
            <a:spLocks noGrp="1"/>
          </p:cNvSpPr>
          <p:nvPr>
            <p:ph idx="1"/>
          </p:nvPr>
        </p:nvSpPr>
        <p:spPr>
          <a:xfrm>
            <a:off x="838199" y="1825624"/>
            <a:ext cx="10780059" cy="4879975"/>
          </a:xfrm>
        </p:spPr>
        <p:txBody>
          <a:bodyPr>
            <a:normAutofit fontScale="77500" lnSpcReduction="20000"/>
          </a:bodyPr>
          <a:lstStyle/>
          <a:p>
            <a:pPr>
              <a:lnSpc>
                <a:spcPct val="120000"/>
              </a:lnSpc>
            </a:pPr>
            <a:r>
              <a:rPr lang="el-GR" sz="2800" noProof="1"/>
              <a:t>Ο</a:t>
            </a:r>
            <a:r>
              <a:rPr lang="el-GR" sz="2800" noProof="1">
                <a:effectLst/>
              </a:rPr>
              <a:t>ι </a:t>
            </a:r>
            <a:r>
              <a:rPr lang="el-GR" sz="2800" b="1" noProof="1">
                <a:effectLst/>
              </a:rPr>
              <a:t>κοινωνίες</a:t>
            </a:r>
            <a:r>
              <a:rPr lang="el-GR" sz="2800" noProof="1">
                <a:effectLst/>
              </a:rPr>
              <a:t> οικοδομούνται στη βάση ενός </a:t>
            </a:r>
            <a:r>
              <a:rPr lang="el-GR" sz="2800" i="1" noProof="1">
                <a:effectLst/>
              </a:rPr>
              <a:t>σχετικά </a:t>
            </a:r>
            <a:r>
              <a:rPr lang="el-GR" sz="2800" noProof="1">
                <a:effectLst/>
              </a:rPr>
              <a:t>σταθερού συνόλου σχέσεων μεταξύ των μελών τους και μιας αίσθησης «σύνδεσης», με τη μορφή της αμοιβαίας επίγνωσης και της καθημερινής, σε κάποιον βαθμό, επικοινωνίας και συνεργασίας, καθώς και της κοινής χρήσης πόρων. </a:t>
            </a:r>
          </a:p>
          <a:p>
            <a:pPr>
              <a:lnSpc>
                <a:spcPct val="120000"/>
              </a:lnSpc>
            </a:pPr>
            <a:r>
              <a:rPr lang="el-GR" sz="2800" noProof="1">
                <a:effectLst/>
              </a:rPr>
              <a:t>Ωστόσο, συγκροτούνται με αναφορά σε διαφορετικά και αλληλένδετα επίπεδα:</a:t>
            </a:r>
          </a:p>
          <a:p>
            <a:pPr>
              <a:lnSpc>
                <a:spcPct val="120000"/>
              </a:lnSpc>
            </a:pPr>
            <a:r>
              <a:rPr lang="el-GR" sz="2800" u="sng" noProof="1">
                <a:effectLst/>
              </a:rPr>
              <a:t>εθνικό ή εσωτερικό επίπεδο</a:t>
            </a:r>
            <a:r>
              <a:rPr lang="el-GR" sz="2800" noProof="1">
                <a:effectLst/>
              </a:rPr>
              <a:t>:συγκεκριμένες χώρες αναφέρονται συχνά ως κοινωνίες, χαρακτηρισμός που δίνει έμφαση στην ικανότητα του κοινού πολιτισμού και των πολιτικών δεσμών να καλλιεργούν μια αίσθηση κοινής ταυτότητας. </a:t>
            </a:r>
          </a:p>
          <a:p>
            <a:pPr>
              <a:lnSpc>
                <a:spcPct val="120000"/>
              </a:lnSpc>
            </a:pPr>
            <a:r>
              <a:rPr lang="el-GR" sz="2800" u="sng" noProof="1"/>
              <a:t>Εξωτερικό επίπεδο</a:t>
            </a:r>
            <a:r>
              <a:rPr lang="el-GR" sz="2800" noProof="1"/>
              <a:t>: οι κοινωνία έχει και μια διεθνή διάσταση, δεδομένου </a:t>
            </a:r>
            <a:r>
              <a:rPr lang="el-GR" sz="2800" noProof="1">
                <a:effectLst/>
              </a:rPr>
              <a:t>ότι οι κοινοί κανόνες, όπως επίσης οι κοινές αξίες και τα τυπικά πρότυπα, έχουν οδηγήσει στη δημιουργία της αποκαλούμενης «διεθνούς κοινωνίας» και μια παγκόσμια διάσταση με τη δημιουργία της «παγκόσμιας κοινωνίας» (</a:t>
            </a:r>
            <a:r>
              <a:rPr lang="el-GR" sz="2800" noProof="1"/>
              <a:t>Burton 1972). </a:t>
            </a:r>
            <a:endParaRPr lang="el-GR" noProof="1"/>
          </a:p>
          <a:p>
            <a:endParaRPr lang="el-GR" noProof="1"/>
          </a:p>
        </p:txBody>
      </p:sp>
      <p:sp>
        <p:nvSpPr>
          <p:cNvPr id="4" name="TextBox 3">
            <a:extLst>
              <a:ext uri="{FF2B5EF4-FFF2-40B4-BE49-F238E27FC236}">
                <a16:creationId xmlns:a16="http://schemas.microsoft.com/office/drawing/2014/main" id="{AA4D0A45-57A2-0AE0-92FF-128EB4521296}"/>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839021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89FF2-6F28-94AD-2A5D-AC0D794E419F}"/>
              </a:ext>
            </a:extLst>
          </p:cNvPr>
          <p:cNvSpPr>
            <a:spLocks noGrp="1"/>
          </p:cNvSpPr>
          <p:nvPr>
            <p:ph type="title"/>
          </p:nvPr>
        </p:nvSpPr>
        <p:spPr/>
        <p:txBody>
          <a:bodyPr>
            <a:normAutofit/>
          </a:bodyPr>
          <a:lstStyle/>
          <a:p>
            <a:r>
              <a:rPr lang="el-GR" sz="3600" dirty="0"/>
              <a:t>Από την εκβιομηχάνιση στη μεταβιομηχανική εποχή</a:t>
            </a:r>
            <a:endParaRPr lang="en-GR" sz="3600" dirty="0"/>
          </a:p>
        </p:txBody>
      </p:sp>
      <p:sp>
        <p:nvSpPr>
          <p:cNvPr id="3" name="Content Placeholder 2">
            <a:extLst>
              <a:ext uri="{FF2B5EF4-FFF2-40B4-BE49-F238E27FC236}">
                <a16:creationId xmlns:a16="http://schemas.microsoft.com/office/drawing/2014/main" id="{8E19D9B7-9022-9DB4-57C2-357945A0DBD9}"/>
              </a:ext>
            </a:extLst>
          </p:cNvPr>
          <p:cNvSpPr>
            <a:spLocks noGrp="1"/>
          </p:cNvSpPr>
          <p:nvPr>
            <p:ph idx="1"/>
          </p:nvPr>
        </p:nvSpPr>
        <p:spPr/>
        <p:txBody>
          <a:bodyPr>
            <a:normAutofit lnSpcReduction="10000"/>
          </a:bodyPr>
          <a:lstStyle/>
          <a:p>
            <a:pPr>
              <a:lnSpc>
                <a:spcPct val="100000"/>
              </a:lnSpc>
            </a:pPr>
            <a:r>
              <a:rPr lang="el-GR" b="1" dirty="0"/>
              <a:t>Εκβιομηχάνιση</a:t>
            </a:r>
            <a:r>
              <a:rPr lang="el-GR" dirty="0"/>
              <a:t>: ο πιο σημαντικός παράγοντας που διαμόρφωσε τη δομή και τον χαρακτήρα των σύγχρονων κοινωνιών.</a:t>
            </a:r>
          </a:p>
          <a:p>
            <a:pPr>
              <a:lnSpc>
                <a:spcPct val="100000"/>
              </a:lnSpc>
            </a:pPr>
            <a:r>
              <a:rPr lang="el-GR" dirty="0"/>
              <a:t>Επέφερε την αστικοποίηση και την ανάδυση της κοινωνικής τάξης ως θεμελιώδους οργανωτικής δομής της κοινωνίας. </a:t>
            </a:r>
          </a:p>
          <a:p>
            <a:pPr>
              <a:lnSpc>
                <a:spcPct val="100000"/>
              </a:lnSpc>
            </a:pPr>
            <a:r>
              <a:rPr lang="el-GR" dirty="0"/>
              <a:t>Ανάδυση </a:t>
            </a:r>
            <a:r>
              <a:rPr lang="el-GR" b="1" dirty="0" err="1"/>
              <a:t>μετα</a:t>
            </a:r>
            <a:r>
              <a:rPr lang="el-GR" b="1" dirty="0"/>
              <a:t>-βιομηχανικών κοινωνιών </a:t>
            </a:r>
            <a:r>
              <a:rPr lang="el-GR" dirty="0"/>
              <a:t>(από δεκαετία 1960): αποβιομηχάνιση &amp; ανάπτυξη τομέα υπηρεσιών που δημιούργησε πιο ατομικιστικές συμπεριφορές και αποδυνάμωσε τους κοινωνικούς θεσμούς. </a:t>
            </a:r>
          </a:p>
          <a:p>
            <a:pPr>
              <a:lnSpc>
                <a:spcPct val="100000"/>
              </a:lnSpc>
            </a:pPr>
            <a:r>
              <a:rPr lang="el-GR" dirty="0"/>
              <a:t>Ανάπτυξη της </a:t>
            </a:r>
            <a:r>
              <a:rPr lang="el-GR" b="1" dirty="0"/>
              <a:t>«κοινωνίας των δύο τρίτων»</a:t>
            </a:r>
            <a:r>
              <a:rPr lang="el-GR" dirty="0"/>
              <a:t>,</a:t>
            </a:r>
            <a:r>
              <a:rPr lang="el-GR" b="1" dirty="0"/>
              <a:t> </a:t>
            </a:r>
            <a:r>
              <a:rPr lang="el-GR" dirty="0"/>
              <a:t>το ενδιαφέρον μετατέθηκε στην κατώτερη τάξη ή το </a:t>
            </a:r>
            <a:r>
              <a:rPr lang="el-GR" dirty="0" err="1"/>
              <a:t>πρεκαριάτο</a:t>
            </a:r>
            <a:r>
              <a:rPr lang="el-GR" dirty="0"/>
              <a:t>.  </a:t>
            </a:r>
            <a:endParaRPr lang="en-GR" dirty="0"/>
          </a:p>
        </p:txBody>
      </p:sp>
      <p:sp>
        <p:nvSpPr>
          <p:cNvPr id="4" name="TextBox 3">
            <a:extLst>
              <a:ext uri="{FF2B5EF4-FFF2-40B4-BE49-F238E27FC236}">
                <a16:creationId xmlns:a16="http://schemas.microsoft.com/office/drawing/2014/main" id="{4921FA8C-90AA-065B-D285-573B4F8A93C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884552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84A8E-0D36-392B-44DB-A01CC88D7F8B}"/>
              </a:ext>
            </a:extLst>
          </p:cNvPr>
          <p:cNvSpPr>
            <a:spLocks noGrp="1"/>
          </p:cNvSpPr>
          <p:nvPr>
            <p:ph type="title"/>
          </p:nvPr>
        </p:nvSpPr>
        <p:spPr/>
        <p:txBody>
          <a:bodyPr/>
          <a:lstStyle/>
          <a:p>
            <a:r>
              <a:rPr lang="el-GR" dirty="0"/>
              <a:t>Η «κοινωνία της πληροφορίας» </a:t>
            </a:r>
            <a:endParaRPr lang="en-GR" dirty="0"/>
          </a:p>
        </p:txBody>
      </p:sp>
      <p:sp>
        <p:nvSpPr>
          <p:cNvPr id="3" name="Content Placeholder 2">
            <a:extLst>
              <a:ext uri="{FF2B5EF4-FFF2-40B4-BE49-F238E27FC236}">
                <a16:creationId xmlns:a16="http://schemas.microsoft.com/office/drawing/2014/main" id="{4DA9775F-C57E-7B5F-5657-7810BB198D9F}"/>
              </a:ext>
            </a:extLst>
          </p:cNvPr>
          <p:cNvSpPr>
            <a:spLocks noGrp="1"/>
          </p:cNvSpPr>
          <p:nvPr>
            <p:ph idx="1"/>
          </p:nvPr>
        </p:nvSpPr>
        <p:spPr>
          <a:xfrm>
            <a:off x="716280" y="1490344"/>
            <a:ext cx="10759440" cy="5215255"/>
          </a:xfrm>
        </p:spPr>
        <p:txBody>
          <a:bodyPr>
            <a:noAutofit/>
          </a:bodyPr>
          <a:lstStyle/>
          <a:p>
            <a:r>
              <a:rPr lang="el-GR" sz="2200" dirty="0"/>
              <a:t>Η τεχνολογική αλλαγή συνδέεται στενά με την κοινωνική αλλαγή.</a:t>
            </a:r>
          </a:p>
          <a:p>
            <a:r>
              <a:rPr lang="el-GR" sz="2200" dirty="0"/>
              <a:t>Τρεις σύγχρονες επαναστάσεις στον τομέα της πληροφορίας:</a:t>
            </a:r>
          </a:p>
          <a:p>
            <a:pPr marL="514350" indent="-514350">
              <a:buFont typeface="+mj-lt"/>
              <a:buAutoNum type="arabicPeriod"/>
            </a:pPr>
            <a:r>
              <a:rPr lang="el-GR" sz="2200" dirty="0"/>
              <a:t>Εφεύρεση τηλέγραφου, τηλεφώνου και ραδιοφώνου</a:t>
            </a:r>
          </a:p>
          <a:p>
            <a:pPr marL="514350" indent="-514350">
              <a:buFont typeface="+mj-lt"/>
              <a:buAutoNum type="arabicPeriod"/>
            </a:pPr>
            <a:r>
              <a:rPr lang="el-GR" sz="2200" dirty="0"/>
              <a:t>Εφεύρεση της τηλεόρασης, υπολογιστών 1</a:t>
            </a:r>
            <a:r>
              <a:rPr lang="el-GR" sz="2200" baseline="30000" dirty="0"/>
              <a:t>ης</a:t>
            </a:r>
            <a:r>
              <a:rPr lang="el-GR" sz="2200" dirty="0"/>
              <a:t> γενιάς, δορυφόρων</a:t>
            </a:r>
          </a:p>
          <a:p>
            <a:pPr marL="514350" indent="-514350">
              <a:buFont typeface="+mj-lt"/>
              <a:buAutoNum type="arabicPeriod"/>
            </a:pPr>
            <a:r>
              <a:rPr lang="el-GR" sz="2200" dirty="0"/>
              <a:t>Ανάπτυξη των «νέων» μέσων, κινητά, δορυφορική τηλεόραση, διαδίκτυο (τεχνολογίες συνδεσιμότητας).</a:t>
            </a:r>
          </a:p>
          <a:p>
            <a:r>
              <a:rPr lang="el-GR" sz="2200" dirty="0"/>
              <a:t>Η εποχή της πληροφορίας αντικατέστησε τη βιομηχανική εποχή και μετασχημάτισε την κοινωνία σε  «</a:t>
            </a:r>
            <a:r>
              <a:rPr lang="el-GR" sz="2200" b="1" dirty="0"/>
              <a:t>κοινωνία της πληροφορίας</a:t>
            </a:r>
            <a:r>
              <a:rPr lang="el-GR" sz="2200" dirty="0"/>
              <a:t>», στην οποία το σημαντικότερο αγαθό είναι η γνώση και η πληροφορία και κύρια κινητήρια δύναμη είναι η ανάπτυξη και διάχυση της τεχνολογίας. </a:t>
            </a:r>
          </a:p>
          <a:p>
            <a:r>
              <a:rPr lang="el-GR" sz="2200" dirty="0"/>
              <a:t>Οι κοινωνίες της πληροφορίες έχουν μετασχηματίσει τη φύση της  κοινωνικής σύνδεσης μέσω των </a:t>
            </a:r>
            <a:r>
              <a:rPr lang="el-GR" sz="2200" b="1" dirty="0"/>
              <a:t>δικτύων</a:t>
            </a:r>
            <a:r>
              <a:rPr lang="el-GR" sz="2200" dirty="0"/>
              <a:t>: μέσων για τον συντονισμό της κοινωνικής ζωής που συνίσταται στην εγκαθίδρυση χαλαρών και ανεπίσημων σχέσεων μεταξύ ανθρώπων ή οργανισμών, συνήθως με σκοπό τη διάδοση ή την ανταλλαγή γνώσεων. </a:t>
            </a:r>
          </a:p>
          <a:p>
            <a:endParaRPr lang="en-GR" sz="2200" dirty="0"/>
          </a:p>
        </p:txBody>
      </p:sp>
      <p:sp>
        <p:nvSpPr>
          <p:cNvPr id="4" name="TextBox 3">
            <a:extLst>
              <a:ext uri="{FF2B5EF4-FFF2-40B4-BE49-F238E27FC236}">
                <a16:creationId xmlns:a16="http://schemas.microsoft.com/office/drawing/2014/main" id="{AA77C306-19B1-CF45-554F-EE835FF6868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39632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74CD8-877E-BE09-CAB7-B39BAC1CC787}"/>
              </a:ext>
            </a:extLst>
          </p:cNvPr>
          <p:cNvSpPr>
            <a:spLocks noGrp="1"/>
          </p:cNvSpPr>
          <p:nvPr>
            <p:ph type="title"/>
          </p:nvPr>
        </p:nvSpPr>
        <p:spPr/>
        <p:txBody>
          <a:bodyPr/>
          <a:lstStyle/>
          <a:p>
            <a:r>
              <a:rPr lang="el-GR" dirty="0"/>
              <a:t>Παγκοσμιοποίηση, καταναλωτισμός                                και το άτομο</a:t>
            </a:r>
            <a:endParaRPr lang="en-GR" dirty="0"/>
          </a:p>
        </p:txBody>
      </p:sp>
      <p:sp>
        <p:nvSpPr>
          <p:cNvPr id="3" name="Content Placeholder 2">
            <a:extLst>
              <a:ext uri="{FF2B5EF4-FFF2-40B4-BE49-F238E27FC236}">
                <a16:creationId xmlns:a16="http://schemas.microsoft.com/office/drawing/2014/main" id="{A2C5A392-DE57-E100-5C24-07565F194E39}"/>
              </a:ext>
            </a:extLst>
          </p:cNvPr>
          <p:cNvSpPr>
            <a:spLocks noGrp="1"/>
          </p:cNvSpPr>
          <p:nvPr>
            <p:ph idx="1"/>
          </p:nvPr>
        </p:nvSpPr>
        <p:spPr/>
        <p:txBody>
          <a:bodyPr>
            <a:noAutofit/>
          </a:bodyPr>
          <a:lstStyle/>
          <a:p>
            <a:r>
              <a:rPr lang="el-GR" sz="2400" dirty="0"/>
              <a:t>Διεθνής πολιτική κοινωνιολογία (τη δεκαετία του 2000):με αντικείμενο τη διεύρυνση της παγκόσμιας πολιτικής διαμέσου μιας οπτικής που βασίζεται περισσότερο στην κοινωνική  διάσταση και εκλαμβάνει το κράτος ως «κοινωνική σχέση» και όχι ως αυτόνομο δρώντα.</a:t>
            </a:r>
          </a:p>
          <a:p>
            <a:r>
              <a:rPr lang="el-GR" sz="2400" dirty="0"/>
              <a:t>Κοινωνικές και πολιτισμικές συνέπειες παγκοσμιοποίησης: </a:t>
            </a:r>
          </a:p>
          <a:p>
            <a:pPr marL="890588" indent="-241300">
              <a:buFont typeface="Wingdings" pitchFamily="2" charset="2"/>
              <a:buChar char="Ø"/>
            </a:pPr>
            <a:r>
              <a:rPr lang="el-GR" sz="2400" b="1" dirty="0" err="1"/>
              <a:t>Αποεδαφικοποίηση</a:t>
            </a:r>
            <a:r>
              <a:rPr lang="el-GR" sz="2400" dirty="0"/>
              <a:t>: υπέρβαση περιορισμών γεωγραφίας και απόστασης.</a:t>
            </a:r>
          </a:p>
          <a:p>
            <a:pPr marL="890588" indent="-241300">
              <a:buFont typeface="Wingdings" pitchFamily="2" charset="2"/>
              <a:buChar char="Ø"/>
            </a:pPr>
            <a:r>
              <a:rPr lang="el-GR" sz="2400" b="1" dirty="0" err="1"/>
              <a:t>Χωροχρονική</a:t>
            </a:r>
            <a:r>
              <a:rPr lang="el-GR" sz="2400" b="1" dirty="0"/>
              <a:t> συμπίεση</a:t>
            </a:r>
            <a:r>
              <a:rPr lang="el-GR" sz="2400" dirty="0"/>
              <a:t>: </a:t>
            </a:r>
            <a:r>
              <a:rPr lang="el-GR" sz="2400" dirty="0" err="1"/>
              <a:t>υπ</a:t>
            </a:r>
            <a:r>
              <a:rPr lang="en-US" sz="2400" dirty="0" err="1"/>
              <a:t>έ</a:t>
            </a:r>
            <a:r>
              <a:rPr lang="el-GR" sz="2400" dirty="0" err="1"/>
              <a:t>ρβαση</a:t>
            </a:r>
            <a:r>
              <a:rPr lang="el-GR" sz="2400" dirty="0"/>
              <a:t> περιορισμών χώρου και χρόνου.</a:t>
            </a:r>
          </a:p>
          <a:p>
            <a:pPr marL="890588" indent="-241300">
              <a:buFont typeface="Wingdings" pitchFamily="2" charset="2"/>
              <a:buChar char="Ø"/>
            </a:pPr>
            <a:r>
              <a:rPr lang="el-GR" sz="2400" b="1" dirty="0"/>
              <a:t>Πολιτισμική </a:t>
            </a:r>
            <a:r>
              <a:rPr lang="el-GR" sz="2400" b="1" dirty="0" err="1"/>
              <a:t>ομογενοποίηση</a:t>
            </a:r>
            <a:r>
              <a:rPr lang="el-GR" sz="2400" dirty="0"/>
              <a:t>: άμβλυνση πολιτισμικής ποικιλομορφίας.</a:t>
            </a:r>
          </a:p>
          <a:p>
            <a:pPr marL="890588" indent="-241300">
              <a:buFont typeface="Wingdings" pitchFamily="2" charset="2"/>
              <a:buChar char="Ø"/>
            </a:pPr>
            <a:r>
              <a:rPr lang="el-GR" sz="2400" b="1" dirty="0"/>
              <a:t>Πολιτισμικός ιμπεριαλισμός</a:t>
            </a:r>
            <a:r>
              <a:rPr lang="el-GR" sz="2400" dirty="0"/>
              <a:t>: κυριαρχία των ισχυρών κρατών.</a:t>
            </a:r>
          </a:p>
          <a:p>
            <a:r>
              <a:rPr lang="el-GR" sz="2400" b="1" dirty="0"/>
              <a:t>Παγκοσμιοποίηση του καταναλωτισμού</a:t>
            </a:r>
            <a:r>
              <a:rPr lang="el-GR" sz="2400" dirty="0"/>
              <a:t>:</a:t>
            </a:r>
            <a:r>
              <a:rPr lang="en-US" sz="2400" dirty="0"/>
              <a:t> </a:t>
            </a:r>
            <a:r>
              <a:rPr lang="el-GR" sz="2400" dirty="0"/>
              <a:t>«</a:t>
            </a:r>
            <a:r>
              <a:rPr lang="el-GR" sz="2400" dirty="0" err="1"/>
              <a:t>αποικιοποίηση</a:t>
            </a:r>
            <a:r>
              <a:rPr lang="el-GR" sz="2400" dirty="0"/>
              <a:t> της </a:t>
            </a:r>
            <a:r>
              <a:rPr lang="en-US" sz="2400" dirty="0"/>
              <a:t>Coca Cola</a:t>
            </a:r>
            <a:r>
              <a:rPr lang="el-GR" sz="2400" dirty="0"/>
              <a:t>»</a:t>
            </a:r>
            <a:r>
              <a:rPr lang="en-US" sz="2400" dirty="0"/>
              <a:t>,</a:t>
            </a:r>
            <a:r>
              <a:rPr lang="el-GR" sz="2400" dirty="0"/>
              <a:t> φετιχισμός του εμπορεύματος,</a:t>
            </a:r>
            <a:r>
              <a:rPr lang="en-US" sz="2400" dirty="0"/>
              <a:t> </a:t>
            </a:r>
            <a:r>
              <a:rPr lang="el-GR" sz="2400" dirty="0"/>
              <a:t>«</a:t>
            </a:r>
            <a:r>
              <a:rPr lang="en-US" sz="2400" dirty="0"/>
              <a:t>McDonaldization</a:t>
            </a:r>
            <a:r>
              <a:rPr lang="el-GR" sz="2400" dirty="0"/>
              <a:t>»</a:t>
            </a:r>
            <a:r>
              <a:rPr lang="en-US" sz="2400" dirty="0"/>
              <a:t>, </a:t>
            </a:r>
            <a:r>
              <a:rPr lang="el-GR" sz="2400" dirty="0"/>
              <a:t>«</a:t>
            </a:r>
            <a:r>
              <a:rPr lang="el-GR" sz="2400" dirty="0" err="1"/>
              <a:t>αμερικανοποίηση</a:t>
            </a:r>
            <a:r>
              <a:rPr lang="el-GR" sz="2400" dirty="0"/>
              <a:t>».</a:t>
            </a:r>
          </a:p>
        </p:txBody>
      </p:sp>
      <p:sp>
        <p:nvSpPr>
          <p:cNvPr id="4" name="TextBox 3">
            <a:extLst>
              <a:ext uri="{FF2B5EF4-FFF2-40B4-BE49-F238E27FC236}">
                <a16:creationId xmlns:a16="http://schemas.microsoft.com/office/drawing/2014/main" id="{6219E544-342F-B388-8B7E-3AF632E3C3AD}"/>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67664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F1C8E-B446-FBBE-FEEA-45626C7643B4}"/>
              </a:ext>
            </a:extLst>
          </p:cNvPr>
          <p:cNvSpPr>
            <a:spLocks noGrp="1"/>
          </p:cNvSpPr>
          <p:nvPr>
            <p:ph type="title"/>
          </p:nvPr>
        </p:nvSpPr>
        <p:spPr>
          <a:xfrm>
            <a:off x="838200" y="237800"/>
            <a:ext cx="10515600" cy="1325563"/>
          </a:xfrm>
        </p:spPr>
        <p:txBody>
          <a:bodyPr/>
          <a:lstStyle/>
          <a:p>
            <a:r>
              <a:rPr lang="el-GR" dirty="0"/>
              <a:t>Η άνοδος του ατομικισμού</a:t>
            </a:r>
            <a:endParaRPr lang="en-GR" dirty="0"/>
          </a:p>
        </p:txBody>
      </p:sp>
      <p:sp>
        <p:nvSpPr>
          <p:cNvPr id="3" name="Content Placeholder 2">
            <a:extLst>
              <a:ext uri="{FF2B5EF4-FFF2-40B4-BE49-F238E27FC236}">
                <a16:creationId xmlns:a16="http://schemas.microsoft.com/office/drawing/2014/main" id="{B91C430D-12E0-5F88-726A-0E7D4F0DFDC9}"/>
              </a:ext>
            </a:extLst>
          </p:cNvPr>
          <p:cNvSpPr>
            <a:spLocks noGrp="1"/>
          </p:cNvSpPr>
          <p:nvPr>
            <p:ph idx="1"/>
          </p:nvPr>
        </p:nvSpPr>
        <p:spPr>
          <a:xfrm>
            <a:off x="838200" y="1252209"/>
            <a:ext cx="10515600" cy="4486275"/>
          </a:xfrm>
        </p:spPr>
        <p:txBody>
          <a:bodyPr>
            <a:noAutofit/>
          </a:bodyPr>
          <a:lstStyle/>
          <a:p>
            <a:r>
              <a:rPr lang="el-GR" sz="2200" dirty="0"/>
              <a:t>Η τάση για αποδυνάμωση της κοινωνικής διασύνδεσης </a:t>
            </a:r>
            <a:r>
              <a:rPr lang="el-GR" sz="2200" dirty="0" err="1"/>
              <a:t>συνδιάστηκε</a:t>
            </a:r>
            <a:r>
              <a:rPr lang="el-GR" sz="2200" dirty="0"/>
              <a:t> με πιέσεις που ασκεί η παγκοσμιοποίηση, αναδεικνύοντας τη σημασία του ατόμου και υπονομεύοντας τον ρόλο της </a:t>
            </a:r>
            <a:r>
              <a:rPr lang="el-GR" sz="2200" b="1" dirty="0"/>
              <a:t>κοινότητας</a:t>
            </a:r>
            <a:r>
              <a:rPr lang="el-GR" sz="2200" dirty="0"/>
              <a:t>.</a:t>
            </a:r>
          </a:p>
          <a:p>
            <a:r>
              <a:rPr lang="el-GR" sz="2200" b="1" dirty="0"/>
              <a:t>Οικονομικός ατομικισμός</a:t>
            </a:r>
            <a:r>
              <a:rPr lang="el-GR" sz="2200" dirty="0"/>
              <a:t>: η πεποίθηση ότι τα άτομα δικαιούνται να λαμβάνουν αποφάσεις για οικονομικά ζητήματα με αυτόνομο τρόπο. Ενίοτε λαμβάνεται ως συνώνυμο της ατομικής ιδιοκτησίας και ισοδυναμεί με την ελεύθερη αγορά. </a:t>
            </a:r>
          </a:p>
          <a:p>
            <a:r>
              <a:rPr lang="el-GR" sz="2200" dirty="0"/>
              <a:t>Το αντίθετο του </a:t>
            </a:r>
            <a:r>
              <a:rPr lang="el-GR" sz="2200" b="1" dirty="0"/>
              <a:t>κολεκτιβισμού</a:t>
            </a:r>
            <a:r>
              <a:rPr lang="el-GR" sz="2200" dirty="0"/>
              <a:t>, δηλαδή των δογμάτων που τονίζουν την υπεροχή του κοινωνικού έναντι του ατομικού, όπως ο σοσιαλισμός, ο μαρξισμός, ορισμένα ρεύματα του αναρχισμού και του φεμινισμού. </a:t>
            </a:r>
            <a:endParaRPr lang="el-GR" sz="2200" b="1" dirty="0"/>
          </a:p>
          <a:p>
            <a:r>
              <a:rPr lang="el-GR" sz="2200" dirty="0"/>
              <a:t>Κύριες συνέπειες ατομικισμού:</a:t>
            </a:r>
          </a:p>
          <a:p>
            <a:pPr marL="514350" indent="-514350">
              <a:buFont typeface="+mj-lt"/>
              <a:buAutoNum type="arabicPeriod"/>
            </a:pPr>
            <a:r>
              <a:rPr lang="el-GR" sz="2200" dirty="0"/>
              <a:t>Κάθε άτομο έχει μια ξεχωριστή και μοναδική ταυτότητα </a:t>
            </a:r>
            <a:r>
              <a:rPr lang="el-GR" sz="2200" dirty="0">
                <a:sym typeface="Wingdings" pitchFamily="2" charset="2"/>
              </a:rPr>
              <a:t></a:t>
            </a:r>
            <a:r>
              <a:rPr lang="el-GR" sz="2200" dirty="0"/>
              <a:t> Η </a:t>
            </a:r>
            <a:r>
              <a:rPr lang="el-GR" sz="2200" b="1" dirty="0"/>
              <a:t>ατομικότητα</a:t>
            </a:r>
            <a:r>
              <a:rPr lang="el-GR" sz="2200" dirty="0"/>
              <a:t> συνδέεται με την πεποίθηση ότι οι άνθρωποι αποτελούν ιδιοτελή και εν πολλοίς αυτοδύναμα όντα. </a:t>
            </a:r>
          </a:p>
          <a:p>
            <a:pPr marL="514350" indent="-514350">
              <a:buFont typeface="+mj-lt"/>
              <a:buAutoNum type="arabicPeriod"/>
            </a:pPr>
            <a:r>
              <a:rPr lang="el-GR" sz="2200" dirty="0"/>
              <a:t>Όλα τα άτομα ως «πρόσωπα» έχουν την ίδια ηθική αξία, ανεξάρτητα από παράγοντες όπως φυλή, θρησκεία, εθνικότητα, φύλο, κοινωνική θέση </a:t>
            </a:r>
            <a:r>
              <a:rPr lang="el-GR" sz="2200" dirty="0">
                <a:sym typeface="Wingdings" pitchFamily="2" charset="2"/>
              </a:rPr>
              <a:t> δόγμα των </a:t>
            </a:r>
            <a:r>
              <a:rPr lang="el-GR" sz="2200" b="1" dirty="0">
                <a:sym typeface="Wingdings" pitchFamily="2" charset="2"/>
              </a:rPr>
              <a:t>ανθρωπίνων δικαιωμάτων</a:t>
            </a:r>
            <a:r>
              <a:rPr lang="el-GR" sz="2200" dirty="0">
                <a:sym typeface="Wingdings" pitchFamily="2" charset="2"/>
              </a:rPr>
              <a:t>. </a:t>
            </a:r>
          </a:p>
          <a:p>
            <a:endParaRPr lang="en-GR" sz="2200" dirty="0"/>
          </a:p>
        </p:txBody>
      </p:sp>
      <p:sp>
        <p:nvSpPr>
          <p:cNvPr id="4" name="TextBox 3">
            <a:extLst>
              <a:ext uri="{FF2B5EF4-FFF2-40B4-BE49-F238E27FC236}">
                <a16:creationId xmlns:a16="http://schemas.microsoft.com/office/drawing/2014/main" id="{C26AB18D-144D-760B-5A8E-ECD4E26746F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445326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2CF19-BB1F-AC07-0675-ECED1EB5FEF4}"/>
              </a:ext>
            </a:extLst>
          </p:cNvPr>
          <p:cNvSpPr>
            <a:spLocks noGrp="1"/>
          </p:cNvSpPr>
          <p:nvPr>
            <p:ph type="title"/>
          </p:nvPr>
        </p:nvSpPr>
        <p:spPr>
          <a:xfrm>
            <a:off x="838200" y="365125"/>
            <a:ext cx="9529293" cy="1325563"/>
          </a:xfrm>
        </p:spPr>
        <p:txBody>
          <a:bodyPr>
            <a:normAutofit/>
          </a:bodyPr>
          <a:lstStyle/>
          <a:p>
            <a:r>
              <a:rPr lang="el-GR" sz="5400" dirty="0"/>
              <a:t>Παγκόσμια κοινωνία των πολιτών</a:t>
            </a:r>
            <a:endParaRPr lang="en-GR" sz="5400" dirty="0"/>
          </a:p>
        </p:txBody>
      </p:sp>
      <p:sp>
        <p:nvSpPr>
          <p:cNvPr id="3" name="Content Placeholder 2">
            <a:extLst>
              <a:ext uri="{FF2B5EF4-FFF2-40B4-BE49-F238E27FC236}">
                <a16:creationId xmlns:a16="http://schemas.microsoft.com/office/drawing/2014/main" id="{35EADDEF-DF91-C144-2CF9-8011C525F78B}"/>
              </a:ext>
            </a:extLst>
          </p:cNvPr>
          <p:cNvSpPr>
            <a:spLocks noGrp="1"/>
          </p:cNvSpPr>
          <p:nvPr>
            <p:ph idx="1"/>
          </p:nvPr>
        </p:nvSpPr>
        <p:spPr>
          <a:xfrm>
            <a:off x="836676" y="1517008"/>
            <a:ext cx="10515600" cy="4251960"/>
          </a:xfrm>
        </p:spPr>
        <p:txBody>
          <a:bodyPr>
            <a:noAutofit/>
          </a:bodyPr>
          <a:lstStyle/>
          <a:p>
            <a:pPr marL="0" indent="0">
              <a:buNone/>
            </a:pPr>
            <a:endParaRPr lang="el-GR" sz="2400" noProof="1"/>
          </a:p>
          <a:p>
            <a:r>
              <a:rPr lang="el-GR" sz="2400" noProof="1"/>
              <a:t>Μία από τις συνέπειες της παγκοσμιοποίησης είναι η ανάδυση μιας «διεθνικής» ή «παγκόσμιας» κοινωνίας. </a:t>
            </a:r>
          </a:p>
          <a:p>
            <a:r>
              <a:rPr lang="el-GR" sz="2400" noProof="1"/>
              <a:t>Τη δεκαετία του 1990, στο πλαίσιο της έκφρασης ενός γενικότερου αιτήματος για εκδημοκρατισμό σε ολόκληρο τον κόσμο εμφανίστηκαν ομάδες, οργανώσεις και κινήματα που αμφισβητούσαν την εταιρική παγκοσμιοποίηση και διατύπωναν εναλλακτικά μοντέλα κοινωνικής, οικονομικής και πολιτικής ανάπτυξης. </a:t>
            </a:r>
          </a:p>
          <a:p>
            <a:r>
              <a:rPr lang="el-GR" sz="2400" noProof="1"/>
              <a:t>Κινήματα με παγκόσμια εμβέλεια, όπως Me Too και Black Lives Matter. </a:t>
            </a:r>
          </a:p>
          <a:p>
            <a:r>
              <a:rPr lang="el-GR" sz="2400" b="1" noProof="1"/>
              <a:t>Θεωρία αντισταθμιστικής ισχύος </a:t>
            </a:r>
            <a:r>
              <a:rPr lang="el-GR" sz="2400" noProof="1"/>
              <a:t>(J. K. Galbraith): η </a:t>
            </a:r>
            <a:r>
              <a:rPr lang="el-GR" sz="2400" noProof="1">
                <a:effectLst/>
              </a:rPr>
              <a:t>αναδυόμενη παγκόσμια κοινωνία των πολιτών αποτελεί άμεση αντίδραση στη θεωρούμενη κυριαρχία των εταιρικών συμφερόντων στο πλαίσιο της παγκοσμιοποίησης. Κατά συνέπεια, το φαινόμενο της παγκόσμιας κοινωνίας των πολιτών ισοδυναμεί με αντίδραση στον θρίαμβο του νεοφιλελευθερισμού.  </a:t>
            </a:r>
            <a:endParaRPr lang="el-GR" sz="2400" noProof="1"/>
          </a:p>
          <a:p>
            <a:endParaRPr lang="el-GR" sz="2400" noProof="1"/>
          </a:p>
        </p:txBody>
      </p:sp>
      <p:sp>
        <p:nvSpPr>
          <p:cNvPr id="4" name="TextBox 3">
            <a:extLst>
              <a:ext uri="{FF2B5EF4-FFF2-40B4-BE49-F238E27FC236}">
                <a16:creationId xmlns:a16="http://schemas.microsoft.com/office/drawing/2014/main" id="{5781C46A-9839-DB7E-1519-470ED540ABA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823137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FE555-F922-E015-D993-A84117982759}"/>
              </a:ext>
            </a:extLst>
          </p:cNvPr>
          <p:cNvSpPr>
            <a:spLocks noGrp="1"/>
          </p:cNvSpPr>
          <p:nvPr>
            <p:ph type="title"/>
          </p:nvPr>
        </p:nvSpPr>
        <p:spPr>
          <a:xfrm>
            <a:off x="838200" y="0"/>
            <a:ext cx="10515600" cy="1325563"/>
          </a:xfrm>
        </p:spPr>
        <p:txBody>
          <a:bodyPr/>
          <a:lstStyle/>
          <a:p>
            <a:r>
              <a:rPr lang="el-GR" dirty="0"/>
              <a:t>Διεθνικά κοινωνικά κινήματα και ΜΚΟ </a:t>
            </a:r>
            <a:endParaRPr lang="en-GR" dirty="0"/>
          </a:p>
        </p:txBody>
      </p:sp>
      <p:sp>
        <p:nvSpPr>
          <p:cNvPr id="3" name="Content Placeholder 2">
            <a:extLst>
              <a:ext uri="{FF2B5EF4-FFF2-40B4-BE49-F238E27FC236}">
                <a16:creationId xmlns:a16="http://schemas.microsoft.com/office/drawing/2014/main" id="{51B70FBD-7200-5F8D-3D9C-FAA09688F3D2}"/>
              </a:ext>
            </a:extLst>
          </p:cNvPr>
          <p:cNvSpPr>
            <a:spLocks noGrp="1"/>
          </p:cNvSpPr>
          <p:nvPr>
            <p:ph idx="1"/>
          </p:nvPr>
        </p:nvSpPr>
        <p:spPr>
          <a:xfrm>
            <a:off x="838200" y="1453243"/>
            <a:ext cx="10515600" cy="4723720"/>
          </a:xfrm>
        </p:spPr>
        <p:txBody>
          <a:bodyPr>
            <a:noAutofit/>
          </a:bodyPr>
          <a:lstStyle/>
          <a:p>
            <a:r>
              <a:rPr lang="el-GR" sz="2000" noProof="1"/>
              <a:t>Τα </a:t>
            </a:r>
            <a:r>
              <a:rPr lang="el-GR" sz="2000" b="1" noProof="1"/>
              <a:t>διεθνικά ή «νέα» κοινωνικά κινήματα </a:t>
            </a:r>
            <a:r>
              <a:rPr lang="el-GR" sz="2000" noProof="1"/>
              <a:t>αναπτύχθηκαν κατά τη διάρκεια της δεκαετίας του 1960 και 1970, όπως το </a:t>
            </a:r>
            <a:r>
              <a:rPr lang="el-GR" sz="2000" b="1" noProof="1"/>
              <a:t>γυναικείο, το περιβαλλοντικό και το ειρηνιστικό</a:t>
            </a:r>
            <a:r>
              <a:rPr lang="el-GR" sz="2000" noProof="1"/>
              <a:t> κίνημα. Ασπάζονταν μια κοινή ιδεολογία, η οποία συνδεόταν σε γενικές γραμμές με τις ιδέες της Νέας Αριστεράς. Είχαν διεθνικό, ακόμα και παγκόσμιο, χαρακτήρα. </a:t>
            </a:r>
          </a:p>
          <a:p>
            <a:r>
              <a:rPr lang="el-GR" sz="2000" noProof="1"/>
              <a:t>Τη δεκαετία του 1990: </a:t>
            </a:r>
            <a:r>
              <a:rPr lang="el-GR" sz="2000" b="1" noProof="1"/>
              <a:t>κίνημα κατά της παγκοσμιοποίησης </a:t>
            </a:r>
            <a:r>
              <a:rPr lang="el-GR" sz="2000" noProof="1"/>
              <a:t>πρωτοστάτησε στη  «νέα πολιτική» </a:t>
            </a:r>
            <a:r>
              <a:rPr lang="el-GR" sz="2000" noProof="1">
                <a:effectLst/>
              </a:rPr>
              <a:t>που δίνει έμφαση στην αποκέντρωση και τη συμμετοχική λήψη αποφάσεων και υιοθετεί μια πιο καινοτόμο μορφή πολιτικής διαμαρτυρίας που χαρακτηρίζεται από ιδιαίτερη θεατρικότητα. </a:t>
            </a:r>
          </a:p>
          <a:p>
            <a:r>
              <a:rPr lang="el-GR" sz="2000" noProof="1">
                <a:effectLst/>
              </a:rPr>
              <a:t>Τα διεθνικά κινήματα αντιπροσωπεύουν την «περιθωριακή» όψη της παγκόσμιας κοινωνίας των πολιτών, γιατί θέτουν ριζοσπαστικούς και ασύμβατους με τους φορείς χάραξης πολιτικής στόχους. </a:t>
            </a:r>
          </a:p>
          <a:p>
            <a:r>
              <a:rPr lang="el-GR" sz="2000" noProof="1">
                <a:effectLst/>
              </a:rPr>
              <a:t>Πολλοί θεωρούν </a:t>
            </a:r>
            <a:r>
              <a:rPr lang="el-GR" sz="2000" b="1" noProof="1">
                <a:effectLst/>
              </a:rPr>
              <a:t>ότι κύριοι δρώντες της κοινωνίας των πολιτών είναι οι ΜΚΟ </a:t>
            </a:r>
            <a:r>
              <a:rPr lang="el-GR" sz="2000" noProof="1">
                <a:effectLst/>
              </a:rPr>
              <a:t>που υιοθετούν πιο συμβατικές πολιτικές θέσεις και έχουν αναγνωριστεί ως βασικοί φορείς χάραξης πολιτικής, επιρροής και εφαρμογής συγκεκριμένων πολιτικών, π.χ. Παγκόσμιο Φόρουμ </a:t>
            </a:r>
            <a:r>
              <a:rPr lang="el-GR" sz="2000" noProof="1"/>
              <a:t>στη Σύνοδο Κορυφής για τη Γη στο Ρίο (1992), </a:t>
            </a:r>
            <a:r>
              <a:rPr lang="el-GR" sz="2000" noProof="1">
                <a:effectLst/>
              </a:rPr>
              <a:t>Διεθνής Εκστρατεία για την Απαγόρευση των Ναρκών,</a:t>
            </a:r>
            <a:r>
              <a:rPr lang="el-GR" sz="2000" noProof="1"/>
              <a:t> </a:t>
            </a:r>
            <a:r>
              <a:rPr lang="el-GR" sz="2000" noProof="1">
                <a:effectLst/>
              </a:rPr>
              <a:t>Διεθνής Εκστρατεία για την Κατάργηση των Πυρηνικών όπλων.</a:t>
            </a:r>
          </a:p>
        </p:txBody>
      </p:sp>
      <p:sp>
        <p:nvSpPr>
          <p:cNvPr id="4" name="TextBox 3">
            <a:extLst>
              <a:ext uri="{FF2B5EF4-FFF2-40B4-BE49-F238E27FC236}">
                <a16:creationId xmlns:a16="http://schemas.microsoft.com/office/drawing/2014/main" id="{F7C23CFF-0DC9-58FE-0726-BC6CDB2D9BD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21811574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Θέμα του Offic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567</TotalTime>
  <Words>1123</Words>
  <Application>Microsoft Office PowerPoint</Application>
  <PresentationFormat>Ευρεία οθόνη</PresentationFormat>
  <Paragraphs>86</Paragraphs>
  <Slides>11</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11</vt:i4>
      </vt:variant>
    </vt:vector>
  </HeadingPairs>
  <TitlesOfParts>
    <vt:vector size="20" baseType="lpstr">
      <vt:lpstr>Aptos</vt:lpstr>
      <vt:lpstr>Aptos Display</vt:lpstr>
      <vt:lpstr>Arial</vt:lpstr>
      <vt:lpstr>Calibri</vt:lpstr>
      <vt:lpstr>Calibri Light</vt:lpstr>
      <vt:lpstr>Helvetica</vt:lpstr>
      <vt:lpstr>Wingdings</vt:lpstr>
      <vt:lpstr>1_Office Theme</vt:lpstr>
      <vt:lpstr>Office Theme</vt:lpstr>
      <vt:lpstr>Παρουσίαση του PowerPoint</vt:lpstr>
      <vt:lpstr>Κεφάλαιο 7</vt:lpstr>
      <vt:lpstr>Κοινωνική σύνδεση</vt:lpstr>
      <vt:lpstr>Από την εκβιομηχάνιση στη μεταβιομηχανική εποχή</vt:lpstr>
      <vt:lpstr>Η «κοινωνία της πληροφορίας» </vt:lpstr>
      <vt:lpstr>Παγκοσμιοποίηση, καταναλωτισμός                                και το άτομο</vt:lpstr>
      <vt:lpstr>Η άνοδος του ατομικισμού</vt:lpstr>
      <vt:lpstr>Παγκόσμια κοινωνία των πολιτών</vt:lpstr>
      <vt:lpstr>Διεθνικά κοινωνικά κινήματα και ΜΚΟ </vt:lpstr>
      <vt:lpstr>Παγκοσμιοποίηση  «από τη βάση»;</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52</cp:revision>
  <dcterms:created xsi:type="dcterms:W3CDTF">2025-09-20T23:36:37Z</dcterms:created>
  <dcterms:modified xsi:type="dcterms:W3CDTF">2025-10-06T06:35:40Z</dcterms:modified>
</cp:coreProperties>
</file>