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1" r:id="rId2"/>
  </p:sldMasterIdLst>
  <p:notesMasterIdLst>
    <p:notesMasterId r:id="rId15"/>
  </p:notesMasterIdLst>
  <p:sldIdLst>
    <p:sldId id="345" r:id="rId3"/>
    <p:sldId id="346" r:id="rId4"/>
    <p:sldId id="347" r:id="rId5"/>
    <p:sldId id="348" r:id="rId6"/>
    <p:sldId id="353" r:id="rId7"/>
    <p:sldId id="349" r:id="rId8"/>
    <p:sldId id="354" r:id="rId9"/>
    <p:sldId id="350" r:id="rId10"/>
    <p:sldId id="355" r:id="rId11"/>
    <p:sldId id="351" r:id="rId12"/>
    <p:sldId id="352" r:id="rId13"/>
    <p:sldId id="549" r:id="rId14"/>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44"/>
    <p:restoredTop sz="93333"/>
  </p:normalViewPr>
  <p:slideViewPr>
    <p:cSldViewPr snapToGrid="0">
      <p:cViewPr varScale="1">
        <p:scale>
          <a:sx n="100" d="100"/>
          <a:sy n="100" d="100"/>
        </p:scale>
        <p:origin x="66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5F9E55-DA49-C247-A5F6-58CFE4462118}" type="datetimeFigureOut">
              <a:rPr lang="en-GR" smtClean="0"/>
              <a:t>10/06/2025</a:t>
            </a:fld>
            <a:endParaRPr lang="en-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00A6FD-DE1D-6C41-8157-0F7C3A673CF4}" type="slidenum">
              <a:rPr lang="en-GR" smtClean="0"/>
              <a:t>‹#›</a:t>
            </a:fld>
            <a:endParaRPr lang="en-GR"/>
          </a:p>
        </p:txBody>
      </p:sp>
    </p:spTree>
    <p:extLst>
      <p:ext uri="{BB962C8B-B14F-4D97-AF65-F5344CB8AC3E}">
        <p14:creationId xmlns:p14="http://schemas.microsoft.com/office/powerpoint/2010/main" val="18473466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AFC29FA5-7879-CB4D-ADE9-47B1E3FD16F3}" type="slidenum">
              <a:rPr lang="en-GR" smtClean="0"/>
              <a:t>1</a:t>
            </a:fld>
            <a:endParaRPr lang="en-GR"/>
          </a:p>
        </p:txBody>
      </p:sp>
    </p:spTree>
    <p:extLst>
      <p:ext uri="{BB962C8B-B14F-4D97-AF65-F5344CB8AC3E}">
        <p14:creationId xmlns:p14="http://schemas.microsoft.com/office/powerpoint/2010/main" val="2581501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8C52B-A182-54E9-2A75-C93506D3C6F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DD362477-591E-1F9F-8C87-2E14C27D11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1074E596-D619-7927-9C74-A4C5CC65900A}"/>
              </a:ext>
            </a:extLst>
          </p:cNvPr>
          <p:cNvSpPr>
            <a:spLocks noGrp="1"/>
          </p:cNvSpPr>
          <p:nvPr>
            <p:ph type="dt" sz="half" idx="10"/>
          </p:nvPr>
        </p:nvSpPr>
        <p:spPr/>
        <p:txBody>
          <a:bodyPr/>
          <a:lstStyle/>
          <a:p>
            <a:fld id="{20BE0C56-C2A4-6A4E-8171-EC7627C1C5BE}" type="datetimeFigureOut">
              <a:rPr lang="en-GR" smtClean="0"/>
              <a:t>10/06/2025</a:t>
            </a:fld>
            <a:endParaRPr lang="en-GR"/>
          </a:p>
        </p:txBody>
      </p:sp>
      <p:sp>
        <p:nvSpPr>
          <p:cNvPr id="5" name="Footer Placeholder 4">
            <a:extLst>
              <a:ext uri="{FF2B5EF4-FFF2-40B4-BE49-F238E27FC236}">
                <a16:creationId xmlns:a16="http://schemas.microsoft.com/office/drawing/2014/main" id="{C88A3D0E-997A-62AE-45FC-64F603E3C3FF}"/>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E29BCF23-B766-7A36-5C57-E89651DA9EE7}"/>
              </a:ext>
            </a:extLst>
          </p:cNvPr>
          <p:cNvSpPr>
            <a:spLocks noGrp="1"/>
          </p:cNvSpPr>
          <p:nvPr>
            <p:ph type="sldNum" sz="quarter" idx="12"/>
          </p:nvPr>
        </p:nvSpPr>
        <p:spPr/>
        <p:txBody>
          <a:bodyPr/>
          <a:lstStyle/>
          <a:p>
            <a:fld id="{5B73704F-4C30-BC4D-9926-DDB1B6F65704}" type="slidenum">
              <a:rPr lang="en-GR" smtClean="0"/>
              <a:t>‹#›</a:t>
            </a:fld>
            <a:endParaRPr lang="en-GR"/>
          </a:p>
        </p:txBody>
      </p:sp>
    </p:spTree>
    <p:extLst>
      <p:ext uri="{BB962C8B-B14F-4D97-AF65-F5344CB8AC3E}">
        <p14:creationId xmlns:p14="http://schemas.microsoft.com/office/powerpoint/2010/main" val="3463360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3AAD2-C570-1199-E9FA-B7A7977F1F56}"/>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8BACE774-185A-ECEA-4ABC-B4AC0FC4B84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25D88F3A-466B-7698-41AE-DC67E792FE0F}"/>
              </a:ext>
            </a:extLst>
          </p:cNvPr>
          <p:cNvSpPr>
            <a:spLocks noGrp="1"/>
          </p:cNvSpPr>
          <p:nvPr>
            <p:ph type="dt" sz="half" idx="10"/>
          </p:nvPr>
        </p:nvSpPr>
        <p:spPr/>
        <p:txBody>
          <a:bodyPr/>
          <a:lstStyle/>
          <a:p>
            <a:fld id="{20BE0C56-C2A4-6A4E-8171-EC7627C1C5BE}" type="datetimeFigureOut">
              <a:rPr lang="en-GR" smtClean="0"/>
              <a:t>10/06/2025</a:t>
            </a:fld>
            <a:endParaRPr lang="en-GR"/>
          </a:p>
        </p:txBody>
      </p:sp>
      <p:sp>
        <p:nvSpPr>
          <p:cNvPr id="5" name="Footer Placeholder 4">
            <a:extLst>
              <a:ext uri="{FF2B5EF4-FFF2-40B4-BE49-F238E27FC236}">
                <a16:creationId xmlns:a16="http://schemas.microsoft.com/office/drawing/2014/main" id="{370F0ECB-68D8-D415-5683-EE10AA718568}"/>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00926545-834C-59E9-B2AD-7FCA011ADD8E}"/>
              </a:ext>
            </a:extLst>
          </p:cNvPr>
          <p:cNvSpPr>
            <a:spLocks noGrp="1"/>
          </p:cNvSpPr>
          <p:nvPr>
            <p:ph type="sldNum" sz="quarter" idx="12"/>
          </p:nvPr>
        </p:nvSpPr>
        <p:spPr/>
        <p:txBody>
          <a:bodyPr/>
          <a:lstStyle/>
          <a:p>
            <a:fld id="{5B73704F-4C30-BC4D-9926-DDB1B6F65704}" type="slidenum">
              <a:rPr lang="en-GR" smtClean="0"/>
              <a:t>‹#›</a:t>
            </a:fld>
            <a:endParaRPr lang="en-GR"/>
          </a:p>
        </p:txBody>
      </p:sp>
    </p:spTree>
    <p:extLst>
      <p:ext uri="{BB962C8B-B14F-4D97-AF65-F5344CB8AC3E}">
        <p14:creationId xmlns:p14="http://schemas.microsoft.com/office/powerpoint/2010/main" val="522753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A507D8-0B20-6B6F-FECE-83B4C704B215}"/>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0893BB5A-6116-2604-562B-76C320856FC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CB3A5CA6-FC79-80B8-C9C5-DB52937615FE}"/>
              </a:ext>
            </a:extLst>
          </p:cNvPr>
          <p:cNvSpPr>
            <a:spLocks noGrp="1"/>
          </p:cNvSpPr>
          <p:nvPr>
            <p:ph type="dt" sz="half" idx="10"/>
          </p:nvPr>
        </p:nvSpPr>
        <p:spPr/>
        <p:txBody>
          <a:bodyPr/>
          <a:lstStyle/>
          <a:p>
            <a:fld id="{20BE0C56-C2A4-6A4E-8171-EC7627C1C5BE}" type="datetimeFigureOut">
              <a:rPr lang="en-GR" smtClean="0"/>
              <a:t>10/06/2025</a:t>
            </a:fld>
            <a:endParaRPr lang="en-GR"/>
          </a:p>
        </p:txBody>
      </p:sp>
      <p:sp>
        <p:nvSpPr>
          <p:cNvPr id="5" name="Footer Placeholder 4">
            <a:extLst>
              <a:ext uri="{FF2B5EF4-FFF2-40B4-BE49-F238E27FC236}">
                <a16:creationId xmlns:a16="http://schemas.microsoft.com/office/drawing/2014/main" id="{BA70A7B4-7BC7-9118-19CA-3900C39B493A}"/>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7A841D33-D839-7A16-24C9-CFE0877A0B91}"/>
              </a:ext>
            </a:extLst>
          </p:cNvPr>
          <p:cNvSpPr>
            <a:spLocks noGrp="1"/>
          </p:cNvSpPr>
          <p:nvPr>
            <p:ph type="sldNum" sz="quarter" idx="12"/>
          </p:nvPr>
        </p:nvSpPr>
        <p:spPr/>
        <p:txBody>
          <a:bodyPr/>
          <a:lstStyle/>
          <a:p>
            <a:fld id="{5B73704F-4C30-BC4D-9926-DDB1B6F65704}" type="slidenum">
              <a:rPr lang="en-GR" smtClean="0"/>
              <a:t>‹#›</a:t>
            </a:fld>
            <a:endParaRPr lang="en-GR"/>
          </a:p>
        </p:txBody>
      </p:sp>
    </p:spTree>
    <p:extLst>
      <p:ext uri="{BB962C8B-B14F-4D97-AF65-F5344CB8AC3E}">
        <p14:creationId xmlns:p14="http://schemas.microsoft.com/office/powerpoint/2010/main" val="2204960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50"/>
        <p:cNvGrpSpPr/>
        <p:nvPr/>
      </p:nvGrpSpPr>
      <p:grpSpPr>
        <a:xfrm>
          <a:off x="0" y="0"/>
          <a:ext cx="0" cy="0"/>
          <a:chOff x="0" y="0"/>
          <a:chExt cx="0" cy="0"/>
        </a:xfrm>
      </p:grpSpPr>
      <p:sp>
        <p:nvSpPr>
          <p:cNvPr id="51" name="Google Shape;51;p11"/>
          <p:cNvSpPr txBox="1">
            <a:spLocks noGrp="1"/>
          </p:cNvSpPr>
          <p:nvPr>
            <p:ph type="title"/>
          </p:nvPr>
        </p:nvSpPr>
        <p:spPr>
          <a:xfrm>
            <a:off x="415600" y="593367"/>
            <a:ext cx="11360800" cy="763600"/>
          </a:xfrm>
          <a:prstGeom prst="rect">
            <a:avLst/>
          </a:prstGeom>
        </p:spPr>
        <p:txBody>
          <a:bodyPr spcFirstLastPara="1" wrap="square" lIns="685800" tIns="34275" rIns="685800" bIns="34275" anchor="ctr" anchorCtr="0">
            <a:noAutofit/>
          </a:bodyPr>
          <a:lstStyle>
            <a:lvl1pPr lvl="0" rtl="0">
              <a:spcBef>
                <a:spcPts val="0"/>
              </a:spcBef>
              <a:spcAft>
                <a:spcPts val="0"/>
              </a:spcAft>
              <a:buSzPts val="23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52" name="Google Shape;52;p11"/>
          <p:cNvSpPr txBox="1">
            <a:spLocks noGrp="1"/>
          </p:cNvSpPr>
          <p:nvPr>
            <p:ph type="body" idx="1"/>
          </p:nvPr>
        </p:nvSpPr>
        <p:spPr>
          <a:xfrm>
            <a:off x="415600" y="1536633"/>
            <a:ext cx="11360800" cy="4555200"/>
          </a:xfrm>
          <a:prstGeom prst="rect">
            <a:avLst/>
          </a:prstGeom>
        </p:spPr>
        <p:txBody>
          <a:bodyPr spcFirstLastPara="1" wrap="square" lIns="68575" tIns="34275" rIns="68575" bIns="34275" anchor="t" anchorCtr="0">
            <a:noAutofit/>
          </a:bodyPr>
          <a:lstStyle>
            <a:lvl1pPr marL="457189" lvl="0" indent="-336542" rtl="0">
              <a:spcBef>
                <a:spcPts val="1100"/>
              </a:spcBef>
              <a:spcAft>
                <a:spcPts val="0"/>
              </a:spcAft>
              <a:buSzPts val="1700"/>
              <a:buChar char="▪"/>
              <a:defRPr/>
            </a:lvl1pPr>
            <a:lvl2pPr marL="914378" lvl="1" indent="-323842" rtl="0">
              <a:spcBef>
                <a:spcPts val="200"/>
              </a:spcBef>
              <a:spcAft>
                <a:spcPts val="0"/>
              </a:spcAft>
              <a:buSzPts val="1500"/>
              <a:buChar char="▪"/>
              <a:defRPr/>
            </a:lvl2pPr>
            <a:lvl3pPr marL="1371566" lvl="2" indent="-317492" rtl="0">
              <a:spcBef>
                <a:spcPts val="200"/>
              </a:spcBef>
              <a:spcAft>
                <a:spcPts val="0"/>
              </a:spcAft>
              <a:buSzPts val="1400"/>
              <a:buChar char="▪"/>
              <a:defRPr/>
            </a:lvl3pPr>
            <a:lvl4pPr marL="1828754" lvl="3" indent="-304793" rtl="0">
              <a:spcBef>
                <a:spcPts val="0"/>
              </a:spcBef>
              <a:spcAft>
                <a:spcPts val="0"/>
              </a:spcAft>
              <a:buSzPts val="1200"/>
              <a:buChar char="▪"/>
              <a:defRPr/>
            </a:lvl4pPr>
            <a:lvl5pPr marL="2285943" lvl="4" indent="-304793" rtl="0">
              <a:spcBef>
                <a:spcPts val="0"/>
              </a:spcBef>
              <a:spcAft>
                <a:spcPts val="0"/>
              </a:spcAft>
              <a:buSzPts val="1200"/>
              <a:buChar char="▪"/>
              <a:defRPr/>
            </a:lvl5pPr>
            <a:lvl6pPr marL="2743132" lvl="5" indent="-304793" rtl="0">
              <a:spcBef>
                <a:spcPts val="0"/>
              </a:spcBef>
              <a:spcAft>
                <a:spcPts val="0"/>
              </a:spcAft>
              <a:buSzPts val="1200"/>
              <a:buChar char="▪"/>
              <a:defRPr/>
            </a:lvl6pPr>
            <a:lvl7pPr marL="3200320" lvl="6" indent="-304793" rtl="0">
              <a:spcBef>
                <a:spcPts val="0"/>
              </a:spcBef>
              <a:spcAft>
                <a:spcPts val="0"/>
              </a:spcAft>
              <a:buSzPts val="1200"/>
              <a:buChar char="▪"/>
              <a:defRPr/>
            </a:lvl7pPr>
            <a:lvl8pPr marL="3657509" lvl="7" indent="-304793" rtl="0">
              <a:spcBef>
                <a:spcPts val="0"/>
              </a:spcBef>
              <a:spcAft>
                <a:spcPts val="0"/>
              </a:spcAft>
              <a:buSzPts val="1200"/>
              <a:buChar char="▪"/>
              <a:defRPr/>
            </a:lvl8pPr>
            <a:lvl9pPr marL="4114697" lvl="8" indent="-304793" rtl="0">
              <a:spcBef>
                <a:spcPts val="0"/>
              </a:spcBef>
              <a:spcAft>
                <a:spcPts val="0"/>
              </a:spcAft>
              <a:buSzPts val="1200"/>
              <a:buChar char="▪"/>
              <a:defRPr/>
            </a:lvl9pPr>
          </a:lstStyle>
          <a:p>
            <a:endParaRPr/>
          </a:p>
        </p:txBody>
      </p:sp>
    </p:spTree>
    <p:extLst>
      <p:ext uri="{BB962C8B-B14F-4D97-AF65-F5344CB8AC3E}">
        <p14:creationId xmlns:p14="http://schemas.microsoft.com/office/powerpoint/2010/main" val="37545728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B7858-CF2F-5854-9F6C-F6C948FF3AA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7FB9A594-3D97-E31C-E510-268D5196BC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8D38CCF9-6C4B-439A-E7E2-73B3D9DCD136}"/>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AE9F2795-EFF3-8BCB-A5BB-F4B3AB92DA2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E717DF65-36F5-3BF9-50D5-A4DF13E4BF0F}"/>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2072022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ED7C7-C806-662C-4954-B4A23A796160}"/>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37B9D96F-974B-1412-FAEC-AA8E5C837D0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9095CE0C-FE27-FACA-BE57-0D198ED00549}"/>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6D6D542A-34A8-599F-0A75-5EA0E3E34122}"/>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641FAEEB-33BC-ABCB-C2CC-F292721708B0}"/>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25003213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A7D91-CFF2-9013-5017-5C7C235ADE8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F27BE705-00EC-FD12-BAF7-4AAD6575B92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E0B69BF-B9C6-D0F6-1DEC-5A19AC75C95B}"/>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4192816C-5FF0-40B8-86BD-E40FFD806A23}"/>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D6C9054C-B4EA-FB8C-85BD-DD51FF0717BA}"/>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484140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89A94-4218-19A8-AC8F-82CF43C19924}"/>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4F020085-A11B-50FD-8B18-CF99FA1D3D8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70EF0FB9-75D6-B4E1-04B4-38A5AE53741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CC358FD3-CD3C-33BF-8EB7-2FB742318E75}"/>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D99C698C-1102-9043-0E55-47A6E193F21A}"/>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BF62FE66-315E-F7F9-836A-722DEFCD9AD2}"/>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24256784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7824B-9AB9-7776-B20A-960F36826C0D}"/>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3265633A-EB21-352A-6CBC-6D603C4F0E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7D17135-7BED-462B-1D59-24BA069E3FA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D20D9EBC-1175-6E86-9986-DD1052E31D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D60BB5B-518C-FA5E-4FD1-A95BFFCC482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DC329A09-A78C-B439-2502-419750E8DA8A}"/>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8" name="Footer Placeholder 7">
            <a:extLst>
              <a:ext uri="{FF2B5EF4-FFF2-40B4-BE49-F238E27FC236}">
                <a16:creationId xmlns:a16="http://schemas.microsoft.com/office/drawing/2014/main" id="{42A0C068-3C11-3F3D-5866-27915E8BFDC5}"/>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6DE66F36-52E8-DDD3-B6CB-3D3CA8CCB6D0}"/>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9133470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538AA-B1B0-9E57-7AF8-88CEA0CC2530}"/>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57D93CF2-7A76-1E0C-FA10-59AE4C761870}"/>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4" name="Footer Placeholder 3">
            <a:extLst>
              <a:ext uri="{FF2B5EF4-FFF2-40B4-BE49-F238E27FC236}">
                <a16:creationId xmlns:a16="http://schemas.microsoft.com/office/drawing/2014/main" id="{7E6B2D7A-34F9-62A1-63ED-08FA69838627}"/>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A40F1EC9-8841-62C9-74E8-399EBBF75475}"/>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23598848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EE8410F-2233-FB5D-F3D4-A2AAA4FF8AA2}"/>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3" name="Footer Placeholder 2">
            <a:extLst>
              <a:ext uri="{FF2B5EF4-FFF2-40B4-BE49-F238E27FC236}">
                <a16:creationId xmlns:a16="http://schemas.microsoft.com/office/drawing/2014/main" id="{968BF6A7-D4DB-B315-1D11-C3ACB4966563}"/>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6BD39D8D-1A17-81FB-C2F4-7E306C308D96}"/>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603124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F8DBE-EF3A-0947-AEED-2FB031B392A9}"/>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7EDB4804-3E2C-F486-7FD9-D895EFAECA6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76B3D7A4-1904-A2A2-DCF2-B4A170DCE063}"/>
              </a:ext>
            </a:extLst>
          </p:cNvPr>
          <p:cNvSpPr>
            <a:spLocks noGrp="1"/>
          </p:cNvSpPr>
          <p:nvPr>
            <p:ph type="dt" sz="half" idx="10"/>
          </p:nvPr>
        </p:nvSpPr>
        <p:spPr/>
        <p:txBody>
          <a:bodyPr/>
          <a:lstStyle/>
          <a:p>
            <a:fld id="{20BE0C56-C2A4-6A4E-8171-EC7627C1C5BE}" type="datetimeFigureOut">
              <a:rPr lang="en-GR" smtClean="0"/>
              <a:t>10/06/2025</a:t>
            </a:fld>
            <a:endParaRPr lang="en-GR"/>
          </a:p>
        </p:txBody>
      </p:sp>
      <p:sp>
        <p:nvSpPr>
          <p:cNvPr id="5" name="Footer Placeholder 4">
            <a:extLst>
              <a:ext uri="{FF2B5EF4-FFF2-40B4-BE49-F238E27FC236}">
                <a16:creationId xmlns:a16="http://schemas.microsoft.com/office/drawing/2014/main" id="{C423926D-EB58-2981-28FC-F70E20DC6078}"/>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8FFDE593-067D-BF4E-3755-6D0C135AB6E9}"/>
              </a:ext>
            </a:extLst>
          </p:cNvPr>
          <p:cNvSpPr>
            <a:spLocks noGrp="1"/>
          </p:cNvSpPr>
          <p:nvPr>
            <p:ph type="sldNum" sz="quarter" idx="12"/>
          </p:nvPr>
        </p:nvSpPr>
        <p:spPr/>
        <p:txBody>
          <a:bodyPr/>
          <a:lstStyle/>
          <a:p>
            <a:fld id="{5B73704F-4C30-BC4D-9926-DDB1B6F65704}" type="slidenum">
              <a:rPr lang="en-GR" smtClean="0"/>
              <a:t>‹#›</a:t>
            </a:fld>
            <a:endParaRPr lang="en-GR"/>
          </a:p>
        </p:txBody>
      </p:sp>
    </p:spTree>
    <p:extLst>
      <p:ext uri="{BB962C8B-B14F-4D97-AF65-F5344CB8AC3E}">
        <p14:creationId xmlns:p14="http://schemas.microsoft.com/office/powerpoint/2010/main" val="16285103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993F1-B5AC-19F8-B159-D7ABA3F5061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2E0CB82B-729D-4609-CDCE-3A7C743A31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AC16B5E2-5B1D-DC52-4939-C0F4BE13A3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359B17C-F5A5-41C7-81D2-4333EAF20448}"/>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B2D80035-99C2-CE4F-A772-EAC934133127}"/>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3F172DD8-5679-0EED-0182-1CF5C93ECC7E}"/>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913931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6AF2A-F518-1B4F-FC85-FA8DD75E50F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F634B29E-C9BA-13F5-73D6-3FE2F3807E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51B9BF8E-A97D-F7A2-5A35-373C20B873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9739FD4-7220-BFD6-7E06-938FE68719EB}"/>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D3408A84-1D47-3FEB-69FD-4CF35B3E4611}"/>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DF5423EF-B451-BAC2-FA66-063A7C8F50BE}"/>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9563754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9534A-BE2D-90BB-A827-3FEF14702A37}"/>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B3328672-FEBA-F143-054D-08C40258D4E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F723BCDE-9BEB-701E-D3CA-0C97AFB02000}"/>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C7C714F5-D1E5-E7B3-BF81-881D5E8F24CE}"/>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4D7FFBDE-12C6-9B44-6322-6AE071C31C09}"/>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7333228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C6D4FF-4DE1-9FE0-1E33-A892E3656CC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8104050E-BA1A-1AF2-6DFB-BA33320FAC9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6DD0A650-014E-C198-B6D8-15B08CC5D7E6}"/>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F0F26590-FBD9-2D2C-CA15-EEF59BCE78F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476CB4A6-67A4-B3CF-5BA8-6D5AEB6CFF7C}"/>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65200693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50"/>
        <p:cNvGrpSpPr/>
        <p:nvPr/>
      </p:nvGrpSpPr>
      <p:grpSpPr>
        <a:xfrm>
          <a:off x="0" y="0"/>
          <a:ext cx="0" cy="0"/>
          <a:chOff x="0" y="0"/>
          <a:chExt cx="0" cy="0"/>
        </a:xfrm>
      </p:grpSpPr>
      <p:sp>
        <p:nvSpPr>
          <p:cNvPr id="51" name="Google Shape;51;p11"/>
          <p:cNvSpPr txBox="1">
            <a:spLocks noGrp="1"/>
          </p:cNvSpPr>
          <p:nvPr>
            <p:ph type="title"/>
          </p:nvPr>
        </p:nvSpPr>
        <p:spPr>
          <a:xfrm>
            <a:off x="415600" y="593367"/>
            <a:ext cx="11360800" cy="763600"/>
          </a:xfrm>
          <a:prstGeom prst="rect">
            <a:avLst/>
          </a:prstGeom>
        </p:spPr>
        <p:txBody>
          <a:bodyPr spcFirstLastPara="1" wrap="square" lIns="685800" tIns="34275" rIns="685800" bIns="34275" anchor="ctr" anchorCtr="0">
            <a:noAutofit/>
          </a:bodyPr>
          <a:lstStyle>
            <a:lvl1pPr lvl="0" rtl="0">
              <a:spcBef>
                <a:spcPts val="0"/>
              </a:spcBef>
              <a:spcAft>
                <a:spcPts val="0"/>
              </a:spcAft>
              <a:buSzPts val="23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52" name="Google Shape;52;p11"/>
          <p:cNvSpPr txBox="1">
            <a:spLocks noGrp="1"/>
          </p:cNvSpPr>
          <p:nvPr>
            <p:ph type="body" idx="1"/>
          </p:nvPr>
        </p:nvSpPr>
        <p:spPr>
          <a:xfrm>
            <a:off x="415600" y="1536633"/>
            <a:ext cx="11360800" cy="4555200"/>
          </a:xfrm>
          <a:prstGeom prst="rect">
            <a:avLst/>
          </a:prstGeom>
        </p:spPr>
        <p:txBody>
          <a:bodyPr spcFirstLastPara="1" wrap="square" lIns="68575" tIns="34275" rIns="68575" bIns="34275" anchor="t" anchorCtr="0">
            <a:noAutofit/>
          </a:bodyPr>
          <a:lstStyle>
            <a:lvl1pPr marL="457189" lvl="0" indent="-336542" rtl="0">
              <a:spcBef>
                <a:spcPts val="1100"/>
              </a:spcBef>
              <a:spcAft>
                <a:spcPts val="0"/>
              </a:spcAft>
              <a:buSzPts val="1700"/>
              <a:buChar char="▪"/>
              <a:defRPr/>
            </a:lvl1pPr>
            <a:lvl2pPr marL="914378" lvl="1" indent="-323842" rtl="0">
              <a:spcBef>
                <a:spcPts val="200"/>
              </a:spcBef>
              <a:spcAft>
                <a:spcPts val="0"/>
              </a:spcAft>
              <a:buSzPts val="1500"/>
              <a:buChar char="▪"/>
              <a:defRPr/>
            </a:lvl2pPr>
            <a:lvl3pPr marL="1371566" lvl="2" indent="-317492" rtl="0">
              <a:spcBef>
                <a:spcPts val="200"/>
              </a:spcBef>
              <a:spcAft>
                <a:spcPts val="0"/>
              </a:spcAft>
              <a:buSzPts val="1400"/>
              <a:buChar char="▪"/>
              <a:defRPr/>
            </a:lvl3pPr>
            <a:lvl4pPr marL="1828754" lvl="3" indent="-304793" rtl="0">
              <a:spcBef>
                <a:spcPts val="0"/>
              </a:spcBef>
              <a:spcAft>
                <a:spcPts val="0"/>
              </a:spcAft>
              <a:buSzPts val="1200"/>
              <a:buChar char="▪"/>
              <a:defRPr/>
            </a:lvl4pPr>
            <a:lvl5pPr marL="2285943" lvl="4" indent="-304793" rtl="0">
              <a:spcBef>
                <a:spcPts val="0"/>
              </a:spcBef>
              <a:spcAft>
                <a:spcPts val="0"/>
              </a:spcAft>
              <a:buSzPts val="1200"/>
              <a:buChar char="▪"/>
              <a:defRPr/>
            </a:lvl5pPr>
            <a:lvl6pPr marL="2743132" lvl="5" indent="-304793" rtl="0">
              <a:spcBef>
                <a:spcPts val="0"/>
              </a:spcBef>
              <a:spcAft>
                <a:spcPts val="0"/>
              </a:spcAft>
              <a:buSzPts val="1200"/>
              <a:buChar char="▪"/>
              <a:defRPr/>
            </a:lvl6pPr>
            <a:lvl7pPr marL="3200320" lvl="6" indent="-304793" rtl="0">
              <a:spcBef>
                <a:spcPts val="0"/>
              </a:spcBef>
              <a:spcAft>
                <a:spcPts val="0"/>
              </a:spcAft>
              <a:buSzPts val="1200"/>
              <a:buChar char="▪"/>
              <a:defRPr/>
            </a:lvl7pPr>
            <a:lvl8pPr marL="3657509" lvl="7" indent="-304793" rtl="0">
              <a:spcBef>
                <a:spcPts val="0"/>
              </a:spcBef>
              <a:spcAft>
                <a:spcPts val="0"/>
              </a:spcAft>
              <a:buSzPts val="1200"/>
              <a:buChar char="▪"/>
              <a:defRPr/>
            </a:lvl8pPr>
            <a:lvl9pPr marL="4114697" lvl="8" indent="-304793" rtl="0">
              <a:spcBef>
                <a:spcPts val="0"/>
              </a:spcBef>
              <a:spcAft>
                <a:spcPts val="0"/>
              </a:spcAft>
              <a:buSzPts val="1200"/>
              <a:buChar char="▪"/>
              <a:defRPr/>
            </a:lvl9pPr>
          </a:lstStyle>
          <a:p>
            <a:endParaRPr/>
          </a:p>
        </p:txBody>
      </p:sp>
    </p:spTree>
    <p:extLst>
      <p:ext uri="{BB962C8B-B14F-4D97-AF65-F5344CB8AC3E}">
        <p14:creationId xmlns:p14="http://schemas.microsoft.com/office/powerpoint/2010/main" val="48792963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Bulleted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2" name="Text Placeholder 11"/>
          <p:cNvSpPr>
            <a:spLocks noGrp="1"/>
          </p:cNvSpPr>
          <p:nvPr>
            <p:ph type="body" sz="quarter" idx="17" hasCustomPrompt="1"/>
          </p:nvPr>
        </p:nvSpPr>
        <p:spPr>
          <a:xfrm>
            <a:off x="743578" y="1638300"/>
            <a:ext cx="10711543" cy="4394200"/>
          </a:xfrm>
        </p:spPr>
        <p:txBody>
          <a:bodyPr>
            <a:normAutofit/>
          </a:bodyPr>
          <a:lstStyle>
            <a:lvl1pPr marL="257175" indent="-257175">
              <a:buClr>
                <a:srgbClr val="004A78"/>
              </a:buClr>
              <a:buFont typeface="Arial" charset="0"/>
              <a:buChar char="•"/>
              <a:defRPr sz="1500">
                <a:solidFill>
                  <a:srgbClr val="000000"/>
                </a:solidFill>
              </a:defRPr>
            </a:lvl1pPr>
            <a:lvl2pPr marL="514350" marR="0" indent="-171450" algn="l" defTabSz="685800" rtl="0" eaLnBrk="1" fontAlgn="base" latinLnBrk="0" hangingPunct="1">
              <a:lnSpc>
                <a:spcPct val="90000"/>
              </a:lnSpc>
              <a:spcBef>
                <a:spcPts val="375"/>
              </a:spcBef>
              <a:spcAft>
                <a:spcPct val="0"/>
              </a:spcAft>
              <a:buClr>
                <a:srgbClr val="FF6300"/>
              </a:buClr>
              <a:buSzTx/>
              <a:buFont typeface="Arial" charset="0"/>
              <a:buChar char="•"/>
              <a:tabLst/>
              <a:defRPr sz="1500" baseline="0"/>
            </a:lvl2pPr>
            <a:lvl3pPr marL="857250" indent="-171450">
              <a:buClr>
                <a:srgbClr val="000000"/>
              </a:buClr>
              <a:buFont typeface="Arial" charset="0"/>
              <a:buChar char="•"/>
              <a:defRPr sz="1500"/>
            </a:lvl3pPr>
            <a:lvl4pPr marL="1200150" indent="-171450">
              <a:buClr>
                <a:srgbClr val="000000"/>
              </a:buClr>
              <a:buSzPct val="50000"/>
              <a:buFont typeface="Calibri" charset="0"/>
              <a:buChar char="▶"/>
              <a:defRPr sz="1500"/>
            </a:lvl4pPr>
            <a:lvl5pPr marL="1543050" indent="-171450">
              <a:buClr>
                <a:srgbClr val="000000"/>
              </a:buClr>
              <a:buFont typeface="Helvetica" charset="0"/>
              <a:buChar char="⁃"/>
              <a:defRPr sz="1500"/>
            </a:lvl5pPr>
          </a:lstStyle>
          <a:p>
            <a:pPr lvl="0"/>
            <a:r>
              <a:rPr lang="en-US" dirty="0"/>
              <a:t>Click to add text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nullam</a:t>
            </a:r>
            <a:r>
              <a:rPr lang="en-US" dirty="0"/>
              <a:t> non.</a:t>
            </a:r>
          </a:p>
          <a:p>
            <a:pPr lvl="0"/>
            <a:r>
              <a:rPr lang="en-US" dirty="0" err="1"/>
              <a:t>Mauris</a:t>
            </a:r>
            <a:r>
              <a:rPr lang="en-US" dirty="0"/>
              <a:t> a </a:t>
            </a:r>
            <a:r>
              <a:rPr lang="en-US" dirty="0" err="1"/>
              <a:t>diam</a:t>
            </a:r>
            <a:r>
              <a:rPr lang="en-US" dirty="0"/>
              <a:t> </a:t>
            </a:r>
            <a:r>
              <a:rPr lang="en-US" dirty="0" err="1"/>
              <a:t>maecenas</a:t>
            </a:r>
            <a:r>
              <a:rPr lang="en-US" dirty="0"/>
              <a:t> </a:t>
            </a:r>
            <a:r>
              <a:rPr lang="en-US" dirty="0" err="1"/>
              <a:t>sed</a:t>
            </a:r>
            <a:r>
              <a:rPr lang="en-US" dirty="0"/>
              <a:t> </a:t>
            </a:r>
            <a:r>
              <a:rPr lang="en-US" dirty="0" err="1"/>
              <a:t>enim</a:t>
            </a:r>
            <a:r>
              <a:rPr lang="en-US" dirty="0"/>
              <a:t> </a:t>
            </a:r>
            <a:r>
              <a:rPr lang="en-US" dirty="0" err="1"/>
              <a:t>ut</a:t>
            </a:r>
            <a:r>
              <a:rPr lang="en-US" dirty="0"/>
              <a:t> </a:t>
            </a:r>
            <a:r>
              <a:rPr lang="en-US" dirty="0" err="1"/>
              <a:t>sem</a:t>
            </a:r>
            <a:r>
              <a:rPr lang="en-US" dirty="0"/>
              <a:t> </a:t>
            </a:r>
            <a:r>
              <a:rPr lang="en-US" dirty="0" err="1"/>
              <a:t>viverra</a:t>
            </a:r>
            <a:r>
              <a:rPr lang="en-US" dirty="0"/>
              <a:t>.</a:t>
            </a:r>
          </a:p>
          <a:p>
            <a:pPr lvl="0"/>
            <a:r>
              <a:rPr lang="en-US" dirty="0" err="1"/>
              <a:t>Sed</a:t>
            </a:r>
            <a:r>
              <a:rPr lang="en-US" dirty="0"/>
              <a:t> </a:t>
            </a:r>
            <a:r>
              <a:rPr lang="en-US" dirty="0" err="1"/>
              <a:t>ullamcorper</a:t>
            </a:r>
            <a:r>
              <a:rPr lang="en-US" dirty="0"/>
              <a:t> </a:t>
            </a:r>
            <a:r>
              <a:rPr lang="en-US" dirty="0" err="1"/>
              <a:t>morbi</a:t>
            </a:r>
            <a:r>
              <a:rPr lang="en-US" dirty="0"/>
              <a:t> </a:t>
            </a:r>
            <a:r>
              <a:rPr lang="en-US" dirty="0" err="1"/>
              <a:t>tincidunt</a:t>
            </a:r>
            <a:r>
              <a:rPr lang="en-US" dirty="0"/>
              <a:t> </a:t>
            </a:r>
            <a:r>
              <a:rPr lang="en-US" dirty="0" err="1"/>
              <a:t>ornare</a:t>
            </a:r>
            <a:r>
              <a:rPr lang="en-US" dirty="0"/>
              <a:t>. Sit </a:t>
            </a:r>
            <a:r>
              <a:rPr lang="en-US" dirty="0" err="1"/>
              <a:t>amet</a:t>
            </a:r>
            <a:r>
              <a:rPr lang="en-US" dirty="0"/>
              <a:t> </a:t>
            </a:r>
            <a:r>
              <a:rPr lang="en-US" dirty="0" err="1"/>
              <a:t>volutpat</a:t>
            </a:r>
            <a:r>
              <a:rPr lang="en-US" dirty="0"/>
              <a:t> </a:t>
            </a:r>
            <a:r>
              <a:rPr lang="en-US" dirty="0" err="1"/>
              <a:t>consequat</a:t>
            </a:r>
            <a:r>
              <a:rPr lang="en-US" dirty="0"/>
              <a:t> </a:t>
            </a:r>
            <a:r>
              <a:rPr lang="en-US" dirty="0" err="1"/>
              <a:t>mauris</a:t>
            </a:r>
            <a:r>
              <a:rPr lang="en-US" dirty="0"/>
              <a:t> </a:t>
            </a:r>
            <a:r>
              <a:rPr lang="en-US" dirty="0" err="1"/>
              <a:t>nunc</a:t>
            </a:r>
            <a:r>
              <a:rPr lang="en-US" dirty="0"/>
              <a:t> </a:t>
            </a:r>
            <a:r>
              <a:rPr lang="en-US" dirty="0" err="1"/>
              <a:t>congue</a:t>
            </a:r>
            <a:r>
              <a:rPr lang="en-US" dirty="0"/>
              <a:t> nisi. </a:t>
            </a:r>
            <a:r>
              <a:rPr lang="en-US" dirty="0" err="1"/>
              <a:t>Mauris</a:t>
            </a:r>
            <a:r>
              <a:rPr lang="en-US" dirty="0"/>
              <a:t> sit </a:t>
            </a:r>
            <a:r>
              <a:rPr lang="en-US" dirty="0" err="1"/>
              <a:t>amet</a:t>
            </a:r>
            <a:r>
              <a:rPr lang="en-US" dirty="0"/>
              <a:t> </a:t>
            </a:r>
            <a:r>
              <a:rPr lang="en-US" dirty="0" err="1"/>
              <a:t>massa</a:t>
            </a:r>
            <a:r>
              <a:rPr lang="en-US" dirty="0"/>
              <a:t> vitae.</a:t>
            </a:r>
          </a:p>
          <a:p>
            <a:pPr lvl="0"/>
            <a:r>
              <a:rPr lang="en-US" dirty="0" err="1"/>
              <a:t>Consectetur</a:t>
            </a:r>
            <a:r>
              <a:rPr lang="en-US" dirty="0"/>
              <a:t> libero id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a:t>
            </a:r>
          </a:p>
          <a:p>
            <a:pPr lvl="0"/>
            <a:r>
              <a:rPr lang="en-US" dirty="0" err="1"/>
              <a:t>Nulla</a:t>
            </a:r>
            <a:r>
              <a:rPr lang="en-US" dirty="0"/>
              <a:t> </a:t>
            </a:r>
            <a:r>
              <a:rPr lang="en-US" dirty="0" err="1"/>
              <a:t>facilisi</a:t>
            </a:r>
            <a:r>
              <a:rPr lang="en-US" dirty="0"/>
              <a:t> </a:t>
            </a:r>
            <a:r>
              <a:rPr lang="en-US" dirty="0" err="1"/>
              <a:t>morbi</a:t>
            </a:r>
            <a:r>
              <a:rPr lang="en-US" dirty="0"/>
              <a:t> tempus </a:t>
            </a:r>
            <a:r>
              <a:rPr lang="en-US" dirty="0" err="1"/>
              <a:t>iaculis</a:t>
            </a:r>
            <a:r>
              <a:rPr lang="en-US" dirty="0"/>
              <a:t> </a:t>
            </a:r>
            <a:r>
              <a:rPr lang="en-US" dirty="0" err="1"/>
              <a:t>urna</a:t>
            </a:r>
            <a:r>
              <a:rPr lang="en-US" dirty="0"/>
              <a:t> id </a:t>
            </a:r>
            <a:r>
              <a:rPr lang="en-US" dirty="0" err="1"/>
              <a:t>volutpat</a:t>
            </a:r>
            <a:r>
              <a:rPr lang="en-US" dirty="0"/>
              <a:t> lacus.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a:t>
            </a:r>
            <a:r>
              <a:rPr lang="en-US" dirty="0" err="1"/>
              <a:t>sociis</a:t>
            </a:r>
            <a:r>
              <a:rPr lang="en-US" dirty="0"/>
              <a:t>.</a:t>
            </a:r>
          </a:p>
          <a:p>
            <a:pPr lvl="0"/>
            <a:r>
              <a:rPr lang="en-US" dirty="0" err="1"/>
              <a:t>Sed</a:t>
            </a:r>
            <a:r>
              <a:rPr lang="en-US" dirty="0"/>
              <a:t> </a:t>
            </a:r>
            <a:r>
              <a:rPr lang="en-US" dirty="0" err="1"/>
              <a:t>velit</a:t>
            </a:r>
            <a:r>
              <a:rPr lang="en-US" dirty="0"/>
              <a:t> </a:t>
            </a:r>
            <a:r>
              <a:rPr lang="en-US" dirty="0" err="1"/>
              <a:t>dignissim</a:t>
            </a:r>
            <a:r>
              <a:rPr lang="en-US" dirty="0"/>
              <a:t> </a:t>
            </a:r>
            <a:r>
              <a:rPr lang="en-US" dirty="0" err="1"/>
              <a:t>sodales</a:t>
            </a:r>
            <a:r>
              <a:rPr lang="en-US" dirty="0"/>
              <a:t> </a:t>
            </a:r>
            <a:r>
              <a:rPr lang="en-US" dirty="0" err="1"/>
              <a:t>ut.</a:t>
            </a:r>
            <a:endParaRPr lang="en-US" dirty="0"/>
          </a:p>
        </p:txBody>
      </p:sp>
    </p:spTree>
    <p:extLst>
      <p:ext uri="{BB962C8B-B14F-4D97-AF65-F5344CB8AC3E}">
        <p14:creationId xmlns:p14="http://schemas.microsoft.com/office/powerpoint/2010/main" val="2967640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C300C-4F85-A631-5067-B79D63D1A54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23CFAF99-F2DF-F259-6037-C3611E533A7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7933D259-FC5B-A943-17A7-9C69F84BD2C3}"/>
              </a:ext>
            </a:extLst>
          </p:cNvPr>
          <p:cNvSpPr>
            <a:spLocks noGrp="1"/>
          </p:cNvSpPr>
          <p:nvPr>
            <p:ph type="dt" sz="half" idx="10"/>
          </p:nvPr>
        </p:nvSpPr>
        <p:spPr/>
        <p:txBody>
          <a:bodyPr/>
          <a:lstStyle/>
          <a:p>
            <a:fld id="{20BE0C56-C2A4-6A4E-8171-EC7627C1C5BE}" type="datetimeFigureOut">
              <a:rPr lang="en-GR" smtClean="0"/>
              <a:t>10/06/2025</a:t>
            </a:fld>
            <a:endParaRPr lang="en-GR"/>
          </a:p>
        </p:txBody>
      </p:sp>
      <p:sp>
        <p:nvSpPr>
          <p:cNvPr id="5" name="Footer Placeholder 4">
            <a:extLst>
              <a:ext uri="{FF2B5EF4-FFF2-40B4-BE49-F238E27FC236}">
                <a16:creationId xmlns:a16="http://schemas.microsoft.com/office/drawing/2014/main" id="{CF48BA13-C59B-BF54-1944-0ED7307F2838}"/>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872348F3-9548-C87B-C35F-FC908C7B4A34}"/>
              </a:ext>
            </a:extLst>
          </p:cNvPr>
          <p:cNvSpPr>
            <a:spLocks noGrp="1"/>
          </p:cNvSpPr>
          <p:nvPr>
            <p:ph type="sldNum" sz="quarter" idx="12"/>
          </p:nvPr>
        </p:nvSpPr>
        <p:spPr/>
        <p:txBody>
          <a:bodyPr/>
          <a:lstStyle/>
          <a:p>
            <a:fld id="{5B73704F-4C30-BC4D-9926-DDB1B6F65704}" type="slidenum">
              <a:rPr lang="en-GR" smtClean="0"/>
              <a:t>‹#›</a:t>
            </a:fld>
            <a:endParaRPr lang="en-GR"/>
          </a:p>
        </p:txBody>
      </p:sp>
    </p:spTree>
    <p:extLst>
      <p:ext uri="{BB962C8B-B14F-4D97-AF65-F5344CB8AC3E}">
        <p14:creationId xmlns:p14="http://schemas.microsoft.com/office/powerpoint/2010/main" val="3261178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8945F-AFB3-A1D1-368E-12CE028B7CFD}"/>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F375905F-5124-DFBE-E6B0-7111B64AD0A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C0888675-3FB3-609E-2C19-0BCF9EA589E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9DF238FB-5D5D-A444-DC8A-69406960051B}"/>
              </a:ext>
            </a:extLst>
          </p:cNvPr>
          <p:cNvSpPr>
            <a:spLocks noGrp="1"/>
          </p:cNvSpPr>
          <p:nvPr>
            <p:ph type="dt" sz="half" idx="10"/>
          </p:nvPr>
        </p:nvSpPr>
        <p:spPr/>
        <p:txBody>
          <a:bodyPr/>
          <a:lstStyle/>
          <a:p>
            <a:fld id="{20BE0C56-C2A4-6A4E-8171-EC7627C1C5BE}" type="datetimeFigureOut">
              <a:rPr lang="en-GR" smtClean="0"/>
              <a:t>10/06/2025</a:t>
            </a:fld>
            <a:endParaRPr lang="en-GR"/>
          </a:p>
        </p:txBody>
      </p:sp>
      <p:sp>
        <p:nvSpPr>
          <p:cNvPr id="6" name="Footer Placeholder 5">
            <a:extLst>
              <a:ext uri="{FF2B5EF4-FFF2-40B4-BE49-F238E27FC236}">
                <a16:creationId xmlns:a16="http://schemas.microsoft.com/office/drawing/2014/main" id="{935E8F53-C873-D5AE-16DE-4A1298AAEDBA}"/>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C04B9B2F-2E53-E3E5-19D5-41B4396ECFD5}"/>
              </a:ext>
            </a:extLst>
          </p:cNvPr>
          <p:cNvSpPr>
            <a:spLocks noGrp="1"/>
          </p:cNvSpPr>
          <p:nvPr>
            <p:ph type="sldNum" sz="quarter" idx="12"/>
          </p:nvPr>
        </p:nvSpPr>
        <p:spPr/>
        <p:txBody>
          <a:bodyPr/>
          <a:lstStyle/>
          <a:p>
            <a:fld id="{5B73704F-4C30-BC4D-9926-DDB1B6F65704}" type="slidenum">
              <a:rPr lang="en-GR" smtClean="0"/>
              <a:t>‹#›</a:t>
            </a:fld>
            <a:endParaRPr lang="en-GR"/>
          </a:p>
        </p:txBody>
      </p:sp>
    </p:spTree>
    <p:extLst>
      <p:ext uri="{BB962C8B-B14F-4D97-AF65-F5344CB8AC3E}">
        <p14:creationId xmlns:p14="http://schemas.microsoft.com/office/powerpoint/2010/main" val="2182398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91BE5-9969-9268-8691-95B82576B7A4}"/>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00F637CB-97DF-8573-C7B6-95FB8850E7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62358EB-87F2-DE5F-B606-1DE44AC3277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B3768C07-EEB8-D05A-35CF-8EA5686026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8F7AB72-BE03-EA37-DDA2-142454D9F8D0}"/>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B92DBAC0-1C22-D770-B77C-523DE3305664}"/>
              </a:ext>
            </a:extLst>
          </p:cNvPr>
          <p:cNvSpPr>
            <a:spLocks noGrp="1"/>
          </p:cNvSpPr>
          <p:nvPr>
            <p:ph type="dt" sz="half" idx="10"/>
          </p:nvPr>
        </p:nvSpPr>
        <p:spPr/>
        <p:txBody>
          <a:bodyPr/>
          <a:lstStyle/>
          <a:p>
            <a:fld id="{20BE0C56-C2A4-6A4E-8171-EC7627C1C5BE}" type="datetimeFigureOut">
              <a:rPr lang="en-GR" smtClean="0"/>
              <a:t>10/06/2025</a:t>
            </a:fld>
            <a:endParaRPr lang="en-GR"/>
          </a:p>
        </p:txBody>
      </p:sp>
      <p:sp>
        <p:nvSpPr>
          <p:cNvPr id="8" name="Footer Placeholder 7">
            <a:extLst>
              <a:ext uri="{FF2B5EF4-FFF2-40B4-BE49-F238E27FC236}">
                <a16:creationId xmlns:a16="http://schemas.microsoft.com/office/drawing/2014/main" id="{46C40EAE-EEE0-628B-4FCB-7C89F0ACE22E}"/>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708B5906-ECC5-B610-804B-7CFE3797FBF4}"/>
              </a:ext>
            </a:extLst>
          </p:cNvPr>
          <p:cNvSpPr>
            <a:spLocks noGrp="1"/>
          </p:cNvSpPr>
          <p:nvPr>
            <p:ph type="sldNum" sz="quarter" idx="12"/>
          </p:nvPr>
        </p:nvSpPr>
        <p:spPr/>
        <p:txBody>
          <a:bodyPr/>
          <a:lstStyle/>
          <a:p>
            <a:fld id="{5B73704F-4C30-BC4D-9926-DDB1B6F65704}" type="slidenum">
              <a:rPr lang="en-GR" smtClean="0"/>
              <a:t>‹#›</a:t>
            </a:fld>
            <a:endParaRPr lang="en-GR"/>
          </a:p>
        </p:txBody>
      </p:sp>
    </p:spTree>
    <p:extLst>
      <p:ext uri="{BB962C8B-B14F-4D97-AF65-F5344CB8AC3E}">
        <p14:creationId xmlns:p14="http://schemas.microsoft.com/office/powerpoint/2010/main" val="3423575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37FDD-451F-7518-6E73-B12B1F05DF1C}"/>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F1E4B820-8E44-7EE7-BAD2-EBB907CD7D04}"/>
              </a:ext>
            </a:extLst>
          </p:cNvPr>
          <p:cNvSpPr>
            <a:spLocks noGrp="1"/>
          </p:cNvSpPr>
          <p:nvPr>
            <p:ph type="dt" sz="half" idx="10"/>
          </p:nvPr>
        </p:nvSpPr>
        <p:spPr/>
        <p:txBody>
          <a:bodyPr/>
          <a:lstStyle/>
          <a:p>
            <a:fld id="{20BE0C56-C2A4-6A4E-8171-EC7627C1C5BE}" type="datetimeFigureOut">
              <a:rPr lang="en-GR" smtClean="0"/>
              <a:t>10/06/2025</a:t>
            </a:fld>
            <a:endParaRPr lang="en-GR"/>
          </a:p>
        </p:txBody>
      </p:sp>
      <p:sp>
        <p:nvSpPr>
          <p:cNvPr id="4" name="Footer Placeholder 3">
            <a:extLst>
              <a:ext uri="{FF2B5EF4-FFF2-40B4-BE49-F238E27FC236}">
                <a16:creationId xmlns:a16="http://schemas.microsoft.com/office/drawing/2014/main" id="{7B93D49E-0238-AF80-D5A9-C1087CC01072}"/>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007A315E-2CCB-64D9-B8B7-7D0141E4F79F}"/>
              </a:ext>
            </a:extLst>
          </p:cNvPr>
          <p:cNvSpPr>
            <a:spLocks noGrp="1"/>
          </p:cNvSpPr>
          <p:nvPr>
            <p:ph type="sldNum" sz="quarter" idx="12"/>
          </p:nvPr>
        </p:nvSpPr>
        <p:spPr/>
        <p:txBody>
          <a:bodyPr/>
          <a:lstStyle/>
          <a:p>
            <a:fld id="{5B73704F-4C30-BC4D-9926-DDB1B6F65704}" type="slidenum">
              <a:rPr lang="en-GR" smtClean="0"/>
              <a:t>‹#›</a:t>
            </a:fld>
            <a:endParaRPr lang="en-GR"/>
          </a:p>
        </p:txBody>
      </p:sp>
    </p:spTree>
    <p:extLst>
      <p:ext uri="{BB962C8B-B14F-4D97-AF65-F5344CB8AC3E}">
        <p14:creationId xmlns:p14="http://schemas.microsoft.com/office/powerpoint/2010/main" val="40163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9AB4C7-9CF5-20C4-8199-D78658AAE7BF}"/>
              </a:ext>
            </a:extLst>
          </p:cNvPr>
          <p:cNvSpPr>
            <a:spLocks noGrp="1"/>
          </p:cNvSpPr>
          <p:nvPr>
            <p:ph type="dt" sz="half" idx="10"/>
          </p:nvPr>
        </p:nvSpPr>
        <p:spPr/>
        <p:txBody>
          <a:bodyPr/>
          <a:lstStyle/>
          <a:p>
            <a:fld id="{20BE0C56-C2A4-6A4E-8171-EC7627C1C5BE}" type="datetimeFigureOut">
              <a:rPr lang="en-GR" smtClean="0"/>
              <a:t>10/06/2025</a:t>
            </a:fld>
            <a:endParaRPr lang="en-GR"/>
          </a:p>
        </p:txBody>
      </p:sp>
      <p:sp>
        <p:nvSpPr>
          <p:cNvPr id="3" name="Footer Placeholder 2">
            <a:extLst>
              <a:ext uri="{FF2B5EF4-FFF2-40B4-BE49-F238E27FC236}">
                <a16:creationId xmlns:a16="http://schemas.microsoft.com/office/drawing/2014/main" id="{17B05874-80E1-A5EF-7DBA-1E0804B19D19}"/>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D8C5DD56-A690-E273-3792-A1BFA4B827BE}"/>
              </a:ext>
            </a:extLst>
          </p:cNvPr>
          <p:cNvSpPr>
            <a:spLocks noGrp="1"/>
          </p:cNvSpPr>
          <p:nvPr>
            <p:ph type="sldNum" sz="quarter" idx="12"/>
          </p:nvPr>
        </p:nvSpPr>
        <p:spPr/>
        <p:txBody>
          <a:bodyPr/>
          <a:lstStyle/>
          <a:p>
            <a:fld id="{5B73704F-4C30-BC4D-9926-DDB1B6F65704}" type="slidenum">
              <a:rPr lang="en-GR" smtClean="0"/>
              <a:t>‹#›</a:t>
            </a:fld>
            <a:endParaRPr lang="en-GR"/>
          </a:p>
        </p:txBody>
      </p:sp>
    </p:spTree>
    <p:extLst>
      <p:ext uri="{BB962C8B-B14F-4D97-AF65-F5344CB8AC3E}">
        <p14:creationId xmlns:p14="http://schemas.microsoft.com/office/powerpoint/2010/main" val="3970493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A0443-8747-345C-A002-DAB35F9E779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BD8AAE3D-C3DA-BED9-3880-11ED8926E8A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474D7F06-5BDE-A456-0A12-EF147BE1F6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D452C8E-9C6A-260E-07CD-31C58A408F1A}"/>
              </a:ext>
            </a:extLst>
          </p:cNvPr>
          <p:cNvSpPr>
            <a:spLocks noGrp="1"/>
          </p:cNvSpPr>
          <p:nvPr>
            <p:ph type="dt" sz="half" idx="10"/>
          </p:nvPr>
        </p:nvSpPr>
        <p:spPr/>
        <p:txBody>
          <a:bodyPr/>
          <a:lstStyle/>
          <a:p>
            <a:fld id="{20BE0C56-C2A4-6A4E-8171-EC7627C1C5BE}" type="datetimeFigureOut">
              <a:rPr lang="en-GR" smtClean="0"/>
              <a:t>10/06/2025</a:t>
            </a:fld>
            <a:endParaRPr lang="en-GR"/>
          </a:p>
        </p:txBody>
      </p:sp>
      <p:sp>
        <p:nvSpPr>
          <p:cNvPr id="6" name="Footer Placeholder 5">
            <a:extLst>
              <a:ext uri="{FF2B5EF4-FFF2-40B4-BE49-F238E27FC236}">
                <a16:creationId xmlns:a16="http://schemas.microsoft.com/office/drawing/2014/main" id="{042AD524-8917-2B76-1E20-0C8BF61F15CE}"/>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5539A81A-77C9-25B6-8EE7-E2175F1659D4}"/>
              </a:ext>
            </a:extLst>
          </p:cNvPr>
          <p:cNvSpPr>
            <a:spLocks noGrp="1"/>
          </p:cNvSpPr>
          <p:nvPr>
            <p:ph type="sldNum" sz="quarter" idx="12"/>
          </p:nvPr>
        </p:nvSpPr>
        <p:spPr/>
        <p:txBody>
          <a:bodyPr/>
          <a:lstStyle/>
          <a:p>
            <a:fld id="{5B73704F-4C30-BC4D-9926-DDB1B6F65704}" type="slidenum">
              <a:rPr lang="en-GR" smtClean="0"/>
              <a:t>‹#›</a:t>
            </a:fld>
            <a:endParaRPr lang="en-GR"/>
          </a:p>
        </p:txBody>
      </p:sp>
    </p:spTree>
    <p:extLst>
      <p:ext uri="{BB962C8B-B14F-4D97-AF65-F5344CB8AC3E}">
        <p14:creationId xmlns:p14="http://schemas.microsoft.com/office/powerpoint/2010/main" val="17049769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EAC80-3C9D-201A-BA83-816F3A7EFE7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7EBDFF8E-6AB5-732A-362C-38DF2C7002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56813BF6-662A-1D00-99F9-F8A532B044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3FA4AE0-40EB-C9C9-58FA-A60EFDEED51F}"/>
              </a:ext>
            </a:extLst>
          </p:cNvPr>
          <p:cNvSpPr>
            <a:spLocks noGrp="1"/>
          </p:cNvSpPr>
          <p:nvPr>
            <p:ph type="dt" sz="half" idx="10"/>
          </p:nvPr>
        </p:nvSpPr>
        <p:spPr/>
        <p:txBody>
          <a:bodyPr/>
          <a:lstStyle/>
          <a:p>
            <a:fld id="{20BE0C56-C2A4-6A4E-8171-EC7627C1C5BE}" type="datetimeFigureOut">
              <a:rPr lang="en-GR" smtClean="0"/>
              <a:t>10/06/2025</a:t>
            </a:fld>
            <a:endParaRPr lang="en-GR"/>
          </a:p>
        </p:txBody>
      </p:sp>
      <p:sp>
        <p:nvSpPr>
          <p:cNvPr id="6" name="Footer Placeholder 5">
            <a:extLst>
              <a:ext uri="{FF2B5EF4-FFF2-40B4-BE49-F238E27FC236}">
                <a16:creationId xmlns:a16="http://schemas.microsoft.com/office/drawing/2014/main" id="{ACA2D322-4AE9-0DAF-6EC2-667D28D7CF54}"/>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4965D63F-AB9A-F3C1-8B87-12F615C8DC8A}"/>
              </a:ext>
            </a:extLst>
          </p:cNvPr>
          <p:cNvSpPr>
            <a:spLocks noGrp="1"/>
          </p:cNvSpPr>
          <p:nvPr>
            <p:ph type="sldNum" sz="quarter" idx="12"/>
          </p:nvPr>
        </p:nvSpPr>
        <p:spPr/>
        <p:txBody>
          <a:bodyPr/>
          <a:lstStyle/>
          <a:p>
            <a:fld id="{5B73704F-4C30-BC4D-9926-DDB1B6F65704}" type="slidenum">
              <a:rPr lang="en-GR" smtClean="0"/>
              <a:t>‹#›</a:t>
            </a:fld>
            <a:endParaRPr lang="en-GR"/>
          </a:p>
        </p:txBody>
      </p:sp>
    </p:spTree>
    <p:extLst>
      <p:ext uri="{BB962C8B-B14F-4D97-AF65-F5344CB8AC3E}">
        <p14:creationId xmlns:p14="http://schemas.microsoft.com/office/powerpoint/2010/main" val="2521382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91A3A4-B04D-714E-5442-3317E27395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2D07C4AE-D18D-E9F9-DEFD-472470F937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1AAB3AC0-DFB8-98DD-665C-51F6C198C8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0BE0C56-C2A4-6A4E-8171-EC7627C1C5BE}" type="datetimeFigureOut">
              <a:rPr lang="en-GR" smtClean="0"/>
              <a:t>10/06/2025</a:t>
            </a:fld>
            <a:endParaRPr lang="en-GR"/>
          </a:p>
        </p:txBody>
      </p:sp>
      <p:sp>
        <p:nvSpPr>
          <p:cNvPr id="5" name="Footer Placeholder 4">
            <a:extLst>
              <a:ext uri="{FF2B5EF4-FFF2-40B4-BE49-F238E27FC236}">
                <a16:creationId xmlns:a16="http://schemas.microsoft.com/office/drawing/2014/main" id="{84D79737-F436-FC14-F59A-53D29E12E3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R"/>
          </a:p>
        </p:txBody>
      </p:sp>
      <p:sp>
        <p:nvSpPr>
          <p:cNvPr id="6" name="Slide Number Placeholder 5">
            <a:extLst>
              <a:ext uri="{FF2B5EF4-FFF2-40B4-BE49-F238E27FC236}">
                <a16:creationId xmlns:a16="http://schemas.microsoft.com/office/drawing/2014/main" id="{5E468492-EA4F-188E-7E20-E24F9A85DA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B73704F-4C30-BC4D-9926-DDB1B6F65704}" type="slidenum">
              <a:rPr lang="en-GR" smtClean="0"/>
              <a:t>‹#›</a:t>
            </a:fld>
            <a:endParaRPr lang="en-GR"/>
          </a:p>
        </p:txBody>
      </p:sp>
    </p:spTree>
    <p:extLst>
      <p:ext uri="{BB962C8B-B14F-4D97-AF65-F5344CB8AC3E}">
        <p14:creationId xmlns:p14="http://schemas.microsoft.com/office/powerpoint/2010/main" val="36410728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5980F2-4DE2-735E-AB66-31ACCD804D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950C3354-229F-A718-BC30-FBCB17EB5C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55DED342-396B-59F1-4D8F-40B7C7BCF0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1F05E74A-187D-396A-A1FF-C1BD4B3586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R"/>
          </a:p>
        </p:txBody>
      </p:sp>
      <p:sp>
        <p:nvSpPr>
          <p:cNvPr id="6" name="Slide Number Placeholder 5">
            <a:extLst>
              <a:ext uri="{FF2B5EF4-FFF2-40B4-BE49-F238E27FC236}">
                <a16:creationId xmlns:a16="http://schemas.microsoft.com/office/drawing/2014/main" id="{16AD4420-02E9-C894-EEFC-508B3FABCE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0BD1FCA-7F21-8149-9BCA-29B57E29056A}" type="slidenum">
              <a:rPr lang="en-GR" smtClean="0"/>
              <a:t>‹#›</a:t>
            </a:fld>
            <a:endParaRPr lang="en-GR"/>
          </a:p>
        </p:txBody>
      </p:sp>
    </p:spTree>
    <p:extLst>
      <p:ext uri="{BB962C8B-B14F-4D97-AF65-F5344CB8AC3E}">
        <p14:creationId xmlns:p14="http://schemas.microsoft.com/office/powerpoint/2010/main" val="339858624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11B32A22-5035-793E-6DB0-4D68689B51AC}"/>
              </a:ext>
            </a:extLst>
          </p:cNvPr>
          <p:cNvPicPr>
            <a:picLocks noChangeAspect="1" noChangeArrowheads="1"/>
          </p:cNvPicPr>
          <p:nvPr/>
        </p:nvPicPr>
        <p:blipFill>
          <a:blip r:embed="rId3"/>
          <a:srcRect/>
          <a:stretch/>
        </p:blipFill>
        <p:spPr bwMode="auto">
          <a:xfrm>
            <a:off x="1070499" y="1307301"/>
            <a:ext cx="2794709" cy="3861111"/>
          </a:xfrm>
          <a:prstGeom prst="rect">
            <a:avLst/>
          </a:prstGeom>
          <a:ln>
            <a:noFill/>
          </a:ln>
          <a:effectLst>
            <a:outerShdw blurRad="292100" dist="139700" dir="2700000" algn="tl" rotWithShape="0">
              <a:srgbClr val="333333">
                <a:alpha val="65000"/>
              </a:srgbClr>
            </a:outerShdw>
          </a:effectLst>
        </p:spPr>
      </p:pic>
      <p:sp>
        <p:nvSpPr>
          <p:cNvPr id="15" name="Θέση κειμένου 14">
            <a:extLst>
              <a:ext uri="{FF2B5EF4-FFF2-40B4-BE49-F238E27FC236}">
                <a16:creationId xmlns:a16="http://schemas.microsoft.com/office/drawing/2014/main" id="{41F7B27A-147C-502B-7B2F-4020DDF91262}"/>
              </a:ext>
            </a:extLst>
          </p:cNvPr>
          <p:cNvSpPr>
            <a:spLocks noGrp="1"/>
          </p:cNvSpPr>
          <p:nvPr>
            <p:ph type="body" idx="1"/>
          </p:nvPr>
        </p:nvSpPr>
        <p:spPr>
          <a:xfrm>
            <a:off x="4507253" y="1274170"/>
            <a:ext cx="5953125" cy="4239269"/>
          </a:xfrm>
        </p:spPr>
        <p:txBody>
          <a:bodyPr/>
          <a:lstStyle/>
          <a:p>
            <a:pPr marL="120647" indent="0" algn="ctr">
              <a:buNone/>
            </a:pPr>
            <a:r>
              <a:rPr lang="en-US" dirty="0">
                <a:latin typeface="+mj-lt"/>
                <a:cs typeface="Calibri Light" panose="020F0302020204030204" pitchFamily="34" charset="0"/>
              </a:rPr>
              <a:t>Andrew Heywood, Ben Whitham</a:t>
            </a:r>
            <a:endParaRPr lang="el-GR" dirty="0">
              <a:latin typeface="+mj-lt"/>
              <a:cs typeface="Calibri Light" panose="020F0302020204030204" pitchFamily="34" charset="0"/>
            </a:endParaRPr>
          </a:p>
          <a:p>
            <a:pPr marL="120647" indent="0" algn="ctr">
              <a:buNone/>
            </a:pPr>
            <a:endParaRPr lang="en-US" sz="1600" dirty="0">
              <a:latin typeface="+mj-lt"/>
              <a:cs typeface="Calibri Light" panose="020F0302020204030204" pitchFamily="34" charset="0"/>
            </a:endParaRPr>
          </a:p>
          <a:p>
            <a:pPr marL="120647" indent="0" algn="ctr">
              <a:buNone/>
            </a:pPr>
            <a:r>
              <a:rPr lang="el-GR" sz="3600" dirty="0">
                <a:latin typeface="+mj-lt"/>
                <a:cs typeface="Calibri Light" panose="020F0302020204030204" pitchFamily="34" charset="0"/>
              </a:rPr>
              <a:t>Διεθνείς σχέσεις και πολιτική στην παγκόσμια εποχή</a:t>
            </a:r>
          </a:p>
          <a:p>
            <a:pPr marL="120647" indent="0" algn="ctr">
              <a:buNone/>
            </a:pPr>
            <a:r>
              <a:rPr lang="el-GR" sz="3200" dirty="0">
                <a:latin typeface="+mj-lt"/>
                <a:cs typeface="Calibri Light" panose="020F0302020204030204" pitchFamily="34" charset="0"/>
              </a:rPr>
              <a:t>2η έκδοση</a:t>
            </a:r>
          </a:p>
          <a:p>
            <a:pPr marL="120647" indent="0" algn="ctr">
              <a:buNone/>
            </a:pPr>
            <a:endParaRPr lang="el-GR" sz="3200" dirty="0">
              <a:solidFill>
                <a:srgbClr val="004A78"/>
              </a:solidFill>
              <a:latin typeface="+mj-lt"/>
              <a:cs typeface="Calibri Light" panose="020F0302020204030204" pitchFamily="34" charset="0"/>
            </a:endParaRPr>
          </a:p>
          <a:p>
            <a:pPr marL="120647" indent="0" algn="ctr">
              <a:buNone/>
            </a:pPr>
            <a:r>
              <a:rPr lang="el-GR" sz="2000" dirty="0">
                <a:latin typeface="+mj-lt"/>
                <a:ea typeface="Aptos" panose="020B0004020202020204" pitchFamily="34" charset="0"/>
                <a:cs typeface="Times New Roman" panose="02020603050405020304" pitchFamily="18" charset="0"/>
              </a:rPr>
              <a:t>Δημιουργία </a:t>
            </a:r>
            <a:r>
              <a:rPr lang="en-US" sz="2000" dirty="0">
                <a:latin typeface="+mj-lt"/>
                <a:ea typeface="Aptos" panose="020B0004020202020204" pitchFamily="34" charset="0"/>
                <a:cs typeface="Times New Roman" panose="02020603050405020304" pitchFamily="18" charset="0"/>
              </a:rPr>
              <a:t>&amp;</a:t>
            </a:r>
            <a:r>
              <a:rPr lang="el-GR" sz="2000" dirty="0">
                <a:latin typeface="+mj-lt"/>
                <a:ea typeface="Aptos" panose="020B0004020202020204" pitchFamily="34" charset="0"/>
                <a:cs typeface="Times New Roman" panose="02020603050405020304" pitchFamily="18" charset="0"/>
              </a:rPr>
              <a:t> επιμέλεια διαφανειών: </a:t>
            </a:r>
          </a:p>
          <a:p>
            <a:pPr marL="120647" indent="0" algn="ctr">
              <a:buNone/>
            </a:pPr>
            <a:r>
              <a:rPr lang="el-GR" sz="2000" dirty="0">
                <a:latin typeface="+mj-lt"/>
                <a:ea typeface="Aptos" panose="020B0004020202020204" pitchFamily="34" charset="0"/>
                <a:cs typeface="Times New Roman" panose="02020603050405020304" pitchFamily="18" charset="0"/>
              </a:rPr>
              <a:t>Σοφία Τυπάλδου</a:t>
            </a:r>
            <a:endParaRPr lang="el-GR" sz="2000" spc="-20" dirty="0">
              <a:latin typeface="+mj-lt"/>
              <a:cs typeface="Arial" panose="020B0604020202020204" pitchFamily="34" charset="0"/>
            </a:endParaRPr>
          </a:p>
          <a:p>
            <a:pPr marL="120647" indent="0" algn="ctr">
              <a:buNone/>
            </a:pPr>
            <a:endParaRPr lang="el-GR" sz="3200" dirty="0">
              <a:solidFill>
                <a:srgbClr val="004A78"/>
              </a:solidFill>
              <a:latin typeface="Calibri Light" panose="020F0302020204030204" pitchFamily="34" charset="0"/>
              <a:cs typeface="Calibri Light" panose="020F0302020204030204" pitchFamily="34" charset="0"/>
            </a:endParaRPr>
          </a:p>
        </p:txBody>
      </p:sp>
      <p:pic>
        <p:nvPicPr>
          <p:cNvPr id="3" name="Εικόνα 2">
            <a:extLst>
              <a:ext uri="{FF2B5EF4-FFF2-40B4-BE49-F238E27FC236}">
                <a16:creationId xmlns:a16="http://schemas.microsoft.com/office/drawing/2014/main" id="{2FD45BE3-F6BB-B5B5-3EA9-9EBF682985D1}"/>
              </a:ext>
            </a:extLst>
          </p:cNvPr>
          <p:cNvPicPr>
            <a:picLocks noChangeAspect="1"/>
          </p:cNvPicPr>
          <p:nvPr/>
        </p:nvPicPr>
        <p:blipFill>
          <a:blip r:embed="rId4"/>
          <a:stretch>
            <a:fillRect/>
          </a:stretch>
        </p:blipFill>
        <p:spPr>
          <a:xfrm>
            <a:off x="10460378" y="6261000"/>
            <a:ext cx="1316378" cy="432000"/>
          </a:xfrm>
          <a:prstGeom prst="rect">
            <a:avLst/>
          </a:prstGeom>
        </p:spPr>
      </p:pic>
      <p:sp>
        <p:nvSpPr>
          <p:cNvPr id="4" name="TextBox 3">
            <a:extLst>
              <a:ext uri="{FF2B5EF4-FFF2-40B4-BE49-F238E27FC236}">
                <a16:creationId xmlns:a16="http://schemas.microsoft.com/office/drawing/2014/main" id="{AC473E84-660D-BE7A-6153-9C33B0A1F6C5}"/>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433130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CE0AE-B260-1312-DE9E-7D383DAC93AB}"/>
              </a:ext>
            </a:extLst>
          </p:cNvPr>
          <p:cNvSpPr>
            <a:spLocks noGrp="1"/>
          </p:cNvSpPr>
          <p:nvPr>
            <p:ph type="title"/>
          </p:nvPr>
        </p:nvSpPr>
        <p:spPr/>
        <p:txBody>
          <a:bodyPr/>
          <a:lstStyle/>
          <a:p>
            <a:r>
              <a:rPr lang="el-GR" dirty="0"/>
              <a:t>ΜΕΤΑΔΟΜΙΣΤΙΚΗ ΘΕΩΡΙΑ</a:t>
            </a:r>
            <a:endParaRPr lang="en-GR" dirty="0"/>
          </a:p>
        </p:txBody>
      </p:sp>
      <p:sp>
        <p:nvSpPr>
          <p:cNvPr id="3" name="Content Placeholder 2">
            <a:extLst>
              <a:ext uri="{FF2B5EF4-FFF2-40B4-BE49-F238E27FC236}">
                <a16:creationId xmlns:a16="http://schemas.microsoft.com/office/drawing/2014/main" id="{F3D63D25-D360-3C5E-8613-ACF82958AB9D}"/>
              </a:ext>
            </a:extLst>
          </p:cNvPr>
          <p:cNvSpPr>
            <a:spLocks noGrp="1"/>
          </p:cNvSpPr>
          <p:nvPr>
            <p:ph idx="1"/>
          </p:nvPr>
        </p:nvSpPr>
        <p:spPr>
          <a:xfrm>
            <a:off x="838200" y="1755287"/>
            <a:ext cx="10515600" cy="4351338"/>
          </a:xfrm>
        </p:spPr>
        <p:txBody>
          <a:bodyPr>
            <a:noAutofit/>
          </a:bodyPr>
          <a:lstStyle/>
          <a:p>
            <a:pPr>
              <a:lnSpc>
                <a:spcPct val="100000"/>
              </a:lnSpc>
            </a:pPr>
            <a:r>
              <a:rPr lang="el-GR" sz="2000" noProof="1"/>
              <a:t>Προέκυψε ως κριτική απάντηση στον μαρξισμό: Michel Foucault, Jacques Derrida. Εστιάζει στη γλώσσα, στο νόημα και στο «λόγο» ως κύριο καθοριστικό παράγοντα της πολιτικής ισχύος. </a:t>
            </a:r>
          </a:p>
          <a:p>
            <a:pPr>
              <a:lnSpc>
                <a:spcPct val="100000"/>
              </a:lnSpc>
            </a:pPr>
            <a:r>
              <a:rPr lang="el-GR" sz="2000" noProof="1"/>
              <a:t>Ο</a:t>
            </a:r>
            <a:r>
              <a:rPr lang="el-GR" sz="2000" noProof="1">
                <a:effectLst/>
              </a:rPr>
              <a:t>ι μεταδομιστές θεωρούν τους λόγους (τρόπους ομιλίας και γραφής για την κοινωνία και τρόπους επικοινωνίας στο πλαίσιό της) εξίσου σημαντικούς με τους τρόπους παραγωγής και την ιδιοκτησία. Από αυτή την άποψη, ο καπιταλισμός, η πατριαρχία και ο ρατσισμός είναι δομικά άνισοι τρόποι οργάνωσης της κοινωνίας, από μια απολύτως υλική σκοπιά, εντούτοις καθένα από αυτά τα συστήματα αναπαράγεται μέσω λόγων. </a:t>
            </a:r>
          </a:p>
          <a:p>
            <a:pPr>
              <a:lnSpc>
                <a:spcPct val="100000"/>
              </a:lnSpc>
            </a:pPr>
            <a:r>
              <a:rPr lang="el-GR" sz="2000" noProof="1">
                <a:effectLst/>
              </a:rPr>
              <a:t>Οι μεταδομιστές αμφισβητούν ή «αποδομούν» καθεμιά από τις βασικές έννοιες της κοινής παραδοχής του νεορεαλισμού και νεοφιλελεύθερου θεσμισμού ότι τα κυρίαρχα κράτη αλληλεπιδρούν, επιδιώκουν την ικανοποίηση των συμφερόντων τους και ανταγωνίζονται για ασφάλεια υπό συνθήκες αναρχίας, που ενίοτε οδηγούν στον πόλεμο</a:t>
            </a:r>
            <a:r>
              <a:rPr lang="el-GR" sz="2000" noProof="1"/>
              <a:t>. </a:t>
            </a:r>
          </a:p>
          <a:p>
            <a:pPr>
              <a:lnSpc>
                <a:spcPct val="100000"/>
              </a:lnSpc>
            </a:pPr>
            <a:r>
              <a:rPr lang="el-GR" sz="2000" noProof="1">
                <a:effectLst/>
              </a:rPr>
              <a:t>Οι μεταδομιστές έχουν τονίσει τον ρόλο των φουκοϊκών εννοιών της «βιοπολιτικής» και της «βιοεξουσίας» κατά τη διεξαγωγή πολέμων από τις δυτικές φιλελεύθερες δημοκρατίες. </a:t>
            </a:r>
            <a:endParaRPr lang="el-GR" sz="2000" noProof="1"/>
          </a:p>
          <a:p>
            <a:endParaRPr lang="el-GR" sz="2000" noProof="1"/>
          </a:p>
          <a:p>
            <a:endParaRPr lang="el-GR" sz="2000" noProof="1"/>
          </a:p>
          <a:p>
            <a:endParaRPr lang="el-GR" sz="2000" noProof="1"/>
          </a:p>
          <a:p>
            <a:endParaRPr lang="el-GR" sz="2000" noProof="1"/>
          </a:p>
        </p:txBody>
      </p:sp>
      <p:sp>
        <p:nvSpPr>
          <p:cNvPr id="4" name="TextBox 3">
            <a:extLst>
              <a:ext uri="{FF2B5EF4-FFF2-40B4-BE49-F238E27FC236}">
                <a16:creationId xmlns:a16="http://schemas.microsoft.com/office/drawing/2014/main" id="{9B570F28-F506-F70F-BDBD-B10FDF8565BC}"/>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2416293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C921C-3949-DB99-273F-7E364E01D594}"/>
              </a:ext>
            </a:extLst>
          </p:cNvPr>
          <p:cNvSpPr>
            <a:spLocks noGrp="1"/>
          </p:cNvSpPr>
          <p:nvPr>
            <p:ph type="title"/>
          </p:nvPr>
        </p:nvSpPr>
        <p:spPr/>
        <p:txBody>
          <a:bodyPr/>
          <a:lstStyle/>
          <a:p>
            <a:r>
              <a:rPr lang="el-GR" dirty="0"/>
              <a:t>ΚΟΝΣΤΡΟΥΚΤΙΒΙΣΤΙΚΗ ΘΕΩΡΙΑ</a:t>
            </a:r>
            <a:endParaRPr lang="en-GR" dirty="0"/>
          </a:p>
        </p:txBody>
      </p:sp>
      <p:sp>
        <p:nvSpPr>
          <p:cNvPr id="3" name="Content Placeholder 2">
            <a:extLst>
              <a:ext uri="{FF2B5EF4-FFF2-40B4-BE49-F238E27FC236}">
                <a16:creationId xmlns:a16="http://schemas.microsoft.com/office/drawing/2014/main" id="{677B8629-6FF2-0EDC-1189-33B8DFE6E595}"/>
              </a:ext>
            </a:extLst>
          </p:cNvPr>
          <p:cNvSpPr>
            <a:spLocks noGrp="1"/>
          </p:cNvSpPr>
          <p:nvPr>
            <p:ph idx="1"/>
          </p:nvPr>
        </p:nvSpPr>
        <p:spPr>
          <a:xfrm>
            <a:off x="609601" y="1331495"/>
            <a:ext cx="11133220" cy="4845468"/>
          </a:xfrm>
        </p:spPr>
        <p:txBody>
          <a:bodyPr>
            <a:noAutofit/>
          </a:bodyPr>
          <a:lstStyle/>
          <a:p>
            <a:r>
              <a:rPr lang="el-GR" sz="1800" noProof="1"/>
              <a:t>Απαρχές: </a:t>
            </a:r>
            <a:r>
              <a:rPr lang="el-GR" sz="1800" i="1" noProof="1">
                <a:effectLst/>
              </a:rPr>
              <a:t>Η κοινωνική κατασκευή της πραγματικότητας</a:t>
            </a:r>
            <a:r>
              <a:rPr lang="el-GR" sz="1800" noProof="1">
                <a:effectLst/>
              </a:rPr>
              <a:t> (1966)  των Peter Berger και Thomas Luckmann. </a:t>
            </a:r>
          </a:p>
          <a:p>
            <a:r>
              <a:rPr lang="el-GR" sz="1800" noProof="1">
                <a:effectLst/>
              </a:rPr>
              <a:t>Ο κονστρουκτιβισμός εμφανίστηκε στη σκηνή της θεωρίας των διεθνών σχέσεων τη δεκαετία του 1990 εν μέσω της αποκαλούμενης «τέταρτης μεγάλης συζήτησης» στο πεδίο</a:t>
            </a:r>
            <a:r>
              <a:rPr lang="el-GR" sz="1800" noProof="1"/>
              <a:t>. </a:t>
            </a:r>
            <a:endParaRPr lang="el-GR" sz="1800" noProof="1">
              <a:effectLst/>
            </a:endParaRPr>
          </a:p>
          <a:p>
            <a:r>
              <a:rPr lang="el-GR" sz="1800" noProof="1"/>
              <a:t>Σύμφωνα με τον κονστρουκτιβισμό, η </a:t>
            </a:r>
            <a:r>
              <a:rPr lang="el-GR" sz="1800" noProof="1">
                <a:effectLst/>
              </a:rPr>
              <a:t>πραγματικότητα διαμεσολαβείται πάντοτε από τις κοσμοαντιλήψεις μας, τις κοινωνικές συνθήκες και προϋποθέσεις που καθορίζουν τον τρόπο που μαθαίνουμε και συγκροτούν το πλαίσιο εντός του οποίου γεννιόμαστε. Η πραγματικότητα είναι κοινωνικά κατασκευασμένη, άρα αλλάζει μέσω κοινωνικής</a:t>
            </a:r>
            <a:r>
              <a:rPr lang="el-GR" sz="1800" noProof="1"/>
              <a:t> </a:t>
            </a:r>
            <a:r>
              <a:rPr lang="el-GR" sz="1800" noProof="1">
                <a:effectLst/>
              </a:rPr>
              <a:t>αλληλεπίδρασης</a:t>
            </a:r>
            <a:r>
              <a:rPr lang="el-GR" sz="1800" noProof="1"/>
              <a:t>. </a:t>
            </a:r>
            <a:endParaRPr lang="el-GR" sz="1800" noProof="1">
              <a:effectLst/>
            </a:endParaRPr>
          </a:p>
          <a:p>
            <a:r>
              <a:rPr lang="el-GR" sz="1800" noProof="1">
                <a:effectLst/>
              </a:rPr>
              <a:t>Οι κονστρουκτιβιστές αντικαθιστούν τη μεταδομιστική εστίαση στις γλωσσολογικές δομές, στον λόγο και στην εξουσία/γνώση με μια απλούστερη ανάλυση που αφορά το πώς τα «συμφέροντα» –συμπεριλαμβανομένων των συμφερόντων των κρατών– είναι στην πραγματικότητα </a:t>
            </a:r>
            <a:r>
              <a:rPr lang="el-GR" sz="1800" i="1" noProof="1">
                <a:effectLst/>
              </a:rPr>
              <a:t>θεωρούμενα συμφέροντα </a:t>
            </a:r>
            <a:r>
              <a:rPr lang="el-GR" sz="1800" noProof="1">
                <a:effectLst/>
              </a:rPr>
              <a:t>και, ως εκ τούτου, κοινωνικά κατασκευασμένα. Με άλλα λόγια, αυτό που ένα κράτος (ή ακριβέστερα, οι πολιτικοί ηγέτες, οι διπλωμάτες ή οι πολίτες ενός κράτους) εκλαμβάνει ως εθνικό συμφέρον, το οποίο και επιδιώκει, εξαρτάται απολύτως από την αυτοεικόνα του ή την ταυτότητά του, η οποία διαμορφώνεται από τις αλληλεπιδράσεις του, διαχρονικά και στο παρόν, με άλλα κράτη και μη κρατικούς δρώντες. </a:t>
            </a:r>
          </a:p>
          <a:p>
            <a:r>
              <a:rPr lang="el-GR" sz="1800" noProof="1">
                <a:effectLst/>
              </a:rPr>
              <a:t>Αρχικά, ο κονστρουκτιβισμός σημείωσε επιτυχία με την εξήγηση του τέλους του Ψυχρού Πολέμου</a:t>
            </a:r>
            <a:r>
              <a:rPr lang="el-GR" sz="1800" noProof="1"/>
              <a:t>. Αυτό επαναλήφθηκε</a:t>
            </a:r>
            <a:r>
              <a:rPr lang="el-GR" sz="1800" noProof="1">
                <a:effectLst/>
              </a:rPr>
              <a:t> επαναλήφθηκε και μετά το γεγονός που αναμφίβολα αποτέλεσε το επόμενο σημείο καμπής στην παγκόσμια πολιτική, τις επιθέσεις της 11ης Σεπτεμβρίου στις Ηνωμένες Πολιτείες το 2001 και τον επακόλουθο «πόλεμο κατά της τρομοκρατίας» που εξαπέλυσαν οι Ηνωμένες Πολιτείες και οι σύμμαχοί τους ως απάντηση.  </a:t>
            </a:r>
            <a:endParaRPr lang="el-GR" sz="1800" noProof="1"/>
          </a:p>
          <a:p>
            <a:endParaRPr lang="el-GR" sz="1800" noProof="1"/>
          </a:p>
          <a:p>
            <a:endParaRPr lang="el-GR" sz="1800" noProof="1"/>
          </a:p>
          <a:p>
            <a:endParaRPr lang="el-GR" sz="1800" noProof="1"/>
          </a:p>
        </p:txBody>
      </p:sp>
      <p:sp>
        <p:nvSpPr>
          <p:cNvPr id="4" name="TextBox 3">
            <a:extLst>
              <a:ext uri="{FF2B5EF4-FFF2-40B4-BE49-F238E27FC236}">
                <a16:creationId xmlns:a16="http://schemas.microsoft.com/office/drawing/2014/main" id="{B631172B-0720-FC6B-691C-79B30148DA62}"/>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23656788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
            <a:extLst>
              <a:ext uri="{FF2B5EF4-FFF2-40B4-BE49-F238E27FC236}">
                <a16:creationId xmlns:a16="http://schemas.microsoft.com/office/drawing/2014/main" id="{7F204A01-3640-9394-1395-3B2DC9BE4D48}"/>
              </a:ext>
            </a:extLst>
          </p:cNvPr>
          <p:cNvSpPr txBox="1">
            <a:spLocks/>
          </p:cNvSpPr>
          <p:nvPr/>
        </p:nvSpPr>
        <p:spPr>
          <a:xfrm>
            <a:off x="3738562" y="2514601"/>
            <a:ext cx="4714876" cy="1511011"/>
          </a:xfrm>
          <a:prstGeom prst="rect">
            <a:avLst/>
          </a:prstGeom>
          <a:ln w="9525">
            <a:solidFill>
              <a:schemeClr val="tx1"/>
            </a:solidFill>
            <a:round/>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68012" tIns="68012" rIns="68012" bIns="68012">
            <a:noAutofit/>
          </a:bodyPr>
          <a:lstStyle>
            <a:lvl1pPr marL="256031" marR="0" indent="-2555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1pPr>
            <a:lvl2pPr marL="742950" marR="0" indent="-284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2pPr>
            <a:lvl3pPr marL="1143000" marR="0" indent="-230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3pPr>
            <a:lvl4pPr marL="1600200" marR="0" indent="-230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4pPr>
            <a:lvl5pPr marL="2057400" marR="0" indent="-230400"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5pPr>
            <a:lvl6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6pPr>
            <a:lvl7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7pPr>
            <a:lvl8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8pPr>
            <a:lvl9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9pPr>
          </a:lstStyle>
          <a:p>
            <a:pPr marL="510077" marR="0" lvl="0" indent="-510077" algn="r" defTabSz="914400" rtl="1" eaLnBrk="1" fontAlgn="auto" latinLnBrk="0" hangingPunct="1">
              <a:lnSpc>
                <a:spcPct val="100000"/>
              </a:lnSpc>
              <a:spcBef>
                <a:spcPts val="745"/>
              </a:spcBef>
              <a:spcAft>
                <a:spcPts val="0"/>
              </a:spcAft>
              <a:buClrTx/>
              <a:buSzTx/>
              <a:buFont typeface="Arial"/>
              <a:buNone/>
              <a:tabLst/>
              <a:defRPr>
                <a:solidFill>
                  <a:srgbClr val="1C4853"/>
                </a:solidFill>
                <a:latin typeface="Calibri"/>
                <a:ea typeface="Calibri"/>
                <a:cs typeface="Calibri"/>
                <a:sym typeface="Calibri"/>
              </a:defRPr>
            </a:pPr>
            <a:endParaRPr kumimoji="0" lang="el-GR" sz="1400" b="0" i="0" u="none" strike="noStrike" kern="1200" cap="none" spc="0" normalizeH="0" baseline="0" noProof="0" dirty="0">
              <a:ln>
                <a:noFill/>
              </a:ln>
              <a:solidFill>
                <a:prstClr val="black"/>
              </a:solidFill>
              <a:effectLst/>
              <a:uLnTx/>
              <a:uFillTx/>
              <a:latin typeface="Aptos Display" panose="02110004020202020204"/>
              <a:ea typeface="Calibri"/>
              <a:cs typeface="Arial" panose="020B0604020202020204" pitchFamily="34" charset="0"/>
              <a:sym typeface="Calibri"/>
            </a:endParaRPr>
          </a:p>
        </p:txBody>
      </p:sp>
      <p:sp>
        <p:nvSpPr>
          <p:cNvPr id="4" name="TextBox 3">
            <a:extLst>
              <a:ext uri="{FF2B5EF4-FFF2-40B4-BE49-F238E27FC236}">
                <a16:creationId xmlns:a16="http://schemas.microsoft.com/office/drawing/2014/main" id="{E799B879-8622-7F42-48F5-B7A58C31505D}"/>
              </a:ext>
            </a:extLst>
          </p:cNvPr>
          <p:cNvSpPr txBox="1"/>
          <p:nvPr/>
        </p:nvSpPr>
        <p:spPr>
          <a:xfrm>
            <a:off x="4114800" y="2736419"/>
            <a:ext cx="3962400" cy="113107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Απαγορεύεται η αναδημοσίευση ή αναπαραγωγή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του παρόντος έργου με οποιονδήποτε τρόπο χωρίς γραπτή άδεια του εκδότη, σύμφωνα με τον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Ν. 2121/1993 και τη Διεθνή Σύμβαση της Βέρνης</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 (που έχει κυρωθεί με τον Ν. 100/1975)</a:t>
            </a:r>
          </a:p>
        </p:txBody>
      </p:sp>
    </p:spTree>
    <p:extLst>
      <p:ext uri="{BB962C8B-B14F-4D97-AF65-F5344CB8AC3E}">
        <p14:creationId xmlns:p14="http://schemas.microsoft.com/office/powerpoint/2010/main" val="1884822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2D61C-9FDC-FA9A-F704-830E83990393}"/>
              </a:ext>
            </a:extLst>
          </p:cNvPr>
          <p:cNvSpPr>
            <a:spLocks noGrp="1"/>
          </p:cNvSpPr>
          <p:nvPr>
            <p:ph type="ctrTitle"/>
          </p:nvPr>
        </p:nvSpPr>
        <p:spPr>
          <a:xfrm>
            <a:off x="1395412" y="2551113"/>
            <a:ext cx="9144000" cy="2387600"/>
          </a:xfrm>
        </p:spPr>
        <p:txBody>
          <a:bodyPr>
            <a:normAutofit fontScale="90000"/>
          </a:bodyPr>
          <a:lstStyle/>
          <a:p>
            <a:r>
              <a:rPr lang="el-GR" dirty="0"/>
              <a:t>Κεφάλαιο 4</a:t>
            </a:r>
            <a:br>
              <a:rPr lang="el-GR" dirty="0"/>
            </a:br>
            <a:br>
              <a:rPr lang="el-GR" dirty="0"/>
            </a:br>
            <a:r>
              <a:rPr lang="el-GR" dirty="0"/>
              <a:t>Κριτικές θεωρίες                                     της παγκόσμιας πολιτικής</a:t>
            </a:r>
            <a:endParaRPr lang="en-GR" dirty="0"/>
          </a:p>
        </p:txBody>
      </p:sp>
      <p:sp>
        <p:nvSpPr>
          <p:cNvPr id="3" name="TextBox 2">
            <a:extLst>
              <a:ext uri="{FF2B5EF4-FFF2-40B4-BE49-F238E27FC236}">
                <a16:creationId xmlns:a16="http://schemas.microsoft.com/office/drawing/2014/main" id="{4BEE0802-CAD6-6C2C-8EB7-ACDBB302A09B}"/>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1966595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F54AB-DCF3-0403-C520-AF7D57985409}"/>
              </a:ext>
            </a:extLst>
          </p:cNvPr>
          <p:cNvSpPr>
            <a:spLocks noGrp="1"/>
          </p:cNvSpPr>
          <p:nvPr>
            <p:ph type="title"/>
          </p:nvPr>
        </p:nvSpPr>
        <p:spPr/>
        <p:txBody>
          <a:bodyPr/>
          <a:lstStyle/>
          <a:p>
            <a:r>
              <a:rPr lang="el-GR" dirty="0"/>
              <a:t>ΚΡΙΤΙΚΕΣ ΘΕΩΡΙΕΣ ΚΑΙ ΔΙΕΘΝΗΣ ΔΙΑΣΤΑΣΗ</a:t>
            </a:r>
            <a:endParaRPr lang="en-GR" dirty="0"/>
          </a:p>
        </p:txBody>
      </p:sp>
      <p:sp>
        <p:nvSpPr>
          <p:cNvPr id="3" name="Content Placeholder 2">
            <a:extLst>
              <a:ext uri="{FF2B5EF4-FFF2-40B4-BE49-F238E27FC236}">
                <a16:creationId xmlns:a16="http://schemas.microsoft.com/office/drawing/2014/main" id="{B1F33C08-6F41-EC3C-AB7C-0F46224A890B}"/>
              </a:ext>
            </a:extLst>
          </p:cNvPr>
          <p:cNvSpPr>
            <a:spLocks noGrp="1"/>
          </p:cNvSpPr>
          <p:nvPr>
            <p:ph idx="1"/>
          </p:nvPr>
        </p:nvSpPr>
        <p:spPr/>
        <p:txBody>
          <a:bodyPr>
            <a:normAutofit fontScale="85000" lnSpcReduction="20000"/>
          </a:bodyPr>
          <a:lstStyle/>
          <a:p>
            <a:pPr>
              <a:lnSpc>
                <a:spcPct val="110000"/>
              </a:lnSpc>
            </a:pPr>
            <a:r>
              <a:rPr lang="el-GR" dirty="0"/>
              <a:t>Οι παραδοσιακές </a:t>
            </a:r>
            <a:r>
              <a:rPr lang="el-GR" dirty="0" err="1">
                <a:effectLst/>
              </a:rPr>
              <a:t>θεωρίες</a:t>
            </a:r>
            <a:r>
              <a:rPr lang="el-GR" dirty="0">
                <a:effectLst/>
              </a:rPr>
              <a:t> </a:t>
            </a:r>
            <a:r>
              <a:rPr lang="el-GR" dirty="0" err="1">
                <a:effectLst/>
              </a:rPr>
              <a:t>επιζητούν</a:t>
            </a:r>
            <a:r>
              <a:rPr lang="el-GR" dirty="0">
                <a:effectLst/>
              </a:rPr>
              <a:t> «να </a:t>
            </a:r>
            <a:r>
              <a:rPr lang="el-GR" dirty="0" err="1">
                <a:effectLst/>
              </a:rPr>
              <a:t>εξηγήσουν</a:t>
            </a:r>
            <a:r>
              <a:rPr lang="el-GR" dirty="0">
                <a:effectLst/>
              </a:rPr>
              <a:t>» τον </a:t>
            </a:r>
            <a:r>
              <a:rPr lang="el-GR" dirty="0" err="1">
                <a:effectLst/>
              </a:rPr>
              <a:t>κόσμο</a:t>
            </a:r>
            <a:r>
              <a:rPr lang="el-GR" dirty="0">
                <a:effectLst/>
              </a:rPr>
              <a:t> </a:t>
            </a:r>
            <a:r>
              <a:rPr lang="el-GR" dirty="0" err="1">
                <a:effectLst/>
              </a:rPr>
              <a:t>όπως</a:t>
            </a:r>
            <a:r>
              <a:rPr lang="el-GR" dirty="0">
                <a:effectLst/>
              </a:rPr>
              <a:t> μας </a:t>
            </a:r>
            <a:r>
              <a:rPr lang="el-GR" dirty="0" err="1">
                <a:effectLst/>
              </a:rPr>
              <a:t>παραδίδεται</a:t>
            </a:r>
            <a:r>
              <a:rPr lang="el-GR" dirty="0">
                <a:effectLst/>
              </a:rPr>
              <a:t>, οι κριτικές θεωρίες αμφισβητούν –</a:t>
            </a:r>
            <a:r>
              <a:rPr lang="el-GR" dirty="0" err="1">
                <a:effectLst/>
              </a:rPr>
              <a:t>τόσο</a:t>
            </a:r>
            <a:r>
              <a:rPr lang="el-GR" dirty="0">
                <a:effectLst/>
              </a:rPr>
              <a:t> σε υλικό όσο και σε διανοητικό </a:t>
            </a:r>
            <a:r>
              <a:rPr lang="el-GR" dirty="0" err="1">
                <a:effectLst/>
              </a:rPr>
              <a:t>επίπεδο</a:t>
            </a:r>
            <a:r>
              <a:rPr lang="el-GR" dirty="0">
                <a:effectLst/>
              </a:rPr>
              <a:t>– τις </a:t>
            </a:r>
            <a:r>
              <a:rPr lang="el-GR" dirty="0" err="1">
                <a:effectLst/>
              </a:rPr>
              <a:t>θεμελιώδεις</a:t>
            </a:r>
            <a:r>
              <a:rPr lang="el-GR" dirty="0">
                <a:effectLst/>
              </a:rPr>
              <a:t> </a:t>
            </a:r>
            <a:r>
              <a:rPr lang="el-GR" dirty="0" err="1">
                <a:effectLst/>
              </a:rPr>
              <a:t>αδικίες</a:t>
            </a:r>
            <a:r>
              <a:rPr lang="el-GR" dirty="0">
                <a:effectLst/>
              </a:rPr>
              <a:t> των </a:t>
            </a:r>
            <a:r>
              <a:rPr lang="el-GR" dirty="0" err="1">
                <a:effectLst/>
              </a:rPr>
              <a:t>κυρίαρχων</a:t>
            </a:r>
            <a:r>
              <a:rPr lang="el-GR" dirty="0">
                <a:effectLst/>
              </a:rPr>
              <a:t> </a:t>
            </a:r>
            <a:r>
              <a:rPr lang="el-GR" dirty="0" err="1">
                <a:effectLst/>
              </a:rPr>
              <a:t>κοινωνικών</a:t>
            </a:r>
            <a:r>
              <a:rPr lang="el-GR" dirty="0">
                <a:effectLst/>
              </a:rPr>
              <a:t> </a:t>
            </a:r>
            <a:r>
              <a:rPr lang="el-GR" dirty="0" err="1">
                <a:effectLst/>
              </a:rPr>
              <a:t>ιεραρχιών</a:t>
            </a:r>
            <a:r>
              <a:rPr lang="el-GR" dirty="0">
                <a:effectLst/>
              </a:rPr>
              <a:t>. </a:t>
            </a:r>
          </a:p>
          <a:p>
            <a:pPr>
              <a:lnSpc>
                <a:spcPct val="110000"/>
              </a:lnSpc>
            </a:pPr>
            <a:r>
              <a:rPr lang="el-GR" dirty="0"/>
              <a:t>Ο Μαρξισμός ήταν η πρώτη κριτική προσέγγιση στη θεωρία των ΔΣ (δεκαετίες 1960 &amp; 1970). </a:t>
            </a:r>
          </a:p>
          <a:p>
            <a:pPr>
              <a:lnSpc>
                <a:spcPct val="110000"/>
              </a:lnSpc>
            </a:pPr>
            <a:r>
              <a:rPr lang="el-GR" dirty="0"/>
              <a:t>Φεμινισμός και </a:t>
            </a:r>
            <a:r>
              <a:rPr lang="el-GR" dirty="0" err="1"/>
              <a:t>μεταποικιακή</a:t>
            </a:r>
            <a:r>
              <a:rPr lang="el-GR" dirty="0"/>
              <a:t> θεωρία (δεκαετίες 1980 &amp; 1990): αναδύθηκαν από κοινωνικά κινήματα και αγώνες </a:t>
            </a:r>
            <a:r>
              <a:rPr lang="el-GR" dirty="0">
                <a:sym typeface="Wingdings" pitchFamily="2" charset="2"/>
              </a:rPr>
              <a:t> άρχισαν </a:t>
            </a:r>
            <a:r>
              <a:rPr lang="el-GR" dirty="0"/>
              <a:t>να στρέφουν την προσοχή τους στο πεδίο των διεθνών σχέσεων, αναδεικνύοντας τη ρηχή κατανόηση της  «διεθνούς» διάστασης και το πατριαρχικό, </a:t>
            </a:r>
            <a:r>
              <a:rPr lang="el-GR" dirty="0" err="1"/>
              <a:t>νεοαποικιοκρατικό</a:t>
            </a:r>
            <a:r>
              <a:rPr lang="el-GR" dirty="0"/>
              <a:t> και ρατσιστικό υπόβαθρο των κυρίαρχων θεωριών. </a:t>
            </a:r>
          </a:p>
          <a:p>
            <a:pPr marL="0" indent="0">
              <a:buNone/>
            </a:pPr>
            <a:endParaRPr lang="el-GR" dirty="0"/>
          </a:p>
          <a:p>
            <a:endParaRPr lang="el-GR" dirty="0"/>
          </a:p>
          <a:p>
            <a:endParaRPr lang="en-GR" dirty="0"/>
          </a:p>
        </p:txBody>
      </p:sp>
      <p:sp>
        <p:nvSpPr>
          <p:cNvPr id="4" name="TextBox 3">
            <a:extLst>
              <a:ext uri="{FF2B5EF4-FFF2-40B4-BE49-F238E27FC236}">
                <a16:creationId xmlns:a16="http://schemas.microsoft.com/office/drawing/2014/main" id="{321CC9C2-A0CB-7D19-F14B-529A58684831}"/>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405463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97CA9-C17A-DC01-93B9-BFCC1C24CED0}"/>
              </a:ext>
            </a:extLst>
          </p:cNvPr>
          <p:cNvSpPr>
            <a:spLocks noGrp="1"/>
          </p:cNvSpPr>
          <p:nvPr>
            <p:ph type="title"/>
          </p:nvPr>
        </p:nvSpPr>
        <p:spPr>
          <a:xfrm>
            <a:off x="838200" y="271849"/>
            <a:ext cx="10515600" cy="988541"/>
          </a:xfrm>
        </p:spPr>
        <p:txBody>
          <a:bodyPr>
            <a:noAutofit/>
          </a:bodyPr>
          <a:lstStyle/>
          <a:p>
            <a:r>
              <a:rPr lang="el-GR" sz="3600" dirty="0"/>
              <a:t>ΘΕΩΡΙΑ ΤΗΣ ΑΠΟΙΚΙΟΠΟΙΗΣΗΣ, ΜΕΤΑΠΟΙΚΙΑΚΗ ΘΕΩΡΙΑ ΚΑΙ ΘΕΩΡΙΑ ΓΙΑ ΤΗΝ ΑΠΟΑΠΟΙΚΙΟΠΟΙΗΣΗ</a:t>
            </a:r>
            <a:endParaRPr lang="en-GR" sz="3600" dirty="0"/>
          </a:p>
        </p:txBody>
      </p:sp>
      <p:sp>
        <p:nvSpPr>
          <p:cNvPr id="3" name="Content Placeholder 2">
            <a:extLst>
              <a:ext uri="{FF2B5EF4-FFF2-40B4-BE49-F238E27FC236}">
                <a16:creationId xmlns:a16="http://schemas.microsoft.com/office/drawing/2014/main" id="{81F2B467-1D29-0F05-5895-804D7FA7FF2F}"/>
              </a:ext>
            </a:extLst>
          </p:cNvPr>
          <p:cNvSpPr>
            <a:spLocks noGrp="1"/>
          </p:cNvSpPr>
          <p:nvPr>
            <p:ph idx="1"/>
          </p:nvPr>
        </p:nvSpPr>
        <p:spPr>
          <a:xfrm>
            <a:off x="838200" y="1470454"/>
            <a:ext cx="10515600" cy="5387546"/>
          </a:xfrm>
        </p:spPr>
        <p:txBody>
          <a:bodyPr>
            <a:noAutofit/>
          </a:bodyPr>
          <a:lstStyle/>
          <a:p>
            <a:r>
              <a:rPr lang="el-GR" sz="1900" noProof="1"/>
              <a:t>Μαρξιστική αντιαποικιοκρατική σκέψη και πράξη στο πεδίο των ΔΣ.</a:t>
            </a:r>
          </a:p>
          <a:p>
            <a:r>
              <a:rPr lang="el-GR" sz="1900" noProof="1"/>
              <a:t>Ο Frantz Fanon: </a:t>
            </a:r>
            <a:r>
              <a:rPr lang="el-GR" sz="1900" noProof="1">
                <a:effectLst/>
              </a:rPr>
              <a:t>τόνισε τη νομιμοποίηση και την αναγκαιότητα του βίαιου αγώνα ενάντια στην αποικιοκρατία</a:t>
            </a:r>
            <a:r>
              <a:rPr lang="el-GR" sz="1900" noProof="1"/>
              <a:t>, </a:t>
            </a:r>
            <a:r>
              <a:rPr lang="el-GR" sz="1900" noProof="1">
                <a:effectLst/>
              </a:rPr>
              <a:t>θεωρητικοποίησε τους τρόπους με τους οποίους αυτή εγκαθίδρυσε μια συγκαταβατική και απάνθρωπη σχέση μεταξύ των «εποίκων» που παρουσιάζονταν ως πεφωτισμένοι παιδαγωγοί και των «ιθαγενών» που χαρακτηρίζονταν ως ζωώδεις και κατώτεροι πληθυσμοί.</a:t>
            </a:r>
          </a:p>
          <a:p>
            <a:r>
              <a:rPr lang="el-GR" sz="1900" noProof="1">
                <a:effectLst/>
              </a:rPr>
              <a:t>Οι </a:t>
            </a:r>
            <a:r>
              <a:rPr lang="el-GR" sz="1900" b="1" noProof="1">
                <a:effectLst/>
              </a:rPr>
              <a:t>μεταποικιακές θεωρίες </a:t>
            </a:r>
            <a:r>
              <a:rPr lang="el-GR" sz="1900" noProof="1">
                <a:effectLst/>
              </a:rPr>
              <a:t>εστιάζουν στην ανάπτυξη κριτικών αναλύσεων όσον αφορά το πώς λειτούργησε η διαδικασία αποικιοποίησης μέχρι την κατάρρευση της επίσημης ευρωπαϊκής αποικιοκρατίας τον 20ό αιώνα, καθώς και στον τρόπο που η κληρονομιά της αποικιοκρατίας συνέχισε να διαμορφώνει το μεταποικιακό παρόν (π.χ. επίμονες ανισότητες ανάμεσα στον Παγκόσμιο Βορρά και τον Παγκόσμιο Νότο, ανάμεσα σε διαφορετικές φυλετικές ομάδες).</a:t>
            </a:r>
          </a:p>
          <a:p>
            <a:r>
              <a:rPr lang="el-GR" sz="1900" noProof="1"/>
              <a:t>Η</a:t>
            </a:r>
            <a:r>
              <a:rPr lang="el-GR" sz="1900" noProof="1">
                <a:effectLst/>
              </a:rPr>
              <a:t> αποικιοποίηση αφορά τη γλώσσα, τον πολιτισμό, την ίδια την ταυτότητα και τον τρόπο που σκέφτονται τα μέλη των κοινωνιών που βρέθηκαν υπό ευρωπαϊκό ζυγό (Ngũgĩ wa Thiong’o 1986).</a:t>
            </a:r>
          </a:p>
          <a:p>
            <a:r>
              <a:rPr lang="el-GR" sz="1900" noProof="1">
                <a:effectLst/>
              </a:rPr>
              <a:t>Θεωρίες της </a:t>
            </a:r>
            <a:r>
              <a:rPr lang="el-GR" sz="1900" b="1" noProof="1">
                <a:effectLst/>
              </a:rPr>
              <a:t>αποαποικιακότητας:</a:t>
            </a:r>
            <a:r>
              <a:rPr lang="el-GR" sz="1900" b="1" noProof="1">
                <a:solidFill>
                  <a:srgbClr val="00FFFF"/>
                </a:solidFill>
                <a:effectLst/>
              </a:rPr>
              <a:t> </a:t>
            </a:r>
            <a:r>
              <a:rPr lang="el-GR" sz="1900" noProof="1">
                <a:effectLst/>
              </a:rPr>
              <a:t>γεννήθηκαν κυρίως στη Λατινική Αμερικη, υπογραμμίζουν την «αποικιακότητα» των σύγχρονων μορφών πολιτικής της ισχύος εν γένει, καθώς και το πώς οι «επιστημολογίες» αποτελούν προϊόν της αποικιοποίησης προκειμένου να αποσιωπηθεί η γνώση που παράγεται από τον Παγκόσμιο Νότο. </a:t>
            </a:r>
            <a:endParaRPr lang="el-GR" sz="1900" b="1" noProof="1">
              <a:solidFill>
                <a:srgbClr val="00FFFF"/>
              </a:solidFill>
              <a:effectLst/>
            </a:endParaRPr>
          </a:p>
          <a:p>
            <a:endParaRPr lang="el-GR" sz="1800" noProof="1"/>
          </a:p>
          <a:p>
            <a:endParaRPr lang="el-GR" sz="1800" noProof="1"/>
          </a:p>
          <a:p>
            <a:endParaRPr lang="el-GR" sz="1800" noProof="1"/>
          </a:p>
        </p:txBody>
      </p:sp>
      <p:sp>
        <p:nvSpPr>
          <p:cNvPr id="4" name="TextBox 3">
            <a:extLst>
              <a:ext uri="{FF2B5EF4-FFF2-40B4-BE49-F238E27FC236}">
                <a16:creationId xmlns:a16="http://schemas.microsoft.com/office/drawing/2014/main" id="{91F0E9AF-0465-D74F-E5A1-88DC8FAF3DD2}"/>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707238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AD1A9-830F-F3D6-9F91-A58E11313AA5}"/>
              </a:ext>
            </a:extLst>
          </p:cNvPr>
          <p:cNvSpPr>
            <a:spLocks noGrp="1"/>
          </p:cNvSpPr>
          <p:nvPr>
            <p:ph type="title"/>
          </p:nvPr>
        </p:nvSpPr>
        <p:spPr/>
        <p:txBody>
          <a:bodyPr/>
          <a:lstStyle/>
          <a:p>
            <a:r>
              <a:rPr lang="el-GR" dirty="0" err="1"/>
              <a:t>Μεταποικιακή</a:t>
            </a:r>
            <a:r>
              <a:rPr lang="el-GR" dirty="0"/>
              <a:t> θεωρία των διεθνών σχέσεων</a:t>
            </a:r>
            <a:endParaRPr lang="en-GR" dirty="0"/>
          </a:p>
        </p:txBody>
      </p:sp>
      <p:sp>
        <p:nvSpPr>
          <p:cNvPr id="3" name="Content Placeholder 2">
            <a:extLst>
              <a:ext uri="{FF2B5EF4-FFF2-40B4-BE49-F238E27FC236}">
                <a16:creationId xmlns:a16="http://schemas.microsoft.com/office/drawing/2014/main" id="{478BE02C-5B05-A12E-AEB4-D27CBB1563BA}"/>
              </a:ext>
            </a:extLst>
          </p:cNvPr>
          <p:cNvSpPr>
            <a:spLocks noGrp="1"/>
          </p:cNvSpPr>
          <p:nvPr>
            <p:ph idx="1"/>
          </p:nvPr>
        </p:nvSpPr>
        <p:spPr>
          <a:xfrm>
            <a:off x="640491" y="1504349"/>
            <a:ext cx="10900719" cy="4351338"/>
          </a:xfrm>
        </p:spPr>
        <p:txBody>
          <a:bodyPr>
            <a:noAutofit/>
          </a:bodyPr>
          <a:lstStyle/>
          <a:p>
            <a:r>
              <a:rPr lang="el-GR" sz="1800" noProof="1">
                <a:effectLst/>
              </a:rPr>
              <a:t>Ο Edward Said, η Gayatri Spivak και ο Homi Bhabha προήλθαν από γνωστικά πεδία που δεν σχετίζονταν με τις διεθνείς σχέσεις. </a:t>
            </a:r>
            <a:endParaRPr lang="el-GR" sz="1800" noProof="1"/>
          </a:p>
          <a:p>
            <a:r>
              <a:rPr lang="el-GR" sz="1800" noProof="1">
                <a:effectLst/>
              </a:rPr>
              <a:t>η εννοιολόγηση του </a:t>
            </a:r>
            <a:r>
              <a:rPr lang="el-GR" sz="1800" b="1" i="1" noProof="1">
                <a:effectLst/>
              </a:rPr>
              <a:t>Οριενταλισμού</a:t>
            </a:r>
            <a:r>
              <a:rPr lang="el-GR" sz="1800" b="1" i="1" noProof="1">
                <a:solidFill>
                  <a:srgbClr val="00FFFF"/>
                </a:solidFill>
                <a:effectLst/>
              </a:rPr>
              <a:t> </a:t>
            </a:r>
            <a:r>
              <a:rPr lang="el-GR" sz="1800" noProof="1">
                <a:effectLst/>
              </a:rPr>
              <a:t>([1978] 2003) από τον Edward Said, η οποία άσκησε σημαντική επίδραση, υποδεικνύει ότι στον δυτικό «κανόνα» της λογοτεχνίας με θέμα την «Ανατολή» εντοπίζονται σχήματα λόγου ή διατυπώσεις με χαρακτηριστικά ρατσιστικό περιεχόμενο (βλ. σ. 137). Η χρήση τους αναδεικνύει μια τάση αναπαράστασης της Δύσης ως ορθολογικής, επιστημονικής, προηγμένης και πεφωτισμένης και της Ανατολής ως ανορθολογικής, αντιεπιστημονικής, οπισθοδρομικής και γεμάτης προλήψεις – συμπεριλαμβανομένων των αναπαραστάσεων του Ισλάμ στη Δύση. Υπό αυτό το πρίσμα, η </a:t>
            </a:r>
            <a:r>
              <a:rPr lang="el-GR" sz="1800" b="1" noProof="1">
                <a:effectLst/>
              </a:rPr>
              <a:t>σύγχρονη ισλαμοφοβία και ο ρατσισμός εναντίον των μουσουλμάνων</a:t>
            </a:r>
            <a:r>
              <a:rPr lang="el-GR" sz="1800" noProof="1">
                <a:effectLst/>
              </a:rPr>
              <a:t> (βλ. σ. 267) έχουν αμφότερα βαθιές ρίζες στον δυτικό οριενταλισμό. </a:t>
            </a:r>
            <a:endParaRPr lang="el-GR" sz="1800" noProof="1"/>
          </a:p>
          <a:p>
            <a:r>
              <a:rPr lang="el-GR" sz="1800" noProof="1">
                <a:effectLst/>
              </a:rPr>
              <a:t>Η μεταποικιακή σκέψη άρχισε να διεισδύει στη θεωρία των διεθνών σχέσεων τη δεκαετία του 1980, ειδικότερα στα υποπεδία της μελέτης και της ανάπτυξης του «Τρίτου Κόσμου», ωστόσο η πιο ουσιαστική «ενσωμάτωση» αυτής της προσέγγισης παρατηρείται στις αρχές του 21ου αιώνα. </a:t>
            </a:r>
            <a:endParaRPr lang="el-GR" sz="1800" noProof="1"/>
          </a:p>
          <a:p>
            <a:r>
              <a:rPr lang="el-GR" sz="1800" noProof="1">
                <a:effectLst/>
              </a:rPr>
              <a:t>Ενδεχομένως το πιο σοβαρό εμπόδιο που ανακύπτει στο πλαίσιο της μεταποικιακής προσέγγισης στη θεωρία των διεθνών σχέσεων είναι ότι η εν λόγω προσέγγιση επιμένει στην εγκυρότητα –και την επείγουσα ανάγκη συμπερίληψης– της μη δυτικής σκέψης, ενώ το ακαδημαϊκό πεδίο των διεθνών σχέσεων αποτελεί προϊόν ενός συγκεκριμένου θεωρητικού πλαισίου που απαντά στα δυτικά (και κυρίως στα αγγλόφωνα) πανεπιστήμια. Με άλλα λόγια, ακόμα κι αν οι θεωρητικοί και οι αναλυτές των διεθνών σχέσεων αντλούν από τη μεταποικιακή θεωρία, συνήθως το κάνουν «με τους δικούς τους όρους». </a:t>
            </a:r>
            <a:endParaRPr lang="el-GR" sz="1800" noProof="1"/>
          </a:p>
          <a:p>
            <a:endParaRPr lang="en-GB" sz="1800" dirty="0"/>
          </a:p>
          <a:p>
            <a:endParaRPr lang="en-GR" sz="1800" dirty="0"/>
          </a:p>
        </p:txBody>
      </p:sp>
      <p:sp>
        <p:nvSpPr>
          <p:cNvPr id="4" name="TextBox 3">
            <a:extLst>
              <a:ext uri="{FF2B5EF4-FFF2-40B4-BE49-F238E27FC236}">
                <a16:creationId xmlns:a16="http://schemas.microsoft.com/office/drawing/2014/main" id="{649E7B54-0E69-D672-619D-7C4E187D933A}"/>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2871527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749BF-D811-944F-CA85-EB208194BC6E}"/>
              </a:ext>
            </a:extLst>
          </p:cNvPr>
          <p:cNvSpPr>
            <a:spLocks noGrp="1"/>
          </p:cNvSpPr>
          <p:nvPr>
            <p:ph type="title"/>
          </p:nvPr>
        </p:nvSpPr>
        <p:spPr/>
        <p:txBody>
          <a:bodyPr/>
          <a:lstStyle/>
          <a:p>
            <a:r>
              <a:rPr lang="el-GR" dirty="0"/>
              <a:t>ΦΕΜΙΝΙΣΤΙΚΕΣ ΘΕΩΡΙΕΣ</a:t>
            </a:r>
            <a:endParaRPr lang="en-GR" dirty="0"/>
          </a:p>
        </p:txBody>
      </p:sp>
      <p:sp>
        <p:nvSpPr>
          <p:cNvPr id="3" name="Content Placeholder 2">
            <a:extLst>
              <a:ext uri="{FF2B5EF4-FFF2-40B4-BE49-F238E27FC236}">
                <a16:creationId xmlns:a16="http://schemas.microsoft.com/office/drawing/2014/main" id="{80317B7B-C0CD-5C89-4EC8-331681271F74}"/>
              </a:ext>
            </a:extLst>
          </p:cNvPr>
          <p:cNvSpPr>
            <a:spLocks noGrp="1"/>
          </p:cNvSpPr>
          <p:nvPr>
            <p:ph idx="1"/>
          </p:nvPr>
        </p:nvSpPr>
        <p:spPr>
          <a:xfrm>
            <a:off x="838200" y="1825625"/>
            <a:ext cx="10515600" cy="5032376"/>
          </a:xfrm>
        </p:spPr>
        <p:txBody>
          <a:bodyPr>
            <a:normAutofit/>
          </a:bodyPr>
          <a:lstStyle/>
          <a:p>
            <a:pPr>
              <a:lnSpc>
                <a:spcPct val="120000"/>
              </a:lnSpc>
            </a:pPr>
            <a:r>
              <a:rPr lang="el-GR" sz="1900" dirty="0"/>
              <a:t>Ο φεμινισμός άρχισε να γίνεται αποδεκτός στο πεδίο της θεωρίας των ΔΣ τη δεκαετία του 1980, υπήρξε και κοινωνικό κίνημα.</a:t>
            </a:r>
          </a:p>
          <a:p>
            <a:pPr>
              <a:lnSpc>
                <a:spcPct val="120000"/>
              </a:lnSpc>
            </a:pPr>
            <a:r>
              <a:rPr lang="el-GR" sz="1900" dirty="0"/>
              <a:t> «Πρώτο κύμα»: αγωνίστηκε για κατοχύρωση δικαιώματος ψήφου γυναικών (αρχές 20</a:t>
            </a:r>
            <a:r>
              <a:rPr lang="el-GR" sz="1900" baseline="30000" dirty="0"/>
              <a:t>ου</a:t>
            </a:r>
            <a:r>
              <a:rPr lang="el-GR" sz="1900" dirty="0"/>
              <a:t> αιώνα). Αποκάλυψε και αμφισβήτησε τον συστηματικό αποκλεισμό των γυναικών από δημόσια ζωή. </a:t>
            </a:r>
          </a:p>
          <a:p>
            <a:pPr>
              <a:lnSpc>
                <a:spcPct val="120000"/>
              </a:lnSpc>
            </a:pPr>
            <a:r>
              <a:rPr lang="el-GR" sz="1900" dirty="0"/>
              <a:t>«Ριζοσπαστικό» δεύτερο κύμα (δεκαετίες 1960 &amp; 1970): γεννήθηκε από κινήματα διαμαρτυρίες για την «απελευθέρωση των γυναικών». Πρόσθεσε τη δομική ανάλυση της βίας και της εκμετάλλευσης ως απότοκων της πατριαρχίας. </a:t>
            </a:r>
          </a:p>
          <a:p>
            <a:pPr>
              <a:lnSpc>
                <a:spcPct val="120000"/>
              </a:lnSpc>
            </a:pPr>
            <a:r>
              <a:rPr lang="el-GR" sz="1900" dirty="0"/>
              <a:t> «Τρίτο κύμα»: θέματα όπως «διαθεματικότητα» , «</a:t>
            </a:r>
            <a:r>
              <a:rPr lang="el-GR" sz="1900" dirty="0" err="1"/>
              <a:t>επιτελεστικότητα</a:t>
            </a:r>
            <a:r>
              <a:rPr lang="el-GR" sz="1900" dirty="0"/>
              <a:t>» από τη βιωμένη εμπειρία και «λευκότητα». Απαίτησαν αναλύσεις του φύλου, της ισχύος και της βίας με πιο λεπτές διακρίσεις.</a:t>
            </a:r>
          </a:p>
          <a:p>
            <a:pPr>
              <a:lnSpc>
                <a:spcPct val="120000"/>
              </a:lnSpc>
            </a:pPr>
            <a:r>
              <a:rPr lang="el-GR" sz="1900" dirty="0"/>
              <a:t>«Τέταρτη κύμα» (δεκαετία 2010): με βοήθεια μέσων κοινωνικής δικτύωσης, παράδειγμα </a:t>
            </a:r>
            <a:r>
              <a:rPr lang="en-US" sz="1900" dirty="0"/>
              <a:t>#MeToo</a:t>
            </a:r>
            <a:r>
              <a:rPr lang="el-GR" sz="1900" dirty="0"/>
              <a:t>, σεξουαλική κακοποίηση στους τομείς της πολιτικής, ψυχαγωγίας και των μέσων ενημέρωσης. Ενσωματώνει έννοιες όπως η διαθεματικότητα, δίνει έμφαση στα δικαιώματα των </a:t>
            </a:r>
            <a:r>
              <a:rPr lang="el-GR" sz="1900" dirty="0" err="1"/>
              <a:t>διεμφιλικών</a:t>
            </a:r>
            <a:r>
              <a:rPr lang="el-GR" sz="1900" dirty="0"/>
              <a:t>. </a:t>
            </a:r>
            <a:endParaRPr lang="en-GR" sz="1900" dirty="0"/>
          </a:p>
        </p:txBody>
      </p:sp>
      <p:sp>
        <p:nvSpPr>
          <p:cNvPr id="4" name="TextBox 3">
            <a:extLst>
              <a:ext uri="{FF2B5EF4-FFF2-40B4-BE49-F238E27FC236}">
                <a16:creationId xmlns:a16="http://schemas.microsoft.com/office/drawing/2014/main" id="{655D92D8-1874-682B-9F01-09151A9BC0C0}"/>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1985699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FAB3E-78F6-7649-A6BE-15719AC34BF1}"/>
              </a:ext>
            </a:extLst>
          </p:cNvPr>
          <p:cNvSpPr>
            <a:spLocks noGrp="1"/>
          </p:cNvSpPr>
          <p:nvPr>
            <p:ph type="title"/>
          </p:nvPr>
        </p:nvSpPr>
        <p:spPr/>
        <p:txBody>
          <a:bodyPr/>
          <a:lstStyle/>
          <a:p>
            <a:r>
              <a:rPr lang="el-GR" dirty="0"/>
              <a:t>Φεμινισμοί και η διεθνής διάσταση</a:t>
            </a:r>
            <a:endParaRPr lang="en-GR" dirty="0"/>
          </a:p>
        </p:txBody>
      </p:sp>
      <p:sp>
        <p:nvSpPr>
          <p:cNvPr id="3" name="Content Placeholder 2">
            <a:extLst>
              <a:ext uri="{FF2B5EF4-FFF2-40B4-BE49-F238E27FC236}">
                <a16:creationId xmlns:a16="http://schemas.microsoft.com/office/drawing/2014/main" id="{78881BC1-0B0E-C63F-CBAC-BBD03C51284F}"/>
              </a:ext>
            </a:extLst>
          </p:cNvPr>
          <p:cNvSpPr>
            <a:spLocks noGrp="1"/>
          </p:cNvSpPr>
          <p:nvPr>
            <p:ph idx="1"/>
          </p:nvPr>
        </p:nvSpPr>
        <p:spPr>
          <a:xfrm>
            <a:off x="838200" y="1825625"/>
            <a:ext cx="11065042" cy="4667250"/>
          </a:xfrm>
        </p:spPr>
        <p:txBody>
          <a:bodyPr>
            <a:normAutofit fontScale="62500" lnSpcReduction="20000"/>
          </a:bodyPr>
          <a:lstStyle/>
          <a:p>
            <a:pPr>
              <a:lnSpc>
                <a:spcPct val="120000"/>
              </a:lnSpc>
            </a:pPr>
            <a:r>
              <a:rPr lang="el-GR" sz="3000" noProof="1"/>
              <a:t> «Πρώτο κύμα» γεννήθηκε ως έκφραση της οργής που ένιωθαν πολλές γυναίκες στην Ευρώπη                              για την παράλογη μαζική σφαγή του Α΄Παγκοσμίου Πολέμου που υποκινήθηκε από ανδροκρατικές έννοιες έθνους και αυτοκρατορίας. </a:t>
            </a:r>
          </a:p>
          <a:p>
            <a:pPr>
              <a:lnSpc>
                <a:spcPct val="120000"/>
              </a:lnSpc>
            </a:pPr>
            <a:r>
              <a:rPr lang="el-GR" sz="3000" noProof="1"/>
              <a:t>Οι γυναίκες είναι μειοψηφία σε αξιώματα όπως αρχηγοί κυβέρνησης, πρέσβεις και στρατιωτικό προσωπικό. </a:t>
            </a:r>
          </a:p>
          <a:p>
            <a:pPr>
              <a:lnSpc>
                <a:spcPct val="120000"/>
              </a:lnSpc>
            </a:pPr>
            <a:r>
              <a:rPr lang="el-GR" sz="3000" noProof="1">
                <a:effectLst/>
              </a:rPr>
              <a:t>Διάφορες συμπεριφορές, όπως η επιθετικότητα και η βία, που σχετίζονται πολιτισμικά με τις κοινωνικές κατασκευές της «αρρενωπότητας» ή του ανδρισμού σε πολλές κοινωνίες έχουν φυσικοποιηθεί στο πλαίσιο των διεθνών σχέσεων από ανδροκεντρικούς ή «</a:t>
            </a:r>
            <a:r>
              <a:rPr lang="el-GR" sz="3000" b="1" noProof="1">
                <a:effectLst/>
              </a:rPr>
              <a:t>ανδροκρατικούς</a:t>
            </a:r>
            <a:r>
              <a:rPr lang="el-GR" sz="3000" noProof="1">
                <a:effectLst/>
              </a:rPr>
              <a:t>» θεσμούς. </a:t>
            </a:r>
          </a:p>
          <a:p>
            <a:pPr>
              <a:lnSpc>
                <a:spcPct val="120000"/>
              </a:lnSpc>
            </a:pPr>
            <a:r>
              <a:rPr lang="el-GR" sz="3000" noProof="1"/>
              <a:t>Η J. Ann Tickner, η οποία άσκησε έντονη φεμινιστική κριτική στις παραδοσιακές θεωρίες των ΔΣ, </a:t>
            </a:r>
            <a:r>
              <a:rPr lang="el-GR" sz="3000" noProof="1">
                <a:effectLst/>
              </a:rPr>
              <a:t>καταδεικνύει πώς οι διάχυτες «ανδροκρατικές» προσεγγίσεις σε πεδία όπου κυριαρχούν οι άνδρες, όπως η εξωτερική πολιτική και η θεωρητικοποίηση των διεθνών σχέσεων, ενδέχεται να συνιστούν τον πραγματικό λόγο με τον οποίο εξηγείται γιατί η ένοπλη σύγκρουση έχει υπάρξει διαχρονικά βασικό χαρακτηριστικό της παγκόσμιας πολιτικής.  </a:t>
            </a:r>
            <a:endParaRPr lang="el-GR" sz="3000" noProof="1"/>
          </a:p>
          <a:p>
            <a:endParaRPr lang="el-GR" noProof="1"/>
          </a:p>
          <a:p>
            <a:endParaRPr lang="el-GR" noProof="1"/>
          </a:p>
          <a:p>
            <a:endParaRPr lang="el-GR" noProof="1"/>
          </a:p>
        </p:txBody>
      </p:sp>
      <p:sp>
        <p:nvSpPr>
          <p:cNvPr id="4" name="TextBox 3">
            <a:extLst>
              <a:ext uri="{FF2B5EF4-FFF2-40B4-BE49-F238E27FC236}">
                <a16:creationId xmlns:a16="http://schemas.microsoft.com/office/drawing/2014/main" id="{BE173C69-E2D0-64DF-93C8-D14A33AA3263}"/>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1462868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74A57-FA16-438F-E1FF-A22D33B94282}"/>
              </a:ext>
            </a:extLst>
          </p:cNvPr>
          <p:cNvSpPr>
            <a:spLocks noGrp="1"/>
          </p:cNvSpPr>
          <p:nvPr>
            <p:ph type="title"/>
          </p:nvPr>
        </p:nvSpPr>
        <p:spPr/>
        <p:txBody>
          <a:bodyPr/>
          <a:lstStyle/>
          <a:p>
            <a:r>
              <a:rPr lang="el-GR" dirty="0"/>
              <a:t>ΜΑΡΞΙΣΜΟΣ</a:t>
            </a:r>
            <a:endParaRPr lang="en-GR" dirty="0"/>
          </a:p>
        </p:txBody>
      </p:sp>
      <p:sp>
        <p:nvSpPr>
          <p:cNvPr id="3" name="Content Placeholder 2">
            <a:extLst>
              <a:ext uri="{FF2B5EF4-FFF2-40B4-BE49-F238E27FC236}">
                <a16:creationId xmlns:a16="http://schemas.microsoft.com/office/drawing/2014/main" id="{C15E5AB6-029C-7CDF-CE66-4526FD6891C3}"/>
              </a:ext>
            </a:extLst>
          </p:cNvPr>
          <p:cNvSpPr>
            <a:spLocks noGrp="1"/>
          </p:cNvSpPr>
          <p:nvPr>
            <p:ph idx="1"/>
          </p:nvPr>
        </p:nvSpPr>
        <p:spPr>
          <a:xfrm>
            <a:off x="838200" y="1825625"/>
            <a:ext cx="11000874" cy="4382670"/>
          </a:xfrm>
        </p:spPr>
        <p:txBody>
          <a:bodyPr>
            <a:normAutofit/>
          </a:bodyPr>
          <a:lstStyle/>
          <a:p>
            <a:pPr>
              <a:lnSpc>
                <a:spcPct val="110000"/>
              </a:lnSpc>
            </a:pPr>
            <a:r>
              <a:rPr lang="el-GR" sz="2000" dirty="0"/>
              <a:t>Σημείο εκκίνησης της θεωρίας των </a:t>
            </a:r>
            <a:r>
              <a:rPr lang="en-US" sz="2000" dirty="0"/>
              <a:t>Karl Marx &amp; Friedrich Engels </a:t>
            </a:r>
            <a:r>
              <a:rPr lang="el-GR" sz="2000" dirty="0"/>
              <a:t>ε</a:t>
            </a:r>
            <a:r>
              <a:rPr lang="en-US" sz="2000" dirty="0" err="1"/>
              <a:t>ί</a:t>
            </a:r>
            <a:r>
              <a:rPr lang="el-GR" sz="2000" dirty="0"/>
              <a:t>ναι ο ιστορικός υλισμός: το στοιχείο που διακρίνει τον άνθρωπο είναι η ικανότητά του να ξαναδημιουργεί συνειδητά τα μέσα που εξασφαλίζουν την ίδια του την αναπαραγωγή. Οι «τρόποι παραγωγής» καθορίζουν τις υπόλοιπες πτυχές της κοινωνικής ζωής, συμπεριλαμβανομένων των ΔΣ.</a:t>
            </a:r>
          </a:p>
          <a:p>
            <a:pPr>
              <a:lnSpc>
                <a:spcPct val="110000"/>
              </a:lnSpc>
            </a:pPr>
            <a:r>
              <a:rPr lang="el-GR" sz="2000" dirty="0"/>
              <a:t>Το εκμεταλλευτικό καπιταλιστικό ταξικό σύστημα υπερβαίνει τα σύνορα των κρατών, είναι «παγκόσμιο». Ο ιμπεριαλισμός είναι το «ανώτατο στάδιο του καπιταλισμού» </a:t>
            </a:r>
            <a:r>
              <a:rPr lang="en-US" sz="2000" dirty="0"/>
              <a:t>(Lenin), </a:t>
            </a:r>
            <a:r>
              <a:rPr lang="el-GR" sz="2000" dirty="0"/>
              <a:t>γιατί προσφέρει μια λύση στην οικονομική κρίση που μπορεί να προκληθεί όταν η συσσώρευση υπεραξίας φτάσει στα όριά της σε εθνικό επίπεδο. </a:t>
            </a:r>
          </a:p>
          <a:p>
            <a:endParaRPr lang="en-GR" dirty="0"/>
          </a:p>
        </p:txBody>
      </p:sp>
      <p:sp>
        <p:nvSpPr>
          <p:cNvPr id="4" name="TextBox 3">
            <a:extLst>
              <a:ext uri="{FF2B5EF4-FFF2-40B4-BE49-F238E27FC236}">
                <a16:creationId xmlns:a16="http://schemas.microsoft.com/office/drawing/2014/main" id="{B6B05700-90F6-AC17-DDA7-FEEA19215E1D}"/>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153122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DCC6C-D225-AF06-9B3B-147A722E84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172079-ECEE-9852-C6AB-697B694736D4}"/>
              </a:ext>
            </a:extLst>
          </p:cNvPr>
          <p:cNvSpPr>
            <a:spLocks noGrp="1"/>
          </p:cNvSpPr>
          <p:nvPr>
            <p:ph type="title"/>
          </p:nvPr>
        </p:nvSpPr>
        <p:spPr>
          <a:xfrm>
            <a:off x="838200" y="142388"/>
            <a:ext cx="10515600" cy="1325563"/>
          </a:xfrm>
        </p:spPr>
        <p:txBody>
          <a:bodyPr/>
          <a:lstStyle/>
          <a:p>
            <a:r>
              <a:rPr lang="el-GR" dirty="0"/>
              <a:t>Ρεύματα του μαρξισμού</a:t>
            </a:r>
            <a:endParaRPr lang="en-GR" dirty="0"/>
          </a:p>
        </p:txBody>
      </p:sp>
      <p:sp>
        <p:nvSpPr>
          <p:cNvPr id="3" name="Content Placeholder 2">
            <a:extLst>
              <a:ext uri="{FF2B5EF4-FFF2-40B4-BE49-F238E27FC236}">
                <a16:creationId xmlns:a16="http://schemas.microsoft.com/office/drawing/2014/main" id="{32504629-715B-2ECE-5B5C-CF1958CEF659}"/>
              </a:ext>
            </a:extLst>
          </p:cNvPr>
          <p:cNvSpPr>
            <a:spLocks noGrp="1"/>
          </p:cNvSpPr>
          <p:nvPr>
            <p:ph idx="1"/>
          </p:nvPr>
        </p:nvSpPr>
        <p:spPr>
          <a:xfrm>
            <a:off x="705853" y="1188352"/>
            <a:ext cx="11263409" cy="4668253"/>
          </a:xfrm>
        </p:spPr>
        <p:txBody>
          <a:bodyPr>
            <a:noAutofit/>
          </a:bodyPr>
          <a:lstStyle/>
          <a:p>
            <a:pPr>
              <a:lnSpc>
                <a:spcPct val="100000"/>
              </a:lnSpc>
            </a:pPr>
            <a:r>
              <a:rPr lang="el-GR" sz="1800" noProof="1"/>
              <a:t>«</a:t>
            </a:r>
            <a:r>
              <a:rPr lang="el-GR" sz="1800" b="1" noProof="1"/>
              <a:t>Δυτική μαρξιστική» σκέψη</a:t>
            </a:r>
            <a:r>
              <a:rPr lang="el-GR" sz="1800" noProof="1"/>
              <a:t>: Antonio Gramsci, Theodor Adorno, Max Horkheimer, Herbert Marcuse. Η καπιταλιστική οικονομία δεν θα μπορούσε να υπάρξει χωρίς την καπιταλιστική ιδεολογική πολιτισμική παραγωγή που να πείθει τους ανθρώπους για την ορθότητά της. Ο Andrew Linklater τονίζει τ</a:t>
            </a:r>
            <a:r>
              <a:rPr lang="el-GR" sz="1800" noProof="1">
                <a:effectLst/>
              </a:rPr>
              <a:t>ην ανάγκη χειραφέτησης των ανθρώπων ως είδους από τις καταπιεστικές και βίαιες κοινωνικές δομές, που προκαλούν αθλιότητα, φτώχεια και βάσανα. Η γκραμσιανή θεωρία των ΔΣ παρουσιάζει την ηγεμονία ως μια διαδικασία που περιλαμβάνει οικονομικές, κοινωνικές και πολιτισμικές μορφές ισχύος. </a:t>
            </a:r>
          </a:p>
          <a:p>
            <a:pPr>
              <a:lnSpc>
                <a:spcPct val="100000"/>
              </a:lnSpc>
            </a:pPr>
            <a:r>
              <a:rPr lang="el-GR" sz="1800" noProof="1"/>
              <a:t>«</a:t>
            </a:r>
            <a:r>
              <a:rPr lang="el-GR" sz="1800" b="1" noProof="1"/>
              <a:t>Νεομαρξιστική/νέα μαρξιστική» σκέψη</a:t>
            </a:r>
            <a:r>
              <a:rPr lang="el-GR" sz="1800" noProof="1"/>
              <a:t>: θεωρία περί «άνισης και συνδυασμένης ανάπτυξης» του Leon Trotsky που υποστηρίζει ότι </a:t>
            </a:r>
            <a:r>
              <a:rPr lang="el-GR" sz="1800" noProof="1">
                <a:effectLst/>
              </a:rPr>
              <a:t>η παγκόσμια καπιταλιστική οικονομία είναι δυνατόν να αναπτύσσεται με διαφορετικούς ρυθμούς σε διαφορετικές κοινωνίες, μέσω διαφορετικών οικονομικών σταδίων. Ο Justin Rosenberg (1994) ανέδειξε τον ρεαλισμό ως μια θεωρία των διεθνών σχέσεων με φαινομενικά «ερμηνευτικό» χαρακτήρα που στην πραγματικότητα λειτουργεί ως μέσο δικαιολόγησης βίαιων και δομικών διεθνών ανισοτήτων</a:t>
            </a:r>
            <a:r>
              <a:rPr lang="el-GR" sz="1800" noProof="1"/>
              <a:t>. </a:t>
            </a:r>
          </a:p>
          <a:p>
            <a:pPr>
              <a:lnSpc>
                <a:spcPct val="100000"/>
              </a:lnSpc>
            </a:pPr>
            <a:r>
              <a:rPr lang="el-GR" sz="1800" noProof="1"/>
              <a:t> «</a:t>
            </a:r>
            <a:r>
              <a:rPr lang="el-GR" sz="1800" b="1" noProof="1"/>
              <a:t>Μεταμαρξισμός</a:t>
            </a:r>
            <a:r>
              <a:rPr lang="el-GR" sz="1800" noProof="1"/>
              <a:t>»: μια προσέγγιση για την κατανόηση της πολιτικής που εκκινή από την «ιδεολογία και την ανάλυση λόγου» που αναπτύχθηκε από τον Ernesto Laclau &amp; τη Chantal Mouffe. Βλέπει τη «ριζοσπαστική δημοκρατία» ως εναλλακτική της επανάστασης του προλεταριάτου και προσφέρει τρόπους θ</a:t>
            </a:r>
            <a:r>
              <a:rPr lang="el-GR" sz="1800" noProof="1">
                <a:effectLst/>
              </a:rPr>
              <a:t>εώρησης της παγκόσμιας πολιτικής που σχετίζονται περισσότερο με την κριτική των φιλελεύθερων λόγων και ιδεολογιών της «δημοκρατίας».  Άλλοι γνώστοι θεωρητικοί, όπως ο Slavoj Žižek και ο David Howarth </a:t>
            </a:r>
            <a:r>
              <a:rPr lang="el-GR" sz="1800" noProof="1"/>
              <a:t>δείχνουν ότι η </a:t>
            </a:r>
            <a:r>
              <a:rPr lang="el-GR" sz="1800" noProof="1">
                <a:effectLst/>
              </a:rPr>
              <a:t>δύναμη της καπιταλιστικής ιδεολογίας έγκειται στο ότι εξασφαλίζει τη βαθιά ψυχολογική και συναισθηματική μας επένδυση σε αυτήν ως σύστημα</a:t>
            </a:r>
            <a:r>
              <a:rPr lang="el-GR" sz="1800" noProof="1"/>
              <a:t>.</a:t>
            </a:r>
          </a:p>
          <a:p>
            <a:endParaRPr lang="el-GR" sz="1800" noProof="1"/>
          </a:p>
          <a:p>
            <a:endParaRPr lang="el-GR" sz="1800" noProof="1"/>
          </a:p>
          <a:p>
            <a:endParaRPr lang="el-GR" sz="1800" noProof="1"/>
          </a:p>
          <a:p>
            <a:endParaRPr lang="el-GR" sz="1800" noProof="1"/>
          </a:p>
          <a:p>
            <a:endParaRPr lang="el-GR" sz="1800" noProof="1"/>
          </a:p>
          <a:p>
            <a:endParaRPr lang="el-GR" sz="1800" noProof="1"/>
          </a:p>
          <a:p>
            <a:endParaRPr lang="el-GR" sz="1800" noProof="1"/>
          </a:p>
        </p:txBody>
      </p:sp>
      <p:sp>
        <p:nvSpPr>
          <p:cNvPr id="4" name="TextBox 3">
            <a:extLst>
              <a:ext uri="{FF2B5EF4-FFF2-40B4-BE49-F238E27FC236}">
                <a16:creationId xmlns:a16="http://schemas.microsoft.com/office/drawing/2014/main" id="{FDA7B7AE-3983-B725-2C03-D3EF743A6EDF}"/>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22380388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280</TotalTime>
  <Words>1905</Words>
  <Application>Microsoft Office PowerPoint</Application>
  <PresentationFormat>Ευρεία οθόνη</PresentationFormat>
  <Paragraphs>90</Paragraphs>
  <Slides>12</Slides>
  <Notes>1</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2</vt:i4>
      </vt:variant>
      <vt:variant>
        <vt:lpstr>Τίτλοι διαφανειών</vt:lpstr>
      </vt:variant>
      <vt:variant>
        <vt:i4>12</vt:i4>
      </vt:variant>
    </vt:vector>
  </HeadingPairs>
  <TitlesOfParts>
    <vt:vector size="21" baseType="lpstr">
      <vt:lpstr>Aptos</vt:lpstr>
      <vt:lpstr>Aptos Display</vt:lpstr>
      <vt:lpstr>Arial</vt:lpstr>
      <vt:lpstr>Calibri</vt:lpstr>
      <vt:lpstr>Calibri Light</vt:lpstr>
      <vt:lpstr>Helvetica</vt:lpstr>
      <vt:lpstr>Wingdings</vt:lpstr>
      <vt:lpstr>Office Theme</vt:lpstr>
      <vt:lpstr>1_Office Theme</vt:lpstr>
      <vt:lpstr>Παρουσίαση του PowerPoint</vt:lpstr>
      <vt:lpstr>Κεφάλαιο 4  Κριτικές θεωρίες                                     της παγκόσμιας πολιτικής</vt:lpstr>
      <vt:lpstr>ΚΡΙΤΙΚΕΣ ΘΕΩΡΙΕΣ ΚΑΙ ΔΙΕΘΝΗΣ ΔΙΑΣΤΑΣΗ</vt:lpstr>
      <vt:lpstr>ΘΕΩΡΙΑ ΤΗΣ ΑΠΟΙΚΙΟΠΟΙΗΣΗΣ, ΜΕΤΑΠΟΙΚΙΑΚΗ ΘΕΩΡΙΑ ΚΑΙ ΘΕΩΡΙΑ ΓΙΑ ΤΗΝ ΑΠΟΑΠΟΙΚΙΟΠΟΙΗΣΗ</vt:lpstr>
      <vt:lpstr>Μεταποικιακή θεωρία των διεθνών σχέσεων</vt:lpstr>
      <vt:lpstr>ΦΕΜΙΝΙΣΤΙΚΕΣ ΘΕΩΡΙΕΣ</vt:lpstr>
      <vt:lpstr>Φεμινισμοί και η διεθνής διάσταση</vt:lpstr>
      <vt:lpstr>ΜΑΡΞΙΣΜΟΣ</vt:lpstr>
      <vt:lpstr>Ρεύματα του μαρξισμού</vt:lpstr>
      <vt:lpstr>ΜΕΤΑΔΟΜΙΣΤΙΚΗ ΘΕΩΡΙΑ</vt:lpstr>
      <vt:lpstr>ΚΟΝΣΤΡΟΥΚΤΙΒΙΣΤΙΚΗ ΘΕΩΡΙΑ</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Sofia Tipaldou</dc:creator>
  <cp:lastModifiedBy>ΚΑΛΛΙΟΠΗ ΤΣΙΤΟΥΡΑ</cp:lastModifiedBy>
  <cp:revision>133</cp:revision>
  <dcterms:created xsi:type="dcterms:W3CDTF">2025-09-20T16:18:51Z</dcterms:created>
  <dcterms:modified xsi:type="dcterms:W3CDTF">2025-10-06T06:20:22Z</dcterms:modified>
</cp:coreProperties>
</file>