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2" r:id="rId1"/>
    <p:sldMasterId id="2147483855" r:id="rId2"/>
  </p:sldMasterIdLst>
  <p:notesMasterIdLst>
    <p:notesMasterId r:id="rId15"/>
  </p:notesMasterIdLst>
  <p:sldIdLst>
    <p:sldId id="345" r:id="rId3"/>
    <p:sldId id="346" r:id="rId4"/>
    <p:sldId id="270" r:id="rId5"/>
    <p:sldId id="267" r:id="rId6"/>
    <p:sldId id="268" r:id="rId7"/>
    <p:sldId id="269" r:id="rId8"/>
    <p:sldId id="266" r:id="rId9"/>
    <p:sldId id="349" r:id="rId10"/>
    <p:sldId id="350" r:id="rId11"/>
    <p:sldId id="351" r:id="rId12"/>
    <p:sldId id="352" r:id="rId13"/>
    <p:sldId id="54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27"/>
    <p:restoredTop sz="92623"/>
  </p:normalViewPr>
  <p:slideViewPr>
    <p:cSldViewPr snapToGrid="0">
      <p:cViewPr varScale="1">
        <p:scale>
          <a:sx n="100" d="100"/>
          <a:sy n="100"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C43DB7-C135-5948-BEAB-1E630012F894}" type="datetimeFigureOut">
              <a:rPr lang="el-GR" smtClean="0"/>
              <a:t>6/10/2025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1FA0B5-F8DA-394E-8292-D6EDCB5A4F07}" type="slidenum">
              <a:rPr lang="el-GR" smtClean="0"/>
              <a:t>‹#›</a:t>
            </a:fld>
            <a:endParaRPr lang="el-GR"/>
          </a:p>
        </p:txBody>
      </p:sp>
    </p:spTree>
    <p:extLst>
      <p:ext uri="{BB962C8B-B14F-4D97-AF65-F5344CB8AC3E}">
        <p14:creationId xmlns:p14="http://schemas.microsoft.com/office/powerpoint/2010/main" val="179684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1FA0B5-F8DA-394E-8292-D6EDCB5A4F07}" type="slidenum">
              <a:rPr lang="el-GR" smtClean="0"/>
              <a:t>5</a:t>
            </a:fld>
            <a:endParaRPr lang="el-GR"/>
          </a:p>
        </p:txBody>
      </p:sp>
    </p:spTree>
    <p:extLst>
      <p:ext uri="{BB962C8B-B14F-4D97-AF65-F5344CB8AC3E}">
        <p14:creationId xmlns:p14="http://schemas.microsoft.com/office/powerpoint/2010/main" val="808173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FD1FA0B5-F8DA-394E-8292-D6EDCB5A4F07}" type="slidenum">
              <a:rPr lang="el-GR" smtClean="0"/>
              <a:t>9</a:t>
            </a:fld>
            <a:endParaRPr lang="el-GR"/>
          </a:p>
        </p:txBody>
      </p:sp>
    </p:spTree>
    <p:extLst>
      <p:ext uri="{BB962C8B-B14F-4D97-AF65-F5344CB8AC3E}">
        <p14:creationId xmlns:p14="http://schemas.microsoft.com/office/powerpoint/2010/main" val="2618031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5898F52-2787-4BA2-BBBC-9395E9F86D50}"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522461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5898F52-2787-4BA2-BBBC-9395E9F86D50}"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75615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5898F52-2787-4BA2-BBBC-9395E9F86D50}"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193102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375601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484188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71916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86652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386143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9771287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1344778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98043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5898F52-2787-4BA2-BBBC-9395E9F86D50}"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28086626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1978586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096548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3209874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64365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5554216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3995395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5898F52-2787-4BA2-BBBC-9395E9F86D50}"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10721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5898F52-2787-4BA2-BBBC-9395E9F86D50}"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155663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5898F52-2787-4BA2-BBBC-9395E9F86D50}"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81415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5898F52-2787-4BA2-BBBC-9395E9F86D50}"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505148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98F52-2787-4BA2-BBBC-9395E9F86D50}"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907375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5898F52-2787-4BA2-BBBC-9395E9F86D50}"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731427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5898F52-2787-4BA2-BBBC-9395E9F86D50}"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76721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98F52-2787-4BA2-BBBC-9395E9F86D50}" type="datetimeFigureOut">
              <a:rPr lang="en-US" smtClean="0"/>
              <a:pPr/>
              <a:t>10/6/2025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1389501087"/>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1191831646"/>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Aptos Display" panose="020B0004020202020204" pitchFamily="34" charset="0"/>
                <a:cs typeface="Calibri Light" panose="020F0302020204030204" pitchFamily="34" charset="0"/>
              </a:rPr>
              <a:t>Andrew Heywood, Ben Whitham</a:t>
            </a:r>
            <a:endParaRPr lang="el-GR" dirty="0">
              <a:latin typeface="Aptos Display" panose="020B0004020202020204" pitchFamily="34" charset="0"/>
              <a:cs typeface="Calibri Light" panose="020F0302020204030204" pitchFamily="34" charset="0"/>
            </a:endParaRPr>
          </a:p>
          <a:p>
            <a:pPr marL="120647" indent="0" algn="ctr">
              <a:buNone/>
            </a:pPr>
            <a:endParaRPr lang="en-US" sz="1600" dirty="0">
              <a:latin typeface="Aptos Display" panose="020B0004020202020204" pitchFamily="34" charset="0"/>
              <a:cs typeface="Calibri Light" panose="020F0302020204030204" pitchFamily="34" charset="0"/>
            </a:endParaRPr>
          </a:p>
          <a:p>
            <a:pPr marL="120647" indent="0" algn="ctr">
              <a:buNone/>
            </a:pPr>
            <a:r>
              <a:rPr lang="el-GR" sz="3600" dirty="0">
                <a:latin typeface="Aptos Display" panose="020B0004020202020204" pitchFamily="34" charset="0"/>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Aptos Display" panose="020B0004020202020204" pitchFamily="34" charset="0"/>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Aptos" panose="020B0004020202020204" pitchFamily="34" charset="0"/>
                <a:ea typeface="Aptos" panose="020B0004020202020204" pitchFamily="34" charset="0"/>
                <a:cs typeface="Times New Roman" panose="02020603050405020304" pitchFamily="18" charset="0"/>
              </a:rPr>
              <a:t>Δημιουργία </a:t>
            </a:r>
            <a:r>
              <a:rPr lang="en-US" sz="2000" dirty="0">
                <a:latin typeface="Aptos" panose="020B0004020202020204" pitchFamily="34" charset="0"/>
                <a:ea typeface="Aptos" panose="020B0004020202020204" pitchFamily="34" charset="0"/>
                <a:cs typeface="Times New Roman" panose="02020603050405020304" pitchFamily="18" charset="0"/>
              </a:rPr>
              <a:t>&amp;</a:t>
            </a:r>
            <a:r>
              <a:rPr lang="el-GR" sz="2000" dirty="0">
                <a:latin typeface="Aptos" panose="020B0004020202020204" pitchFamily="34" charset="0"/>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Aptos" panose="020B0004020202020204" pitchFamily="34" charset="0"/>
                <a:ea typeface="Aptos" panose="020B0004020202020204" pitchFamily="34" charset="0"/>
                <a:cs typeface="Times New Roman" panose="02020603050405020304" pitchFamily="18" charset="0"/>
              </a:rPr>
              <a:t>Σοφία Τυπάλδου</a:t>
            </a:r>
            <a:endParaRPr lang="el-GR" sz="2000" spc="-20" dirty="0">
              <a:latin typeface="Aptos" panose="020B0004020202020204" pitchFamily="34" charset="0"/>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D13C0-A3AE-A498-A913-26354A6EB4FA}"/>
              </a:ext>
            </a:extLst>
          </p:cNvPr>
          <p:cNvSpPr>
            <a:spLocks noGrp="1"/>
          </p:cNvSpPr>
          <p:nvPr>
            <p:ph type="title"/>
          </p:nvPr>
        </p:nvSpPr>
        <p:spPr/>
        <p:txBody>
          <a:bodyPr/>
          <a:lstStyle/>
          <a:p>
            <a:r>
              <a:rPr lang="el-GR" dirty="0">
                <a:latin typeface="Aptos" panose="020B0004020202020204" pitchFamily="34" charset="0"/>
              </a:rPr>
              <a:t>Φύλο, παγκοσμιοποίηση και ανάπτυξη</a:t>
            </a:r>
          </a:p>
        </p:txBody>
      </p:sp>
      <p:sp>
        <p:nvSpPr>
          <p:cNvPr id="3" name="Content Placeholder 2">
            <a:extLst>
              <a:ext uri="{FF2B5EF4-FFF2-40B4-BE49-F238E27FC236}">
                <a16:creationId xmlns:a16="http://schemas.microsoft.com/office/drawing/2014/main" id="{582E8120-CFF9-8349-E68A-C844B1BEBA09}"/>
              </a:ext>
            </a:extLst>
          </p:cNvPr>
          <p:cNvSpPr>
            <a:spLocks noGrp="1"/>
          </p:cNvSpPr>
          <p:nvPr>
            <p:ph idx="1"/>
          </p:nvPr>
        </p:nvSpPr>
        <p:spPr>
          <a:xfrm>
            <a:off x="838200" y="1766988"/>
            <a:ext cx="10515600" cy="4351338"/>
          </a:xfrm>
        </p:spPr>
        <p:txBody>
          <a:bodyPr>
            <a:noAutofit/>
          </a:bodyPr>
          <a:lstStyle/>
          <a:p>
            <a:r>
              <a:rPr lang="el-GR" sz="2000" dirty="0">
                <a:latin typeface="Aptos" panose="020B0004020202020204" pitchFamily="34" charset="0"/>
              </a:rPr>
              <a:t>Η κεντρική ιδέα του σοσιαλιστικού φεμινισμού είναι ότι </a:t>
            </a:r>
            <a:r>
              <a:rPr lang="el-GR" sz="2000" dirty="0">
                <a:effectLst/>
                <a:latin typeface="Aptos" panose="020B0004020202020204" pitchFamily="34" charset="0"/>
              </a:rPr>
              <a:t>η </a:t>
            </a:r>
            <a:r>
              <a:rPr lang="el-GR" sz="2000" dirty="0" err="1">
                <a:effectLst/>
                <a:latin typeface="Aptos" panose="020B0004020202020204" pitchFamily="34" charset="0"/>
              </a:rPr>
              <a:t>πατριαρχία</a:t>
            </a:r>
            <a:r>
              <a:rPr lang="el-GR" sz="2000" dirty="0">
                <a:effectLst/>
                <a:latin typeface="Aptos" panose="020B0004020202020204" pitchFamily="34" charset="0"/>
              </a:rPr>
              <a:t> και ο </a:t>
            </a:r>
            <a:r>
              <a:rPr lang="el-GR" sz="2000" dirty="0" err="1">
                <a:effectLst/>
                <a:latin typeface="Aptos" panose="020B0004020202020204" pitchFamily="34" charset="0"/>
              </a:rPr>
              <a:t>καπιταλισμός</a:t>
            </a:r>
            <a:r>
              <a:rPr lang="el-GR" sz="2000" dirty="0">
                <a:effectLst/>
                <a:latin typeface="Aptos" panose="020B0004020202020204" pitchFamily="34" charset="0"/>
              </a:rPr>
              <a:t> </a:t>
            </a:r>
            <a:r>
              <a:rPr lang="el-GR" sz="2000" dirty="0" err="1">
                <a:effectLst/>
                <a:latin typeface="Aptos" panose="020B0004020202020204" pitchFamily="34" charset="0"/>
              </a:rPr>
              <a:t>αποτελούν</a:t>
            </a:r>
            <a:r>
              <a:rPr lang="el-GR" sz="2000" dirty="0">
                <a:effectLst/>
                <a:latin typeface="Aptos" panose="020B0004020202020204" pitchFamily="34" charset="0"/>
              </a:rPr>
              <a:t> </a:t>
            </a:r>
            <a:r>
              <a:rPr lang="el-GR" sz="2000" dirty="0" err="1">
                <a:effectLst/>
                <a:latin typeface="Aptos" panose="020B0004020202020204" pitchFamily="34" charset="0"/>
              </a:rPr>
              <a:t>αλληλεπικαλυπτόμενα</a:t>
            </a:r>
            <a:r>
              <a:rPr lang="el-GR" sz="2000" dirty="0">
                <a:effectLst/>
                <a:latin typeface="Aptos" panose="020B0004020202020204" pitchFamily="34" charset="0"/>
              </a:rPr>
              <a:t> και </a:t>
            </a:r>
            <a:r>
              <a:rPr lang="el-GR" sz="2000" dirty="0" err="1">
                <a:effectLst/>
                <a:latin typeface="Aptos" panose="020B0004020202020204" pitchFamily="34" charset="0"/>
              </a:rPr>
              <a:t>αλληλένδετα</a:t>
            </a:r>
            <a:r>
              <a:rPr lang="el-GR" sz="2000" dirty="0">
                <a:effectLst/>
                <a:latin typeface="Aptos" panose="020B0004020202020204" pitchFamily="34" charset="0"/>
              </a:rPr>
              <a:t> </a:t>
            </a:r>
            <a:r>
              <a:rPr lang="el-GR" sz="2000" dirty="0" err="1">
                <a:effectLst/>
                <a:latin typeface="Aptos" panose="020B0004020202020204" pitchFamily="34" charset="0"/>
              </a:rPr>
              <a:t>συστήματα</a:t>
            </a:r>
            <a:r>
              <a:rPr lang="el-GR" sz="2000" dirty="0">
                <a:effectLst/>
                <a:latin typeface="Aptos" panose="020B0004020202020204" pitchFamily="34" charset="0"/>
              </a:rPr>
              <a:t> </a:t>
            </a:r>
            <a:r>
              <a:rPr lang="el-GR" sz="2000" dirty="0" err="1">
                <a:effectLst/>
                <a:latin typeface="Aptos" panose="020B0004020202020204" pitchFamily="34" charset="0"/>
              </a:rPr>
              <a:t>καταπίεσης</a:t>
            </a:r>
            <a:r>
              <a:rPr lang="el-GR" sz="2000" dirty="0">
                <a:effectLst/>
                <a:latin typeface="Aptos" panose="020B0004020202020204" pitchFamily="34" charset="0"/>
              </a:rPr>
              <a:t>. </a:t>
            </a:r>
            <a:endParaRPr lang="el-GR" sz="2000" dirty="0">
              <a:latin typeface="Aptos" panose="020B0004020202020204" pitchFamily="34" charset="0"/>
            </a:endParaRPr>
          </a:p>
          <a:p>
            <a:r>
              <a:rPr lang="el-GR" sz="2000" dirty="0">
                <a:effectLst/>
                <a:latin typeface="Aptos" panose="020B0004020202020204" pitchFamily="34" charset="0"/>
              </a:rPr>
              <a:t>Ο κατά </a:t>
            </a:r>
            <a:r>
              <a:rPr lang="el-GR" sz="2000" dirty="0" err="1">
                <a:effectLst/>
                <a:latin typeface="Aptos" panose="020B0004020202020204" pitchFamily="34" charset="0"/>
              </a:rPr>
              <a:t>φύλο</a:t>
            </a:r>
            <a:r>
              <a:rPr lang="el-GR" sz="2000" dirty="0">
                <a:effectLst/>
                <a:latin typeface="Aptos" panose="020B0004020202020204" pitchFamily="34" charset="0"/>
              </a:rPr>
              <a:t> </a:t>
            </a:r>
            <a:r>
              <a:rPr lang="el-GR" sz="2000" dirty="0" err="1">
                <a:effectLst/>
                <a:latin typeface="Aptos" panose="020B0004020202020204" pitchFamily="34" charset="0"/>
              </a:rPr>
              <a:t>καταμερισμός</a:t>
            </a:r>
            <a:r>
              <a:rPr lang="el-GR" sz="2000" dirty="0">
                <a:effectLst/>
                <a:latin typeface="Aptos" panose="020B0004020202020204" pitchFamily="34" charset="0"/>
              </a:rPr>
              <a:t> της </a:t>
            </a:r>
            <a:r>
              <a:rPr lang="el-GR" sz="2000" dirty="0" err="1">
                <a:effectLst/>
                <a:latin typeface="Aptos" panose="020B0004020202020204" pitchFamily="34" charset="0"/>
              </a:rPr>
              <a:t>εργασίας</a:t>
            </a:r>
            <a:r>
              <a:rPr lang="el-GR" sz="2000" dirty="0">
                <a:effectLst/>
                <a:latin typeface="Aptos" panose="020B0004020202020204" pitchFamily="34" charset="0"/>
              </a:rPr>
              <a:t>, </a:t>
            </a:r>
            <a:r>
              <a:rPr lang="el-GR" sz="2000" dirty="0" err="1">
                <a:effectLst/>
                <a:latin typeface="Aptos" panose="020B0004020202020204" pitchFamily="34" charset="0"/>
              </a:rPr>
              <a:t>βάσει</a:t>
            </a:r>
            <a:r>
              <a:rPr lang="el-GR" sz="2000" dirty="0">
                <a:effectLst/>
                <a:latin typeface="Aptos" panose="020B0004020202020204" pitchFamily="34" charset="0"/>
              </a:rPr>
              <a:t> του </a:t>
            </a:r>
            <a:r>
              <a:rPr lang="el-GR" sz="2000" dirty="0" err="1">
                <a:effectLst/>
                <a:latin typeface="Aptos" panose="020B0004020202020204" pitchFamily="34" charset="0"/>
              </a:rPr>
              <a:t>οποίου</a:t>
            </a:r>
            <a:r>
              <a:rPr lang="el-GR" sz="2000" dirty="0">
                <a:effectLst/>
                <a:latin typeface="Aptos" panose="020B0004020202020204" pitchFamily="34" charset="0"/>
              </a:rPr>
              <a:t> οι </a:t>
            </a:r>
            <a:r>
              <a:rPr lang="el-GR" sz="2000" dirty="0" err="1">
                <a:effectLst/>
                <a:latin typeface="Aptos" panose="020B0004020202020204" pitchFamily="34" charset="0"/>
              </a:rPr>
              <a:t>άνδρες</a:t>
            </a:r>
            <a:r>
              <a:rPr lang="el-GR" sz="2000" dirty="0">
                <a:effectLst/>
                <a:latin typeface="Aptos" panose="020B0004020202020204" pitchFamily="34" charset="0"/>
              </a:rPr>
              <a:t> </a:t>
            </a:r>
            <a:r>
              <a:rPr lang="el-GR" sz="2000" dirty="0" err="1">
                <a:effectLst/>
                <a:latin typeface="Aptos" panose="020B0004020202020204" pitchFamily="34" charset="0"/>
              </a:rPr>
              <a:t>κυριαρχούν</a:t>
            </a:r>
            <a:r>
              <a:rPr lang="el-GR" sz="2000" dirty="0">
                <a:effectLst/>
                <a:latin typeface="Aptos" panose="020B0004020202020204" pitchFamily="34" charset="0"/>
              </a:rPr>
              <a:t> στη </a:t>
            </a:r>
            <a:r>
              <a:rPr lang="el-GR" sz="2000" dirty="0" err="1">
                <a:effectLst/>
                <a:latin typeface="Aptos" panose="020B0004020202020204" pitchFamily="34" charset="0"/>
              </a:rPr>
              <a:t>δημόσια</a:t>
            </a:r>
            <a:r>
              <a:rPr lang="el-GR" sz="2000" dirty="0">
                <a:effectLst/>
                <a:latin typeface="Aptos" panose="020B0004020202020204" pitchFamily="34" charset="0"/>
              </a:rPr>
              <a:t> </a:t>
            </a:r>
            <a:r>
              <a:rPr lang="el-GR" sz="2000" dirty="0" err="1">
                <a:effectLst/>
                <a:latin typeface="Aptos" panose="020B0004020202020204" pitchFamily="34" charset="0"/>
              </a:rPr>
              <a:t>σφαίρα</a:t>
            </a:r>
            <a:r>
              <a:rPr lang="el-GR" sz="2000" dirty="0">
                <a:effectLst/>
                <a:latin typeface="Aptos" panose="020B0004020202020204" pitchFamily="34" charset="0"/>
              </a:rPr>
              <a:t> ενώ οι </a:t>
            </a:r>
            <a:r>
              <a:rPr lang="el-GR" sz="2000" dirty="0" err="1">
                <a:effectLst/>
                <a:latin typeface="Aptos" panose="020B0004020202020204" pitchFamily="34" charset="0"/>
              </a:rPr>
              <a:t>γυναίκες</a:t>
            </a:r>
            <a:r>
              <a:rPr lang="el-GR" sz="2000" dirty="0">
                <a:effectLst/>
                <a:latin typeface="Aptos" panose="020B0004020202020204" pitchFamily="34" charset="0"/>
              </a:rPr>
              <a:t> </a:t>
            </a:r>
            <a:r>
              <a:rPr lang="el-GR" sz="2000" dirty="0" err="1">
                <a:effectLst/>
                <a:latin typeface="Aptos" panose="020B0004020202020204" pitchFamily="34" charset="0"/>
              </a:rPr>
              <a:t>περιορίζονται</a:t>
            </a:r>
            <a:r>
              <a:rPr lang="el-GR" sz="2000" dirty="0">
                <a:effectLst/>
                <a:latin typeface="Aptos" panose="020B0004020202020204" pitchFamily="34" charset="0"/>
              </a:rPr>
              <a:t> κατά </a:t>
            </a:r>
            <a:r>
              <a:rPr lang="el-GR" sz="2000" dirty="0" err="1">
                <a:latin typeface="Aptos" panose="020B0004020202020204" pitchFamily="34" charset="0"/>
              </a:rPr>
              <a:t>κ</a:t>
            </a:r>
            <a:r>
              <a:rPr lang="el-GR" sz="2000" dirty="0" err="1">
                <a:effectLst/>
                <a:latin typeface="Aptos" panose="020B0004020202020204" pitchFamily="34" charset="0"/>
              </a:rPr>
              <a:t>ανόνα</a:t>
            </a:r>
            <a:r>
              <a:rPr lang="el-GR" sz="2000" dirty="0">
                <a:effectLst/>
                <a:latin typeface="Aptos" panose="020B0004020202020204" pitchFamily="34" charset="0"/>
              </a:rPr>
              <a:t> στην ιδιωτική </a:t>
            </a:r>
            <a:r>
              <a:rPr lang="el-GR" sz="2000" dirty="0" err="1">
                <a:effectLst/>
                <a:latin typeface="Aptos" panose="020B0004020202020204" pitchFamily="34" charset="0"/>
              </a:rPr>
              <a:t>σφαίρα</a:t>
            </a:r>
            <a:r>
              <a:rPr lang="el-GR" sz="2000" dirty="0">
                <a:effectLst/>
                <a:latin typeface="Aptos" panose="020B0004020202020204" pitchFamily="34" charset="0"/>
              </a:rPr>
              <a:t>, εξυπηρετεί τα οικονομικά </a:t>
            </a:r>
            <a:r>
              <a:rPr lang="el-GR" sz="2000" dirty="0" err="1">
                <a:effectLst/>
                <a:latin typeface="Aptos" panose="020B0004020202020204" pitchFamily="34" charset="0"/>
              </a:rPr>
              <a:t>συμφέροντα</a:t>
            </a:r>
            <a:r>
              <a:rPr lang="el-GR" sz="2000" dirty="0">
                <a:effectLst/>
                <a:latin typeface="Aptos" panose="020B0004020202020204" pitchFamily="34" charset="0"/>
              </a:rPr>
              <a:t> του καπιταλισμού </a:t>
            </a:r>
            <a:r>
              <a:rPr lang="el-GR" sz="2000" dirty="0" err="1">
                <a:effectLst/>
                <a:latin typeface="Aptos" panose="020B0004020202020204" pitchFamily="34" charset="0"/>
              </a:rPr>
              <a:t>ποικιλοτρόπως</a:t>
            </a:r>
            <a:r>
              <a:rPr lang="el-GR" sz="2000" dirty="0">
                <a:effectLst/>
                <a:latin typeface="Aptos" panose="020B0004020202020204" pitchFamily="34" charset="0"/>
              </a:rPr>
              <a:t>. </a:t>
            </a:r>
          </a:p>
          <a:p>
            <a:r>
              <a:rPr lang="el-GR" sz="2000" dirty="0" err="1">
                <a:latin typeface="Aptos" panose="020B0004020202020204" pitchFamily="34" charset="0"/>
              </a:rPr>
              <a:t>Έμφυλες</a:t>
            </a:r>
            <a:r>
              <a:rPr lang="el-GR" sz="2000" dirty="0">
                <a:latin typeface="Aptos" panose="020B0004020202020204" pitchFamily="34" charset="0"/>
              </a:rPr>
              <a:t> προκαταλήψεις στο εννοιολογικό πλαίσιο της συμβατικής πολιτικής οικονομίας: κριτική στην ιδέα ότι οι άνθρωποι είναι ορθολογικά και ιδιοτελή όντα που </a:t>
            </a:r>
            <a:r>
              <a:rPr lang="el-GR" sz="2000" dirty="0" err="1">
                <a:effectLst/>
                <a:latin typeface="Aptos" panose="020B0004020202020204" pitchFamily="34" charset="0"/>
              </a:rPr>
              <a:t>επιζητούν</a:t>
            </a:r>
            <a:r>
              <a:rPr lang="el-GR" sz="2000" dirty="0">
                <a:effectLst/>
                <a:latin typeface="Aptos" panose="020B0004020202020204" pitchFamily="34" charset="0"/>
              </a:rPr>
              <a:t> την </a:t>
            </a:r>
            <a:r>
              <a:rPr lang="el-GR" sz="2000" dirty="0" err="1">
                <a:effectLst/>
                <a:latin typeface="Aptos" panose="020B0004020202020204" pitchFamily="34" charset="0"/>
              </a:rPr>
              <a:t>απόλαυση</a:t>
            </a:r>
            <a:r>
              <a:rPr lang="el-GR" sz="2000" dirty="0">
                <a:effectLst/>
                <a:latin typeface="Aptos" panose="020B0004020202020204" pitchFamily="34" charset="0"/>
              </a:rPr>
              <a:t> με τη μορφή της </a:t>
            </a:r>
            <a:r>
              <a:rPr lang="el-GR" sz="2000" dirty="0" err="1">
                <a:effectLst/>
                <a:latin typeface="Aptos" panose="020B0004020202020204" pitchFamily="34" charset="0"/>
              </a:rPr>
              <a:t>κατανάλωσης</a:t>
            </a:r>
            <a:r>
              <a:rPr lang="el-GR" sz="2000" dirty="0">
                <a:effectLst/>
                <a:latin typeface="Aptos" panose="020B0004020202020204" pitchFamily="34" charset="0"/>
              </a:rPr>
              <a:t> </a:t>
            </a:r>
            <a:r>
              <a:rPr lang="el-GR" sz="2000" dirty="0" err="1">
                <a:effectLst/>
                <a:latin typeface="Aptos" panose="020B0004020202020204" pitchFamily="34" charset="0"/>
              </a:rPr>
              <a:t>υλικών</a:t>
            </a:r>
            <a:r>
              <a:rPr lang="el-GR" sz="2000" dirty="0">
                <a:effectLst/>
                <a:latin typeface="Aptos" panose="020B0004020202020204" pitchFamily="34" charset="0"/>
              </a:rPr>
              <a:t> </a:t>
            </a:r>
            <a:r>
              <a:rPr lang="el-GR" sz="2000" dirty="0" err="1">
                <a:effectLst/>
                <a:latin typeface="Aptos" panose="020B0004020202020204" pitchFamily="34" charset="0"/>
              </a:rPr>
              <a:t>αγαθών</a:t>
            </a:r>
            <a:r>
              <a:rPr lang="el-GR" sz="2000" dirty="0">
                <a:effectLst/>
                <a:latin typeface="Aptos" panose="020B0004020202020204" pitchFamily="34" charset="0"/>
              </a:rPr>
              <a:t> γιατί έχει κατασκευαστεί με ανδροκρατικές παραδοχές που ενσωματώνουν τον εγωισμό και τον ανταγωνισμό. </a:t>
            </a:r>
          </a:p>
          <a:p>
            <a:r>
              <a:rPr lang="el-GR" sz="2000" dirty="0">
                <a:latin typeface="Aptos" panose="020B0004020202020204" pitchFamily="34" charset="0"/>
              </a:rPr>
              <a:t>Η αναδιάρθρωση της οικονομίας λόγω της παγκοσμιοποίησης έχει προκαλέσει:  </a:t>
            </a:r>
          </a:p>
          <a:p>
            <a:r>
              <a:rPr lang="el-GR" sz="2000" dirty="0">
                <a:latin typeface="Aptos" panose="020B0004020202020204" pitchFamily="34" charset="0"/>
              </a:rPr>
              <a:t>«Εκθήλυνση της εργασίας» σε παγκόσμιο επίπεδο (ο αριθμός των γυναικών σε θέσεις έμμισθης εργασίας έχει αυξηθεί, το ίδιο όμως και η ευπάθεια και η εκμετάλλευσή τους).</a:t>
            </a:r>
          </a:p>
          <a:p>
            <a:r>
              <a:rPr lang="el-GR" sz="2000" dirty="0">
                <a:latin typeface="Aptos" panose="020B0004020202020204" pitchFamily="34" charset="0"/>
              </a:rPr>
              <a:t>«Εκθήλυνση της μετανάστευσης.</a:t>
            </a:r>
          </a:p>
          <a:p>
            <a:r>
              <a:rPr lang="el-GR" sz="2000" dirty="0">
                <a:latin typeface="Aptos" panose="020B0004020202020204" pitchFamily="34" charset="0"/>
              </a:rPr>
              <a:t>Εκτόξευση της βιομηχανίας του σεξ.</a:t>
            </a:r>
          </a:p>
          <a:p>
            <a:endParaRPr lang="el-GR" sz="2000" dirty="0">
              <a:latin typeface="Aptos" panose="020B0004020202020204" pitchFamily="34" charset="0"/>
            </a:endParaRPr>
          </a:p>
        </p:txBody>
      </p:sp>
      <p:sp>
        <p:nvSpPr>
          <p:cNvPr id="4" name="TextBox 3">
            <a:extLst>
              <a:ext uri="{FF2B5EF4-FFF2-40B4-BE49-F238E27FC236}">
                <a16:creationId xmlns:a16="http://schemas.microsoft.com/office/drawing/2014/main" id="{1D1AF85D-D9BD-EC41-7F93-1B0E6548D0F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699125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BCE0-ABB3-223F-D7F2-B8F0F6F37042}"/>
              </a:ext>
            </a:extLst>
          </p:cNvPr>
          <p:cNvSpPr>
            <a:spLocks noGrp="1"/>
          </p:cNvSpPr>
          <p:nvPr>
            <p:ph type="title"/>
          </p:nvPr>
        </p:nvSpPr>
        <p:spPr>
          <a:xfrm>
            <a:off x="838200" y="436375"/>
            <a:ext cx="10515600" cy="1325563"/>
          </a:xfrm>
        </p:spPr>
        <p:txBody>
          <a:bodyPr>
            <a:normAutofit fontScale="90000"/>
          </a:bodyPr>
          <a:lstStyle/>
          <a:p>
            <a:r>
              <a:rPr lang="el-GR" dirty="0">
                <a:latin typeface="Aptos" panose="020B0004020202020204" pitchFamily="34" charset="0"/>
              </a:rPr>
              <a:t>Προσέγγιση της </a:t>
            </a:r>
            <a:r>
              <a:rPr lang="el-GR" dirty="0" err="1">
                <a:latin typeface="Aptos" panose="020B0004020202020204" pitchFamily="34" charset="0"/>
              </a:rPr>
              <a:t>εμφυλοποιημένης</a:t>
            </a:r>
            <a:r>
              <a:rPr lang="el-GR" dirty="0">
                <a:latin typeface="Aptos" panose="020B0004020202020204" pitchFamily="34" charset="0"/>
              </a:rPr>
              <a:t> παγκόσμιας πολιτικής με αναφορά στην </a:t>
            </a:r>
            <a:r>
              <a:rPr lang="el-GR" dirty="0" err="1">
                <a:latin typeface="Aptos" panose="020B0004020202020204" pitchFamily="34" charset="0"/>
              </a:rPr>
              <a:t>κουίρ</a:t>
            </a:r>
            <a:r>
              <a:rPr lang="el-GR" dirty="0">
                <a:latin typeface="Aptos" panose="020B0004020202020204" pitchFamily="34" charset="0"/>
              </a:rPr>
              <a:t> θεωρία και </a:t>
            </a:r>
            <a:br>
              <a:rPr lang="el-GR" dirty="0">
                <a:latin typeface="Aptos" panose="020B0004020202020204" pitchFamily="34" charset="0"/>
              </a:rPr>
            </a:br>
            <a:r>
              <a:rPr lang="el-GR" dirty="0">
                <a:latin typeface="Aptos" panose="020B0004020202020204" pitchFamily="34" charset="0"/>
              </a:rPr>
              <a:t>τη </a:t>
            </a:r>
            <a:r>
              <a:rPr lang="el-GR" dirty="0" err="1">
                <a:latin typeface="Aptos" panose="020B0004020202020204" pitchFamily="34" charset="0"/>
              </a:rPr>
              <a:t>μεταποικιακή</a:t>
            </a:r>
            <a:r>
              <a:rPr lang="el-GR" dirty="0">
                <a:latin typeface="Aptos" panose="020B0004020202020204" pitchFamily="34" charset="0"/>
              </a:rPr>
              <a:t> θεωρία</a:t>
            </a:r>
          </a:p>
        </p:txBody>
      </p:sp>
      <p:sp>
        <p:nvSpPr>
          <p:cNvPr id="3" name="Content Placeholder 2">
            <a:extLst>
              <a:ext uri="{FF2B5EF4-FFF2-40B4-BE49-F238E27FC236}">
                <a16:creationId xmlns:a16="http://schemas.microsoft.com/office/drawing/2014/main" id="{5BDE1298-9BE2-E47A-2056-090505EDF058}"/>
              </a:ext>
            </a:extLst>
          </p:cNvPr>
          <p:cNvSpPr>
            <a:spLocks noGrp="1"/>
          </p:cNvSpPr>
          <p:nvPr>
            <p:ph idx="1"/>
          </p:nvPr>
        </p:nvSpPr>
        <p:spPr>
          <a:xfrm>
            <a:off x="838200" y="2039375"/>
            <a:ext cx="10515600" cy="4351338"/>
          </a:xfrm>
        </p:spPr>
        <p:txBody>
          <a:bodyPr>
            <a:normAutofit/>
          </a:bodyPr>
          <a:lstStyle/>
          <a:p>
            <a:r>
              <a:rPr lang="el-GR" sz="2400" noProof="1">
                <a:latin typeface="Aptos" panose="020B0004020202020204" pitchFamily="34" charset="0"/>
              </a:rPr>
              <a:t>H Cynthia Weber (2016), με το βιβλίο της </a:t>
            </a:r>
            <a:r>
              <a:rPr lang="el-GR" sz="2400" i="1" noProof="1">
                <a:latin typeface="Aptos" panose="020B0004020202020204" pitchFamily="34" charset="0"/>
              </a:rPr>
              <a:t>Queer International Relations, αναδεικνύει </a:t>
            </a:r>
            <a:r>
              <a:rPr lang="el-GR" sz="2400" noProof="1">
                <a:effectLst/>
                <a:latin typeface="Aptos" panose="020B0004020202020204" pitchFamily="34" charset="0"/>
              </a:rPr>
              <a:t>μια πιο κουίρ προσέγγιση στην παγκόσμια πολιτική έχει εν μέρει να κάνει με την αναγνώριση ότι οι μονολιθικές και δυαδικές κοινωνικές μορφές σπανίως περιγράφουν με ακρίβεια τον κοινωνικό κόσμο. </a:t>
            </a:r>
            <a:endParaRPr lang="el-GR" sz="2400" noProof="1">
              <a:latin typeface="Aptos" panose="020B0004020202020204" pitchFamily="34" charset="0"/>
            </a:endParaRPr>
          </a:p>
          <a:p>
            <a:r>
              <a:rPr lang="el-GR" sz="2400" noProof="1">
                <a:effectLst/>
                <a:latin typeface="Aptos" panose="020B0004020202020204" pitchFamily="34" charset="0"/>
              </a:rPr>
              <a:t>Η Jasbir Puar, για παράδειγμα, εφαρμόζει μια κουίρ προσέγγιση με αναφορές στη μεταποικιακή θεωρία στις αναλύσεις της για τον «πόλεμο κατά της τρομοκρατίας» και αναδεικνύει μια ποικιλία εμφυλοποιημένων και φυλετικοποιημένων φαινομένων που αφορούν το πρακτικό σκέλος και την αναπαράσταση αυτής της σύγκρουσης</a:t>
            </a:r>
            <a:r>
              <a:rPr lang="el-GR" sz="2400" noProof="1">
                <a:latin typeface="Aptos" panose="020B0004020202020204" pitchFamily="34" charset="0"/>
              </a:rPr>
              <a:t>, π.χ. οι ισλαμιστές τρομοκράτες συχνά αναπαριστώνται στη Δύση ως σεξουαλικά  «αποκλίνοντες», θυμωμένοι,  «τερατώδεις». </a:t>
            </a:r>
          </a:p>
          <a:p>
            <a:pPr marL="0" indent="0">
              <a:buNone/>
            </a:pPr>
            <a:endParaRPr lang="el-GR" sz="2400" noProof="1">
              <a:latin typeface="Aptos" panose="020B0004020202020204" pitchFamily="34" charset="0"/>
            </a:endParaRPr>
          </a:p>
        </p:txBody>
      </p:sp>
      <p:sp>
        <p:nvSpPr>
          <p:cNvPr id="4" name="TextBox 3">
            <a:extLst>
              <a:ext uri="{FF2B5EF4-FFF2-40B4-BE49-F238E27FC236}">
                <a16:creationId xmlns:a16="http://schemas.microsoft.com/office/drawing/2014/main" id="{BE338DFA-976D-77A0-9D17-1D7E071FE2E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689907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latin typeface="Aptos" panose="020B0004020202020204" pitchFamily="34" charset="0"/>
              </a:rPr>
              <a:t>Κεφάλαιο 18</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latin typeface="Aptos Display" panose="020B0004020202020204" pitchFamily="34" charset="0"/>
              </a:rPr>
              <a:t>Γυναίκες, φύλο και σεξουαλικότητα                         στην παγκόσμια πολιτική</a:t>
            </a:r>
          </a:p>
        </p:txBody>
      </p:sp>
      <p:sp>
        <p:nvSpPr>
          <p:cNvPr id="4" name="TextBox 3">
            <a:extLst>
              <a:ext uri="{FF2B5EF4-FFF2-40B4-BE49-F238E27FC236}">
                <a16:creationId xmlns:a16="http://schemas.microsoft.com/office/drawing/2014/main" id="{DC94EBA6-664A-49B7-B316-7F31B8BA89C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DFC88-EB32-6501-9B22-48AB2ACA8CE7}"/>
              </a:ext>
            </a:extLst>
          </p:cNvPr>
          <p:cNvSpPr>
            <a:spLocks noGrp="1"/>
          </p:cNvSpPr>
          <p:nvPr>
            <p:ph type="title"/>
          </p:nvPr>
        </p:nvSpPr>
        <p:spPr>
          <a:xfrm>
            <a:off x="838200" y="121690"/>
            <a:ext cx="10515600" cy="1325563"/>
          </a:xfrm>
        </p:spPr>
        <p:txBody>
          <a:bodyPr/>
          <a:lstStyle/>
          <a:p>
            <a:r>
              <a:rPr lang="el-GR" dirty="0">
                <a:latin typeface="Aptos" panose="020B0004020202020204" pitchFamily="34" charset="0"/>
              </a:rPr>
              <a:t>Φεμινιστική σκέψη και φεμινιστικό κίνημα</a:t>
            </a:r>
            <a:endParaRPr lang="en-GR" dirty="0">
              <a:latin typeface="Aptos" panose="020B0004020202020204" pitchFamily="34" charset="0"/>
            </a:endParaRPr>
          </a:p>
        </p:txBody>
      </p:sp>
      <p:sp>
        <p:nvSpPr>
          <p:cNvPr id="3" name="Content Placeholder 2">
            <a:extLst>
              <a:ext uri="{FF2B5EF4-FFF2-40B4-BE49-F238E27FC236}">
                <a16:creationId xmlns:a16="http://schemas.microsoft.com/office/drawing/2014/main" id="{B182EC4C-0DE9-BCB7-D9D8-D3D291F09EDD}"/>
              </a:ext>
            </a:extLst>
          </p:cNvPr>
          <p:cNvSpPr>
            <a:spLocks noGrp="1"/>
          </p:cNvSpPr>
          <p:nvPr>
            <p:ph idx="1"/>
          </p:nvPr>
        </p:nvSpPr>
        <p:spPr>
          <a:xfrm>
            <a:off x="838200" y="1447253"/>
            <a:ext cx="10515600" cy="4351338"/>
          </a:xfrm>
        </p:spPr>
        <p:txBody>
          <a:bodyPr>
            <a:noAutofit/>
          </a:bodyPr>
          <a:lstStyle/>
          <a:p>
            <a:r>
              <a:rPr lang="el-GR" sz="2000" kern="100" dirty="0">
                <a:effectLst/>
                <a:latin typeface="Aptos" panose="020B0004020202020204" pitchFamily="34" charset="0"/>
                <a:ea typeface="Calibri" panose="020F0502020204030204" pitchFamily="34" charset="0"/>
                <a:cs typeface="Times New Roman" panose="02020603050405020304" pitchFamily="18" charset="0"/>
              </a:rPr>
              <a:t>Ο φεμινισμός μπορεί να θεωρηθεί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μια ολοκληρωμένη προσέγγιση θεωρίας και πρακτικής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σύμφωνα με την οποία οι θεωρητικές έννοιες συγκροτούνται με αναφορά  στη βιωμένη εμπειρία, ενώ σκοπός της θεωρίας είναι να αλλάξει αυτή την εμπειρία.</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Η φεμινιστική θεωρία και ο φεμινιστικός ακτιβισμός έκαναν την εμφάνισή τους στο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πεδίο των διεθνών σχέσεων</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στα τέλη της δεκαετίας του 1980.</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el-GR" sz="2000" kern="100" dirty="0">
                <a:latin typeface="Aptos" panose="020B0004020202020204" pitchFamily="34" charset="0"/>
                <a:ea typeface="Calibri" panose="020F0502020204030204" pitchFamily="34" charset="0"/>
                <a:cs typeface="Times New Roman" panose="02020603050405020304" pitchFamily="18" charset="0"/>
              </a:rPr>
              <a:t>Η</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περίοδος αυτή σηματοδότησε τη μετάβαση από το δεύτερο στο τρίτο κύμα της φεμινιστικής σκέψης και των αντίστοιχων κινημάτων.</a:t>
            </a:r>
          </a:p>
          <a:p>
            <a:pPr algn="just">
              <a:lnSpc>
                <a:spcPct val="107000"/>
              </a:lnSpc>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Κύματα φεμινισμού</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Bef>
                <a:spcPts val="0"/>
              </a:spcBef>
              <a:buFont typeface="Wingdings" pitchFamily="2" charset="2"/>
              <a:buChar char="Ø"/>
            </a:pP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1</a:t>
            </a:r>
            <a:r>
              <a:rPr lang="el-GR" sz="2000" b="1" kern="100" baseline="30000" dirty="0">
                <a:effectLst/>
                <a:latin typeface="Aptos" panose="020B0004020202020204" pitchFamily="34" charset="0"/>
                <a:ea typeface="Calibri" panose="020F0502020204030204" pitchFamily="34" charset="0"/>
                <a:cs typeface="Times New Roman" panose="02020603050405020304" pitchFamily="18" charset="0"/>
              </a:rPr>
              <a:t>ο</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 κύμα</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κίνημα για την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απελευθέρωση</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των</a:t>
            </a:r>
            <a:r>
              <a:rPr lang="el-GR" sz="2000" i="1" kern="100" dirty="0">
                <a:effectLst/>
                <a:latin typeface="Aptos" panose="020B0004020202020204" pitchFamily="34" charset="0"/>
                <a:ea typeface="Calibri" panose="020F0502020204030204" pitchFamily="34" charset="0"/>
                <a:cs typeface="Times New Roman" panose="02020603050405020304" pitchFamily="18" charset="0"/>
              </a:rPr>
              <a:t> γυναικών </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(δικαίωμα ψήφου, ιδιοκτησίας).</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Bef>
                <a:spcPts val="0"/>
              </a:spcBef>
              <a:buFont typeface="Wingdings" pitchFamily="2" charset="2"/>
              <a:buChar char="Ø"/>
            </a:pP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2</a:t>
            </a:r>
            <a:r>
              <a:rPr lang="el-GR" sz="2000" b="1" kern="100" baseline="30000" dirty="0">
                <a:effectLst/>
                <a:latin typeface="Aptos" panose="020B0004020202020204" pitchFamily="34" charset="0"/>
                <a:ea typeface="Calibri" panose="020F0502020204030204" pitchFamily="34" charset="0"/>
                <a:cs typeface="Times New Roman" panose="02020603050405020304" pitchFamily="18" charset="0"/>
              </a:rPr>
              <a:t>ο</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 κύμα</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ριζοσπαστικού» και σοσιαλιστικού </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(ισότητα, ενάντια στην προκατάληψη).</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lgn="just">
              <a:lnSpc>
                <a:spcPct val="107000"/>
              </a:lnSpc>
              <a:spcBef>
                <a:spcPts val="0"/>
              </a:spcBef>
              <a:buFont typeface="Wingdings" pitchFamily="2" charset="2"/>
              <a:buChar char="Ø"/>
            </a:pP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3</a:t>
            </a:r>
            <a:r>
              <a:rPr lang="el-GR" sz="2000" b="1" kern="100" baseline="30000" dirty="0">
                <a:effectLst/>
                <a:latin typeface="Aptos" panose="020B0004020202020204" pitchFamily="34" charset="0"/>
                <a:ea typeface="Calibri" panose="020F0502020204030204" pitchFamily="34" charset="0"/>
                <a:cs typeface="Times New Roman" panose="02020603050405020304" pitchFamily="18" charset="0"/>
              </a:rPr>
              <a:t>ο</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 κύμα</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ένα σύνολο προσεγγίσεων εστιασμένων στο </a:t>
            </a:r>
            <a:r>
              <a:rPr lang="el-GR" sz="2000" i="1" kern="100" dirty="0">
                <a:effectLst/>
                <a:latin typeface="Aptos" panose="020B0004020202020204" pitchFamily="34" charset="0"/>
                <a:ea typeface="Calibri" panose="020F0502020204030204" pitchFamily="34" charset="0"/>
                <a:cs typeface="Times New Roman" panose="02020603050405020304" pitchFamily="18" charset="0"/>
              </a:rPr>
              <a:t>φύλο </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και στη σεξουαλικότητα ως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φορέων ανισότητας, περιθωριοποίησης και καταπίεσης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a:t>
            </a:r>
          </a:p>
          <a:p>
            <a:pPr algn="just">
              <a:lnSpc>
                <a:spcPct val="107000"/>
              </a:lnSpc>
              <a:spcBef>
                <a:spcPts val="0"/>
              </a:spcBef>
              <a:buFont typeface="Wingdings" pitchFamily="2" charset="2"/>
              <a:buChar char="Ø"/>
            </a:pPr>
            <a:r>
              <a:rPr lang="el-GR" sz="2000" b="1" kern="100" dirty="0">
                <a:latin typeface="Aptos" panose="020B0004020202020204" pitchFamily="34" charset="0"/>
                <a:ea typeface="Calibri" panose="020F0502020204030204" pitchFamily="34" charset="0"/>
                <a:cs typeface="Times New Roman" panose="02020603050405020304" pitchFamily="18" charset="0"/>
              </a:rPr>
              <a:t>4</a:t>
            </a:r>
            <a:r>
              <a:rPr lang="el-GR" sz="2000" b="1" kern="100" baseline="30000" dirty="0">
                <a:latin typeface="Aptos" panose="020B0004020202020204" pitchFamily="34" charset="0"/>
                <a:ea typeface="Calibri" panose="020F0502020204030204" pitchFamily="34" charset="0"/>
                <a:cs typeface="Times New Roman" panose="02020603050405020304" pitchFamily="18" charset="0"/>
              </a:rPr>
              <a:t>ο</a:t>
            </a:r>
            <a:r>
              <a:rPr lang="el-GR" sz="2000" b="1" kern="100" dirty="0">
                <a:latin typeface="Aptos" panose="020B0004020202020204" pitchFamily="34" charset="0"/>
                <a:ea typeface="Calibri" panose="020F0502020204030204" pitchFamily="34" charset="0"/>
                <a:cs typeface="Times New Roman" panose="02020603050405020304" pitchFamily="18" charset="0"/>
              </a:rPr>
              <a:t> κύμα: </a:t>
            </a:r>
            <a:r>
              <a:rPr lang="el-GR" sz="2000" kern="100" dirty="0">
                <a:latin typeface="Aptos" panose="020B0004020202020204" pitchFamily="34" charset="0"/>
                <a:ea typeface="Calibri" panose="020F0502020204030204" pitchFamily="34" charset="0"/>
                <a:cs typeface="Times New Roman" panose="02020603050405020304" pitchFamily="18" charset="0"/>
              </a:rPr>
              <a:t>από τις αρχές του 2010, χ</a:t>
            </a:r>
            <a:r>
              <a:rPr lang="el-GR" sz="2000" dirty="0">
                <a:latin typeface="Aptos" panose="020B0004020202020204" pitchFamily="34" charset="0"/>
              </a:rPr>
              <a:t>αρακτηρίζεται από τη </a:t>
            </a:r>
            <a:r>
              <a:rPr lang="el-GR" sz="2000" b="1" dirty="0">
                <a:latin typeface="Aptos" panose="020B0004020202020204" pitchFamily="34" charset="0"/>
              </a:rPr>
              <a:t>χρήση της τεχνολογίας και των μέσων κοινωνικής δικτύωσης</a:t>
            </a:r>
            <a:r>
              <a:rPr lang="el-GR" sz="2000" dirty="0">
                <a:latin typeface="Aptos" panose="020B0004020202020204" pitchFamily="34" charset="0"/>
              </a:rPr>
              <a:t> για την προώθηση της ισότητας των φύλων και την καταπολέμηση της </a:t>
            </a:r>
            <a:r>
              <a:rPr lang="el-GR" sz="2000" dirty="0" err="1">
                <a:latin typeface="Aptos" panose="020B0004020202020204" pitchFamily="34" charset="0"/>
              </a:rPr>
              <a:t>έμφυλης</a:t>
            </a:r>
            <a:r>
              <a:rPr lang="el-GR" sz="2000" dirty="0">
                <a:latin typeface="Aptos" panose="020B0004020202020204" pitchFamily="34" charset="0"/>
              </a:rPr>
              <a:t> βίας και των διακρίσεων.</a:t>
            </a:r>
            <a:endParaRPr lang="en-GR" sz="2000" b="1" kern="100" dirty="0">
              <a:effectLst/>
              <a:latin typeface="Aptos" panose="020B000402020202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79D7AE04-C430-BF10-4C8D-0D5D43B96D3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76017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F48E7-9837-7E63-E01F-D2D8FE5B9640}"/>
              </a:ext>
            </a:extLst>
          </p:cNvPr>
          <p:cNvSpPr>
            <a:spLocks noGrp="1"/>
          </p:cNvSpPr>
          <p:nvPr>
            <p:ph type="title"/>
          </p:nvPr>
        </p:nvSpPr>
        <p:spPr/>
        <p:txBody>
          <a:bodyPr/>
          <a:lstStyle/>
          <a:p>
            <a:r>
              <a:rPr lang="el-GR" dirty="0">
                <a:latin typeface="Aptos" panose="020B0004020202020204" pitchFamily="34" charset="0"/>
              </a:rPr>
              <a:t>Τι είναι το φύλο; </a:t>
            </a:r>
            <a:endParaRPr lang="en-GR" dirty="0">
              <a:latin typeface="Aptos" panose="020B0004020202020204" pitchFamily="34" charset="0"/>
            </a:endParaRPr>
          </a:p>
        </p:txBody>
      </p:sp>
      <p:sp>
        <p:nvSpPr>
          <p:cNvPr id="3" name="Content Placeholder 2">
            <a:extLst>
              <a:ext uri="{FF2B5EF4-FFF2-40B4-BE49-F238E27FC236}">
                <a16:creationId xmlns:a16="http://schemas.microsoft.com/office/drawing/2014/main" id="{2B080E3C-16E2-EE94-FA21-8236FB9D52C3}"/>
              </a:ext>
            </a:extLst>
          </p:cNvPr>
          <p:cNvSpPr>
            <a:spLocks noGrp="1"/>
          </p:cNvSpPr>
          <p:nvPr>
            <p:ph idx="1"/>
          </p:nvPr>
        </p:nvSpPr>
        <p:spPr>
          <a:xfrm>
            <a:off x="838200" y="1368425"/>
            <a:ext cx="10515600" cy="4351338"/>
          </a:xfrm>
        </p:spPr>
        <p:txBody>
          <a:bodyPr>
            <a:noAutofit/>
          </a:bodyPr>
          <a:lstStyle/>
          <a:p>
            <a:pPr lvl="0">
              <a:lnSpc>
                <a:spcPct val="107000"/>
              </a:lnSpc>
              <a:spcBef>
                <a:spcPts val="0"/>
              </a:spcBef>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Οι υπέρμαχοι του φεμινισμού διαφέρουν όσον αφορά τον βαθμό στον οποίο θεωρούν ότι το φύλο αποτελεί κοινωνική κατασκευή, και αυτό παραμένει μία από τις βασικές διαχωριστικές γραμμές στο εσωτερικό του φεμινιστικού κινήματος.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lvl="0">
              <a:lnSpc>
                <a:spcPct val="107000"/>
              </a:lnSpc>
              <a:spcBef>
                <a:spcPts val="0"/>
              </a:spcBef>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Το ζήτημα που απασχολούσε τις φεμινίστριες του πρώτου κύματος ήταν οι γυναίκες, όχι το φύλο.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lvl="0">
              <a:lnSpc>
                <a:spcPct val="107000"/>
              </a:lnSpc>
              <a:spcBef>
                <a:spcPts val="0"/>
              </a:spcBef>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Ορισμένες εκπρόσωποι του δεύτερου κύματος, όπως η </a:t>
            </a:r>
            <a:r>
              <a:rPr lang="en-US" sz="2000" kern="100" dirty="0">
                <a:effectLst/>
                <a:latin typeface="Aptos" panose="020B0004020202020204" pitchFamily="34" charset="0"/>
                <a:ea typeface="Calibri" panose="020F0502020204030204" pitchFamily="34" charset="0"/>
                <a:cs typeface="Times New Roman" panose="02020603050405020304" pitchFamily="18" charset="0"/>
              </a:rPr>
              <a:t>Simone de Beauvoir</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που υποστήριξε ότι «Γυναίκα δεν γεννιέσαι, αλλά γίνεσαι» (1973), περιέγραψαν το φύλο ως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κοινωνική κατασκευή</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lvl="0">
              <a:lnSpc>
                <a:spcPct val="107000"/>
              </a:lnSpc>
              <a:spcBef>
                <a:spcPts val="0"/>
              </a:spcBef>
            </a:pPr>
            <a:r>
              <a:rPr lang="el-GR" sz="2000" kern="100" dirty="0">
                <a:latin typeface="Aptos" panose="020B0004020202020204" pitchFamily="34" charset="0"/>
                <a:ea typeface="Calibri" panose="020F0502020204030204" pitchFamily="34" charset="0"/>
                <a:cs typeface="Times New Roman" panose="02020603050405020304" pitchFamily="18" charset="0"/>
              </a:rPr>
              <a:t>Μ</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εταγενέστερες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ριζοσπάστριες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φεμινίστριες του δεύτερου κύματος επικεντρώθηκαν καταφανώς στις περιθωριοποιημένες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σεξουαλικότητες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και στα δικαιώματα των ομοφυλόφιλων ανδρών και γυναικών.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lvl="0">
              <a:lnSpc>
                <a:spcPct val="107000"/>
              </a:lnSpc>
              <a:spcBef>
                <a:spcPts val="0"/>
              </a:spcBef>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Αλλά ήταν η συμβολή του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μεταδομιστικού</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και του διαθεματικού φεμινισμού του τρίτου κύματος που ενσωμάτωσε το φύλο πλήρως στις φεμινιστικές αναλύσεις, και ειδικά η συμβολή της </a:t>
            </a:r>
            <a:r>
              <a:rPr lang="en-US" sz="2000" b="1" kern="100" dirty="0">
                <a:effectLst/>
                <a:latin typeface="Aptos" panose="020B0004020202020204" pitchFamily="34" charset="0"/>
                <a:ea typeface="Calibri" panose="020F0502020204030204" pitchFamily="34" charset="0"/>
                <a:cs typeface="Times New Roman" panose="02020603050405020304" pitchFamily="18" charset="0"/>
              </a:rPr>
              <a:t>Judith Butler</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(1990), η οποία όρισε το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φύλο ως «</a:t>
            </a:r>
            <a:r>
              <a:rPr lang="el-GR" sz="2000" b="1" kern="100" dirty="0" err="1">
                <a:effectLst/>
                <a:latin typeface="Aptos" panose="020B0004020202020204" pitchFamily="34" charset="0"/>
                <a:ea typeface="Calibri" panose="020F0502020204030204" pitchFamily="34" charset="0"/>
                <a:cs typeface="Times New Roman" panose="02020603050405020304" pitchFamily="18" charset="0"/>
              </a:rPr>
              <a:t>επιτελεστικό</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κάτι που υποδυόμαστε μέσω εμπεδωμένων τρόπων ένδυσης, ομιλίας, συμπεριφοράς και της γενικότερης στάσης του ατόμου</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a:spcBef>
                <a:spcPts val="0"/>
              </a:spcBef>
            </a:pPr>
            <a:endParaRPr lang="en-GR" sz="2000" dirty="0">
              <a:latin typeface="Aptos" panose="020B0004020202020204" pitchFamily="34" charset="0"/>
            </a:endParaRPr>
          </a:p>
        </p:txBody>
      </p:sp>
      <p:sp>
        <p:nvSpPr>
          <p:cNvPr id="4" name="TextBox 3">
            <a:extLst>
              <a:ext uri="{FF2B5EF4-FFF2-40B4-BE49-F238E27FC236}">
                <a16:creationId xmlns:a16="http://schemas.microsoft.com/office/drawing/2014/main" id="{C765F2F5-3B33-D4E2-D373-E9E1707CF14D}"/>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48463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83999-C171-9BC8-5049-7DA159781A3F}"/>
              </a:ext>
            </a:extLst>
          </p:cNvPr>
          <p:cNvSpPr>
            <a:spLocks noGrp="1"/>
          </p:cNvSpPr>
          <p:nvPr>
            <p:ph type="title"/>
          </p:nvPr>
        </p:nvSpPr>
        <p:spPr>
          <a:xfrm>
            <a:off x="838200" y="301625"/>
            <a:ext cx="10515600" cy="1325563"/>
          </a:xfrm>
        </p:spPr>
        <p:txBody>
          <a:bodyPr>
            <a:normAutofit/>
          </a:bodyPr>
          <a:lstStyle/>
          <a:p>
            <a:r>
              <a:rPr lang="el-GR" sz="4200" dirty="0">
                <a:latin typeface="Aptos" panose="020B0004020202020204" pitchFamily="34" charset="0"/>
              </a:rPr>
              <a:t>«</a:t>
            </a:r>
            <a:r>
              <a:rPr lang="el-GR" sz="4200" dirty="0" err="1">
                <a:latin typeface="Aptos" panose="020B0004020202020204" pitchFamily="34" charset="0"/>
              </a:rPr>
              <a:t>Έμφυλες</a:t>
            </a:r>
            <a:r>
              <a:rPr lang="el-GR" sz="4200" dirty="0">
                <a:latin typeface="Aptos" panose="020B0004020202020204" pitchFamily="34" charset="0"/>
              </a:rPr>
              <a:t> θεωρήσεις» της παγκόσμιας πολιτικής: Εμπειρικός φεμινισμός</a:t>
            </a:r>
            <a:endParaRPr lang="en-GR" sz="4200" dirty="0">
              <a:latin typeface="Aptos" panose="020B0004020202020204" pitchFamily="34" charset="0"/>
            </a:endParaRPr>
          </a:p>
        </p:txBody>
      </p:sp>
      <p:sp>
        <p:nvSpPr>
          <p:cNvPr id="3" name="Content Placeholder 2">
            <a:extLst>
              <a:ext uri="{FF2B5EF4-FFF2-40B4-BE49-F238E27FC236}">
                <a16:creationId xmlns:a16="http://schemas.microsoft.com/office/drawing/2014/main" id="{55A86843-FE90-D2CA-89F4-24C0C065C90E}"/>
              </a:ext>
            </a:extLst>
          </p:cNvPr>
          <p:cNvSpPr>
            <a:spLocks noGrp="1"/>
          </p:cNvSpPr>
          <p:nvPr>
            <p:ph idx="1"/>
          </p:nvPr>
        </p:nvSpPr>
        <p:spPr>
          <a:xfrm>
            <a:off x="838200" y="1558925"/>
            <a:ext cx="10515600" cy="4351338"/>
          </a:xfrm>
        </p:spPr>
        <p:txBody>
          <a:bodyPr>
            <a:noAutofit/>
          </a:bodyPr>
          <a:lstStyle/>
          <a:p>
            <a:pPr>
              <a:lnSpc>
                <a:spcPct val="100000"/>
              </a:lnSpc>
            </a:pPr>
            <a:r>
              <a:rPr lang="el-GR" sz="1800" dirty="0">
                <a:latin typeface="Aptos" panose="020B0004020202020204" pitchFamily="34" charset="0"/>
                <a:ea typeface="Calibri" panose="020F0502020204030204" pitchFamily="34" charset="0"/>
                <a:cs typeface="Times New Roman" panose="02020603050405020304" pitchFamily="18" charset="0"/>
              </a:rPr>
              <a:t>Κύριο μέλημά του: </a:t>
            </a:r>
            <a:r>
              <a:rPr lang="el-GR" sz="1800" dirty="0">
                <a:effectLst/>
                <a:latin typeface="Aptos" panose="020B0004020202020204" pitchFamily="34" charset="0"/>
                <a:ea typeface="Calibri" panose="020F0502020204030204" pitchFamily="34" charset="0"/>
                <a:cs typeface="Times New Roman" panose="02020603050405020304" pitchFamily="18" charset="0"/>
              </a:rPr>
              <a:t>να προσθέσει τις γυναίκες στα υφιστάμενα αναλυτικά πλαίσια (ενίοτε αυτό το θεωρητικό ρεύμα περιγράφεται ελαφρώς υποτιμητικά με τη φράση «προσθέστε τις γυναίκες και ανακατέψτε»). </a:t>
            </a:r>
          </a:p>
          <a:p>
            <a:pPr>
              <a:lnSpc>
                <a:spcPct val="100000"/>
              </a:lnSpc>
            </a:pPr>
            <a:r>
              <a:rPr lang="el-GR" sz="1800" dirty="0">
                <a:latin typeface="Aptos" panose="020B0004020202020204" pitchFamily="34" charset="0"/>
                <a:ea typeface="Calibri" panose="020F0502020204030204" pitchFamily="34" charset="0"/>
                <a:cs typeface="Times New Roman" panose="02020603050405020304" pitchFamily="18" charset="0"/>
              </a:rPr>
              <a:t>Έχει επηρεαστεί από τον φιλελεύθερο φεμινισμό</a:t>
            </a:r>
            <a:endParaRPr lang="el-GR" sz="18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0000"/>
              </a:lnSpc>
            </a:pPr>
            <a:r>
              <a:rPr lang="el-GR" sz="1800" kern="100" dirty="0">
                <a:latin typeface="Aptos" panose="020B0004020202020204" pitchFamily="34" charset="0"/>
                <a:ea typeface="Calibri" panose="020F0502020204030204" pitchFamily="34" charset="0"/>
                <a:cs typeface="Times New Roman" panose="02020603050405020304" pitchFamily="18" charset="0"/>
              </a:rPr>
              <a:t>Ε</a:t>
            </a:r>
            <a:r>
              <a:rPr lang="el-GR" sz="1800" kern="100" dirty="0">
                <a:effectLst/>
                <a:latin typeface="Aptos" panose="020B0004020202020204" pitchFamily="34" charset="0"/>
                <a:ea typeface="Calibri" panose="020F0502020204030204" pitchFamily="34" charset="0"/>
                <a:cs typeface="Times New Roman" panose="02020603050405020304" pitchFamily="18" charset="0"/>
              </a:rPr>
              <a:t>ξετάζει την </a:t>
            </a:r>
            <a:r>
              <a:rPr lang="el-GR" sz="1800" b="1" kern="100" dirty="0" err="1">
                <a:effectLst/>
                <a:latin typeface="Aptos" panose="020B0004020202020204" pitchFamily="34" charset="0"/>
                <a:ea typeface="Calibri" panose="020F0502020204030204" pitchFamily="34" charset="0"/>
                <a:cs typeface="Times New Roman" panose="02020603050405020304" pitchFamily="18" charset="0"/>
              </a:rPr>
              <a:t>υποεκπροσώπηση</a:t>
            </a:r>
            <a:r>
              <a:rPr lang="el-GR" sz="1800" b="1" kern="100" dirty="0">
                <a:effectLst/>
                <a:latin typeface="Aptos" panose="020B0004020202020204" pitchFamily="34" charset="0"/>
                <a:ea typeface="Calibri" panose="020F0502020204030204" pitchFamily="34" charset="0"/>
                <a:cs typeface="Times New Roman" panose="02020603050405020304" pitchFamily="18" charset="0"/>
              </a:rPr>
              <a:t> ή τη μη ικανοποιητική εκπροσώπηση των γυναικών </a:t>
            </a:r>
            <a:r>
              <a:rPr lang="el-GR" sz="1800" kern="100" dirty="0">
                <a:effectLst/>
                <a:latin typeface="Aptos" panose="020B0004020202020204" pitchFamily="34" charset="0"/>
                <a:ea typeface="Calibri" panose="020F0502020204030204" pitchFamily="34" charset="0"/>
                <a:cs typeface="Times New Roman" panose="02020603050405020304" pitchFamily="18" charset="0"/>
              </a:rPr>
              <a:t>σε ένα ακαδημαϊκό πεδίο που συμβατικά επικεντρώνεται σε ανδροκρατούμενους θεσμούς και αντίστοιχες διαδικασίες. </a:t>
            </a:r>
            <a:endParaRPr lang="en-GR" sz="1800" kern="100" dirty="0">
              <a:effectLst/>
              <a:latin typeface="Aptos" panose="020B0004020202020204" pitchFamily="34" charset="0"/>
              <a:ea typeface="Calibri" panose="020F0502020204030204" pitchFamily="34" charset="0"/>
              <a:cs typeface="Times New Roman" panose="02020603050405020304" pitchFamily="18" charset="0"/>
            </a:endParaRPr>
          </a:p>
          <a:p>
            <a:pPr>
              <a:lnSpc>
                <a:spcPct val="100000"/>
              </a:lnSpc>
            </a:pPr>
            <a:r>
              <a:rPr lang="el-GR" sz="1800" kern="100" dirty="0">
                <a:effectLst/>
                <a:latin typeface="Aptos" panose="020B0004020202020204" pitchFamily="34" charset="0"/>
                <a:ea typeface="Calibri" panose="020F0502020204030204" pitchFamily="34" charset="0"/>
                <a:cs typeface="Times New Roman" panose="02020603050405020304" pitchFamily="18" charset="0"/>
              </a:rPr>
              <a:t>Η κριτική που ασκεί στις συμβατικές προσεγγίσεις της διεθνούς πολιτικής συνοψίζεται στο ερώτημα: «</a:t>
            </a:r>
            <a:r>
              <a:rPr lang="el-GR" sz="1800" b="1" kern="100" dirty="0">
                <a:effectLst/>
                <a:latin typeface="Aptos" panose="020B0004020202020204" pitchFamily="34" charset="0"/>
                <a:ea typeface="Calibri" panose="020F0502020204030204" pitchFamily="34" charset="0"/>
                <a:cs typeface="Times New Roman" panose="02020603050405020304" pitchFamily="18" charset="0"/>
              </a:rPr>
              <a:t>Πού είναι οι γυναίκες;</a:t>
            </a:r>
            <a:r>
              <a:rPr lang="el-GR" sz="1800" kern="100" dirty="0">
                <a:effectLst/>
                <a:latin typeface="Aptos" panose="020B0004020202020204" pitchFamily="34" charset="0"/>
                <a:ea typeface="Calibri" panose="020F0502020204030204" pitchFamily="34" charset="0"/>
                <a:cs typeface="Times New Roman" panose="02020603050405020304" pitchFamily="18" charset="0"/>
              </a:rPr>
              <a:t>». </a:t>
            </a:r>
          </a:p>
          <a:p>
            <a:pPr>
              <a:lnSpc>
                <a:spcPct val="100000"/>
              </a:lnSpc>
            </a:pPr>
            <a:r>
              <a:rPr lang="el-GR" sz="1800" kern="100" dirty="0">
                <a:latin typeface="Aptos" panose="020B0004020202020204" pitchFamily="34" charset="0"/>
                <a:ea typeface="Calibri" panose="020F0502020204030204" pitchFamily="34" charset="0"/>
                <a:cs typeface="Times New Roman" panose="02020603050405020304" pitchFamily="18" charset="0"/>
              </a:rPr>
              <a:t>Επηρέασε την ενσωμάτωση της διάστασης του φύλου από τον ΟΗΕ και άλλους οργανισμούς.</a:t>
            </a:r>
          </a:p>
          <a:p>
            <a:pPr>
              <a:lnSpc>
                <a:spcPct val="100000"/>
              </a:lnSpc>
            </a:pPr>
            <a:r>
              <a:rPr lang="el-GR" sz="1800" kern="100" dirty="0">
                <a:effectLst/>
                <a:latin typeface="Aptos" panose="020B0004020202020204" pitchFamily="34" charset="0"/>
                <a:ea typeface="Calibri" panose="020F0502020204030204" pitchFamily="34" charset="0"/>
                <a:cs typeface="Times New Roman" panose="02020603050405020304" pitchFamily="18" charset="0"/>
              </a:rPr>
              <a:t>Περιορισμοί: </a:t>
            </a:r>
          </a:p>
          <a:p>
            <a:pPr marL="720725" indent="-219075">
              <a:lnSpc>
                <a:spcPct val="100000"/>
              </a:lnSpc>
              <a:buFont typeface="Wingdings" pitchFamily="2" charset="2"/>
              <a:buChar char="Ø"/>
            </a:pPr>
            <a:r>
              <a:rPr lang="el-GR" sz="1800" kern="100" dirty="0">
                <a:latin typeface="Aptos" panose="020B0004020202020204" pitchFamily="34" charset="0"/>
                <a:ea typeface="Calibri" panose="020F0502020204030204" pitchFamily="34" charset="0"/>
                <a:cs typeface="Times New Roman" panose="02020603050405020304" pitchFamily="18" charset="0"/>
              </a:rPr>
              <a:t>Αναγνωρίζει το φύλο μόνο ως εμπειρική και όχι ως αναλυτική κατηγορία.</a:t>
            </a:r>
          </a:p>
          <a:p>
            <a:pPr marL="720725" indent="-219075">
              <a:lnSpc>
                <a:spcPct val="100000"/>
              </a:lnSpc>
              <a:buFont typeface="Wingdings" pitchFamily="2" charset="2"/>
              <a:buChar char="Ø"/>
            </a:pPr>
            <a:r>
              <a:rPr lang="el-GR" sz="1800" dirty="0" err="1">
                <a:latin typeface="Aptos" panose="020B0004020202020204" pitchFamily="34" charset="0"/>
              </a:rPr>
              <a:t>Μ</a:t>
            </a:r>
            <a:r>
              <a:rPr lang="el-GR" sz="1800" dirty="0" err="1">
                <a:effectLst/>
                <a:latin typeface="Aptos" panose="020B0004020202020204" pitchFamily="34" charset="0"/>
              </a:rPr>
              <a:t>οιάζει</a:t>
            </a:r>
            <a:r>
              <a:rPr lang="el-GR" sz="1800" dirty="0">
                <a:effectLst/>
                <a:latin typeface="Aptos" panose="020B0004020202020204" pitchFamily="34" charset="0"/>
              </a:rPr>
              <a:t> να </a:t>
            </a:r>
            <a:r>
              <a:rPr lang="el-GR" sz="1800" dirty="0" err="1">
                <a:effectLst/>
                <a:latin typeface="Aptos" panose="020B0004020202020204" pitchFamily="34" charset="0"/>
              </a:rPr>
              <a:t>δίνει</a:t>
            </a:r>
            <a:r>
              <a:rPr lang="el-GR" sz="1800" dirty="0">
                <a:effectLst/>
                <a:latin typeface="Aptos" panose="020B0004020202020204" pitchFamily="34" charset="0"/>
              </a:rPr>
              <a:t> </a:t>
            </a:r>
            <a:r>
              <a:rPr lang="el-GR" sz="1800" dirty="0" err="1">
                <a:effectLst/>
                <a:latin typeface="Aptos" panose="020B0004020202020204" pitchFamily="34" charset="0"/>
              </a:rPr>
              <a:t>αδικαιολόγητη</a:t>
            </a:r>
            <a:r>
              <a:rPr lang="el-GR" sz="1800" dirty="0">
                <a:effectLst/>
                <a:latin typeface="Aptos" panose="020B0004020202020204" pitchFamily="34" charset="0"/>
              </a:rPr>
              <a:t> </a:t>
            </a:r>
            <a:r>
              <a:rPr lang="el-GR" sz="1800" dirty="0" err="1">
                <a:effectLst/>
                <a:latin typeface="Aptos" panose="020B0004020202020204" pitchFamily="34" charset="0"/>
              </a:rPr>
              <a:t>έμφαση</a:t>
            </a:r>
            <a:r>
              <a:rPr lang="el-GR" sz="1800" dirty="0">
                <a:effectLst/>
                <a:latin typeface="Aptos" panose="020B0004020202020204" pitchFamily="34" charset="0"/>
              </a:rPr>
              <a:t> στα </a:t>
            </a:r>
            <a:r>
              <a:rPr lang="el-GR" sz="1800" dirty="0" err="1">
                <a:effectLst/>
                <a:latin typeface="Aptos" panose="020B0004020202020204" pitchFamily="34" charset="0"/>
              </a:rPr>
              <a:t>συμφέροντα</a:t>
            </a:r>
            <a:r>
              <a:rPr lang="el-GR" sz="1800" dirty="0">
                <a:effectLst/>
                <a:latin typeface="Aptos" panose="020B0004020202020204" pitchFamily="34" charset="0"/>
              </a:rPr>
              <a:t> των </a:t>
            </a:r>
            <a:r>
              <a:rPr lang="el-GR" sz="1800" dirty="0" err="1">
                <a:effectLst/>
                <a:latin typeface="Aptos" panose="020B0004020202020204" pitchFamily="34" charset="0"/>
              </a:rPr>
              <a:t>γυναικών</a:t>
            </a:r>
            <a:r>
              <a:rPr lang="el-GR" sz="1800" dirty="0">
                <a:effectLst/>
                <a:latin typeface="Aptos" panose="020B0004020202020204" pitchFamily="34" charset="0"/>
              </a:rPr>
              <a:t> που </a:t>
            </a:r>
            <a:r>
              <a:rPr lang="el-GR" sz="1800" dirty="0" err="1">
                <a:effectLst/>
                <a:latin typeface="Aptos" panose="020B0004020202020204" pitchFamily="34" charset="0"/>
              </a:rPr>
              <a:t>ανήκουν</a:t>
            </a:r>
            <a:r>
              <a:rPr lang="el-GR" sz="1800" dirty="0">
                <a:effectLst/>
                <a:latin typeface="Aptos" panose="020B0004020202020204" pitchFamily="34" charset="0"/>
              </a:rPr>
              <a:t> στην </a:t>
            </a:r>
            <a:r>
              <a:rPr lang="el-GR" sz="1800" dirty="0" err="1">
                <a:effectLst/>
                <a:latin typeface="Aptos" panose="020B0004020202020204" pitchFamily="34" charset="0"/>
              </a:rPr>
              <a:t>ελίτ</a:t>
            </a:r>
            <a:r>
              <a:rPr lang="el-GR" sz="1800" dirty="0">
                <a:latin typeface="Aptos" panose="020B0004020202020204" pitchFamily="34" charset="0"/>
              </a:rPr>
              <a:t>,</a:t>
            </a:r>
            <a:r>
              <a:rPr lang="el-GR" sz="1800" dirty="0">
                <a:effectLst/>
                <a:latin typeface="Aptos" panose="020B0004020202020204" pitchFamily="34" charset="0"/>
              </a:rPr>
              <a:t> </a:t>
            </a:r>
            <a:r>
              <a:rPr lang="el-GR" sz="1800" dirty="0" err="1">
                <a:effectLst/>
                <a:latin typeface="Aptos" panose="020B0004020202020204" pitchFamily="34" charset="0"/>
              </a:rPr>
              <a:t>χωρίς</a:t>
            </a:r>
            <a:r>
              <a:rPr lang="el-GR" sz="1800" dirty="0">
                <a:effectLst/>
                <a:latin typeface="Aptos" panose="020B0004020202020204" pitchFamily="34" charset="0"/>
              </a:rPr>
              <a:t> </a:t>
            </a:r>
            <a:r>
              <a:rPr lang="el-GR" sz="1800" dirty="0" err="1">
                <a:effectLst/>
                <a:latin typeface="Aptos" panose="020B0004020202020204" pitchFamily="34" charset="0"/>
              </a:rPr>
              <a:t>παράλληλα</a:t>
            </a:r>
            <a:r>
              <a:rPr lang="el-GR" sz="1800" dirty="0">
                <a:effectLst/>
                <a:latin typeface="Aptos" panose="020B0004020202020204" pitchFamily="34" charset="0"/>
              </a:rPr>
              <a:t> να </a:t>
            </a:r>
            <a:r>
              <a:rPr lang="el-GR" sz="1800" dirty="0" err="1">
                <a:effectLst/>
                <a:latin typeface="Aptos" panose="020B0004020202020204" pitchFamily="34" charset="0"/>
              </a:rPr>
              <a:t>δείχνει</a:t>
            </a:r>
            <a:r>
              <a:rPr lang="el-GR" sz="1800" dirty="0">
                <a:effectLst/>
                <a:latin typeface="Aptos" panose="020B0004020202020204" pitchFamily="34" charset="0"/>
              </a:rPr>
              <a:t> τη </a:t>
            </a:r>
            <a:r>
              <a:rPr lang="el-GR" sz="1800" dirty="0" err="1">
                <a:effectLst/>
                <a:latin typeface="Aptos" panose="020B0004020202020204" pitchFamily="34" charset="0"/>
              </a:rPr>
              <a:t>δέουσα</a:t>
            </a:r>
            <a:r>
              <a:rPr lang="el-GR" sz="1800" dirty="0">
                <a:effectLst/>
                <a:latin typeface="Aptos" panose="020B0004020202020204" pitchFamily="34" charset="0"/>
              </a:rPr>
              <a:t> προσοχή στον </a:t>
            </a:r>
            <a:r>
              <a:rPr lang="el-GR" sz="1800" dirty="0" err="1">
                <a:effectLst/>
                <a:latin typeface="Aptos" panose="020B0004020202020204" pitchFamily="34" charset="0"/>
              </a:rPr>
              <a:t>τρόπο</a:t>
            </a:r>
            <a:r>
              <a:rPr lang="el-GR" sz="1800" dirty="0">
                <a:effectLst/>
                <a:latin typeface="Aptos" panose="020B0004020202020204" pitchFamily="34" charset="0"/>
              </a:rPr>
              <a:t> με τον </a:t>
            </a:r>
            <a:r>
              <a:rPr lang="el-GR" sz="1800" dirty="0" err="1">
                <a:effectLst/>
                <a:latin typeface="Aptos" panose="020B0004020202020204" pitchFamily="34" charset="0"/>
              </a:rPr>
              <a:t>οποίο</a:t>
            </a:r>
            <a:r>
              <a:rPr lang="el-GR" sz="1800" dirty="0">
                <a:effectLst/>
                <a:latin typeface="Aptos" panose="020B0004020202020204" pitchFamily="34" charset="0"/>
              </a:rPr>
              <a:t> η </a:t>
            </a:r>
            <a:r>
              <a:rPr lang="el-GR" sz="1800" dirty="0" err="1">
                <a:effectLst/>
                <a:latin typeface="Aptos" panose="020B0004020202020204" pitchFamily="34" charset="0"/>
              </a:rPr>
              <a:t>αποκατάσταση</a:t>
            </a:r>
            <a:r>
              <a:rPr lang="el-GR" sz="1800" dirty="0">
                <a:effectLst/>
                <a:latin typeface="Aptos" panose="020B0004020202020204" pitchFamily="34" charset="0"/>
              </a:rPr>
              <a:t> </a:t>
            </a:r>
            <a:r>
              <a:rPr lang="el-GR" sz="1800" dirty="0" err="1">
                <a:effectLst/>
                <a:latin typeface="Aptos" panose="020B0004020202020204" pitchFamily="34" charset="0"/>
              </a:rPr>
              <a:t>αυτών</a:t>
            </a:r>
            <a:r>
              <a:rPr lang="el-GR" sz="1800" dirty="0">
                <a:effectLst/>
                <a:latin typeface="Aptos" panose="020B0004020202020204" pitchFamily="34" charset="0"/>
              </a:rPr>
              <a:t> των </a:t>
            </a:r>
            <a:r>
              <a:rPr lang="el-GR" sz="1800" dirty="0" err="1">
                <a:effectLst/>
                <a:latin typeface="Aptos" panose="020B0004020202020204" pitchFamily="34" charset="0"/>
              </a:rPr>
              <a:t>έμφυλων</a:t>
            </a:r>
            <a:r>
              <a:rPr lang="el-GR" sz="1800" dirty="0">
                <a:effectLst/>
                <a:latin typeface="Aptos" panose="020B0004020202020204" pitchFamily="34" charset="0"/>
              </a:rPr>
              <a:t> </a:t>
            </a:r>
            <a:r>
              <a:rPr lang="el-GR" sz="1800" dirty="0" err="1">
                <a:effectLst/>
                <a:latin typeface="Aptos" panose="020B0004020202020204" pitchFamily="34" charset="0"/>
              </a:rPr>
              <a:t>ανισορροπιών</a:t>
            </a:r>
            <a:r>
              <a:rPr lang="el-GR" sz="1800" dirty="0">
                <a:effectLst/>
                <a:latin typeface="Aptos" panose="020B0004020202020204" pitchFamily="34" charset="0"/>
              </a:rPr>
              <a:t> μπορεί να </a:t>
            </a:r>
            <a:r>
              <a:rPr lang="el-GR" sz="1800" dirty="0" err="1">
                <a:effectLst/>
                <a:latin typeface="Aptos" panose="020B0004020202020204" pitchFamily="34" charset="0"/>
              </a:rPr>
              <a:t>επηρεάσει</a:t>
            </a:r>
            <a:r>
              <a:rPr lang="el-GR" sz="1800" dirty="0">
                <a:effectLst/>
                <a:latin typeface="Aptos" panose="020B0004020202020204" pitchFamily="34" charset="0"/>
              </a:rPr>
              <a:t> τη συμπεριφορά των </a:t>
            </a:r>
            <a:r>
              <a:rPr lang="el-GR" sz="1800" dirty="0" err="1">
                <a:effectLst/>
                <a:latin typeface="Aptos" panose="020B0004020202020204" pitchFamily="34" charset="0"/>
              </a:rPr>
              <a:t>παγκόσμιων</a:t>
            </a:r>
            <a:r>
              <a:rPr lang="el-GR" sz="1800" dirty="0">
                <a:effectLst/>
                <a:latin typeface="Aptos" panose="020B0004020202020204" pitchFamily="34" charset="0"/>
              </a:rPr>
              <a:t> </a:t>
            </a:r>
            <a:r>
              <a:rPr lang="el-GR" sz="1800" dirty="0" err="1">
                <a:effectLst/>
                <a:latin typeface="Aptos" panose="020B0004020202020204" pitchFamily="34" charset="0"/>
              </a:rPr>
              <a:t>δρώντων</a:t>
            </a:r>
            <a:r>
              <a:rPr lang="el-GR" sz="1800" dirty="0">
                <a:effectLst/>
                <a:latin typeface="Aptos" panose="020B0004020202020204" pitchFamily="34" charset="0"/>
              </a:rPr>
              <a:t>. </a:t>
            </a:r>
            <a:endParaRPr lang="el-GR" sz="1800" dirty="0">
              <a:latin typeface="Aptos" panose="020B0004020202020204" pitchFamily="34" charset="0"/>
            </a:endParaRPr>
          </a:p>
          <a:p>
            <a:pPr>
              <a:lnSpc>
                <a:spcPct val="100000"/>
              </a:lnSpc>
            </a:pPr>
            <a:endParaRPr lang="el-GR" sz="1800" dirty="0">
              <a:latin typeface="Aptos" panose="020B0004020202020204" pitchFamily="34" charset="0"/>
            </a:endParaRPr>
          </a:p>
          <a:p>
            <a:pPr>
              <a:lnSpc>
                <a:spcPct val="100000"/>
              </a:lnSpc>
            </a:pPr>
            <a:endParaRPr lang="en-GR" sz="1800" kern="100" dirty="0">
              <a:effectLst/>
              <a:latin typeface="Aptos" panose="020B0004020202020204" pitchFamily="34" charset="0"/>
              <a:ea typeface="Calibri" panose="020F0502020204030204" pitchFamily="34" charset="0"/>
              <a:cs typeface="Times New Roman" panose="02020603050405020304" pitchFamily="18" charset="0"/>
            </a:endParaRPr>
          </a:p>
          <a:p>
            <a:endParaRPr lang="en-GR" sz="1800" dirty="0">
              <a:latin typeface="Aptos" panose="020B0004020202020204" pitchFamily="34" charset="0"/>
            </a:endParaRPr>
          </a:p>
        </p:txBody>
      </p:sp>
      <p:sp>
        <p:nvSpPr>
          <p:cNvPr id="4" name="TextBox 3">
            <a:extLst>
              <a:ext uri="{FF2B5EF4-FFF2-40B4-BE49-F238E27FC236}">
                <a16:creationId xmlns:a16="http://schemas.microsoft.com/office/drawing/2014/main" id="{1F4994E0-F210-BDA2-015B-61A79EE1CD8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007209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AE9D-2430-C1B9-3793-B71B80A31B6A}"/>
              </a:ext>
            </a:extLst>
          </p:cNvPr>
          <p:cNvSpPr>
            <a:spLocks noGrp="1"/>
          </p:cNvSpPr>
          <p:nvPr>
            <p:ph type="title"/>
          </p:nvPr>
        </p:nvSpPr>
        <p:spPr/>
        <p:txBody>
          <a:bodyPr>
            <a:normAutofit/>
          </a:bodyPr>
          <a:lstStyle/>
          <a:p>
            <a:r>
              <a:rPr lang="el-GR" sz="4200" dirty="0" err="1">
                <a:latin typeface="Aptos" panose="020B0004020202020204" pitchFamily="34" charset="0"/>
              </a:rPr>
              <a:t>Έμφυλες</a:t>
            </a:r>
            <a:r>
              <a:rPr lang="el-GR" sz="4200" dirty="0">
                <a:latin typeface="Aptos" panose="020B0004020202020204" pitchFamily="34" charset="0"/>
              </a:rPr>
              <a:t> θεωρήσεις της παγκόσμιας πολιτικής: Αναλυτικός φεμινισμός 1/2</a:t>
            </a:r>
            <a:endParaRPr lang="en-GR" sz="4200" dirty="0">
              <a:latin typeface="Aptos" panose="020B0004020202020204" pitchFamily="34" charset="0"/>
            </a:endParaRPr>
          </a:p>
        </p:txBody>
      </p:sp>
      <p:sp>
        <p:nvSpPr>
          <p:cNvPr id="3" name="Content Placeholder 2">
            <a:extLst>
              <a:ext uri="{FF2B5EF4-FFF2-40B4-BE49-F238E27FC236}">
                <a16:creationId xmlns:a16="http://schemas.microsoft.com/office/drawing/2014/main" id="{664AF264-6787-BA54-1CE4-B7D26130BDE1}"/>
              </a:ext>
            </a:extLst>
          </p:cNvPr>
          <p:cNvSpPr>
            <a:spLocks noGrp="1"/>
          </p:cNvSpPr>
          <p:nvPr>
            <p:ph idx="1"/>
          </p:nvPr>
        </p:nvSpPr>
        <p:spPr/>
        <p:txBody>
          <a:bodyPr>
            <a:noAutofit/>
          </a:bodyPr>
          <a:lstStyle/>
          <a:p>
            <a:pPr marL="342900" lvl="0" indent="-342900">
              <a:lnSpc>
                <a:spcPct val="107000"/>
              </a:lnSpc>
              <a:spcAft>
                <a:spcPts val="600"/>
              </a:spcAft>
              <a:buFont typeface="Calibri" panose="020F0502020204030204" pitchFamily="34" charset="0"/>
              <a:buChar char="-"/>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Στόχος του αναλυτικού φεμινισμού</a:t>
            </a:r>
            <a:r>
              <a:rPr lang="el-GR" sz="2000" kern="100" dirty="0">
                <a:latin typeface="Aptos" panose="020B0004020202020204" pitchFamily="34" charset="0"/>
                <a:ea typeface="Calibri" panose="020F0502020204030204" pitchFamily="34" charset="0"/>
                <a:cs typeface="Times New Roman" panose="02020603050405020304" pitchFamily="18" charset="0"/>
              </a:rPr>
              <a:t> </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είναι να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αναδείξει τις προκαταλήψεις που εμφιλοχωρούν στο θεωρητικό πλαίσιο και στις βασικές έννοιες της κυρίαρχης θεωρίας των διεθνών σχέσεων, και ειδικά του ρεαλισμού</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Calibri" panose="020F0502020204030204" pitchFamily="34" charset="0"/>
              <a:buChar char="-"/>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Έχει αναλυτικό χαρακτήρα υπό την έννοια ότι εξετάζει το ζήτημα του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πώς βλέπουμε και κατανοούμε τον κόσμο</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Calibri" panose="020F0502020204030204" pitchFamily="34" charset="0"/>
              <a:buChar char="-"/>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Ενώ οι κυρίαρχες θεωρίες διακήρυτταν παραδοσιακά την ουδέτερη θέση τους ως προς το ζήτημα του φύλου, ο αναλυτικός φεμινισμός αποκαλύπτει </a:t>
            </a:r>
            <a:r>
              <a:rPr lang="el-GR" sz="2000" kern="100" dirty="0" err="1">
                <a:effectLst/>
                <a:latin typeface="Aptos" panose="020B0004020202020204" pitchFamily="34" charset="0"/>
                <a:ea typeface="Calibri" panose="020F0502020204030204" pitchFamily="34" charset="0"/>
                <a:cs typeface="Times New Roman" panose="02020603050405020304" pitchFamily="18" charset="0"/>
              </a:rPr>
              <a:t>υπόρρητες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 παραδοχές που οφείλονται στο γεγονός ότι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οι εν λόγω θεωρίες αντλούν από ένα κοινωνικό και πολιτικό πλαίσιο όπου η κυριαρχία των ανδρών θεωρείται δεδομένη</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Calibri" panose="020F0502020204030204" pitchFamily="34" charset="0"/>
              <a:buChar char="-"/>
            </a:pPr>
            <a:r>
              <a:rPr lang="el-GR" sz="2000" kern="100" dirty="0">
                <a:effectLst/>
                <a:latin typeface="Aptos" panose="020B0004020202020204" pitchFamily="34" charset="0"/>
                <a:ea typeface="Calibri" panose="020F0502020204030204" pitchFamily="34" charset="0"/>
                <a:cs typeface="Times New Roman" panose="02020603050405020304" pitchFamily="18" charset="0"/>
              </a:rPr>
              <a:t>Κατά συνέπεια, οι βασικές έννοιες και ιδέες των κυρίαρχων θεωριών </a:t>
            </a:r>
            <a:r>
              <a:rPr lang="el-GR" sz="2000" b="1" kern="100" dirty="0">
                <a:effectLst/>
                <a:latin typeface="Aptos" panose="020B0004020202020204" pitchFamily="34" charset="0"/>
                <a:ea typeface="Calibri" panose="020F0502020204030204" pitchFamily="34" charset="0"/>
                <a:cs typeface="Times New Roman" panose="02020603050405020304" pitchFamily="18" charset="0"/>
              </a:rPr>
              <a:t>ενσωματώνουν ανδροκρατικές προκαταλήψεις</a:t>
            </a:r>
            <a:r>
              <a:rPr lang="el-GR" sz="2000" kern="100" dirty="0">
                <a:effectLst/>
                <a:latin typeface="Aptos" panose="020B0004020202020204" pitchFamily="34" charset="0"/>
                <a:ea typeface="Calibri" panose="020F0502020204030204" pitchFamily="34" charset="0"/>
                <a:cs typeface="Times New Roman" panose="02020603050405020304" pitchFamily="18" charset="0"/>
              </a:rPr>
              <a:t>.</a:t>
            </a:r>
            <a:endParaRPr lang="en-GR" sz="2000" kern="100" dirty="0">
              <a:effectLst/>
              <a:latin typeface="Aptos" panose="020B0004020202020204" pitchFamily="34" charset="0"/>
              <a:ea typeface="Calibri" panose="020F0502020204030204" pitchFamily="34" charset="0"/>
              <a:cs typeface="Times New Roman" panose="02020603050405020304" pitchFamily="18" charset="0"/>
            </a:endParaRPr>
          </a:p>
          <a:p>
            <a:endParaRPr lang="en-GR" sz="2000" dirty="0">
              <a:latin typeface="Aptos" panose="020B0004020202020204" pitchFamily="34" charset="0"/>
            </a:endParaRPr>
          </a:p>
        </p:txBody>
      </p:sp>
      <p:sp>
        <p:nvSpPr>
          <p:cNvPr id="4" name="TextBox 3">
            <a:extLst>
              <a:ext uri="{FF2B5EF4-FFF2-40B4-BE49-F238E27FC236}">
                <a16:creationId xmlns:a16="http://schemas.microsoft.com/office/drawing/2014/main" id="{E69E43EB-719F-C58B-216B-AFFB55DA306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98759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75CB-5E96-C35A-F40D-0C6DFDB56FF7}"/>
              </a:ext>
            </a:extLst>
          </p:cNvPr>
          <p:cNvSpPr>
            <a:spLocks noGrp="1"/>
          </p:cNvSpPr>
          <p:nvPr>
            <p:ph type="title"/>
          </p:nvPr>
        </p:nvSpPr>
        <p:spPr>
          <a:xfrm>
            <a:off x="839788" y="365125"/>
            <a:ext cx="9899930" cy="944691"/>
          </a:xfrm>
        </p:spPr>
        <p:txBody>
          <a:bodyPr>
            <a:noAutofit/>
          </a:bodyPr>
          <a:lstStyle/>
          <a:p>
            <a:r>
              <a:rPr lang="el-GR" sz="4200" dirty="0" err="1">
                <a:latin typeface="Aptos" panose="020B0004020202020204" pitchFamily="34" charset="0"/>
              </a:rPr>
              <a:t>Έμφυλες</a:t>
            </a:r>
            <a:r>
              <a:rPr lang="el-GR" sz="4200" dirty="0">
                <a:latin typeface="Aptos" panose="020B0004020202020204" pitchFamily="34" charset="0"/>
              </a:rPr>
              <a:t> θεωρήσεις της παγκόσμιας πολιτικής: Αναλυτικός φεμινισμός 2/2</a:t>
            </a:r>
            <a:endParaRPr lang="en-GR" sz="4200" dirty="0">
              <a:latin typeface="Aptos" panose="020B0004020202020204" pitchFamily="34" charset="0"/>
            </a:endParaRPr>
          </a:p>
        </p:txBody>
      </p:sp>
      <p:sp>
        <p:nvSpPr>
          <p:cNvPr id="4" name="Text Placeholder 3">
            <a:extLst>
              <a:ext uri="{FF2B5EF4-FFF2-40B4-BE49-F238E27FC236}">
                <a16:creationId xmlns:a16="http://schemas.microsoft.com/office/drawing/2014/main" id="{49C70167-4400-8B23-FAA4-BDA555C18110}"/>
              </a:ext>
            </a:extLst>
          </p:cNvPr>
          <p:cNvSpPr>
            <a:spLocks noGrp="1"/>
          </p:cNvSpPr>
          <p:nvPr>
            <p:ph type="body" idx="1"/>
          </p:nvPr>
        </p:nvSpPr>
        <p:spPr>
          <a:xfrm>
            <a:off x="839787" y="1568019"/>
            <a:ext cx="4872132" cy="730336"/>
          </a:xfrm>
        </p:spPr>
        <p:txBody>
          <a:bodyPr>
            <a:normAutofit lnSpcReduction="10000"/>
          </a:bodyPr>
          <a:lstStyle/>
          <a:p>
            <a:pPr>
              <a:lnSpc>
                <a:spcPct val="100000"/>
              </a:lnSpc>
            </a:pPr>
            <a:r>
              <a:rPr lang="en-GR" sz="1800" dirty="0">
                <a:latin typeface="Aptos" panose="020B0004020202020204" pitchFamily="34" charset="0"/>
                <a:cs typeface="Calibri" panose="020F0502020204030204" pitchFamily="34" charset="0"/>
              </a:rPr>
              <a:t>Οι 6 αρχές του πολιτικού ρεαλισμού </a:t>
            </a:r>
            <a:endParaRPr lang="el-GR" sz="1800" dirty="0">
              <a:latin typeface="Aptos" panose="020B0004020202020204" pitchFamily="34" charset="0"/>
              <a:cs typeface="Calibri" panose="020F0502020204030204" pitchFamily="34" charset="0"/>
            </a:endParaRPr>
          </a:p>
          <a:p>
            <a:pPr>
              <a:lnSpc>
                <a:spcPct val="100000"/>
              </a:lnSpc>
            </a:pPr>
            <a:r>
              <a:rPr lang="en-GR" sz="1800" dirty="0">
                <a:latin typeface="Aptos" panose="020B0004020202020204" pitchFamily="34" charset="0"/>
                <a:cs typeface="Calibri" panose="020F0502020204030204" pitchFamily="34" charset="0"/>
              </a:rPr>
              <a:t>του </a:t>
            </a:r>
            <a:r>
              <a:rPr lang="en-US" sz="1800" dirty="0">
                <a:latin typeface="Aptos" panose="020B0004020202020204" pitchFamily="34" charset="0"/>
                <a:cs typeface="Calibri" panose="020F0502020204030204" pitchFamily="34" charset="0"/>
              </a:rPr>
              <a:t>Hans </a:t>
            </a:r>
            <a:r>
              <a:rPr lang="en-GR" sz="1800" dirty="0">
                <a:latin typeface="Aptos" panose="020B0004020202020204" pitchFamily="34" charset="0"/>
                <a:cs typeface="Calibri" panose="020F0502020204030204" pitchFamily="34" charset="0"/>
              </a:rPr>
              <a:t>Morgenthau </a:t>
            </a:r>
          </a:p>
        </p:txBody>
      </p:sp>
      <p:sp>
        <p:nvSpPr>
          <p:cNvPr id="5" name="Content Placeholder 4">
            <a:extLst>
              <a:ext uri="{FF2B5EF4-FFF2-40B4-BE49-F238E27FC236}">
                <a16:creationId xmlns:a16="http://schemas.microsoft.com/office/drawing/2014/main" id="{C34FD61C-18EF-53A7-D39C-5AFF2E5C5246}"/>
              </a:ext>
            </a:extLst>
          </p:cNvPr>
          <p:cNvSpPr>
            <a:spLocks noGrp="1"/>
          </p:cNvSpPr>
          <p:nvPr>
            <p:ph sz="half" idx="2"/>
          </p:nvPr>
        </p:nvSpPr>
        <p:spPr>
          <a:xfrm>
            <a:off x="839787" y="2298355"/>
            <a:ext cx="4872133" cy="4434953"/>
          </a:xfrm>
        </p:spPr>
        <p:txBody>
          <a:bodyPr>
            <a:noAutofit/>
          </a:bodyPr>
          <a:lstStyle/>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Η πολιτική διέπεται από αντικειμενικούς νόμους που βασίζονται στη φύση του ανθρώπου</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Το εθνικό συμφέρον ορίζεται ως δύναμη</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Το εθνικό συμφέρον δεν είναι σταθερό, αλλά εξαρτάται από το ιστορικό πλαίσιο</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Η ηθική δεν μπορεί να εφαρμόζεται απόλυτα στην πολιτική</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Δεν μπορεί να ταυτίζεται το ήθος ενός κράτους με το ήθος του σύμπαντος</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mj-lt"/>
              <a:buAutoNum type="arabicPeriod"/>
              <a:tabLst>
                <a:tab pos="457200" algn="l"/>
              </a:tabLst>
            </a:pPr>
            <a:r>
              <a:rPr lang="en-GR" sz="1600" kern="100" dirty="0">
                <a:effectLst/>
                <a:latin typeface="Aptos" panose="020B0004020202020204" pitchFamily="34" charset="0"/>
                <a:ea typeface="Calibri" panose="020F0502020204030204" pitchFamily="34" charset="0"/>
                <a:cs typeface="Calibri" panose="020F0502020204030204" pitchFamily="34" charset="0"/>
              </a:rPr>
              <a:t>Ο ρεαλισμός διαφέρει από άλλα πολιτικά δόγματα γιατί βασίζεται σε αντικειμενική ανάλυση</a:t>
            </a:r>
            <a:r>
              <a:rPr lang="el-GR" sz="1600" kern="100" dirty="0">
                <a:effectLst/>
                <a:latin typeface="Aptos" panose="020B0004020202020204" pitchFamily="34" charset="0"/>
                <a:ea typeface="Calibri" panose="020F0502020204030204" pitchFamily="34" charset="0"/>
                <a:cs typeface="Calibri" panose="020F0502020204030204" pitchFamily="34" charset="0"/>
              </a:rPr>
              <a:t>.</a:t>
            </a:r>
            <a:endParaRPr lang="en-GR" sz="1600" kern="100" dirty="0">
              <a:effectLst/>
              <a:latin typeface="Aptos" panose="020B0004020202020204" pitchFamily="34" charset="0"/>
              <a:ea typeface="Calibri" panose="020F0502020204030204" pitchFamily="34" charset="0"/>
              <a:cs typeface="Calibri" panose="020F0502020204030204" pitchFamily="34" charset="0"/>
            </a:endParaRPr>
          </a:p>
          <a:p>
            <a:endParaRPr lang="en-GR" sz="1400" dirty="0">
              <a:latin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id="{6222A0F3-D212-955B-2B55-F352033D3002}"/>
              </a:ext>
            </a:extLst>
          </p:cNvPr>
          <p:cNvSpPr>
            <a:spLocks noGrp="1"/>
          </p:cNvSpPr>
          <p:nvPr>
            <p:ph type="body" sz="quarter" idx="3"/>
          </p:nvPr>
        </p:nvSpPr>
        <p:spPr>
          <a:xfrm>
            <a:off x="5889809" y="1335174"/>
            <a:ext cx="5321116" cy="823912"/>
          </a:xfrm>
        </p:spPr>
        <p:txBody>
          <a:bodyPr>
            <a:normAutofit lnSpcReduction="10000"/>
          </a:bodyPr>
          <a:lstStyle/>
          <a:p>
            <a:pPr>
              <a:lnSpc>
                <a:spcPct val="100000"/>
              </a:lnSpc>
            </a:pPr>
            <a:r>
              <a:rPr lang="el-GR" sz="1800" dirty="0">
                <a:latin typeface="Aptos" panose="020B0004020202020204" pitchFamily="34" charset="0"/>
                <a:cs typeface="Calibri" panose="020F0502020204030204" pitchFamily="34" charset="0"/>
              </a:rPr>
              <a:t>Η </a:t>
            </a:r>
            <a:r>
              <a:rPr lang="el-GR" sz="1800" dirty="0" err="1">
                <a:latin typeface="Aptos" panose="020B0004020202020204" pitchFamily="34" charset="0"/>
                <a:cs typeface="Calibri" panose="020F0502020204030204" pitchFamily="34" charset="0"/>
              </a:rPr>
              <a:t>επαναδιατύπωση</a:t>
            </a:r>
            <a:r>
              <a:rPr lang="el-GR" sz="1800" dirty="0">
                <a:latin typeface="Aptos" panose="020B0004020202020204" pitchFamily="34" charset="0"/>
                <a:cs typeface="Calibri" panose="020F0502020204030204" pitchFamily="34" charset="0"/>
              </a:rPr>
              <a:t> των 6 αρχών του ρεαλισμού από την </a:t>
            </a:r>
            <a:r>
              <a:rPr lang="en-US" sz="1800" dirty="0">
                <a:latin typeface="Aptos" panose="020B0004020202020204" pitchFamily="34" charset="0"/>
                <a:cs typeface="Calibri" panose="020F0502020204030204" pitchFamily="34" charset="0"/>
              </a:rPr>
              <a:t>J. Ann Tickner</a:t>
            </a:r>
            <a:endParaRPr lang="en-GR" sz="1800" dirty="0">
              <a:latin typeface="Aptos" panose="020B0004020202020204" pitchFamily="34" charset="0"/>
              <a:cs typeface="Calibri" panose="020F0502020204030204" pitchFamily="34" charset="0"/>
            </a:endParaRPr>
          </a:p>
        </p:txBody>
      </p:sp>
      <p:sp>
        <p:nvSpPr>
          <p:cNvPr id="7" name="Content Placeholder 6">
            <a:extLst>
              <a:ext uri="{FF2B5EF4-FFF2-40B4-BE49-F238E27FC236}">
                <a16:creationId xmlns:a16="http://schemas.microsoft.com/office/drawing/2014/main" id="{A4571A83-08F0-1071-1DEA-ED9905E0FA90}"/>
              </a:ext>
            </a:extLst>
          </p:cNvPr>
          <p:cNvSpPr>
            <a:spLocks noGrp="1"/>
          </p:cNvSpPr>
          <p:nvPr>
            <p:ph sz="quarter" idx="4"/>
          </p:nvPr>
        </p:nvSpPr>
        <p:spPr>
          <a:xfrm>
            <a:off x="5889809" y="2195545"/>
            <a:ext cx="5819261" cy="4559643"/>
          </a:xfrm>
        </p:spPr>
        <p:txBody>
          <a:bodyPr>
            <a:normAutofit fontScale="40000" lnSpcReduction="20000"/>
          </a:bodyPr>
          <a:lstStyle/>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Η αντικειμενικότητα είναι πολιτισμικά καθορισμένη και σχετίζεται με την αρρενωπότητα – συνεπώς, η αντικειμενικότητα είναι πάντα μεροληπτική.</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Το εθνικό συμφέρον είναι πολυδιάστατη έννοια –  συνεπώς, δεν είναι δυνατό (και δεν πρέπει) να ορίζεται στη βάση ενός μόνο συνόλου συμφερόντων.</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Η ισχύς ως κυριαρχία και έλεγχος επιφυλάσσει έναν προνομιακό ρόλο στην αρρενωπότητα.</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Η ισχύς μπορεί να χρησιμοποιηθεί ως μέσο για τη συλλογική ενδυνάμωση στο διεθνές πεδίο.</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Κάθε πολιτική πράξη έχει ηθική σημασία – δεν είναι δυνατό να διαχωριστεί η πολιτική από την ηθική.</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a:p>
            <a:pPr marL="342900" lvl="0" indent="-342900">
              <a:lnSpc>
                <a:spcPct val="107000"/>
              </a:lnSpc>
              <a:spcAft>
                <a:spcPts val="600"/>
              </a:spcAft>
              <a:buFont typeface="Symbol" pitchFamily="2" charset="2"/>
              <a:buChar char=""/>
            </a:pPr>
            <a:r>
              <a:rPr lang="el-GR" sz="4000" kern="100" dirty="0">
                <a:effectLst/>
                <a:latin typeface="Aptos" panose="020B0004020202020204" pitchFamily="34" charset="0"/>
                <a:ea typeface="Calibri" panose="020F0502020204030204" pitchFamily="34" charset="0"/>
                <a:cs typeface="Calibri" panose="020F0502020204030204" pitchFamily="34" charset="0"/>
              </a:rPr>
              <a:t>Μια αυστηρά οριοθετημένη και «αυτόνομη» πολιτική σφαίρα ορίζει την έννοια του πολιτικού με έναν τρόπο που αποκλείει τα ενδιαφέροντα, τους προβληματισμούς και τη συμβολή των γυναικών.</a:t>
            </a:r>
            <a:endParaRPr lang="en-GR" sz="4000" kern="100" dirty="0">
              <a:effectLst/>
              <a:latin typeface="Aptos" panose="020B000402020202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704E222-6042-8201-44C7-411382899DF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239044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3792-B06E-3064-9D84-C0B0E180AF20}"/>
              </a:ext>
            </a:extLst>
          </p:cNvPr>
          <p:cNvSpPr>
            <a:spLocks noGrp="1"/>
          </p:cNvSpPr>
          <p:nvPr>
            <p:ph type="title"/>
          </p:nvPr>
        </p:nvSpPr>
        <p:spPr>
          <a:xfrm>
            <a:off x="838200" y="259774"/>
            <a:ext cx="10515600" cy="1035626"/>
          </a:xfrm>
        </p:spPr>
        <p:txBody>
          <a:bodyPr>
            <a:normAutofit/>
          </a:bodyPr>
          <a:lstStyle/>
          <a:p>
            <a:r>
              <a:rPr lang="el-GR" sz="4200" dirty="0" err="1">
                <a:latin typeface="Aptos" panose="020B0004020202020204" pitchFamily="34" charset="0"/>
              </a:rPr>
              <a:t>Έμφυλα</a:t>
            </a:r>
            <a:r>
              <a:rPr lang="el-GR" sz="4200" dirty="0">
                <a:latin typeface="Aptos" panose="020B0004020202020204" pitchFamily="34" charset="0"/>
              </a:rPr>
              <a:t> κράτη και </a:t>
            </a:r>
            <a:r>
              <a:rPr lang="el-GR" sz="4200" dirty="0" err="1">
                <a:latin typeface="Aptos" panose="020B0004020202020204" pitchFamily="34" charset="0"/>
              </a:rPr>
              <a:t>έμφυλα</a:t>
            </a:r>
            <a:r>
              <a:rPr lang="el-GR" sz="4200" dirty="0">
                <a:latin typeface="Aptos" panose="020B0004020202020204" pitchFamily="34" charset="0"/>
              </a:rPr>
              <a:t> έθνη</a:t>
            </a:r>
          </a:p>
        </p:txBody>
      </p:sp>
      <p:sp>
        <p:nvSpPr>
          <p:cNvPr id="3" name="Content Placeholder 2">
            <a:extLst>
              <a:ext uri="{FF2B5EF4-FFF2-40B4-BE49-F238E27FC236}">
                <a16:creationId xmlns:a16="http://schemas.microsoft.com/office/drawing/2014/main" id="{4CC4F457-FFF6-416C-E138-3F99A3A536B5}"/>
              </a:ext>
            </a:extLst>
          </p:cNvPr>
          <p:cNvSpPr>
            <a:spLocks noGrp="1"/>
          </p:cNvSpPr>
          <p:nvPr>
            <p:ph idx="1"/>
          </p:nvPr>
        </p:nvSpPr>
        <p:spPr>
          <a:xfrm>
            <a:off x="838200" y="1295400"/>
            <a:ext cx="10922000" cy="5273893"/>
          </a:xfrm>
        </p:spPr>
        <p:txBody>
          <a:bodyPr>
            <a:noAutofit/>
          </a:bodyPr>
          <a:lstStyle/>
          <a:p>
            <a:pPr>
              <a:lnSpc>
                <a:spcPct val="100000"/>
              </a:lnSpc>
            </a:pPr>
            <a:r>
              <a:rPr lang="el-GR" sz="1800" dirty="0">
                <a:effectLst/>
                <a:latin typeface="Aptos" panose="020B0004020202020204" pitchFamily="34" charset="0"/>
              </a:rPr>
              <a:t>Η </a:t>
            </a:r>
            <a:r>
              <a:rPr lang="el-GR" sz="1800" dirty="0" err="1">
                <a:effectLst/>
                <a:latin typeface="Aptos" panose="020B0004020202020204" pitchFamily="34" charset="0"/>
              </a:rPr>
              <a:t>ανάδυση</a:t>
            </a:r>
            <a:r>
              <a:rPr lang="el-GR" sz="1800" dirty="0">
                <a:effectLst/>
                <a:latin typeface="Aptos" panose="020B0004020202020204" pitchFamily="34" charset="0"/>
              </a:rPr>
              <a:t> του </a:t>
            </a:r>
            <a:r>
              <a:rPr lang="el-GR" sz="1800" dirty="0" err="1">
                <a:effectLst/>
                <a:latin typeface="Aptos" panose="020B0004020202020204" pitchFamily="34" charset="0"/>
              </a:rPr>
              <a:t>σύγχρονου</a:t>
            </a:r>
            <a:r>
              <a:rPr lang="el-GR" sz="1800" dirty="0">
                <a:effectLst/>
                <a:latin typeface="Aptos" panose="020B0004020202020204" pitchFamily="34" charset="0"/>
              </a:rPr>
              <a:t> </a:t>
            </a:r>
            <a:r>
              <a:rPr lang="el-GR" sz="1800" dirty="0" err="1">
                <a:effectLst/>
                <a:latin typeface="Aptos" panose="020B0004020202020204" pitchFamily="34" charset="0"/>
              </a:rPr>
              <a:t>γυναικείου</a:t>
            </a:r>
            <a:r>
              <a:rPr lang="el-GR" sz="1800" dirty="0">
                <a:effectLst/>
                <a:latin typeface="Aptos" panose="020B0004020202020204" pitchFamily="34" charset="0"/>
              </a:rPr>
              <a:t> </a:t>
            </a:r>
            <a:r>
              <a:rPr lang="el-GR" sz="1800" dirty="0" err="1">
                <a:effectLst/>
                <a:latin typeface="Aptos" panose="020B0004020202020204" pitchFamily="34" charset="0"/>
              </a:rPr>
              <a:t>κινήματος</a:t>
            </a:r>
            <a:r>
              <a:rPr lang="el-GR" sz="1800" dirty="0">
                <a:effectLst/>
                <a:latin typeface="Aptos" panose="020B0004020202020204" pitchFamily="34" charset="0"/>
              </a:rPr>
              <a:t> </a:t>
            </a:r>
            <a:r>
              <a:rPr lang="el-GR" sz="1800" dirty="0" err="1">
                <a:effectLst/>
                <a:latin typeface="Aptos" panose="020B0004020202020204" pitchFamily="34" charset="0"/>
              </a:rPr>
              <a:t>αμφισβήτησε</a:t>
            </a:r>
            <a:r>
              <a:rPr lang="el-GR" sz="1800" dirty="0">
                <a:effectLst/>
                <a:latin typeface="Aptos" panose="020B0004020202020204" pitchFamily="34" charset="0"/>
              </a:rPr>
              <a:t>, σε </a:t>
            </a:r>
            <a:r>
              <a:rPr lang="el-GR" sz="1800" dirty="0" err="1">
                <a:effectLst/>
                <a:latin typeface="Aptos" panose="020B0004020202020204" pitchFamily="34" charset="0"/>
              </a:rPr>
              <a:t>κάποιον</a:t>
            </a:r>
            <a:r>
              <a:rPr lang="el-GR" sz="1800" dirty="0">
                <a:effectLst/>
                <a:latin typeface="Aptos" panose="020B0004020202020204" pitchFamily="34" charset="0"/>
              </a:rPr>
              <a:t> βαθμό, τους </a:t>
            </a:r>
            <a:r>
              <a:rPr lang="el-GR" sz="1800" dirty="0" err="1">
                <a:effectLst/>
                <a:latin typeface="Aptos" panose="020B0004020202020204" pitchFamily="34" charset="0"/>
              </a:rPr>
              <a:t>δεσμούς</a:t>
            </a:r>
            <a:r>
              <a:rPr lang="el-GR" sz="1800" dirty="0">
                <a:effectLst/>
                <a:latin typeface="Aptos" panose="020B0004020202020204" pitchFamily="34" charset="0"/>
              </a:rPr>
              <a:t> </a:t>
            </a:r>
            <a:r>
              <a:rPr lang="el-GR" sz="1800" dirty="0" err="1">
                <a:effectLst/>
                <a:latin typeface="Aptos" panose="020B0004020202020204" pitchFamily="34" charset="0"/>
              </a:rPr>
              <a:t>πίστης</a:t>
            </a:r>
            <a:r>
              <a:rPr lang="el-GR" sz="1800" dirty="0">
                <a:latin typeface="Aptos" panose="020B0004020202020204" pitchFamily="34" charset="0"/>
              </a:rPr>
              <a:t> </a:t>
            </a:r>
            <a:r>
              <a:rPr lang="el-GR" sz="1800" dirty="0">
                <a:effectLst/>
                <a:latin typeface="Aptos" panose="020B0004020202020204" pitchFamily="34" charset="0"/>
              </a:rPr>
              <a:t>και </a:t>
            </a:r>
            <a:r>
              <a:rPr lang="el-GR" sz="1800" dirty="0" err="1">
                <a:effectLst/>
                <a:latin typeface="Aptos" panose="020B0004020202020204" pitchFamily="34" charset="0"/>
              </a:rPr>
              <a:t>αφοσίωσης</a:t>
            </a:r>
            <a:r>
              <a:rPr lang="el-GR" sz="1800" dirty="0">
                <a:effectLst/>
                <a:latin typeface="Aptos" panose="020B0004020202020204" pitchFamily="34" charset="0"/>
              </a:rPr>
              <a:t> στο </a:t>
            </a:r>
            <a:r>
              <a:rPr lang="el-GR" sz="1800" dirty="0" err="1">
                <a:effectLst/>
                <a:latin typeface="Aptos" panose="020B0004020202020204" pitchFamily="34" charset="0"/>
              </a:rPr>
              <a:t>έθνος</a:t>
            </a:r>
            <a:r>
              <a:rPr lang="el-GR" sz="1800" dirty="0">
                <a:effectLst/>
                <a:latin typeface="Aptos" panose="020B0004020202020204" pitchFamily="34" charset="0"/>
              </a:rPr>
              <a:t> </a:t>
            </a:r>
            <a:r>
              <a:rPr lang="el-GR" sz="1800" dirty="0" err="1">
                <a:effectLst/>
                <a:latin typeface="Aptos" panose="020B0004020202020204" pitchFamily="34" charset="0"/>
              </a:rPr>
              <a:t>κράτο</a:t>
            </a:r>
            <a:r>
              <a:rPr lang="el-GR" sz="1800" dirty="0" err="1">
                <a:latin typeface="Aptos" panose="020B0004020202020204" pitchFamily="34" charset="0"/>
              </a:rPr>
              <a:t>ς</a:t>
            </a:r>
            <a:r>
              <a:rPr lang="el-GR" sz="1800" dirty="0">
                <a:latin typeface="Aptos" panose="020B0004020202020204" pitchFamily="34" charset="0"/>
              </a:rPr>
              <a:t> και κατέδειξε τον βαθμό </a:t>
            </a:r>
            <a:r>
              <a:rPr lang="el-GR" sz="1800" dirty="0">
                <a:effectLst/>
                <a:latin typeface="Aptos" panose="020B0004020202020204" pitchFamily="34" charset="0"/>
              </a:rPr>
              <a:t>στον </a:t>
            </a:r>
            <a:r>
              <a:rPr lang="el-GR" sz="1800" dirty="0" err="1">
                <a:effectLst/>
                <a:latin typeface="Aptos" panose="020B0004020202020204" pitchFamily="34" charset="0"/>
              </a:rPr>
              <a:t>οποίο</a:t>
            </a:r>
            <a:r>
              <a:rPr lang="el-GR" sz="1800" dirty="0">
                <a:effectLst/>
                <a:latin typeface="Aptos" panose="020B0004020202020204" pitchFamily="34" charset="0"/>
              </a:rPr>
              <a:t> </a:t>
            </a:r>
            <a:r>
              <a:rPr lang="el-GR" sz="1800" dirty="0" err="1">
                <a:effectLst/>
                <a:latin typeface="Aptos" panose="020B0004020202020204" pitchFamily="34" charset="0"/>
              </a:rPr>
              <a:t>τόσο</a:t>
            </a:r>
            <a:r>
              <a:rPr lang="el-GR" sz="1800" dirty="0">
                <a:effectLst/>
                <a:latin typeface="Aptos" panose="020B0004020202020204" pitchFamily="34" charset="0"/>
              </a:rPr>
              <a:t> το </a:t>
            </a:r>
            <a:r>
              <a:rPr lang="el-GR" sz="1800" b="1" dirty="0" err="1">
                <a:effectLst/>
                <a:latin typeface="Aptos" panose="020B0004020202020204" pitchFamily="34" charset="0"/>
              </a:rPr>
              <a:t>κράτος</a:t>
            </a:r>
            <a:r>
              <a:rPr lang="el-GR" sz="1800" dirty="0">
                <a:effectLst/>
                <a:latin typeface="Aptos" panose="020B0004020202020204" pitchFamily="34" charset="0"/>
              </a:rPr>
              <a:t> </a:t>
            </a:r>
            <a:r>
              <a:rPr lang="el-GR" sz="1800" dirty="0" err="1">
                <a:effectLst/>
                <a:latin typeface="Aptos" panose="020B0004020202020204" pitchFamily="34" charset="0"/>
              </a:rPr>
              <a:t>όσο</a:t>
            </a:r>
            <a:r>
              <a:rPr lang="el-GR" sz="1800" dirty="0">
                <a:effectLst/>
                <a:latin typeface="Aptos" panose="020B0004020202020204" pitchFamily="34" charset="0"/>
              </a:rPr>
              <a:t> και το </a:t>
            </a:r>
            <a:r>
              <a:rPr lang="el-GR" sz="1800" b="1" dirty="0" err="1">
                <a:effectLst/>
                <a:latin typeface="Aptos" panose="020B0004020202020204" pitchFamily="34" charset="0"/>
              </a:rPr>
              <a:t>έθνος</a:t>
            </a:r>
            <a:r>
              <a:rPr lang="el-GR" sz="1800" b="1" dirty="0">
                <a:latin typeface="Aptos" panose="020B0004020202020204" pitchFamily="34" charset="0"/>
              </a:rPr>
              <a:t> </a:t>
            </a:r>
            <a:r>
              <a:rPr lang="el-GR" sz="1800" dirty="0" err="1">
                <a:effectLst/>
                <a:latin typeface="Aptos" panose="020B0004020202020204" pitchFamily="34" charset="0"/>
              </a:rPr>
              <a:t>διέπονται</a:t>
            </a:r>
            <a:r>
              <a:rPr lang="el-GR" sz="1800" dirty="0">
                <a:effectLst/>
                <a:latin typeface="Aptos" panose="020B0004020202020204" pitchFamily="34" charset="0"/>
              </a:rPr>
              <a:t> από </a:t>
            </a:r>
            <a:r>
              <a:rPr lang="el-GR" sz="1800" b="1" dirty="0" err="1">
                <a:effectLst/>
                <a:latin typeface="Aptos" panose="020B0004020202020204" pitchFamily="34" charset="0"/>
              </a:rPr>
              <a:t>έμφυλες</a:t>
            </a:r>
            <a:r>
              <a:rPr lang="el-GR" sz="1800" b="1" dirty="0">
                <a:effectLst/>
                <a:latin typeface="Aptos" panose="020B0004020202020204" pitchFamily="34" charset="0"/>
              </a:rPr>
              <a:t> </a:t>
            </a:r>
            <a:r>
              <a:rPr lang="el-GR" sz="1800" b="1" dirty="0" err="1">
                <a:effectLst/>
                <a:latin typeface="Aptos" panose="020B0004020202020204" pitchFamily="34" charset="0"/>
              </a:rPr>
              <a:t>παραδοχές</a:t>
            </a:r>
            <a:r>
              <a:rPr lang="el-GR" sz="1800" b="1" dirty="0">
                <a:effectLst/>
                <a:latin typeface="Aptos" panose="020B0004020202020204" pitchFamily="34" charset="0"/>
              </a:rPr>
              <a:t> και </a:t>
            </a:r>
            <a:r>
              <a:rPr lang="el-GR" sz="1800" b="1" dirty="0" err="1">
                <a:effectLst/>
                <a:latin typeface="Aptos" panose="020B0004020202020204" pitchFamily="34" charset="0"/>
              </a:rPr>
              <a:t>προκαταλήψεις</a:t>
            </a:r>
            <a:r>
              <a:rPr lang="el-GR" sz="1800" dirty="0">
                <a:effectLst/>
                <a:latin typeface="Aptos" panose="020B0004020202020204" pitchFamily="34" charset="0"/>
              </a:rPr>
              <a:t>. </a:t>
            </a:r>
          </a:p>
          <a:p>
            <a:pPr>
              <a:lnSpc>
                <a:spcPct val="100000"/>
              </a:lnSpc>
            </a:pPr>
            <a:r>
              <a:rPr lang="el-GR" sz="1800" dirty="0" err="1">
                <a:latin typeface="Aptos" panose="020B0004020202020204" pitchFamily="34" charset="0"/>
              </a:rPr>
              <a:t>Ε</a:t>
            </a:r>
            <a:r>
              <a:rPr lang="el-GR" sz="1800" dirty="0" err="1">
                <a:effectLst/>
                <a:latin typeface="Aptos" panose="020B0004020202020204" pitchFamily="34" charset="0"/>
              </a:rPr>
              <a:t>πικεντρώνονται</a:t>
            </a:r>
            <a:r>
              <a:rPr lang="el-GR" sz="1800" dirty="0">
                <a:effectLst/>
                <a:latin typeface="Aptos" panose="020B0004020202020204" pitchFamily="34" charset="0"/>
              </a:rPr>
              <a:t> στην «</a:t>
            </a:r>
            <a:r>
              <a:rPr lang="el-GR" sz="1800" dirty="0" err="1">
                <a:effectLst/>
                <a:latin typeface="Aptos" panose="020B0004020202020204" pitchFamily="34" charset="0"/>
              </a:rPr>
              <a:t>εσώτερη</a:t>
            </a:r>
            <a:r>
              <a:rPr lang="el-GR" sz="1800" dirty="0">
                <a:effectLst/>
                <a:latin typeface="Aptos" panose="020B0004020202020204" pitchFamily="34" charset="0"/>
              </a:rPr>
              <a:t> δομ</a:t>
            </a:r>
            <a:r>
              <a:rPr lang="el-GR" sz="1800" dirty="0">
                <a:latin typeface="Aptos" panose="020B0004020202020204" pitchFamily="34" charset="0"/>
              </a:rPr>
              <a:t>ή</a:t>
            </a:r>
            <a:r>
              <a:rPr kumimoji="0" lang="el-GR"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t>
            </a:r>
            <a:r>
              <a:rPr lang="el-GR" sz="1800" dirty="0">
                <a:latin typeface="Aptos" panose="020B0004020202020204" pitchFamily="34" charset="0"/>
              </a:rPr>
              <a:t> τη</a:t>
            </a:r>
            <a:r>
              <a:rPr lang="el-GR" sz="1800" dirty="0">
                <a:effectLst/>
                <a:latin typeface="Aptos" panose="020B0004020202020204" pitchFamily="34" charset="0"/>
              </a:rPr>
              <a:t>ς </a:t>
            </a:r>
            <a:r>
              <a:rPr lang="el-GR" sz="1800" dirty="0" err="1">
                <a:effectLst/>
                <a:latin typeface="Aptos" panose="020B0004020202020204" pitchFamily="34" charset="0"/>
              </a:rPr>
              <a:t>ανδρικής</a:t>
            </a:r>
            <a:r>
              <a:rPr lang="el-GR" sz="1800" dirty="0">
                <a:effectLst/>
                <a:latin typeface="Aptos" panose="020B0004020202020204" pitchFamily="34" charset="0"/>
              </a:rPr>
              <a:t> </a:t>
            </a:r>
            <a:r>
              <a:rPr lang="el-GR" sz="1800" dirty="0" err="1">
                <a:effectLst/>
                <a:latin typeface="Aptos" panose="020B0004020202020204" pitchFamily="34" charset="0"/>
              </a:rPr>
              <a:t>ισχύος</a:t>
            </a:r>
            <a:r>
              <a:rPr lang="el-GR" sz="1800" dirty="0">
                <a:effectLst/>
                <a:latin typeface="Aptos" panose="020B0004020202020204" pitchFamily="34" charset="0"/>
              </a:rPr>
              <a:t> </a:t>
            </a:r>
            <a:r>
              <a:rPr lang="el-GR" sz="1800" dirty="0" err="1">
                <a:effectLst/>
                <a:latin typeface="Aptos" panose="020B0004020202020204" pitchFamily="34" charset="0"/>
              </a:rPr>
              <a:t>όπως</a:t>
            </a:r>
            <a:r>
              <a:rPr lang="el-GR" sz="1800" dirty="0">
                <a:effectLst/>
                <a:latin typeface="Aptos" panose="020B0004020202020204" pitchFamily="34" charset="0"/>
              </a:rPr>
              <a:t> αυτή </a:t>
            </a:r>
            <a:r>
              <a:rPr lang="el-GR" sz="1800" dirty="0" err="1">
                <a:effectLst/>
                <a:latin typeface="Aptos" panose="020B0004020202020204" pitchFamily="34" charset="0"/>
              </a:rPr>
              <a:t>εκφράζεται</a:t>
            </a:r>
            <a:r>
              <a:rPr lang="el-GR" sz="1800" dirty="0">
                <a:effectLst/>
                <a:latin typeface="Aptos" panose="020B0004020202020204" pitchFamily="34" charset="0"/>
              </a:rPr>
              <a:t> σε </a:t>
            </a:r>
            <a:r>
              <a:rPr lang="el-GR" sz="1800" dirty="0" err="1">
                <a:effectLst/>
                <a:latin typeface="Aptos" panose="020B0004020202020204" pitchFamily="34" charset="0"/>
              </a:rPr>
              <a:t>διάφορους</a:t>
            </a:r>
            <a:r>
              <a:rPr lang="el-GR" sz="1800" dirty="0">
                <a:latin typeface="Aptos" panose="020B0004020202020204" pitchFamily="34" charset="0"/>
              </a:rPr>
              <a:t> </a:t>
            </a:r>
            <a:r>
              <a:rPr lang="el-GR" sz="1800" dirty="0" err="1">
                <a:effectLst/>
                <a:latin typeface="Aptos" panose="020B0004020202020204" pitchFamily="34" charset="0"/>
              </a:rPr>
              <a:t>θεσμούς</a:t>
            </a:r>
            <a:r>
              <a:rPr lang="el-GR" sz="1800" dirty="0">
                <a:effectLst/>
                <a:latin typeface="Aptos" panose="020B0004020202020204" pitchFamily="34" charset="0"/>
              </a:rPr>
              <a:t>, για </a:t>
            </a:r>
            <a:r>
              <a:rPr lang="el-GR" sz="1800" dirty="0" err="1">
                <a:effectLst/>
                <a:latin typeface="Aptos" panose="020B0004020202020204" pitchFamily="34" charset="0"/>
              </a:rPr>
              <a:t>παράδειγμα</a:t>
            </a:r>
            <a:r>
              <a:rPr lang="el-GR" sz="1800" dirty="0">
                <a:effectLst/>
                <a:latin typeface="Aptos" panose="020B0004020202020204" pitchFamily="34" charset="0"/>
              </a:rPr>
              <a:t>, στην </a:t>
            </a:r>
            <a:r>
              <a:rPr lang="el-GR" sz="1800" dirty="0" err="1">
                <a:effectLst/>
                <a:latin typeface="Aptos" panose="020B0004020202020204" pitchFamily="34" charset="0"/>
              </a:rPr>
              <a:t>οικογένεια</a:t>
            </a:r>
            <a:r>
              <a:rPr lang="el-GR" sz="1800" dirty="0">
                <a:effectLst/>
                <a:latin typeface="Aptos" panose="020B0004020202020204" pitchFamily="34" charset="0"/>
              </a:rPr>
              <a:t>. </a:t>
            </a:r>
          </a:p>
          <a:p>
            <a:pPr>
              <a:lnSpc>
                <a:spcPct val="100000"/>
              </a:lnSpc>
            </a:pPr>
            <a:r>
              <a:rPr lang="el-GR" sz="1800" dirty="0">
                <a:latin typeface="Aptos" panose="020B0004020202020204" pitchFamily="34" charset="0"/>
              </a:rPr>
              <a:t>Ο</a:t>
            </a:r>
            <a:r>
              <a:rPr lang="el-GR" sz="1800" dirty="0">
                <a:effectLst/>
                <a:latin typeface="Aptos" panose="020B0004020202020204" pitchFamily="34" charset="0"/>
              </a:rPr>
              <a:t>ι </a:t>
            </a:r>
            <a:r>
              <a:rPr lang="el-GR" sz="1800" dirty="0" err="1">
                <a:effectLst/>
                <a:latin typeface="Aptos" panose="020B0004020202020204" pitchFamily="34" charset="0"/>
              </a:rPr>
              <a:t>ριζοσπάστες</a:t>
            </a:r>
            <a:r>
              <a:rPr lang="el-GR" sz="1800" dirty="0">
                <a:effectLst/>
                <a:latin typeface="Aptos" panose="020B0004020202020204" pitchFamily="34" charset="0"/>
              </a:rPr>
              <a:t> </a:t>
            </a:r>
            <a:r>
              <a:rPr lang="el-GR" sz="1800" dirty="0" err="1">
                <a:effectLst/>
                <a:latin typeface="Aptos" panose="020B0004020202020204" pitchFamily="34" charset="0"/>
              </a:rPr>
              <a:t>φεμινιστές</a:t>
            </a:r>
            <a:r>
              <a:rPr lang="el-GR" sz="1800" dirty="0">
                <a:effectLst/>
                <a:latin typeface="Aptos" panose="020B0004020202020204" pitchFamily="34" charset="0"/>
              </a:rPr>
              <a:t> </a:t>
            </a:r>
            <a:r>
              <a:rPr lang="el-GR" sz="1800" dirty="0" err="1">
                <a:effectLst/>
                <a:latin typeface="Aptos" panose="020B0004020202020204" pitchFamily="34" charset="0"/>
              </a:rPr>
              <a:t>υποστηρίζουν</a:t>
            </a:r>
            <a:r>
              <a:rPr lang="el-GR" sz="1800" dirty="0">
                <a:effectLst/>
                <a:latin typeface="Aptos" panose="020B0004020202020204" pitchFamily="34" charset="0"/>
              </a:rPr>
              <a:t> </a:t>
            </a:r>
            <a:r>
              <a:rPr lang="el-GR" sz="1800" dirty="0" err="1">
                <a:effectLst/>
                <a:latin typeface="Aptos" panose="020B0004020202020204" pitchFamily="34" charset="0"/>
              </a:rPr>
              <a:t>ότι</a:t>
            </a:r>
            <a:r>
              <a:rPr lang="el-GR" sz="1800" dirty="0">
                <a:effectLst/>
                <a:latin typeface="Aptos" panose="020B0004020202020204" pitchFamily="34" charset="0"/>
              </a:rPr>
              <a:t> η </a:t>
            </a:r>
            <a:r>
              <a:rPr lang="el-GR" sz="1800" dirty="0" err="1">
                <a:effectLst/>
                <a:latin typeface="Aptos" panose="020B0004020202020204" pitchFamily="34" charset="0"/>
              </a:rPr>
              <a:t>πατριαρχία</a:t>
            </a:r>
            <a:r>
              <a:rPr lang="el-GR" sz="1800" dirty="0">
                <a:effectLst/>
                <a:latin typeface="Aptos" panose="020B0004020202020204" pitchFamily="34" charset="0"/>
              </a:rPr>
              <a:t> λειτουργεί στους </a:t>
            </a:r>
            <a:r>
              <a:rPr lang="el-GR" sz="1800" dirty="0" err="1">
                <a:effectLst/>
                <a:latin typeface="Aptos" panose="020B0004020202020204" pitchFamily="34" charset="0"/>
              </a:rPr>
              <a:t>κόλπους</a:t>
            </a:r>
            <a:r>
              <a:rPr lang="el-GR" sz="1800" dirty="0">
                <a:effectLst/>
                <a:latin typeface="Aptos" panose="020B0004020202020204" pitchFamily="34" charset="0"/>
              </a:rPr>
              <a:t> του </a:t>
            </a:r>
            <a:r>
              <a:rPr lang="el-GR" sz="1800" dirty="0" err="1">
                <a:effectLst/>
                <a:latin typeface="Aptos" panose="020B0004020202020204" pitchFamily="34" charset="0"/>
              </a:rPr>
              <a:t>κράτους</a:t>
            </a:r>
            <a:r>
              <a:rPr lang="el-GR" sz="1800" dirty="0">
                <a:effectLst/>
                <a:latin typeface="Aptos" panose="020B0004020202020204" pitchFamily="34" charset="0"/>
              </a:rPr>
              <a:t> και </a:t>
            </a:r>
            <a:r>
              <a:rPr lang="el-GR" sz="1800" dirty="0" err="1">
                <a:effectLst/>
                <a:latin typeface="Aptos" panose="020B0004020202020204" pitchFamily="34" charset="0"/>
              </a:rPr>
              <a:t>μέσω</a:t>
            </a:r>
            <a:r>
              <a:rPr lang="el-GR" sz="1800" dirty="0">
                <a:effectLst/>
                <a:latin typeface="Aptos" panose="020B0004020202020204" pitchFamily="34" charset="0"/>
              </a:rPr>
              <a:t> αυτού.</a:t>
            </a:r>
          </a:p>
          <a:p>
            <a:pPr marL="892175" indent="-219075">
              <a:lnSpc>
                <a:spcPct val="100000"/>
              </a:lnSpc>
              <a:buFont typeface="Wingdings" pitchFamily="2" charset="2"/>
              <a:buChar char="Ø"/>
            </a:pPr>
            <a:r>
              <a:rPr lang="el-GR" sz="1800" dirty="0" err="1">
                <a:effectLst/>
                <a:latin typeface="Aptos" panose="020B0004020202020204" pitchFamily="34" charset="0"/>
              </a:rPr>
              <a:t>Σύμφωνα</a:t>
            </a:r>
            <a:r>
              <a:rPr lang="el-GR" sz="1800" dirty="0">
                <a:effectLst/>
                <a:latin typeface="Aptos" panose="020B0004020202020204" pitchFamily="34" charset="0"/>
              </a:rPr>
              <a:t> με την </a:t>
            </a:r>
            <a:r>
              <a:rPr lang="el-GR" sz="1800" i="1" dirty="0" err="1">
                <a:effectLst/>
                <a:latin typeface="Aptos" panose="020B0004020202020204" pitchFamily="34" charset="0"/>
              </a:rPr>
              <a:t>εργαλειακή</a:t>
            </a:r>
            <a:r>
              <a:rPr lang="el-GR" sz="1800" i="1" dirty="0">
                <a:effectLst/>
                <a:latin typeface="Aptos" panose="020B0004020202020204" pitchFamily="34" charset="0"/>
              </a:rPr>
              <a:t> </a:t>
            </a:r>
            <a:r>
              <a:rPr lang="el-GR" sz="1800" dirty="0" err="1">
                <a:effectLst/>
                <a:latin typeface="Aptos" panose="020B0004020202020204" pitchFamily="34" charset="0"/>
              </a:rPr>
              <a:t>προσέγγιση</a:t>
            </a:r>
            <a:r>
              <a:rPr lang="el-GR" sz="1800" dirty="0">
                <a:effectLst/>
                <a:latin typeface="Aptos" panose="020B0004020202020204" pitchFamily="34" charset="0"/>
              </a:rPr>
              <a:t>, το </a:t>
            </a:r>
            <a:r>
              <a:rPr lang="el-GR" sz="1800" dirty="0" err="1">
                <a:effectLst/>
                <a:latin typeface="Aptos" panose="020B0004020202020204" pitchFamily="34" charset="0"/>
              </a:rPr>
              <a:t>κράτος</a:t>
            </a:r>
            <a:r>
              <a:rPr lang="el-GR" sz="1800" dirty="0">
                <a:effectLst/>
                <a:latin typeface="Aptos" panose="020B0004020202020204" pitchFamily="34" charset="0"/>
              </a:rPr>
              <a:t> δεν </a:t>
            </a:r>
            <a:r>
              <a:rPr lang="el-GR" sz="1800" dirty="0" err="1">
                <a:effectLst/>
                <a:latin typeface="Aptos" panose="020B0004020202020204" pitchFamily="34" charset="0"/>
              </a:rPr>
              <a:t>είναι</a:t>
            </a:r>
            <a:r>
              <a:rPr lang="el-GR" sz="1800" dirty="0">
                <a:effectLst/>
                <a:latin typeface="Aptos" panose="020B0004020202020204" pitchFamily="34" charset="0"/>
              </a:rPr>
              <a:t> παρά ένας «</a:t>
            </a:r>
            <a:r>
              <a:rPr lang="el-GR" sz="1800" dirty="0" err="1">
                <a:effectLst/>
                <a:latin typeface="Aptos" panose="020B0004020202020204" pitchFamily="34" charset="0"/>
              </a:rPr>
              <a:t>δρων</a:t>
            </a:r>
            <a:r>
              <a:rPr lang="el-GR" sz="1800" dirty="0">
                <a:effectLst/>
                <a:latin typeface="Aptos" panose="020B0004020202020204" pitchFamily="34" charset="0"/>
              </a:rPr>
              <a:t>» ή «</a:t>
            </a:r>
            <a:r>
              <a:rPr lang="el-GR" sz="1800" dirty="0" err="1">
                <a:effectLst/>
                <a:latin typeface="Aptos" panose="020B0004020202020204" pitchFamily="34" charset="0"/>
              </a:rPr>
              <a:t>εργαλείο</a:t>
            </a:r>
            <a:r>
              <a:rPr lang="el-GR" sz="1800" dirty="0">
                <a:effectLst/>
                <a:latin typeface="Aptos" panose="020B0004020202020204" pitchFamily="34" charset="0"/>
              </a:rPr>
              <a:t>» που </a:t>
            </a:r>
            <a:r>
              <a:rPr lang="el-GR" sz="1800" dirty="0" err="1">
                <a:effectLst/>
                <a:latin typeface="Aptos" panose="020B0004020202020204" pitchFamily="34" charset="0"/>
              </a:rPr>
              <a:t>χρησιμοποιείται</a:t>
            </a:r>
            <a:r>
              <a:rPr lang="el-GR" sz="1800" dirty="0">
                <a:effectLst/>
                <a:latin typeface="Aptos" panose="020B0004020202020204" pitchFamily="34" charset="0"/>
              </a:rPr>
              <a:t> από τους </a:t>
            </a:r>
            <a:r>
              <a:rPr lang="el-GR" sz="1800" dirty="0" err="1">
                <a:effectLst/>
                <a:latin typeface="Aptos" panose="020B0004020202020204" pitchFamily="34" charset="0"/>
              </a:rPr>
              <a:t>άνδρες</a:t>
            </a:r>
            <a:r>
              <a:rPr lang="el-GR" sz="1800" dirty="0">
                <a:effectLst/>
                <a:latin typeface="Aptos" panose="020B0004020202020204" pitchFamily="34" charset="0"/>
              </a:rPr>
              <a:t> για να </a:t>
            </a:r>
            <a:r>
              <a:rPr lang="el-GR" sz="1800" dirty="0" err="1">
                <a:effectLst/>
                <a:latin typeface="Aptos" panose="020B0004020202020204" pitchFamily="34" charset="0"/>
              </a:rPr>
              <a:t>υπερασπιστούν</a:t>
            </a:r>
            <a:r>
              <a:rPr lang="el-GR" sz="1800" dirty="0">
                <a:effectLst/>
                <a:latin typeface="Aptos" panose="020B0004020202020204" pitchFamily="34" charset="0"/>
              </a:rPr>
              <a:t> τα </a:t>
            </a:r>
            <a:r>
              <a:rPr lang="el-GR" sz="1800" dirty="0" err="1">
                <a:effectLst/>
                <a:latin typeface="Aptos" panose="020B0004020202020204" pitchFamily="34" charset="0"/>
              </a:rPr>
              <a:t>συμφέροντά</a:t>
            </a:r>
            <a:r>
              <a:rPr lang="el-GR" sz="1800" dirty="0">
                <a:effectLst/>
                <a:latin typeface="Aptos" panose="020B0004020202020204" pitchFamily="34" charset="0"/>
              </a:rPr>
              <a:t> τους και να </a:t>
            </a:r>
            <a:r>
              <a:rPr lang="el-GR" sz="1800" dirty="0" err="1">
                <a:effectLst/>
                <a:latin typeface="Aptos" panose="020B0004020202020204" pitchFamily="34" charset="0"/>
              </a:rPr>
              <a:t>διατηρήσουν</a:t>
            </a:r>
            <a:r>
              <a:rPr lang="el-GR" sz="1800" dirty="0">
                <a:effectLst/>
                <a:latin typeface="Aptos" panose="020B0004020202020204" pitchFamily="34" charset="0"/>
              </a:rPr>
              <a:t> τις </a:t>
            </a:r>
            <a:r>
              <a:rPr lang="el-GR" sz="1800" dirty="0" err="1">
                <a:effectLst/>
                <a:latin typeface="Aptos" panose="020B0004020202020204" pitchFamily="34" charset="0"/>
              </a:rPr>
              <a:t>πατριαρχικές</a:t>
            </a:r>
            <a:r>
              <a:rPr lang="el-GR" sz="1800" dirty="0">
                <a:effectLst/>
                <a:latin typeface="Aptos" panose="020B0004020202020204" pitchFamily="34" charset="0"/>
              </a:rPr>
              <a:t> </a:t>
            </a:r>
            <a:r>
              <a:rPr lang="el-GR" sz="1800" dirty="0" err="1">
                <a:effectLst/>
                <a:latin typeface="Aptos" panose="020B0004020202020204" pitchFamily="34" charset="0"/>
              </a:rPr>
              <a:t>δομές</a:t>
            </a:r>
            <a:r>
              <a:rPr lang="el-GR" sz="1800" dirty="0">
                <a:effectLst/>
                <a:latin typeface="Aptos" panose="020B0004020202020204" pitchFamily="34" charset="0"/>
              </a:rPr>
              <a:t>. </a:t>
            </a:r>
          </a:p>
          <a:p>
            <a:pPr marL="892175" indent="-219075">
              <a:lnSpc>
                <a:spcPct val="100000"/>
              </a:lnSpc>
              <a:buFont typeface="Wingdings" pitchFamily="2" charset="2"/>
              <a:buChar char="Ø"/>
            </a:pPr>
            <a:r>
              <a:rPr lang="el-GR" sz="1800" dirty="0">
                <a:latin typeface="Aptos" panose="020B0004020202020204" pitchFamily="34" charset="0"/>
              </a:rPr>
              <a:t>Τ</a:t>
            </a:r>
            <a:r>
              <a:rPr lang="el-GR" sz="1800" dirty="0">
                <a:effectLst/>
                <a:latin typeface="Aptos" panose="020B0004020202020204" pitchFamily="34" charset="0"/>
              </a:rPr>
              <a:t>α </a:t>
            </a:r>
            <a:r>
              <a:rPr lang="el-GR" sz="1800" i="1" dirty="0" err="1">
                <a:effectLst/>
                <a:latin typeface="Aptos" panose="020B0004020202020204" pitchFamily="34" charset="0"/>
              </a:rPr>
              <a:t>δομιστικά</a:t>
            </a:r>
            <a:r>
              <a:rPr lang="el-GR" sz="1800" i="1" dirty="0">
                <a:effectLst/>
                <a:latin typeface="Aptos" panose="020B0004020202020204" pitchFamily="34" charset="0"/>
              </a:rPr>
              <a:t> </a:t>
            </a:r>
            <a:r>
              <a:rPr lang="el-GR" sz="1800" dirty="0" err="1">
                <a:effectLst/>
                <a:latin typeface="Aptos" panose="020B0004020202020204" pitchFamily="34" charset="0"/>
              </a:rPr>
              <a:t>επιχειρήματα</a:t>
            </a:r>
            <a:r>
              <a:rPr lang="el-GR" sz="1800" dirty="0">
                <a:effectLst/>
                <a:latin typeface="Aptos" panose="020B0004020202020204" pitchFamily="34" charset="0"/>
              </a:rPr>
              <a:t> </a:t>
            </a:r>
            <a:r>
              <a:rPr lang="el-GR" sz="1800" dirty="0" err="1">
                <a:effectLst/>
                <a:latin typeface="Aptos" panose="020B0004020202020204" pitchFamily="34" charset="0"/>
              </a:rPr>
              <a:t>υπογραμμίζουν</a:t>
            </a:r>
            <a:r>
              <a:rPr lang="el-GR" sz="1800" dirty="0">
                <a:effectLst/>
                <a:latin typeface="Aptos" panose="020B0004020202020204" pitchFamily="34" charset="0"/>
              </a:rPr>
              <a:t> τον βαθμό στον </a:t>
            </a:r>
            <a:r>
              <a:rPr lang="el-GR" sz="1800" dirty="0" err="1">
                <a:effectLst/>
                <a:latin typeface="Aptos" panose="020B0004020202020204" pitchFamily="34" charset="0"/>
              </a:rPr>
              <a:t>οποίο</a:t>
            </a:r>
            <a:r>
              <a:rPr lang="el-GR" sz="1800" dirty="0">
                <a:effectLst/>
                <a:latin typeface="Aptos" panose="020B0004020202020204" pitchFamily="34" charset="0"/>
              </a:rPr>
              <a:t> οι κρατικοί θεσμοί </a:t>
            </a:r>
            <a:r>
              <a:rPr lang="el-GR" sz="1800" dirty="0" err="1">
                <a:effectLst/>
                <a:latin typeface="Aptos" panose="020B0004020202020204" pitchFamily="34" charset="0"/>
              </a:rPr>
              <a:t>ενσωματώνονται</a:t>
            </a:r>
            <a:r>
              <a:rPr lang="el-GR" sz="1800" dirty="0">
                <a:effectLst/>
                <a:latin typeface="Aptos" panose="020B0004020202020204" pitchFamily="34" charset="0"/>
              </a:rPr>
              <a:t> σε </a:t>
            </a:r>
            <a:r>
              <a:rPr lang="el-GR" sz="1800" dirty="0" err="1">
                <a:effectLst/>
                <a:latin typeface="Aptos" panose="020B0004020202020204" pitchFamily="34" charset="0"/>
              </a:rPr>
              <a:t>ένα</a:t>
            </a:r>
            <a:r>
              <a:rPr lang="el-GR" sz="1800" dirty="0">
                <a:effectLst/>
                <a:latin typeface="Aptos" panose="020B0004020202020204" pitchFamily="34" charset="0"/>
              </a:rPr>
              <a:t> </a:t>
            </a:r>
            <a:r>
              <a:rPr lang="el-GR" sz="1800" dirty="0" err="1">
                <a:effectLst/>
                <a:latin typeface="Aptos" panose="020B0004020202020204" pitchFamily="34" charset="0"/>
              </a:rPr>
              <a:t>ευρύτερο</a:t>
            </a:r>
            <a:r>
              <a:rPr lang="el-GR" sz="1800" dirty="0">
                <a:effectLst/>
                <a:latin typeface="Aptos" panose="020B0004020202020204" pitchFamily="34" charset="0"/>
              </a:rPr>
              <a:t> πατριαρχικό </a:t>
            </a:r>
            <a:r>
              <a:rPr lang="el-GR" sz="1800" dirty="0" err="1">
                <a:effectLst/>
                <a:latin typeface="Aptos" panose="020B0004020202020204" pitchFamily="34" charset="0"/>
              </a:rPr>
              <a:t>σύστημα</a:t>
            </a:r>
            <a:r>
              <a:rPr lang="el-GR" sz="1800" dirty="0">
                <a:effectLst/>
                <a:latin typeface="Aptos" panose="020B0004020202020204" pitchFamily="34" charset="0"/>
              </a:rPr>
              <a:t>. </a:t>
            </a:r>
          </a:p>
          <a:p>
            <a:pPr>
              <a:lnSpc>
                <a:spcPct val="100000"/>
              </a:lnSpc>
            </a:pPr>
            <a:r>
              <a:rPr lang="el-GR" sz="1800" dirty="0">
                <a:effectLst/>
                <a:latin typeface="Aptos" panose="020B0004020202020204" pitchFamily="34" charset="0"/>
              </a:rPr>
              <a:t> Στην εξωτερική πολιτική, η πατριαρχία υπαγορεύε</a:t>
            </a:r>
            <a:r>
              <a:rPr lang="el-GR" sz="1800" dirty="0">
                <a:latin typeface="Aptos" panose="020B0004020202020204" pitchFamily="34" charset="0"/>
              </a:rPr>
              <a:t>ι ότι τα κράτη πρέπει να είναι ανταγωνιστικά και δυνάμει επιθετικά. </a:t>
            </a:r>
          </a:p>
          <a:p>
            <a:pPr>
              <a:lnSpc>
                <a:spcPct val="100000"/>
              </a:lnSpc>
            </a:pPr>
            <a:r>
              <a:rPr lang="el-GR" sz="1800" dirty="0" err="1">
                <a:effectLst/>
                <a:latin typeface="Aptos" panose="020B0004020202020204" pitchFamily="34" charset="0"/>
              </a:rPr>
              <a:t>Έμφυλες</a:t>
            </a:r>
            <a:r>
              <a:rPr lang="el-GR" sz="1800" dirty="0">
                <a:effectLst/>
                <a:latin typeface="Aptos" panose="020B0004020202020204" pitchFamily="34" charset="0"/>
              </a:rPr>
              <a:t> οπτικές για έθνη και εθνικισμό: μια πτυχή αναφέρεται στον βαθμό στον οποίο οι γυναίκες </a:t>
            </a:r>
            <a:r>
              <a:rPr lang="el-GR" sz="1800" dirty="0" err="1">
                <a:effectLst/>
                <a:latin typeface="Aptos" panose="020B0004020202020204" pitchFamily="34" charset="0"/>
              </a:rPr>
              <a:t>χρησιμοπούνται</a:t>
            </a:r>
            <a:r>
              <a:rPr lang="el-GR" sz="1800" dirty="0">
                <a:effectLst/>
                <a:latin typeface="Aptos" panose="020B0004020202020204" pitchFamily="34" charset="0"/>
              </a:rPr>
              <a:t> ως σύμβολα της πολιτισμικής κληρονομιάς μιας </a:t>
            </a:r>
            <a:r>
              <a:rPr lang="el-GR" sz="1800" dirty="0" err="1">
                <a:effectLst/>
                <a:latin typeface="Aptos" panose="020B0004020202020204" pitchFamily="34" charset="0"/>
              </a:rPr>
              <a:t>εθνοτικής</a:t>
            </a:r>
            <a:r>
              <a:rPr lang="el-GR" sz="1800" dirty="0">
                <a:effectLst/>
                <a:latin typeface="Aptos" panose="020B0004020202020204" pitchFamily="34" charset="0"/>
              </a:rPr>
              <a:t>,</a:t>
            </a:r>
            <a:r>
              <a:rPr lang="el-GR" sz="1800" dirty="0">
                <a:latin typeface="Aptos" panose="020B0004020202020204" pitchFamily="34" charset="0"/>
              </a:rPr>
              <a:t> θρησκευτικής ή εθνικής ομάδας. </a:t>
            </a:r>
            <a:endParaRPr lang="el-GR" sz="1800" dirty="0">
              <a:effectLst/>
              <a:latin typeface="Aptos" panose="020B0004020202020204" pitchFamily="34" charset="0"/>
            </a:endParaRPr>
          </a:p>
          <a:p>
            <a:endParaRPr lang="el-GR" sz="1800" dirty="0">
              <a:effectLst/>
              <a:latin typeface="Aptos" panose="020B0004020202020204" pitchFamily="34" charset="0"/>
            </a:endParaRPr>
          </a:p>
          <a:p>
            <a:endParaRPr lang="el-GR" sz="1800" dirty="0">
              <a:effectLst/>
              <a:latin typeface="Aptos" panose="020B0004020202020204" pitchFamily="34" charset="0"/>
            </a:endParaRPr>
          </a:p>
          <a:p>
            <a:endParaRPr lang="el-GR" sz="1800" dirty="0">
              <a:latin typeface="Aptos" panose="020B0004020202020204" pitchFamily="34" charset="0"/>
            </a:endParaRPr>
          </a:p>
        </p:txBody>
      </p:sp>
      <p:sp>
        <p:nvSpPr>
          <p:cNvPr id="4" name="TextBox 3">
            <a:extLst>
              <a:ext uri="{FF2B5EF4-FFF2-40B4-BE49-F238E27FC236}">
                <a16:creationId xmlns:a16="http://schemas.microsoft.com/office/drawing/2014/main" id="{9D665EF6-783D-8D07-8707-890020145DE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20688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03253-8347-1A99-0041-8F01063C6D96}"/>
              </a:ext>
            </a:extLst>
          </p:cNvPr>
          <p:cNvSpPr>
            <a:spLocks noGrp="1"/>
          </p:cNvSpPr>
          <p:nvPr>
            <p:ph type="title"/>
          </p:nvPr>
        </p:nvSpPr>
        <p:spPr/>
        <p:txBody>
          <a:bodyPr/>
          <a:lstStyle/>
          <a:p>
            <a:r>
              <a:rPr lang="el-GR" dirty="0" err="1">
                <a:latin typeface="Aptos" panose="020B0004020202020204" pitchFamily="34" charset="0"/>
              </a:rPr>
              <a:t>Εμφυλοποίηση</a:t>
            </a:r>
            <a:r>
              <a:rPr lang="el-GR" dirty="0">
                <a:latin typeface="Aptos" panose="020B0004020202020204" pitchFamily="34" charset="0"/>
              </a:rPr>
              <a:t> της ασφάλειας, του πολέμου και της ένοπλης σύγκρουσης</a:t>
            </a:r>
          </a:p>
        </p:txBody>
      </p:sp>
      <p:sp>
        <p:nvSpPr>
          <p:cNvPr id="3" name="Content Placeholder 2">
            <a:extLst>
              <a:ext uri="{FF2B5EF4-FFF2-40B4-BE49-F238E27FC236}">
                <a16:creationId xmlns:a16="http://schemas.microsoft.com/office/drawing/2014/main" id="{768C094A-5A30-BEDE-F211-CC78C7F60077}"/>
              </a:ext>
            </a:extLst>
          </p:cNvPr>
          <p:cNvSpPr>
            <a:spLocks noGrp="1"/>
          </p:cNvSpPr>
          <p:nvPr>
            <p:ph idx="1"/>
          </p:nvPr>
        </p:nvSpPr>
        <p:spPr>
          <a:xfrm>
            <a:off x="838200" y="1825625"/>
            <a:ext cx="10515600" cy="4667250"/>
          </a:xfrm>
        </p:spPr>
        <p:txBody>
          <a:bodyPr/>
          <a:lstStyle/>
          <a:p>
            <a:pPr>
              <a:lnSpc>
                <a:spcPct val="100000"/>
              </a:lnSpc>
              <a:spcBef>
                <a:spcPts val="0"/>
              </a:spcBef>
            </a:pPr>
            <a:r>
              <a:rPr lang="el-GR" sz="1800" dirty="0">
                <a:effectLst/>
                <a:latin typeface="Aptos" panose="020B0004020202020204" pitchFamily="34" charset="0"/>
              </a:rPr>
              <a:t>Οι </a:t>
            </a:r>
            <a:r>
              <a:rPr lang="el-GR" sz="1800" dirty="0" err="1">
                <a:effectLst/>
                <a:latin typeface="Aptos" panose="020B0004020202020204" pitchFamily="34" charset="0"/>
              </a:rPr>
              <a:t>συμβατικές</a:t>
            </a:r>
            <a:r>
              <a:rPr lang="el-GR" sz="1800" dirty="0">
                <a:effectLst/>
                <a:latin typeface="Aptos" panose="020B0004020202020204" pitchFamily="34" charset="0"/>
              </a:rPr>
              <a:t> </a:t>
            </a:r>
            <a:r>
              <a:rPr lang="el-GR" sz="1800" dirty="0" err="1">
                <a:effectLst/>
                <a:latin typeface="Aptos" panose="020B0004020202020204" pitchFamily="34" charset="0"/>
              </a:rPr>
              <a:t>προσεγγίσεις</a:t>
            </a:r>
            <a:r>
              <a:rPr lang="el-GR" sz="1800" dirty="0">
                <a:effectLst/>
                <a:latin typeface="Aptos" panose="020B0004020202020204" pitchFamily="34" charset="0"/>
              </a:rPr>
              <a:t> στην </a:t>
            </a:r>
            <a:r>
              <a:rPr lang="el-GR" sz="1800" dirty="0" err="1">
                <a:effectLst/>
                <a:latin typeface="Aptos" panose="020B0004020202020204" pitchFamily="34" charset="0"/>
              </a:rPr>
              <a:t>ασφάλεια</a:t>
            </a:r>
            <a:r>
              <a:rPr lang="el-GR" sz="1800" dirty="0">
                <a:effectLst/>
                <a:latin typeface="Aptos" panose="020B0004020202020204" pitchFamily="34" charset="0"/>
              </a:rPr>
              <a:t> την </a:t>
            </a:r>
            <a:r>
              <a:rPr lang="el-GR" sz="1800" dirty="0" err="1">
                <a:effectLst/>
                <a:latin typeface="Aptos" panose="020B0004020202020204" pitchFamily="34" charset="0"/>
              </a:rPr>
              <a:t>αναδεικνύουν</a:t>
            </a:r>
            <a:r>
              <a:rPr lang="el-GR" sz="1800" dirty="0">
                <a:effectLst/>
                <a:latin typeface="Aptos" panose="020B0004020202020204" pitchFamily="34" charset="0"/>
              </a:rPr>
              <a:t> ως «</a:t>
            </a:r>
            <a:r>
              <a:rPr lang="el-GR" sz="1800" dirty="0" err="1">
                <a:effectLst/>
                <a:latin typeface="Aptos" panose="020B0004020202020204" pitchFamily="34" charset="0"/>
              </a:rPr>
              <a:t>ύψιστο</a:t>
            </a:r>
            <a:r>
              <a:rPr lang="el-GR" sz="1800" dirty="0">
                <a:effectLst/>
                <a:latin typeface="Aptos" panose="020B0004020202020204" pitchFamily="34" charset="0"/>
              </a:rPr>
              <a:t> </a:t>
            </a:r>
            <a:r>
              <a:rPr lang="el-GR" sz="1800" dirty="0" err="1">
                <a:effectLst/>
                <a:latin typeface="Aptos" panose="020B0004020202020204" pitchFamily="34" charset="0"/>
              </a:rPr>
              <a:t>στόχο</a:t>
            </a:r>
            <a:r>
              <a:rPr lang="el-GR" sz="1800" dirty="0">
                <a:effectLst/>
                <a:latin typeface="Aptos" panose="020B0004020202020204" pitchFamily="34" charset="0"/>
              </a:rPr>
              <a:t>» της </a:t>
            </a:r>
            <a:r>
              <a:rPr lang="el-GR" sz="1800" dirty="0" err="1">
                <a:effectLst/>
                <a:latin typeface="Aptos" panose="020B0004020202020204" pitchFamily="34" charset="0"/>
              </a:rPr>
              <a:t>διεθνούς</a:t>
            </a:r>
            <a:r>
              <a:rPr lang="el-GR" sz="1800" dirty="0">
                <a:effectLst/>
                <a:latin typeface="Aptos" panose="020B0004020202020204" pitchFamily="34" charset="0"/>
              </a:rPr>
              <a:t> </a:t>
            </a:r>
            <a:r>
              <a:rPr lang="el-GR" sz="1800" dirty="0" err="1">
                <a:effectLst/>
                <a:latin typeface="Aptos" panose="020B0004020202020204" pitchFamily="34" charset="0"/>
              </a:rPr>
              <a:t>πολιτικής</a:t>
            </a:r>
            <a:r>
              <a:rPr lang="el-GR" sz="1800" dirty="0">
                <a:effectLst/>
                <a:latin typeface="Aptos" panose="020B0004020202020204" pitchFamily="34" charset="0"/>
              </a:rPr>
              <a:t> (</a:t>
            </a:r>
            <a:r>
              <a:rPr lang="en-GB" sz="1800" dirty="0">
                <a:effectLst/>
                <a:latin typeface="Aptos" panose="020B0004020202020204" pitchFamily="34" charset="0"/>
              </a:rPr>
              <a:t>Waltz 1979)</a:t>
            </a:r>
            <a:r>
              <a:rPr lang="el-GR" sz="1800" dirty="0">
                <a:effectLst/>
                <a:latin typeface="Aptos" panose="020B0004020202020204" pitchFamily="34" charset="0"/>
              </a:rPr>
              <a:t>. </a:t>
            </a:r>
            <a:r>
              <a:rPr lang="el-GR" sz="1800" dirty="0">
                <a:latin typeface="Aptos" panose="020B0004020202020204" pitchFamily="34" charset="0"/>
              </a:rPr>
              <a:t>Η κ</a:t>
            </a:r>
            <a:r>
              <a:rPr lang="el-GR" sz="1800" dirty="0">
                <a:effectLst/>
                <a:latin typeface="Aptos" panose="020B0004020202020204" pitchFamily="34" charset="0"/>
              </a:rPr>
              <a:t>ριτική των φεμινιστών εκκινεί από δύο θέσεις:</a:t>
            </a:r>
          </a:p>
          <a:p>
            <a:pPr marL="342900" indent="-342900">
              <a:lnSpc>
                <a:spcPct val="100000"/>
              </a:lnSpc>
              <a:spcBef>
                <a:spcPts val="0"/>
              </a:spcBef>
              <a:buFont typeface="+mj-lt"/>
              <a:buAutoNum type="arabicPeriod"/>
            </a:pPr>
            <a:r>
              <a:rPr lang="el-GR" sz="1800" dirty="0">
                <a:effectLst/>
                <a:latin typeface="Aptos" panose="020B0004020202020204" pitchFamily="34" charset="0"/>
              </a:rPr>
              <a:t>Θεμελιώνεται σε ανδροκρατικές παραδοχές περί αντιπαλότητας, ανταγωνισμού και του αναπόφευκτου της σύγκρουσης. </a:t>
            </a:r>
          </a:p>
          <a:p>
            <a:pPr marL="342900" indent="-342900">
              <a:lnSpc>
                <a:spcPct val="100000"/>
              </a:lnSpc>
              <a:spcBef>
                <a:spcPts val="0"/>
              </a:spcBef>
              <a:buFont typeface="+mj-lt"/>
              <a:buAutoNum type="arabicPeriod"/>
            </a:pPr>
            <a:r>
              <a:rPr lang="el-GR" sz="1800" dirty="0">
                <a:latin typeface="Aptos" panose="020B0004020202020204" pitchFamily="34" charset="0"/>
              </a:rPr>
              <a:t>Η</a:t>
            </a:r>
            <a:r>
              <a:rPr lang="el-GR" sz="1800" dirty="0">
                <a:effectLst/>
                <a:latin typeface="Aptos" panose="020B0004020202020204" pitchFamily="34" charset="0"/>
              </a:rPr>
              <a:t> </a:t>
            </a:r>
            <a:r>
              <a:rPr lang="el-GR" sz="1800" dirty="0" err="1">
                <a:effectLst/>
                <a:latin typeface="Aptos" panose="020B0004020202020204" pitchFamily="34" charset="0"/>
              </a:rPr>
              <a:t>συμβατικη</a:t>
            </a:r>
            <a:r>
              <a:rPr lang="el-GR" sz="1800" dirty="0">
                <a:effectLst/>
                <a:latin typeface="Aptos" panose="020B0004020202020204" pitchFamily="34" charset="0"/>
              </a:rPr>
              <a:t>́ </a:t>
            </a:r>
            <a:r>
              <a:rPr lang="el-GR" sz="1800" dirty="0" err="1">
                <a:effectLst/>
                <a:latin typeface="Aptos" panose="020B0004020202020204" pitchFamily="34" charset="0"/>
              </a:rPr>
              <a:t>θεώρηση</a:t>
            </a:r>
            <a:r>
              <a:rPr lang="el-GR" sz="1800" dirty="0">
                <a:effectLst/>
                <a:latin typeface="Aptos" panose="020B0004020202020204" pitchFamily="34" charset="0"/>
              </a:rPr>
              <a:t> της </a:t>
            </a:r>
            <a:r>
              <a:rPr lang="el-GR" sz="1800" dirty="0" err="1">
                <a:effectLst/>
                <a:latin typeface="Aptos" panose="020B0004020202020204" pitchFamily="34" charset="0"/>
              </a:rPr>
              <a:t>εθνικής</a:t>
            </a:r>
            <a:r>
              <a:rPr lang="el-GR" sz="1800" dirty="0">
                <a:effectLst/>
                <a:latin typeface="Aptos" panose="020B0004020202020204" pitchFamily="34" charset="0"/>
              </a:rPr>
              <a:t> </a:t>
            </a:r>
            <a:r>
              <a:rPr lang="el-GR" sz="1800" dirty="0" err="1">
                <a:effectLst/>
                <a:latin typeface="Aptos" panose="020B0004020202020204" pitchFamily="34" charset="0"/>
              </a:rPr>
              <a:t>ασφάλειας</a:t>
            </a:r>
            <a:r>
              <a:rPr lang="el-GR" sz="1800" dirty="0">
                <a:effectLst/>
                <a:latin typeface="Aptos" panose="020B0004020202020204" pitchFamily="34" charset="0"/>
              </a:rPr>
              <a:t> </a:t>
            </a:r>
            <a:r>
              <a:rPr lang="el-GR" sz="1800" dirty="0" err="1">
                <a:effectLst/>
                <a:latin typeface="Aptos" panose="020B0004020202020204" pitchFamily="34" charset="0"/>
              </a:rPr>
              <a:t>υπονομεύει</a:t>
            </a:r>
            <a:r>
              <a:rPr lang="el-GR" sz="1800" dirty="0">
                <a:effectLst/>
                <a:latin typeface="Aptos" panose="020B0004020202020204" pitchFamily="34" charset="0"/>
              </a:rPr>
              <a:t> την </a:t>
            </a:r>
            <a:r>
              <a:rPr lang="el-GR" sz="1800" dirty="0" err="1">
                <a:effectLst/>
                <a:latin typeface="Aptos" panose="020B0004020202020204" pitchFamily="34" charset="0"/>
              </a:rPr>
              <a:t>ίδια</a:t>
            </a:r>
            <a:r>
              <a:rPr lang="el-GR" sz="1800" dirty="0">
                <a:effectLst/>
                <a:latin typeface="Aptos" panose="020B0004020202020204" pitchFamily="34" charset="0"/>
              </a:rPr>
              <a:t> την </a:t>
            </a:r>
            <a:r>
              <a:rPr lang="el-GR" sz="1800" dirty="0" err="1">
                <a:effectLst/>
                <a:latin typeface="Aptos" panose="020B0004020202020204" pitchFamily="34" charset="0"/>
              </a:rPr>
              <a:t>έννοια</a:t>
            </a:r>
            <a:r>
              <a:rPr lang="el-GR" sz="1800" dirty="0">
                <a:effectLst/>
                <a:latin typeface="Aptos" panose="020B0004020202020204" pitchFamily="34" charset="0"/>
              </a:rPr>
              <a:t> </a:t>
            </a:r>
            <a:r>
              <a:rPr lang="el-GR" sz="1800" dirty="0" err="1">
                <a:effectLst/>
                <a:latin typeface="Aptos" panose="020B0004020202020204" pitchFamily="34" charset="0"/>
              </a:rPr>
              <a:t>λόγω</a:t>
            </a:r>
            <a:r>
              <a:rPr lang="el-GR" sz="1800" dirty="0">
                <a:effectLst/>
                <a:latin typeface="Aptos" panose="020B0004020202020204" pitchFamily="34" charset="0"/>
              </a:rPr>
              <a:t> του </a:t>
            </a:r>
            <a:r>
              <a:rPr lang="el-GR" sz="1800" b="1" dirty="0" err="1">
                <a:effectLst/>
                <a:latin typeface="Aptos" panose="020B0004020202020204" pitchFamily="34" charset="0"/>
              </a:rPr>
              <a:t>παράδοξου</a:t>
            </a:r>
            <a:r>
              <a:rPr lang="el-GR" sz="1800" b="1" dirty="0">
                <a:effectLst/>
                <a:latin typeface="Aptos" panose="020B0004020202020204" pitchFamily="34" charset="0"/>
              </a:rPr>
              <a:t> της </a:t>
            </a:r>
            <a:r>
              <a:rPr lang="el-GR" sz="1800" b="1" dirty="0" err="1">
                <a:effectLst/>
                <a:latin typeface="Aptos" panose="020B0004020202020204" pitchFamily="34" charset="0"/>
              </a:rPr>
              <a:t>ασφάλειας</a:t>
            </a:r>
            <a:r>
              <a:rPr lang="el-GR" sz="1800" b="1" dirty="0">
                <a:effectLst/>
                <a:latin typeface="Aptos" panose="020B0004020202020204" pitchFamily="34" charset="0"/>
              </a:rPr>
              <a:t> </a:t>
            </a:r>
            <a:r>
              <a:rPr lang="el-GR" sz="1800" dirty="0">
                <a:effectLst/>
                <a:latin typeface="Aptos" panose="020B0004020202020204" pitchFamily="34" charset="0"/>
              </a:rPr>
              <a:t>(</a:t>
            </a:r>
            <a:r>
              <a:rPr lang="en-GB" sz="1800" dirty="0">
                <a:effectLst/>
                <a:latin typeface="Aptos" panose="020B0004020202020204" pitchFamily="34" charset="0"/>
              </a:rPr>
              <a:t>security paradox), </a:t>
            </a:r>
            <a:r>
              <a:rPr lang="el-GR" sz="1800" dirty="0">
                <a:effectLst/>
                <a:latin typeface="Aptos" panose="020B0004020202020204" pitchFamily="34" charset="0"/>
              </a:rPr>
              <a:t>το </a:t>
            </a:r>
            <a:r>
              <a:rPr lang="el-GR" sz="1800" dirty="0" err="1">
                <a:effectLst/>
                <a:latin typeface="Aptos" panose="020B0004020202020204" pitchFamily="34" charset="0"/>
              </a:rPr>
              <a:t>οποίο</a:t>
            </a:r>
            <a:r>
              <a:rPr lang="el-GR" sz="1800" dirty="0">
                <a:effectLst/>
                <a:latin typeface="Aptos" panose="020B0004020202020204" pitchFamily="34" charset="0"/>
              </a:rPr>
              <a:t>, με τη σειρά του, προκαλε</a:t>
            </a:r>
            <a:r>
              <a:rPr lang="el-GR" sz="1800" dirty="0">
                <a:latin typeface="Aptos" panose="020B0004020202020204" pitchFamily="34" charset="0"/>
              </a:rPr>
              <a:t>ί </a:t>
            </a:r>
            <a:r>
              <a:rPr lang="el-GR" sz="1800" dirty="0">
                <a:effectLst/>
                <a:latin typeface="Aptos" panose="020B0004020202020204" pitchFamily="34" charset="0"/>
              </a:rPr>
              <a:t>την </a:t>
            </a:r>
            <a:r>
              <a:rPr lang="el-GR" sz="1800" dirty="0" err="1">
                <a:effectLst/>
                <a:latin typeface="Aptos" panose="020B0004020202020204" pitchFamily="34" charset="0"/>
              </a:rPr>
              <a:t>αποκαλούμενη</a:t>
            </a:r>
            <a:r>
              <a:rPr lang="el-GR" sz="1800" dirty="0">
                <a:effectLst/>
                <a:latin typeface="Aptos" panose="020B0004020202020204" pitchFamily="34" charset="0"/>
              </a:rPr>
              <a:t> «</a:t>
            </a:r>
            <a:r>
              <a:rPr lang="el-GR" sz="1800" dirty="0" err="1">
                <a:effectLst/>
                <a:latin typeface="Aptos" panose="020B0004020202020204" pitchFamily="34" charset="0"/>
              </a:rPr>
              <a:t>ανασφάλεια</a:t>
            </a:r>
            <a:r>
              <a:rPr lang="el-GR" sz="1800" dirty="0">
                <a:effectLst/>
                <a:latin typeface="Aptos" panose="020B0004020202020204" pitchFamily="34" charset="0"/>
              </a:rPr>
              <a:t> της </a:t>
            </a:r>
            <a:r>
              <a:rPr lang="el-GR" sz="1800" dirty="0" err="1">
                <a:effectLst/>
                <a:latin typeface="Aptos" panose="020B0004020202020204" pitchFamily="34" charset="0"/>
              </a:rPr>
              <a:t>ασφάλειας</a:t>
            </a:r>
            <a:r>
              <a:rPr lang="el-GR" sz="1800" dirty="0">
                <a:effectLst/>
                <a:latin typeface="Aptos" panose="020B0004020202020204" pitchFamily="34" charset="0"/>
              </a:rPr>
              <a:t>». </a:t>
            </a:r>
            <a:endParaRPr lang="el-GR" sz="1200" dirty="0">
              <a:latin typeface="Aptos" panose="020B0004020202020204" pitchFamily="34" charset="0"/>
            </a:endParaRPr>
          </a:p>
          <a:p>
            <a:pPr>
              <a:lnSpc>
                <a:spcPct val="100000"/>
              </a:lnSpc>
            </a:pPr>
            <a:r>
              <a:rPr lang="el-GR" sz="1800" dirty="0">
                <a:latin typeface="Aptos" panose="020B0004020202020204" pitchFamily="34" charset="0"/>
              </a:rPr>
              <a:t>Θεωρητικοί του φεμινισμού υιοθετούν ε</a:t>
            </a:r>
            <a:r>
              <a:rPr lang="el-GR" sz="1800" dirty="0">
                <a:effectLst/>
                <a:latin typeface="Aptos" panose="020B0004020202020204" pitchFamily="34" charset="0"/>
              </a:rPr>
              <a:t>ναλλακτικές </a:t>
            </a:r>
            <a:r>
              <a:rPr lang="el-GR" sz="1800" dirty="0" err="1">
                <a:effectLst/>
                <a:latin typeface="Aptos" panose="020B0004020202020204" pitchFamily="34" charset="0"/>
              </a:rPr>
              <a:t>εννοιολογήσεις</a:t>
            </a:r>
            <a:r>
              <a:rPr lang="el-GR" sz="1800" dirty="0">
                <a:effectLst/>
                <a:latin typeface="Aptos" panose="020B0004020202020204" pitchFamily="34" charset="0"/>
              </a:rPr>
              <a:t> της ασφάλειας, όπως η έννοια της «ανθρώπινης ασφάλειας» ως «ελευθερία από τον φόβο» ή «ελευθερία από την ανέχεια»</a:t>
            </a:r>
          </a:p>
          <a:p>
            <a:pPr>
              <a:lnSpc>
                <a:spcPct val="100000"/>
              </a:lnSpc>
            </a:pPr>
            <a:r>
              <a:rPr lang="el-GR" sz="1800" dirty="0">
                <a:effectLst/>
                <a:latin typeface="Aptos" panose="020B0004020202020204" pitchFamily="34" charset="0"/>
              </a:rPr>
              <a:t>Ο</a:t>
            </a:r>
            <a:r>
              <a:rPr lang="en-GB" sz="1800" dirty="0">
                <a:effectLst/>
                <a:latin typeface="Aptos" panose="020B0004020202020204" pitchFamily="34" charset="0"/>
              </a:rPr>
              <a:t> </a:t>
            </a:r>
            <a:r>
              <a:rPr lang="el-GR" sz="1800" dirty="0">
                <a:latin typeface="Aptos" panose="020B0004020202020204" pitchFamily="34" charset="0"/>
              </a:rPr>
              <a:t>π</a:t>
            </a:r>
            <a:r>
              <a:rPr lang="el-GR" sz="1800" dirty="0">
                <a:effectLst/>
                <a:latin typeface="Aptos" panose="020B0004020202020204" pitchFamily="34" charset="0"/>
              </a:rPr>
              <a:t>όλεμος είναι άρρηκτα συνδεδεμένος με την αρρενωπότητα. </a:t>
            </a:r>
            <a:r>
              <a:rPr lang="el-GR" sz="1800" dirty="0">
                <a:latin typeface="Aptos" panose="020B0004020202020204" pitchFamily="34" charset="0"/>
              </a:rPr>
              <a:t>Οι φεμινιστές αναδεικνύουν τις σχέσεις ανάμεσα στα αίτια του πολέμου και την αρρενωπότητα, την αναγνώριση των διαφορετικών συνεπειών του πολέμου για τους άνδρες και τις γυναίκες, τη σχέση ανάμεσα στις στρατιωτικές βάσεις και στην εργασία στο σεξ. </a:t>
            </a:r>
          </a:p>
          <a:p>
            <a:pPr>
              <a:lnSpc>
                <a:spcPct val="100000"/>
              </a:lnSpc>
            </a:pPr>
            <a:r>
              <a:rPr lang="el-GR" sz="1800" dirty="0">
                <a:latin typeface="Aptos" panose="020B0004020202020204" pitchFamily="34" charset="0"/>
              </a:rPr>
              <a:t>Ιδιαίτερα ανησυχητική είναι η χρήση του βιασμού και άλλων μορφών σεξουαλικής βίας ως συστηματικής οργανωμένης τακτικής πολέμου. </a:t>
            </a:r>
            <a:endParaRPr lang="en-GB" dirty="0">
              <a:latin typeface="Aptos" panose="020B0004020202020204" pitchFamily="34" charset="0"/>
            </a:endParaRPr>
          </a:p>
          <a:p>
            <a:endParaRPr lang="el-GR" dirty="0"/>
          </a:p>
        </p:txBody>
      </p:sp>
      <p:sp>
        <p:nvSpPr>
          <p:cNvPr id="4" name="TextBox 3">
            <a:extLst>
              <a:ext uri="{FF2B5EF4-FFF2-40B4-BE49-F238E27FC236}">
                <a16:creationId xmlns:a16="http://schemas.microsoft.com/office/drawing/2014/main" id="{4144A8AC-B24A-031E-04C2-21535ECE6B17}"/>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71358726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165</TotalTime>
  <Words>1624</Words>
  <Application>Microsoft Office PowerPoint</Application>
  <PresentationFormat>Ευρεία οθόνη</PresentationFormat>
  <Paragraphs>111</Paragraphs>
  <Slides>12</Slides>
  <Notes>3</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2</vt:i4>
      </vt:variant>
      <vt:variant>
        <vt:lpstr>Τίτλοι διαφανειών</vt:lpstr>
      </vt:variant>
      <vt:variant>
        <vt:i4>12</vt:i4>
      </vt:variant>
    </vt:vector>
  </HeadingPairs>
  <TitlesOfParts>
    <vt:vector size="22" baseType="lpstr">
      <vt:lpstr>Aptos</vt:lpstr>
      <vt:lpstr>Aptos Display</vt:lpstr>
      <vt:lpstr>Arial</vt:lpstr>
      <vt:lpstr>Calibri</vt:lpstr>
      <vt:lpstr>Calibri Light</vt:lpstr>
      <vt:lpstr>Helvetica</vt:lpstr>
      <vt:lpstr>Symbol</vt:lpstr>
      <vt:lpstr>Wingdings</vt:lpstr>
      <vt:lpstr>Office 2013 - 2022 Theme</vt:lpstr>
      <vt:lpstr>1_Office Theme</vt:lpstr>
      <vt:lpstr>Παρουσίαση του PowerPoint</vt:lpstr>
      <vt:lpstr>Κεφάλαιο 18</vt:lpstr>
      <vt:lpstr>Φεμινιστική σκέψη και φεμινιστικό κίνημα</vt:lpstr>
      <vt:lpstr>Τι είναι το φύλο; </vt:lpstr>
      <vt:lpstr>«Έμφυλες θεωρήσεις» της παγκόσμιας πολιτικής: Εμπειρικός φεμινισμός</vt:lpstr>
      <vt:lpstr>Έμφυλες θεωρήσεις της παγκόσμιας πολιτικής: Αναλυτικός φεμινισμός 1/2</vt:lpstr>
      <vt:lpstr>Έμφυλες θεωρήσεις της παγκόσμιας πολιτικής: Αναλυτικός φεμινισμός 2/2</vt:lpstr>
      <vt:lpstr>Έμφυλα κράτη και έμφυλα έθνη</vt:lpstr>
      <vt:lpstr>Εμφυλοποίηση της ασφάλειας, του πολέμου και της ένοπλης σύγκρουσης</vt:lpstr>
      <vt:lpstr>Φύλο, παγκοσμιοποίηση και ανάπτυξη</vt:lpstr>
      <vt:lpstr>Προσέγγιση της εμφυλοποιημένης παγκόσμιας πολιτικής με αναφορά στην κουίρ θεωρία και  τη μεταποικιακή θεωρία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45</cp:revision>
  <dcterms:created xsi:type="dcterms:W3CDTF">2025-04-01T11:16:16Z</dcterms:created>
  <dcterms:modified xsi:type="dcterms:W3CDTF">2025-10-06T07:29:30Z</dcterms:modified>
</cp:coreProperties>
</file>