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notesMasterIdLst>
    <p:notesMasterId r:id="rId18"/>
  </p:notesMasterIdLst>
  <p:sldIdLst>
    <p:sldId id="345" r:id="rId3"/>
    <p:sldId id="346" r:id="rId4"/>
    <p:sldId id="347" r:id="rId5"/>
    <p:sldId id="348" r:id="rId6"/>
    <p:sldId id="349" r:id="rId7"/>
    <p:sldId id="350" r:id="rId8"/>
    <p:sldId id="351" r:id="rId9"/>
    <p:sldId id="352" r:id="rId10"/>
    <p:sldId id="356" r:id="rId11"/>
    <p:sldId id="353" r:id="rId12"/>
    <p:sldId id="354" r:id="rId13"/>
    <p:sldId id="357" r:id="rId14"/>
    <p:sldId id="358" r:id="rId15"/>
    <p:sldId id="355" r:id="rId16"/>
    <p:sldId id="549" r:id="rId17"/>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35"/>
    <p:restoredTop sz="94737"/>
  </p:normalViewPr>
  <p:slideViewPr>
    <p:cSldViewPr snapToGrid="0">
      <p:cViewPr varScale="1">
        <p:scale>
          <a:sx n="102" d="100"/>
          <a:sy n="102" d="100"/>
        </p:scale>
        <p:origin x="73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091F6E-BD3D-F549-9F16-3C29FEAAFFCC}" type="datetimeFigureOut">
              <a:rPr lang="en-GR" smtClean="0"/>
              <a:t>10/06/2025</a:t>
            </a:fld>
            <a:endParaRPr lang="en-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679733-2F4C-454B-A847-623757E0E1B3}" type="slidenum">
              <a:rPr lang="en-GR" smtClean="0"/>
              <a:t>‹#›</a:t>
            </a:fld>
            <a:endParaRPr lang="en-GR"/>
          </a:p>
        </p:txBody>
      </p:sp>
    </p:spTree>
    <p:extLst>
      <p:ext uri="{BB962C8B-B14F-4D97-AF65-F5344CB8AC3E}">
        <p14:creationId xmlns:p14="http://schemas.microsoft.com/office/powerpoint/2010/main" val="1148298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FC29FA5-7879-CB4D-ADE9-47B1E3FD16F3}" type="slidenum">
              <a:rPr lang="en-GR" smtClean="0"/>
              <a:t>1</a:t>
            </a:fld>
            <a:endParaRPr lang="en-GR"/>
          </a:p>
        </p:txBody>
      </p:sp>
    </p:spTree>
    <p:extLst>
      <p:ext uri="{BB962C8B-B14F-4D97-AF65-F5344CB8AC3E}">
        <p14:creationId xmlns:p14="http://schemas.microsoft.com/office/powerpoint/2010/main" val="2581501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C328A-B79F-4354-7AB8-73D29F6C5E8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B2C28423-E76B-1707-2440-E8471E3B3E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A04D8F0B-5AD8-4D3B-1B08-EB36038F2210}"/>
              </a:ext>
            </a:extLst>
          </p:cNvPr>
          <p:cNvSpPr>
            <a:spLocks noGrp="1"/>
          </p:cNvSpPr>
          <p:nvPr>
            <p:ph type="dt" sz="half" idx="10"/>
          </p:nvPr>
        </p:nvSpPr>
        <p:spPr/>
        <p:txBody>
          <a:bodyPr/>
          <a:lstStyle/>
          <a:p>
            <a:fld id="{C6E4BAFC-2651-6841-B62B-565C92943C4F}" type="datetimeFigureOut">
              <a:rPr lang="en-GR" smtClean="0"/>
              <a:t>10/06/2025</a:t>
            </a:fld>
            <a:endParaRPr lang="en-GR"/>
          </a:p>
        </p:txBody>
      </p:sp>
      <p:sp>
        <p:nvSpPr>
          <p:cNvPr id="5" name="Footer Placeholder 4">
            <a:extLst>
              <a:ext uri="{FF2B5EF4-FFF2-40B4-BE49-F238E27FC236}">
                <a16:creationId xmlns:a16="http://schemas.microsoft.com/office/drawing/2014/main" id="{654C0406-C48E-25CA-0FA4-A1A3FA6EE7A8}"/>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D7B2E2AB-58D6-A25D-42FC-F5A1E4C0622A}"/>
              </a:ext>
            </a:extLst>
          </p:cNvPr>
          <p:cNvSpPr>
            <a:spLocks noGrp="1"/>
          </p:cNvSpPr>
          <p:nvPr>
            <p:ph type="sldNum" sz="quarter" idx="12"/>
          </p:nvPr>
        </p:nvSpPr>
        <p:spPr/>
        <p:txBody>
          <a:bodyPr/>
          <a:lstStyle/>
          <a:p>
            <a:fld id="{97B9BEC3-8B5B-7749-BC50-4488A08DA078}" type="slidenum">
              <a:rPr lang="en-GR" smtClean="0"/>
              <a:t>‹#›</a:t>
            </a:fld>
            <a:endParaRPr lang="en-GR"/>
          </a:p>
        </p:txBody>
      </p:sp>
    </p:spTree>
    <p:extLst>
      <p:ext uri="{BB962C8B-B14F-4D97-AF65-F5344CB8AC3E}">
        <p14:creationId xmlns:p14="http://schemas.microsoft.com/office/powerpoint/2010/main" val="2090994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719E1-E162-5E66-EBAC-3C1795928626}"/>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1BD93D5-67D5-65EC-81A7-2116187B5B3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44EE70F3-4EAF-FCD0-D727-9FF83157C225}"/>
              </a:ext>
            </a:extLst>
          </p:cNvPr>
          <p:cNvSpPr>
            <a:spLocks noGrp="1"/>
          </p:cNvSpPr>
          <p:nvPr>
            <p:ph type="dt" sz="half" idx="10"/>
          </p:nvPr>
        </p:nvSpPr>
        <p:spPr/>
        <p:txBody>
          <a:bodyPr/>
          <a:lstStyle/>
          <a:p>
            <a:fld id="{C6E4BAFC-2651-6841-B62B-565C92943C4F}" type="datetimeFigureOut">
              <a:rPr lang="en-GR" smtClean="0"/>
              <a:t>10/06/2025</a:t>
            </a:fld>
            <a:endParaRPr lang="en-GR"/>
          </a:p>
        </p:txBody>
      </p:sp>
      <p:sp>
        <p:nvSpPr>
          <p:cNvPr id="5" name="Footer Placeholder 4">
            <a:extLst>
              <a:ext uri="{FF2B5EF4-FFF2-40B4-BE49-F238E27FC236}">
                <a16:creationId xmlns:a16="http://schemas.microsoft.com/office/drawing/2014/main" id="{F08169E5-0F63-EE46-9274-B5D130C5B41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038E298-6EAB-95AC-78C7-0613BCBFD96B}"/>
              </a:ext>
            </a:extLst>
          </p:cNvPr>
          <p:cNvSpPr>
            <a:spLocks noGrp="1"/>
          </p:cNvSpPr>
          <p:nvPr>
            <p:ph type="sldNum" sz="quarter" idx="12"/>
          </p:nvPr>
        </p:nvSpPr>
        <p:spPr/>
        <p:txBody>
          <a:bodyPr/>
          <a:lstStyle/>
          <a:p>
            <a:fld id="{97B9BEC3-8B5B-7749-BC50-4488A08DA078}" type="slidenum">
              <a:rPr lang="en-GR" smtClean="0"/>
              <a:t>‹#›</a:t>
            </a:fld>
            <a:endParaRPr lang="en-GR"/>
          </a:p>
        </p:txBody>
      </p:sp>
    </p:spTree>
    <p:extLst>
      <p:ext uri="{BB962C8B-B14F-4D97-AF65-F5344CB8AC3E}">
        <p14:creationId xmlns:p14="http://schemas.microsoft.com/office/powerpoint/2010/main" val="595959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E0556C-490B-F51C-A6CB-EE53F687035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FC1E9D1F-78F4-D491-271D-FD3C4C22B09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AC883DE5-9E05-E831-6EA1-567776406EB1}"/>
              </a:ext>
            </a:extLst>
          </p:cNvPr>
          <p:cNvSpPr>
            <a:spLocks noGrp="1"/>
          </p:cNvSpPr>
          <p:nvPr>
            <p:ph type="dt" sz="half" idx="10"/>
          </p:nvPr>
        </p:nvSpPr>
        <p:spPr/>
        <p:txBody>
          <a:bodyPr/>
          <a:lstStyle/>
          <a:p>
            <a:fld id="{C6E4BAFC-2651-6841-B62B-565C92943C4F}" type="datetimeFigureOut">
              <a:rPr lang="en-GR" smtClean="0"/>
              <a:t>10/06/2025</a:t>
            </a:fld>
            <a:endParaRPr lang="en-GR"/>
          </a:p>
        </p:txBody>
      </p:sp>
      <p:sp>
        <p:nvSpPr>
          <p:cNvPr id="5" name="Footer Placeholder 4">
            <a:extLst>
              <a:ext uri="{FF2B5EF4-FFF2-40B4-BE49-F238E27FC236}">
                <a16:creationId xmlns:a16="http://schemas.microsoft.com/office/drawing/2014/main" id="{93ED2A78-920E-836C-D0E1-7A166148929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C111EC60-D1D7-EE38-12C8-9EB5337289EE}"/>
              </a:ext>
            </a:extLst>
          </p:cNvPr>
          <p:cNvSpPr>
            <a:spLocks noGrp="1"/>
          </p:cNvSpPr>
          <p:nvPr>
            <p:ph type="sldNum" sz="quarter" idx="12"/>
          </p:nvPr>
        </p:nvSpPr>
        <p:spPr/>
        <p:txBody>
          <a:bodyPr/>
          <a:lstStyle/>
          <a:p>
            <a:fld id="{97B9BEC3-8B5B-7749-BC50-4488A08DA078}" type="slidenum">
              <a:rPr lang="en-GR" smtClean="0"/>
              <a:t>‹#›</a:t>
            </a:fld>
            <a:endParaRPr lang="en-GR"/>
          </a:p>
        </p:txBody>
      </p:sp>
    </p:spTree>
    <p:extLst>
      <p:ext uri="{BB962C8B-B14F-4D97-AF65-F5344CB8AC3E}">
        <p14:creationId xmlns:p14="http://schemas.microsoft.com/office/powerpoint/2010/main" val="4063977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39117796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B7858-CF2F-5854-9F6C-F6C948FF3AA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7FB9A594-3D97-E31C-E510-268D5196B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8D38CCF9-6C4B-439A-E7E2-73B3D9DCD13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AE9F2795-EFF3-8BCB-A5BB-F4B3AB92DA2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717DF65-36F5-3BF9-50D5-A4DF13E4BF0F}"/>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971589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ED7C7-C806-662C-4954-B4A23A796160}"/>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37B9D96F-974B-1412-FAEC-AA8E5C837D0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095CE0C-FE27-FACA-BE57-0D198ED00549}"/>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6D6D542A-34A8-599F-0A75-5EA0E3E3412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41FAEEB-33BC-ABCB-C2CC-F292721708B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03052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A7D91-CFF2-9013-5017-5C7C235ADE8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F27BE705-00EC-FD12-BAF7-4AAD6575B9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E0B69BF-B9C6-D0F6-1DEC-5A19AC75C95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4192816C-5FF0-40B8-86BD-E40FFD806A2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D6C9054C-B4EA-FB8C-85BD-DD51FF0717BA}"/>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4863217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9A94-4218-19A8-AC8F-82CF43C19924}"/>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4F020085-A11B-50FD-8B18-CF99FA1D3D8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70EF0FB9-75D6-B4E1-04B4-38A5AE5374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C358FD3-CD3C-33BF-8EB7-2FB742318E75}"/>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99C698C-1102-9043-0E55-47A6E193F21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BF62FE66-315E-F7F9-836A-722DEFCD9AD2}"/>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6931084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824B-9AB9-7776-B20A-960F36826C0D}"/>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3265633A-EB21-352A-6CBC-6D603C4F0E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D17135-7BED-462B-1D59-24BA069E3FA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D20D9EBC-1175-6E86-9986-DD1052E31D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D60BB5B-518C-FA5E-4FD1-A95BFFCC482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DC329A09-A78C-B439-2502-419750E8DA8A}"/>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8" name="Footer Placeholder 7">
            <a:extLst>
              <a:ext uri="{FF2B5EF4-FFF2-40B4-BE49-F238E27FC236}">
                <a16:creationId xmlns:a16="http://schemas.microsoft.com/office/drawing/2014/main" id="{42A0C068-3C11-3F3D-5866-27915E8BFDC5}"/>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6DE66F36-52E8-DDD3-B6CB-3D3CA8CCB6D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4366096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538AA-B1B0-9E57-7AF8-88CEA0CC2530}"/>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57D93CF2-7A76-1E0C-FA10-59AE4C76187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4" name="Footer Placeholder 3">
            <a:extLst>
              <a:ext uri="{FF2B5EF4-FFF2-40B4-BE49-F238E27FC236}">
                <a16:creationId xmlns:a16="http://schemas.microsoft.com/office/drawing/2014/main" id="{7E6B2D7A-34F9-62A1-63ED-08FA69838627}"/>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A40F1EC9-8841-62C9-74E8-399EBBF75475}"/>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942451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E8410F-2233-FB5D-F3D4-A2AAA4FF8AA2}"/>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3" name="Footer Placeholder 2">
            <a:extLst>
              <a:ext uri="{FF2B5EF4-FFF2-40B4-BE49-F238E27FC236}">
                <a16:creationId xmlns:a16="http://schemas.microsoft.com/office/drawing/2014/main" id="{968BF6A7-D4DB-B315-1D11-C3ACB4966563}"/>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BD39D8D-1A17-81FB-C2F4-7E306C308D96}"/>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272782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C3902-2081-4F3F-29A4-0256DA83181F}"/>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2916B1C7-6815-DAA1-CB37-F95FF41E334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BAF3CBB-2124-C2FA-0905-3E81A938BCFC}"/>
              </a:ext>
            </a:extLst>
          </p:cNvPr>
          <p:cNvSpPr>
            <a:spLocks noGrp="1"/>
          </p:cNvSpPr>
          <p:nvPr>
            <p:ph type="dt" sz="half" idx="10"/>
          </p:nvPr>
        </p:nvSpPr>
        <p:spPr/>
        <p:txBody>
          <a:bodyPr/>
          <a:lstStyle/>
          <a:p>
            <a:fld id="{C6E4BAFC-2651-6841-B62B-565C92943C4F}" type="datetimeFigureOut">
              <a:rPr lang="en-GR" smtClean="0"/>
              <a:t>10/06/2025</a:t>
            </a:fld>
            <a:endParaRPr lang="en-GR"/>
          </a:p>
        </p:txBody>
      </p:sp>
      <p:sp>
        <p:nvSpPr>
          <p:cNvPr id="5" name="Footer Placeholder 4">
            <a:extLst>
              <a:ext uri="{FF2B5EF4-FFF2-40B4-BE49-F238E27FC236}">
                <a16:creationId xmlns:a16="http://schemas.microsoft.com/office/drawing/2014/main" id="{D299EF3E-1777-EFF1-BD63-9A22BEF544F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3F47B446-9876-8B15-8167-FAB549876A32}"/>
              </a:ext>
            </a:extLst>
          </p:cNvPr>
          <p:cNvSpPr>
            <a:spLocks noGrp="1"/>
          </p:cNvSpPr>
          <p:nvPr>
            <p:ph type="sldNum" sz="quarter" idx="12"/>
          </p:nvPr>
        </p:nvSpPr>
        <p:spPr/>
        <p:txBody>
          <a:bodyPr/>
          <a:lstStyle/>
          <a:p>
            <a:fld id="{97B9BEC3-8B5B-7749-BC50-4488A08DA078}" type="slidenum">
              <a:rPr lang="en-GR" smtClean="0"/>
              <a:t>‹#›</a:t>
            </a:fld>
            <a:endParaRPr lang="en-GR"/>
          </a:p>
        </p:txBody>
      </p:sp>
    </p:spTree>
    <p:extLst>
      <p:ext uri="{BB962C8B-B14F-4D97-AF65-F5344CB8AC3E}">
        <p14:creationId xmlns:p14="http://schemas.microsoft.com/office/powerpoint/2010/main" val="34689811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993F1-B5AC-19F8-B159-D7ABA3F506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2E0CB82B-729D-4609-CDCE-3A7C743A31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AC16B5E2-5B1D-DC52-4939-C0F4BE13A3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59B17C-F5A5-41C7-81D2-4333EAF20448}"/>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B2D80035-99C2-CE4F-A772-EAC93413312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3F172DD8-5679-0EED-0182-1CF5C93ECC7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4959584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6AF2A-F518-1B4F-FC85-FA8DD75E50F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F634B29E-C9BA-13F5-73D6-3FE2F3807E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51B9BF8E-A97D-F7A2-5A35-373C20B87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739FD4-7220-BFD6-7E06-938FE68719E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3408A84-1D47-3FEB-69FD-4CF35B3E461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DF5423EF-B451-BAC2-FA66-063A7C8F50B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081837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534A-BE2D-90BB-A827-3FEF14702A37}"/>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B3328672-FEBA-F143-054D-08C40258D4E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723BCDE-9BEB-701E-D3CA-0C97AFB0200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C7C714F5-D1E5-E7B3-BF81-881D5E8F24C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D7FFBDE-12C6-9B44-6322-6AE071C31C09}"/>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7841101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C6D4FF-4DE1-9FE0-1E33-A892E3656CC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104050E-BA1A-1AF2-6DFB-BA33320FAC9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6DD0A650-014E-C198-B6D8-15B08CC5D7E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F0F26590-FBD9-2D2C-CA15-EEF59BCE78F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76CB4A6-67A4-B3CF-5BA8-6D5AEB6CFF7C}"/>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7806220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23813477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8" y="1638300"/>
            <a:ext cx="10711543" cy="4394200"/>
          </a:xfrm>
        </p:spPr>
        <p:txBody>
          <a:bodyPr>
            <a:normAutofit/>
          </a:bodyPr>
          <a:lstStyle>
            <a:lvl1pPr marL="257175" indent="-257175">
              <a:buClr>
                <a:srgbClr val="004A78"/>
              </a:buClr>
              <a:buFont typeface="Arial" charset="0"/>
              <a:buChar char="•"/>
              <a:defRPr sz="1500">
                <a:solidFill>
                  <a:srgbClr val="000000"/>
                </a:solidFill>
              </a:defRPr>
            </a:lvl1pPr>
            <a:lvl2pPr marL="514350" marR="0" indent="-171450" algn="l" defTabSz="685800" rtl="0" eaLnBrk="1" fontAlgn="base" latinLnBrk="0" hangingPunct="1">
              <a:lnSpc>
                <a:spcPct val="90000"/>
              </a:lnSpc>
              <a:spcBef>
                <a:spcPts val="375"/>
              </a:spcBef>
              <a:spcAft>
                <a:spcPct val="0"/>
              </a:spcAft>
              <a:buClr>
                <a:srgbClr val="FF6300"/>
              </a:buClr>
              <a:buSzTx/>
              <a:buFont typeface="Arial" charset="0"/>
              <a:buChar char="•"/>
              <a:tabLst/>
              <a:defRPr sz="1500" baseline="0"/>
            </a:lvl2pPr>
            <a:lvl3pPr marL="857250" indent="-171450">
              <a:buClr>
                <a:srgbClr val="000000"/>
              </a:buClr>
              <a:buFont typeface="Arial" charset="0"/>
              <a:buChar char="•"/>
              <a:defRPr sz="1500"/>
            </a:lvl3pPr>
            <a:lvl4pPr marL="1200150" indent="-171450">
              <a:buClr>
                <a:srgbClr val="000000"/>
              </a:buClr>
              <a:buSzPct val="50000"/>
              <a:buFont typeface="Calibri" charset="0"/>
              <a:buChar char="▶"/>
              <a:defRPr sz="1500"/>
            </a:lvl4pPr>
            <a:lvl5pPr marL="1543050" indent="-171450">
              <a:buClr>
                <a:srgbClr val="000000"/>
              </a:buClr>
              <a:buFont typeface="Helvetica" charset="0"/>
              <a:buChar char="⁃"/>
              <a:defRPr sz="15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Tree>
    <p:extLst>
      <p:ext uri="{BB962C8B-B14F-4D97-AF65-F5344CB8AC3E}">
        <p14:creationId xmlns:p14="http://schemas.microsoft.com/office/powerpoint/2010/main" val="681423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5F0A-C055-2853-DA9B-B4171E2BDE5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37CA7CB9-AD52-63F0-D048-3063EACE380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7973263-3DD5-B311-CA86-2A79A57FCD51}"/>
              </a:ext>
            </a:extLst>
          </p:cNvPr>
          <p:cNvSpPr>
            <a:spLocks noGrp="1"/>
          </p:cNvSpPr>
          <p:nvPr>
            <p:ph type="dt" sz="half" idx="10"/>
          </p:nvPr>
        </p:nvSpPr>
        <p:spPr/>
        <p:txBody>
          <a:bodyPr/>
          <a:lstStyle/>
          <a:p>
            <a:fld id="{C6E4BAFC-2651-6841-B62B-565C92943C4F}" type="datetimeFigureOut">
              <a:rPr lang="en-GR" smtClean="0"/>
              <a:t>10/06/2025</a:t>
            </a:fld>
            <a:endParaRPr lang="en-GR"/>
          </a:p>
        </p:txBody>
      </p:sp>
      <p:sp>
        <p:nvSpPr>
          <p:cNvPr id="5" name="Footer Placeholder 4">
            <a:extLst>
              <a:ext uri="{FF2B5EF4-FFF2-40B4-BE49-F238E27FC236}">
                <a16:creationId xmlns:a16="http://schemas.microsoft.com/office/drawing/2014/main" id="{03B4FC12-A88B-D2E7-C0F0-01FCAE1521AA}"/>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1E71B309-288C-56E6-879A-79195F25465B}"/>
              </a:ext>
            </a:extLst>
          </p:cNvPr>
          <p:cNvSpPr>
            <a:spLocks noGrp="1"/>
          </p:cNvSpPr>
          <p:nvPr>
            <p:ph type="sldNum" sz="quarter" idx="12"/>
          </p:nvPr>
        </p:nvSpPr>
        <p:spPr/>
        <p:txBody>
          <a:bodyPr/>
          <a:lstStyle/>
          <a:p>
            <a:fld id="{97B9BEC3-8B5B-7749-BC50-4488A08DA078}" type="slidenum">
              <a:rPr lang="en-GR" smtClean="0"/>
              <a:t>‹#›</a:t>
            </a:fld>
            <a:endParaRPr lang="en-GR"/>
          </a:p>
        </p:txBody>
      </p:sp>
    </p:spTree>
    <p:extLst>
      <p:ext uri="{BB962C8B-B14F-4D97-AF65-F5344CB8AC3E}">
        <p14:creationId xmlns:p14="http://schemas.microsoft.com/office/powerpoint/2010/main" val="2621669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5AB88-9F09-E4E9-BFD3-740F78A29975}"/>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36A27509-378B-9F1B-E284-A9D738C4884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507B6A8E-3443-DEA7-CBF7-D0730D506F9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E850F4B8-29E1-08B4-8969-99A53268D0CC}"/>
              </a:ext>
            </a:extLst>
          </p:cNvPr>
          <p:cNvSpPr>
            <a:spLocks noGrp="1"/>
          </p:cNvSpPr>
          <p:nvPr>
            <p:ph type="dt" sz="half" idx="10"/>
          </p:nvPr>
        </p:nvSpPr>
        <p:spPr/>
        <p:txBody>
          <a:bodyPr/>
          <a:lstStyle/>
          <a:p>
            <a:fld id="{C6E4BAFC-2651-6841-B62B-565C92943C4F}" type="datetimeFigureOut">
              <a:rPr lang="en-GR" smtClean="0"/>
              <a:t>10/06/2025</a:t>
            </a:fld>
            <a:endParaRPr lang="en-GR"/>
          </a:p>
        </p:txBody>
      </p:sp>
      <p:sp>
        <p:nvSpPr>
          <p:cNvPr id="6" name="Footer Placeholder 5">
            <a:extLst>
              <a:ext uri="{FF2B5EF4-FFF2-40B4-BE49-F238E27FC236}">
                <a16:creationId xmlns:a16="http://schemas.microsoft.com/office/drawing/2014/main" id="{DE105FAB-5479-D015-FCD8-75622F26A075}"/>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B40E5F1C-12DD-8D9E-41AA-29FD4FE0079D}"/>
              </a:ext>
            </a:extLst>
          </p:cNvPr>
          <p:cNvSpPr>
            <a:spLocks noGrp="1"/>
          </p:cNvSpPr>
          <p:nvPr>
            <p:ph type="sldNum" sz="quarter" idx="12"/>
          </p:nvPr>
        </p:nvSpPr>
        <p:spPr/>
        <p:txBody>
          <a:bodyPr/>
          <a:lstStyle/>
          <a:p>
            <a:fld id="{97B9BEC3-8B5B-7749-BC50-4488A08DA078}" type="slidenum">
              <a:rPr lang="en-GR" smtClean="0"/>
              <a:t>‹#›</a:t>
            </a:fld>
            <a:endParaRPr lang="en-GR"/>
          </a:p>
        </p:txBody>
      </p:sp>
    </p:spTree>
    <p:extLst>
      <p:ext uri="{BB962C8B-B14F-4D97-AF65-F5344CB8AC3E}">
        <p14:creationId xmlns:p14="http://schemas.microsoft.com/office/powerpoint/2010/main" val="1591173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F0144-7A82-D16B-6B8B-9AD8243F744B}"/>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820DDB4C-A0D9-A900-E526-25A1D190AD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94B6AA4-E3ED-1298-E20E-F2D53492405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2B77570D-E700-D127-5314-486650234E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CDF670E-B61E-DF5A-FAEA-E6A71E865DD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6E5DB7B6-00E5-0A0B-03A7-90712B0DBFBA}"/>
              </a:ext>
            </a:extLst>
          </p:cNvPr>
          <p:cNvSpPr>
            <a:spLocks noGrp="1"/>
          </p:cNvSpPr>
          <p:nvPr>
            <p:ph type="dt" sz="half" idx="10"/>
          </p:nvPr>
        </p:nvSpPr>
        <p:spPr/>
        <p:txBody>
          <a:bodyPr/>
          <a:lstStyle/>
          <a:p>
            <a:fld id="{C6E4BAFC-2651-6841-B62B-565C92943C4F}" type="datetimeFigureOut">
              <a:rPr lang="en-GR" smtClean="0"/>
              <a:t>10/06/2025</a:t>
            </a:fld>
            <a:endParaRPr lang="en-GR"/>
          </a:p>
        </p:txBody>
      </p:sp>
      <p:sp>
        <p:nvSpPr>
          <p:cNvPr id="8" name="Footer Placeholder 7">
            <a:extLst>
              <a:ext uri="{FF2B5EF4-FFF2-40B4-BE49-F238E27FC236}">
                <a16:creationId xmlns:a16="http://schemas.microsoft.com/office/drawing/2014/main" id="{2DF099B6-00C0-2152-9B62-54F22D977143}"/>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341E147B-92A6-7BC5-34E9-76765504182F}"/>
              </a:ext>
            </a:extLst>
          </p:cNvPr>
          <p:cNvSpPr>
            <a:spLocks noGrp="1"/>
          </p:cNvSpPr>
          <p:nvPr>
            <p:ph type="sldNum" sz="quarter" idx="12"/>
          </p:nvPr>
        </p:nvSpPr>
        <p:spPr/>
        <p:txBody>
          <a:bodyPr/>
          <a:lstStyle/>
          <a:p>
            <a:fld id="{97B9BEC3-8B5B-7749-BC50-4488A08DA078}" type="slidenum">
              <a:rPr lang="en-GR" smtClean="0"/>
              <a:t>‹#›</a:t>
            </a:fld>
            <a:endParaRPr lang="en-GR"/>
          </a:p>
        </p:txBody>
      </p:sp>
    </p:spTree>
    <p:extLst>
      <p:ext uri="{BB962C8B-B14F-4D97-AF65-F5344CB8AC3E}">
        <p14:creationId xmlns:p14="http://schemas.microsoft.com/office/powerpoint/2010/main" val="2054720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6ACB7-B07E-A9B0-38CA-68D72A9FCD43}"/>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F8091E12-8AB9-39F5-1F9E-B13EEBF77A9D}"/>
              </a:ext>
            </a:extLst>
          </p:cNvPr>
          <p:cNvSpPr>
            <a:spLocks noGrp="1"/>
          </p:cNvSpPr>
          <p:nvPr>
            <p:ph type="dt" sz="half" idx="10"/>
          </p:nvPr>
        </p:nvSpPr>
        <p:spPr/>
        <p:txBody>
          <a:bodyPr/>
          <a:lstStyle/>
          <a:p>
            <a:fld id="{C6E4BAFC-2651-6841-B62B-565C92943C4F}" type="datetimeFigureOut">
              <a:rPr lang="en-GR" smtClean="0"/>
              <a:t>10/06/2025</a:t>
            </a:fld>
            <a:endParaRPr lang="en-GR"/>
          </a:p>
        </p:txBody>
      </p:sp>
      <p:sp>
        <p:nvSpPr>
          <p:cNvPr id="4" name="Footer Placeholder 3">
            <a:extLst>
              <a:ext uri="{FF2B5EF4-FFF2-40B4-BE49-F238E27FC236}">
                <a16:creationId xmlns:a16="http://schemas.microsoft.com/office/drawing/2014/main" id="{BD1C2599-03FD-5087-83F9-44AE36315BB7}"/>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366A274E-D993-79EF-2231-5A1C1FC67325}"/>
              </a:ext>
            </a:extLst>
          </p:cNvPr>
          <p:cNvSpPr>
            <a:spLocks noGrp="1"/>
          </p:cNvSpPr>
          <p:nvPr>
            <p:ph type="sldNum" sz="quarter" idx="12"/>
          </p:nvPr>
        </p:nvSpPr>
        <p:spPr/>
        <p:txBody>
          <a:bodyPr/>
          <a:lstStyle/>
          <a:p>
            <a:fld id="{97B9BEC3-8B5B-7749-BC50-4488A08DA078}" type="slidenum">
              <a:rPr lang="en-GR" smtClean="0"/>
              <a:t>‹#›</a:t>
            </a:fld>
            <a:endParaRPr lang="en-GR"/>
          </a:p>
        </p:txBody>
      </p:sp>
    </p:spTree>
    <p:extLst>
      <p:ext uri="{BB962C8B-B14F-4D97-AF65-F5344CB8AC3E}">
        <p14:creationId xmlns:p14="http://schemas.microsoft.com/office/powerpoint/2010/main" val="3174366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CCCA9B-2489-93E0-396C-E9E2CC7CD00D}"/>
              </a:ext>
            </a:extLst>
          </p:cNvPr>
          <p:cNvSpPr>
            <a:spLocks noGrp="1"/>
          </p:cNvSpPr>
          <p:nvPr>
            <p:ph type="dt" sz="half" idx="10"/>
          </p:nvPr>
        </p:nvSpPr>
        <p:spPr/>
        <p:txBody>
          <a:bodyPr/>
          <a:lstStyle/>
          <a:p>
            <a:fld id="{C6E4BAFC-2651-6841-B62B-565C92943C4F}" type="datetimeFigureOut">
              <a:rPr lang="en-GR" smtClean="0"/>
              <a:t>10/06/2025</a:t>
            </a:fld>
            <a:endParaRPr lang="en-GR"/>
          </a:p>
        </p:txBody>
      </p:sp>
      <p:sp>
        <p:nvSpPr>
          <p:cNvPr id="3" name="Footer Placeholder 2">
            <a:extLst>
              <a:ext uri="{FF2B5EF4-FFF2-40B4-BE49-F238E27FC236}">
                <a16:creationId xmlns:a16="http://schemas.microsoft.com/office/drawing/2014/main" id="{31BB13E1-AE9C-B2C6-F497-6E760AF209B4}"/>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505C850C-4615-5893-619B-FB59C7D0505A}"/>
              </a:ext>
            </a:extLst>
          </p:cNvPr>
          <p:cNvSpPr>
            <a:spLocks noGrp="1"/>
          </p:cNvSpPr>
          <p:nvPr>
            <p:ph type="sldNum" sz="quarter" idx="12"/>
          </p:nvPr>
        </p:nvSpPr>
        <p:spPr/>
        <p:txBody>
          <a:bodyPr/>
          <a:lstStyle/>
          <a:p>
            <a:fld id="{97B9BEC3-8B5B-7749-BC50-4488A08DA078}" type="slidenum">
              <a:rPr lang="en-GR" smtClean="0"/>
              <a:t>‹#›</a:t>
            </a:fld>
            <a:endParaRPr lang="en-GR"/>
          </a:p>
        </p:txBody>
      </p:sp>
    </p:spTree>
    <p:extLst>
      <p:ext uri="{BB962C8B-B14F-4D97-AF65-F5344CB8AC3E}">
        <p14:creationId xmlns:p14="http://schemas.microsoft.com/office/powerpoint/2010/main" val="2630924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1E2A7-1BC0-AFD8-720D-7C218F845AB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5DBA204D-F478-6448-F334-F5CE7F402E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54F31536-55AC-DB03-6DCC-6A00E5B424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204E9D2-D4FC-C7FF-0902-A72575AFC60C}"/>
              </a:ext>
            </a:extLst>
          </p:cNvPr>
          <p:cNvSpPr>
            <a:spLocks noGrp="1"/>
          </p:cNvSpPr>
          <p:nvPr>
            <p:ph type="dt" sz="half" idx="10"/>
          </p:nvPr>
        </p:nvSpPr>
        <p:spPr/>
        <p:txBody>
          <a:bodyPr/>
          <a:lstStyle/>
          <a:p>
            <a:fld id="{C6E4BAFC-2651-6841-B62B-565C92943C4F}" type="datetimeFigureOut">
              <a:rPr lang="en-GR" smtClean="0"/>
              <a:t>10/06/2025</a:t>
            </a:fld>
            <a:endParaRPr lang="en-GR"/>
          </a:p>
        </p:txBody>
      </p:sp>
      <p:sp>
        <p:nvSpPr>
          <p:cNvPr id="6" name="Footer Placeholder 5">
            <a:extLst>
              <a:ext uri="{FF2B5EF4-FFF2-40B4-BE49-F238E27FC236}">
                <a16:creationId xmlns:a16="http://schemas.microsoft.com/office/drawing/2014/main" id="{6C823938-CD75-BF3D-2301-9789354B8E32}"/>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C27F8A4A-B7C2-3B64-F859-BE179B68133C}"/>
              </a:ext>
            </a:extLst>
          </p:cNvPr>
          <p:cNvSpPr>
            <a:spLocks noGrp="1"/>
          </p:cNvSpPr>
          <p:nvPr>
            <p:ph type="sldNum" sz="quarter" idx="12"/>
          </p:nvPr>
        </p:nvSpPr>
        <p:spPr/>
        <p:txBody>
          <a:bodyPr/>
          <a:lstStyle/>
          <a:p>
            <a:fld id="{97B9BEC3-8B5B-7749-BC50-4488A08DA078}" type="slidenum">
              <a:rPr lang="en-GR" smtClean="0"/>
              <a:t>‹#›</a:t>
            </a:fld>
            <a:endParaRPr lang="en-GR"/>
          </a:p>
        </p:txBody>
      </p:sp>
    </p:spTree>
    <p:extLst>
      <p:ext uri="{BB962C8B-B14F-4D97-AF65-F5344CB8AC3E}">
        <p14:creationId xmlns:p14="http://schemas.microsoft.com/office/powerpoint/2010/main" val="2155623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C92DC-1314-5479-88B0-03FC1CDE4B3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0C2A7368-5482-2429-8D3B-E6A9328071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F6F77034-C2D4-F700-43D0-E1BB184492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5E17991-A137-F560-8FE9-28CE44D70E03}"/>
              </a:ext>
            </a:extLst>
          </p:cNvPr>
          <p:cNvSpPr>
            <a:spLocks noGrp="1"/>
          </p:cNvSpPr>
          <p:nvPr>
            <p:ph type="dt" sz="half" idx="10"/>
          </p:nvPr>
        </p:nvSpPr>
        <p:spPr/>
        <p:txBody>
          <a:bodyPr/>
          <a:lstStyle/>
          <a:p>
            <a:fld id="{C6E4BAFC-2651-6841-B62B-565C92943C4F}" type="datetimeFigureOut">
              <a:rPr lang="en-GR" smtClean="0"/>
              <a:t>10/06/2025</a:t>
            </a:fld>
            <a:endParaRPr lang="en-GR"/>
          </a:p>
        </p:txBody>
      </p:sp>
      <p:sp>
        <p:nvSpPr>
          <p:cNvPr id="6" name="Footer Placeholder 5">
            <a:extLst>
              <a:ext uri="{FF2B5EF4-FFF2-40B4-BE49-F238E27FC236}">
                <a16:creationId xmlns:a16="http://schemas.microsoft.com/office/drawing/2014/main" id="{4618071B-8FB4-6056-7026-3A2E8C8C0ADD}"/>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C4A4A7AC-C979-2B20-2A60-627207B46A86}"/>
              </a:ext>
            </a:extLst>
          </p:cNvPr>
          <p:cNvSpPr>
            <a:spLocks noGrp="1"/>
          </p:cNvSpPr>
          <p:nvPr>
            <p:ph type="sldNum" sz="quarter" idx="12"/>
          </p:nvPr>
        </p:nvSpPr>
        <p:spPr/>
        <p:txBody>
          <a:bodyPr/>
          <a:lstStyle/>
          <a:p>
            <a:fld id="{97B9BEC3-8B5B-7749-BC50-4488A08DA078}" type="slidenum">
              <a:rPr lang="en-GR" smtClean="0"/>
              <a:t>‹#›</a:t>
            </a:fld>
            <a:endParaRPr lang="en-GR"/>
          </a:p>
        </p:txBody>
      </p:sp>
    </p:spTree>
    <p:extLst>
      <p:ext uri="{BB962C8B-B14F-4D97-AF65-F5344CB8AC3E}">
        <p14:creationId xmlns:p14="http://schemas.microsoft.com/office/powerpoint/2010/main" val="2481586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BF5BB2-B136-7723-2946-17DF2633E7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B02AF47C-C584-A2E2-6C3B-5899BF2E6D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2B5A06ED-1D34-547D-C9BE-F5C5C70AFE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6E4BAFC-2651-6841-B62B-565C92943C4F}" type="datetimeFigureOut">
              <a:rPr lang="en-GR" smtClean="0"/>
              <a:t>10/06/2025</a:t>
            </a:fld>
            <a:endParaRPr lang="en-GR"/>
          </a:p>
        </p:txBody>
      </p:sp>
      <p:sp>
        <p:nvSpPr>
          <p:cNvPr id="5" name="Footer Placeholder 4">
            <a:extLst>
              <a:ext uri="{FF2B5EF4-FFF2-40B4-BE49-F238E27FC236}">
                <a16:creationId xmlns:a16="http://schemas.microsoft.com/office/drawing/2014/main" id="{6B4DE95E-B590-F94E-CA8E-230078748F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AC517580-9E6F-43C6-7D29-E6D07EA596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B9BEC3-8B5B-7749-BC50-4488A08DA078}" type="slidenum">
              <a:rPr lang="en-GR" smtClean="0"/>
              <a:t>‹#›</a:t>
            </a:fld>
            <a:endParaRPr lang="en-GR"/>
          </a:p>
        </p:txBody>
      </p:sp>
    </p:spTree>
    <p:extLst>
      <p:ext uri="{BB962C8B-B14F-4D97-AF65-F5344CB8AC3E}">
        <p14:creationId xmlns:p14="http://schemas.microsoft.com/office/powerpoint/2010/main" val="2327445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5980F2-4DE2-735E-AB66-31ACCD804D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50C3354-229F-A718-BC30-FBCB17EB5C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5DED342-396B-59F1-4D8F-40B7C7BCF0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1F05E74A-187D-396A-A1FF-C1BD4B3586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16AD4420-02E9-C894-EEFC-508B3FABCE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BD1FCA-7F21-8149-9BCA-29B57E29056A}" type="slidenum">
              <a:rPr lang="en-GR" smtClean="0"/>
              <a:t>‹#›</a:t>
            </a:fld>
            <a:endParaRPr lang="en-GR"/>
          </a:p>
        </p:txBody>
      </p:sp>
    </p:spTree>
    <p:extLst>
      <p:ext uri="{BB962C8B-B14F-4D97-AF65-F5344CB8AC3E}">
        <p14:creationId xmlns:p14="http://schemas.microsoft.com/office/powerpoint/2010/main" val="241009370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11B32A22-5035-793E-6DB0-4D68689B51AC}"/>
              </a:ext>
            </a:extLst>
          </p:cNvPr>
          <p:cNvPicPr>
            <a:picLocks noChangeAspect="1" noChangeArrowheads="1"/>
          </p:cNvPicPr>
          <p:nvPr/>
        </p:nvPicPr>
        <p:blipFill>
          <a:blip r:embed="rId3"/>
          <a:srcRect/>
          <a:stretch/>
        </p:blipFill>
        <p:spPr bwMode="auto">
          <a:xfrm>
            <a:off x="1070499" y="1307301"/>
            <a:ext cx="2794709" cy="3861111"/>
          </a:xfrm>
          <a:prstGeom prst="rect">
            <a:avLst/>
          </a:prstGeom>
          <a:ln>
            <a:noFill/>
          </a:ln>
          <a:effectLst>
            <a:outerShdw blurRad="292100" dist="139700" dir="2700000" algn="tl" rotWithShape="0">
              <a:srgbClr val="333333">
                <a:alpha val="65000"/>
              </a:srgbClr>
            </a:outerShdw>
          </a:effectLst>
        </p:spPr>
      </p:pic>
      <p:sp>
        <p:nvSpPr>
          <p:cNvPr id="15" name="Θέση κειμένου 14">
            <a:extLst>
              <a:ext uri="{FF2B5EF4-FFF2-40B4-BE49-F238E27FC236}">
                <a16:creationId xmlns:a16="http://schemas.microsoft.com/office/drawing/2014/main" id="{41F7B27A-147C-502B-7B2F-4020DDF91262}"/>
              </a:ext>
            </a:extLst>
          </p:cNvPr>
          <p:cNvSpPr>
            <a:spLocks noGrp="1"/>
          </p:cNvSpPr>
          <p:nvPr>
            <p:ph type="body" idx="1"/>
          </p:nvPr>
        </p:nvSpPr>
        <p:spPr>
          <a:xfrm>
            <a:off x="4507253" y="1274170"/>
            <a:ext cx="5953125" cy="4239269"/>
          </a:xfrm>
        </p:spPr>
        <p:txBody>
          <a:bodyPr/>
          <a:lstStyle/>
          <a:p>
            <a:pPr marL="120647" indent="0" algn="ctr">
              <a:buNone/>
            </a:pPr>
            <a:r>
              <a:rPr lang="en-US" dirty="0">
                <a:latin typeface="+mj-lt"/>
                <a:cs typeface="Calibri Light" panose="020F0302020204030204" pitchFamily="34" charset="0"/>
              </a:rPr>
              <a:t>Andrew Heywood, Ben Whitham</a:t>
            </a:r>
            <a:endParaRPr lang="el-GR" dirty="0">
              <a:latin typeface="+mj-lt"/>
              <a:cs typeface="Calibri Light" panose="020F0302020204030204" pitchFamily="34" charset="0"/>
            </a:endParaRPr>
          </a:p>
          <a:p>
            <a:pPr marL="120647" indent="0" algn="ctr">
              <a:buNone/>
            </a:pPr>
            <a:endParaRPr lang="en-US" sz="1600" dirty="0">
              <a:latin typeface="+mj-lt"/>
              <a:cs typeface="Calibri Light" panose="020F0302020204030204" pitchFamily="34" charset="0"/>
            </a:endParaRPr>
          </a:p>
          <a:p>
            <a:pPr marL="120647" indent="0" algn="ctr">
              <a:buNone/>
            </a:pPr>
            <a:r>
              <a:rPr lang="el-GR" sz="3600" dirty="0">
                <a:latin typeface="+mj-lt"/>
                <a:cs typeface="Calibri Light" panose="020F0302020204030204" pitchFamily="34" charset="0"/>
              </a:rPr>
              <a:t>Διεθνείς σχέσεις και πολιτική στην παγκόσμια εποχή</a:t>
            </a:r>
          </a:p>
          <a:p>
            <a:pPr marL="120647" indent="0" algn="ctr">
              <a:buNone/>
            </a:pPr>
            <a:r>
              <a:rPr lang="el-GR" sz="3200" dirty="0">
                <a:latin typeface="+mj-lt"/>
                <a:cs typeface="Calibri Light" panose="020F0302020204030204" pitchFamily="34" charset="0"/>
              </a:rPr>
              <a:t>2η έκδοση</a:t>
            </a:r>
          </a:p>
          <a:p>
            <a:pPr marL="120647" indent="0" algn="ctr">
              <a:buNone/>
            </a:pPr>
            <a:endParaRPr lang="el-GR" sz="3200" dirty="0">
              <a:solidFill>
                <a:srgbClr val="004A78"/>
              </a:solidFill>
              <a:latin typeface="+mj-lt"/>
              <a:cs typeface="Calibri Light" panose="020F0302020204030204" pitchFamily="34" charset="0"/>
            </a:endParaRPr>
          </a:p>
          <a:p>
            <a:pPr marL="120647" indent="0" algn="ctr">
              <a:buNone/>
            </a:pPr>
            <a:r>
              <a:rPr lang="el-GR" sz="2000" dirty="0">
                <a:latin typeface="+mj-lt"/>
                <a:ea typeface="Aptos" panose="020B0004020202020204" pitchFamily="34" charset="0"/>
                <a:cs typeface="Times New Roman" panose="02020603050405020304" pitchFamily="18" charset="0"/>
              </a:rPr>
              <a:t>Δημιουργία </a:t>
            </a:r>
            <a:r>
              <a:rPr lang="en-US" sz="2000" dirty="0">
                <a:latin typeface="+mj-lt"/>
                <a:ea typeface="Aptos" panose="020B0004020202020204" pitchFamily="34" charset="0"/>
                <a:cs typeface="Times New Roman" panose="02020603050405020304" pitchFamily="18" charset="0"/>
              </a:rPr>
              <a:t>&amp;</a:t>
            </a:r>
            <a:r>
              <a:rPr lang="el-GR" sz="2000" dirty="0">
                <a:latin typeface="+mj-lt"/>
                <a:ea typeface="Aptos" panose="020B0004020202020204" pitchFamily="34" charset="0"/>
                <a:cs typeface="Times New Roman" panose="02020603050405020304" pitchFamily="18" charset="0"/>
              </a:rPr>
              <a:t> επιμέλεια διαφανειών: </a:t>
            </a:r>
          </a:p>
          <a:p>
            <a:pPr marL="120647" indent="0" algn="ctr">
              <a:buNone/>
            </a:pPr>
            <a:r>
              <a:rPr lang="el-GR" sz="2000" dirty="0">
                <a:latin typeface="+mj-lt"/>
                <a:ea typeface="Aptos" panose="020B0004020202020204" pitchFamily="34" charset="0"/>
                <a:cs typeface="Times New Roman" panose="02020603050405020304" pitchFamily="18" charset="0"/>
              </a:rPr>
              <a:t>Σοφία Τυπάλδου</a:t>
            </a:r>
            <a:endParaRPr lang="el-GR" sz="2000" spc="-20" dirty="0">
              <a:latin typeface="+mj-lt"/>
              <a:cs typeface="Arial" panose="020B0604020202020204" pitchFamily="34" charset="0"/>
            </a:endParaRPr>
          </a:p>
          <a:p>
            <a:pPr marL="120647" indent="0" algn="ctr">
              <a:buNone/>
            </a:pPr>
            <a:endParaRPr lang="el-GR" sz="3200" dirty="0">
              <a:solidFill>
                <a:srgbClr val="004A78"/>
              </a:solidFill>
              <a:latin typeface="Calibri Light" panose="020F0302020204030204" pitchFamily="34" charset="0"/>
              <a:cs typeface="Calibri Light" panose="020F0302020204030204" pitchFamily="34" charset="0"/>
            </a:endParaRPr>
          </a:p>
        </p:txBody>
      </p:sp>
      <p:pic>
        <p:nvPicPr>
          <p:cNvPr id="3" name="Εικόνα 2">
            <a:extLst>
              <a:ext uri="{FF2B5EF4-FFF2-40B4-BE49-F238E27FC236}">
                <a16:creationId xmlns:a16="http://schemas.microsoft.com/office/drawing/2014/main" id="{2FD45BE3-F6BB-B5B5-3EA9-9EBF682985D1}"/>
              </a:ext>
            </a:extLst>
          </p:cNvPr>
          <p:cNvPicPr>
            <a:picLocks noChangeAspect="1"/>
          </p:cNvPicPr>
          <p:nvPr/>
        </p:nvPicPr>
        <p:blipFill>
          <a:blip r:embed="rId4"/>
          <a:stretch>
            <a:fillRect/>
          </a:stretch>
        </p:blipFill>
        <p:spPr>
          <a:xfrm>
            <a:off x="10460378" y="6261000"/>
            <a:ext cx="1316378" cy="432000"/>
          </a:xfrm>
          <a:prstGeom prst="rect">
            <a:avLst/>
          </a:prstGeom>
        </p:spPr>
      </p:pic>
      <p:sp>
        <p:nvSpPr>
          <p:cNvPr id="4" name="TextBox 3">
            <a:extLst>
              <a:ext uri="{FF2B5EF4-FFF2-40B4-BE49-F238E27FC236}">
                <a16:creationId xmlns:a16="http://schemas.microsoft.com/office/drawing/2014/main" id="{AC473E84-660D-BE7A-6153-9C33B0A1F6C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33130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C6506-1D7A-BAEA-665A-865419C4208F}"/>
              </a:ext>
            </a:extLst>
          </p:cNvPr>
          <p:cNvSpPr>
            <a:spLocks noGrp="1"/>
          </p:cNvSpPr>
          <p:nvPr>
            <p:ph type="title"/>
          </p:nvPr>
        </p:nvSpPr>
        <p:spPr/>
        <p:txBody>
          <a:bodyPr/>
          <a:lstStyle/>
          <a:p>
            <a:r>
              <a:rPr lang="el-GR" dirty="0"/>
              <a:t>Ψυχροπολεμικός διπολισμός                                              και τα επακόλουθά του</a:t>
            </a:r>
            <a:endParaRPr lang="en-GR" dirty="0"/>
          </a:p>
        </p:txBody>
      </p:sp>
      <p:sp>
        <p:nvSpPr>
          <p:cNvPr id="3" name="Content Placeholder 2">
            <a:extLst>
              <a:ext uri="{FF2B5EF4-FFF2-40B4-BE49-F238E27FC236}">
                <a16:creationId xmlns:a16="http://schemas.microsoft.com/office/drawing/2014/main" id="{8AD0BB1E-C67F-03F2-49F0-A465EEBC151E}"/>
              </a:ext>
            </a:extLst>
          </p:cNvPr>
          <p:cNvSpPr>
            <a:spLocks noGrp="1"/>
          </p:cNvSpPr>
          <p:nvPr>
            <p:ph idx="1"/>
          </p:nvPr>
        </p:nvSpPr>
        <p:spPr>
          <a:xfrm>
            <a:off x="838200" y="1825625"/>
            <a:ext cx="10961914" cy="4351338"/>
          </a:xfrm>
        </p:spPr>
        <p:txBody>
          <a:bodyPr>
            <a:normAutofit fontScale="77500" lnSpcReduction="20000"/>
          </a:bodyPr>
          <a:lstStyle/>
          <a:p>
            <a:pPr>
              <a:lnSpc>
                <a:spcPct val="120000"/>
              </a:lnSpc>
            </a:pPr>
            <a:r>
              <a:rPr lang="el-GR" dirty="0"/>
              <a:t>Κατά την ψυχροπολεμική περίοδο οι ΗΠΑ και η ΕΣΣΔ αναδύθηκαν ως «υπερδυνάμεις», δηλαδή ισχυρότερες από τις παραδοσιακές «μεγάλες δυνάμεις». </a:t>
            </a:r>
          </a:p>
          <a:p>
            <a:pPr>
              <a:lnSpc>
                <a:spcPct val="120000"/>
              </a:lnSpc>
            </a:pPr>
            <a:r>
              <a:rPr lang="el-GR" dirty="0"/>
              <a:t>Η υπεροχή τους βασιζόταν στην κυρίαρχη στρατιωτική ισχύ (πυρηνικό οπλοστάσιο) και την ιδεολογική ηγεμονία. </a:t>
            </a:r>
          </a:p>
          <a:p>
            <a:pPr>
              <a:lnSpc>
                <a:spcPct val="120000"/>
              </a:lnSpc>
            </a:pPr>
            <a:r>
              <a:rPr lang="el-GR" dirty="0"/>
              <a:t>Δύο αντίπαλες στρατιωτικές συμμαχίες εδραίωσαν διπολισμό: ΝΑΤΟ (1949) και Σύμφωνο Βαρσοβίας (1955).</a:t>
            </a:r>
          </a:p>
          <a:p>
            <a:pPr>
              <a:lnSpc>
                <a:spcPct val="120000"/>
              </a:lnSpc>
            </a:pPr>
            <a:r>
              <a:rPr lang="el-GR" dirty="0"/>
              <a:t>Μετά τη δεκαετία του 1960, το διπολικό μοντέλο άρχισε να μην εκφράζει την πραγματικότητα, λόγω εντεινόμενου κατακερματισμού του κομμουνιστικού κόσμου και την επανάκαμψη Γερμανίας και Ιαπωνίας ως οικονομικών υπερδυνάμεων. </a:t>
            </a:r>
          </a:p>
          <a:p>
            <a:pPr>
              <a:lnSpc>
                <a:spcPct val="120000"/>
              </a:lnSpc>
            </a:pPr>
            <a:r>
              <a:rPr lang="el-GR" dirty="0"/>
              <a:t>Συνέπειες διπολισμού: ευνοήθηκε η σταθερότητα, αλλά ενισχύθηκαν οι ιμπεριαλιστικές τάσεις ΗΠΑ &amp; ΕΣΣΔ.  </a:t>
            </a:r>
            <a:endParaRPr lang="en-GR" dirty="0"/>
          </a:p>
        </p:txBody>
      </p:sp>
      <p:sp>
        <p:nvSpPr>
          <p:cNvPr id="4" name="TextBox 3">
            <a:extLst>
              <a:ext uri="{FF2B5EF4-FFF2-40B4-BE49-F238E27FC236}">
                <a16:creationId xmlns:a16="http://schemas.microsoft.com/office/drawing/2014/main" id="{900565A5-A938-3657-F0E3-9550EF9AAAA3}"/>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046223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520B2-05A3-9902-7AB9-CBF5F4E0ED06}"/>
              </a:ext>
            </a:extLst>
          </p:cNvPr>
          <p:cNvSpPr>
            <a:spLocks noGrp="1"/>
          </p:cNvSpPr>
          <p:nvPr>
            <p:ph type="title"/>
          </p:nvPr>
        </p:nvSpPr>
        <p:spPr/>
        <p:txBody>
          <a:bodyPr/>
          <a:lstStyle/>
          <a:p>
            <a:r>
              <a:rPr lang="el-GR" dirty="0" err="1"/>
              <a:t>Μονοπολικότητα</a:t>
            </a:r>
            <a:r>
              <a:rPr lang="el-GR" dirty="0"/>
              <a:t>: Η ηγεμονία των ΗΠΑ                        και η παγκόσμια τάξη</a:t>
            </a:r>
            <a:endParaRPr lang="en-GR" dirty="0"/>
          </a:p>
        </p:txBody>
      </p:sp>
      <p:sp>
        <p:nvSpPr>
          <p:cNvPr id="3" name="Content Placeholder 2">
            <a:extLst>
              <a:ext uri="{FF2B5EF4-FFF2-40B4-BE49-F238E27FC236}">
                <a16:creationId xmlns:a16="http://schemas.microsoft.com/office/drawing/2014/main" id="{1BAB0821-C9F7-7E6E-5273-A40E88AF9B62}"/>
              </a:ext>
            </a:extLst>
          </p:cNvPr>
          <p:cNvSpPr>
            <a:spLocks noGrp="1"/>
          </p:cNvSpPr>
          <p:nvPr>
            <p:ph idx="1"/>
          </p:nvPr>
        </p:nvSpPr>
        <p:spPr/>
        <p:txBody>
          <a:bodyPr>
            <a:noAutofit/>
          </a:bodyPr>
          <a:lstStyle/>
          <a:p>
            <a:pPr>
              <a:lnSpc>
                <a:spcPct val="120000"/>
              </a:lnSpc>
            </a:pPr>
            <a:r>
              <a:rPr lang="el-GR" sz="1600" dirty="0"/>
              <a:t>Από το τέλος του Ψυχρού Πολέμου, οι ΗΠΑ περιγράφονται ως υπερδύναμη: κράτος που είναι σαφώς πιο ισχυρό από τους δυνητικούς αντιπάλους του, με αποτέλεσμα να κυριαρχεί στις παγκόσμιες υποθέσεις. </a:t>
            </a:r>
          </a:p>
          <a:p>
            <a:pPr>
              <a:lnSpc>
                <a:spcPct val="120000"/>
              </a:lnSpc>
            </a:pPr>
            <a:r>
              <a:rPr lang="el-GR" sz="1600" dirty="0"/>
              <a:t>Επιτεύχθηκε χωρίς να καταφύγουν σε στρατιωτικά μέσα και χωρίς να ιδρύσουν αποικίες, λόγω του ότι είναι ένα «πολιτικό έθνος» και της ανεξάντλητης εγχώριας αγοράς της. </a:t>
            </a:r>
          </a:p>
          <a:p>
            <a:pPr>
              <a:lnSpc>
                <a:spcPct val="120000"/>
              </a:lnSpc>
            </a:pPr>
            <a:r>
              <a:rPr lang="el-GR" sz="1600" dirty="0"/>
              <a:t>Μετά το 1945, οι ΗΠΑ υπήρξαν ο κύριος αρχιτέκτονας του «πολυμερούς» κόσμου (με ΟΗΕ, ΔΝΤ, Παγκόσμια Τράπεζα) και στήριξε την οικονομική ανάπτυξη της Ευρώπης. </a:t>
            </a:r>
          </a:p>
          <a:p>
            <a:pPr>
              <a:lnSpc>
                <a:spcPct val="120000"/>
              </a:lnSpc>
            </a:pPr>
            <a:r>
              <a:rPr lang="el-GR" sz="1600" dirty="0"/>
              <a:t>Τις δεκαετίες 1970 &amp; 1980: η ηγεμονία των ΗΠΑ έδειχνε δείγματα παρακμής με εντάσεις στο εσωτερικό (π.χ. </a:t>
            </a:r>
            <a:r>
              <a:rPr lang="en-US" sz="1600" dirty="0"/>
              <a:t>Watergate) </a:t>
            </a:r>
            <a:r>
              <a:rPr lang="el-GR" sz="1600" dirty="0"/>
              <a:t>και προκλήσεων στο εξωτερικό (π.χ. ήττα στο Βιετνάμ), αλλά έδειξε αξιοθαύμαστη ανθεκτικότητα.</a:t>
            </a:r>
          </a:p>
          <a:p>
            <a:pPr>
              <a:lnSpc>
                <a:spcPct val="120000"/>
              </a:lnSpc>
            </a:pPr>
            <a:r>
              <a:rPr lang="el-GR" sz="1600" dirty="0"/>
              <a:t>Η κατάρρευση της ΕΣΣΔ έδωσε στις ΗΠΑ μια μοναδική ευκαιρία να εγκαθιδρύσουν την παγκόσμια ηγεμονία τους σε έναν μονοπολικό κόσμο.</a:t>
            </a:r>
          </a:p>
          <a:p>
            <a:pPr>
              <a:lnSpc>
                <a:spcPct val="120000"/>
              </a:lnSpc>
            </a:pPr>
            <a:r>
              <a:rPr lang="el-GR" sz="1600" dirty="0"/>
              <a:t>Η αμερικανική εξωτερική πολιτική υπό τον</a:t>
            </a:r>
            <a:r>
              <a:rPr lang="en-US" sz="1600" dirty="0"/>
              <a:t>George W. Bush </a:t>
            </a:r>
            <a:r>
              <a:rPr lang="el-GR" sz="1600" dirty="0"/>
              <a:t>χαρακτηρίζεται από στροφή στη μονομέρεια. </a:t>
            </a:r>
          </a:p>
          <a:p>
            <a:pPr>
              <a:lnSpc>
                <a:spcPct val="120000"/>
              </a:lnSpc>
            </a:pPr>
            <a:r>
              <a:rPr lang="el-GR" sz="1600" dirty="0"/>
              <a:t>Η 11</a:t>
            </a:r>
            <a:r>
              <a:rPr lang="el-GR" sz="1600" baseline="30000" dirty="0"/>
              <a:t>η</a:t>
            </a:r>
            <a:r>
              <a:rPr lang="el-GR" sz="1600" dirty="0"/>
              <a:t> Σεπτεμβρίου άλλαξε ριζικά τον προσανατολισμό της αμερικανικής εξωτερικής πολιτικής και την ισορροπία της παγκόσμιας τάξης. </a:t>
            </a:r>
            <a:endParaRPr lang="en-GR" sz="1600" dirty="0"/>
          </a:p>
        </p:txBody>
      </p:sp>
      <p:sp>
        <p:nvSpPr>
          <p:cNvPr id="4" name="TextBox 3">
            <a:extLst>
              <a:ext uri="{FF2B5EF4-FFF2-40B4-BE49-F238E27FC236}">
                <a16:creationId xmlns:a16="http://schemas.microsoft.com/office/drawing/2014/main" id="{77386F38-C55B-F821-6018-D878D8B1900E}"/>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074586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4445C-4D08-2B83-A0E9-FFD5B17864A0}"/>
              </a:ext>
            </a:extLst>
          </p:cNvPr>
          <p:cNvSpPr>
            <a:spLocks noGrp="1"/>
          </p:cNvSpPr>
          <p:nvPr>
            <p:ph type="title"/>
          </p:nvPr>
        </p:nvSpPr>
        <p:spPr/>
        <p:txBody>
          <a:bodyPr/>
          <a:lstStyle/>
          <a:p>
            <a:r>
              <a:rPr lang="el-GR" dirty="0"/>
              <a:t>Ο «πόλεμος κατά της τρομοκρατίας»</a:t>
            </a:r>
            <a:endParaRPr lang="en-GR" dirty="0"/>
          </a:p>
        </p:txBody>
      </p:sp>
      <p:sp>
        <p:nvSpPr>
          <p:cNvPr id="3" name="Content Placeholder 2">
            <a:extLst>
              <a:ext uri="{FF2B5EF4-FFF2-40B4-BE49-F238E27FC236}">
                <a16:creationId xmlns:a16="http://schemas.microsoft.com/office/drawing/2014/main" id="{0F0EC90B-6ED3-6BF3-3083-0F3172F598D6}"/>
              </a:ext>
            </a:extLst>
          </p:cNvPr>
          <p:cNvSpPr>
            <a:spLocks noGrp="1"/>
          </p:cNvSpPr>
          <p:nvPr>
            <p:ph idx="1"/>
          </p:nvPr>
        </p:nvSpPr>
        <p:spPr/>
        <p:txBody>
          <a:bodyPr>
            <a:normAutofit fontScale="62500" lnSpcReduction="20000"/>
          </a:bodyPr>
          <a:lstStyle/>
          <a:p>
            <a:pPr>
              <a:lnSpc>
                <a:spcPct val="120000"/>
              </a:lnSpc>
            </a:pPr>
            <a:r>
              <a:rPr lang="el-GR" dirty="0"/>
              <a:t>Η 11</a:t>
            </a:r>
            <a:r>
              <a:rPr lang="el-GR" baseline="30000" dirty="0"/>
              <a:t>η</a:t>
            </a:r>
            <a:r>
              <a:rPr lang="el-GR" dirty="0"/>
              <a:t> Σεπτεμβρίου: αποφασιστικό σημείο καμπής στη συγκρότηση της παγκόσμιας τάξης. Κατά κάποιους αποκάλυψε την πραγματική φύση της μεταψυχροπολεμικής εποχής και την έναρξη μιας περιόδου πρωτοφανούς διαμάχης και παγκόσμιας αστάθειας.</a:t>
            </a:r>
          </a:p>
          <a:p>
            <a:pPr>
              <a:lnSpc>
                <a:spcPct val="120000"/>
              </a:lnSpc>
            </a:pPr>
            <a:r>
              <a:rPr lang="el-GR" dirty="0"/>
              <a:t>«Πόλεμος κατά της τρομοκρατίας»: στρατηγική μακροχρόνιου πολέμου για την αντιμετώπιση κύριων απειλών κατά της ασφάλειας.</a:t>
            </a:r>
          </a:p>
          <a:p>
            <a:pPr>
              <a:lnSpc>
                <a:spcPct val="120000"/>
              </a:lnSpc>
            </a:pPr>
            <a:r>
              <a:rPr lang="el-GR" dirty="0"/>
              <a:t>Πόλεμοι ΗΠΑ στο Αφγανιστάν, Ιράκ: αμφιλεγόμενοι και αιματηροί. </a:t>
            </a:r>
          </a:p>
          <a:p>
            <a:pPr>
              <a:lnSpc>
                <a:spcPct val="120000"/>
              </a:lnSpc>
            </a:pPr>
            <a:r>
              <a:rPr lang="el-GR" dirty="0"/>
              <a:t>Οι πρακτικές άρχισαν να υιοθετούνται από δυτικούς συμμάχους των ΗΠΑ, από τη Ρωσία, τη Σρι Λάνκα , την Κίνα. </a:t>
            </a:r>
          </a:p>
          <a:p>
            <a:pPr>
              <a:lnSpc>
                <a:spcPct val="120000"/>
              </a:lnSpc>
            </a:pPr>
            <a:r>
              <a:rPr lang="el-GR" dirty="0"/>
              <a:t>Δεύτερη θητεία </a:t>
            </a:r>
            <a:r>
              <a:rPr lang="en-US" dirty="0"/>
              <a:t>George W. Bush: </a:t>
            </a:r>
            <a:r>
              <a:rPr lang="el-GR" dirty="0"/>
              <a:t>στροφή προς την πολυμέρεια. </a:t>
            </a:r>
          </a:p>
          <a:p>
            <a:pPr>
              <a:lnSpc>
                <a:spcPct val="120000"/>
              </a:lnSpc>
            </a:pPr>
            <a:r>
              <a:rPr lang="en-US" dirty="0"/>
              <a:t>Obama (2009): </a:t>
            </a:r>
            <a:r>
              <a:rPr lang="en-US" dirty="0" err="1"/>
              <a:t>έ</a:t>
            </a:r>
            <a:r>
              <a:rPr lang="el-GR" dirty="0" err="1"/>
              <a:t>κκληση</a:t>
            </a:r>
            <a:r>
              <a:rPr lang="el-GR" dirty="0"/>
              <a:t> για μια «νέα αρχή» στις σχέσεις ΗΠΑ-μουσουλμανικού κόσμου. </a:t>
            </a:r>
          </a:p>
          <a:p>
            <a:pPr>
              <a:lnSpc>
                <a:spcPct val="120000"/>
              </a:lnSpc>
            </a:pPr>
            <a:r>
              <a:rPr lang="el-GR" dirty="0"/>
              <a:t>Ενίσχυση αντιαμερικανισμού στον αναπτυσσόμενο Νότο και άνοδο στη </a:t>
            </a:r>
            <a:r>
              <a:rPr lang="el-GR" dirty="0" err="1"/>
              <a:t>δημοφιλία</a:t>
            </a:r>
            <a:r>
              <a:rPr lang="el-GR" dirty="0"/>
              <a:t> της ερμηνείας αμερικάνικης ηγεμονίας ως κακόβουλης, νέος </a:t>
            </a:r>
            <a:r>
              <a:rPr lang="el-GR" dirty="0" err="1"/>
              <a:t>αντιιμπεριαλισμός</a:t>
            </a:r>
            <a:r>
              <a:rPr lang="el-GR" dirty="0"/>
              <a:t> του </a:t>
            </a:r>
            <a:r>
              <a:rPr lang="en-US" dirty="0"/>
              <a:t>Noam Chomsky</a:t>
            </a:r>
            <a:r>
              <a:rPr lang="el-GR" dirty="0"/>
              <a:t>. </a:t>
            </a:r>
            <a:endParaRPr lang="en-GR" dirty="0"/>
          </a:p>
        </p:txBody>
      </p:sp>
      <p:sp>
        <p:nvSpPr>
          <p:cNvPr id="4" name="TextBox 3">
            <a:extLst>
              <a:ext uri="{FF2B5EF4-FFF2-40B4-BE49-F238E27FC236}">
                <a16:creationId xmlns:a16="http://schemas.microsoft.com/office/drawing/2014/main" id="{A6E3978F-D936-F919-9002-67152B52293B}"/>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897639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2E689-513D-5884-1E4E-02C31D5D721A}"/>
              </a:ext>
            </a:extLst>
          </p:cNvPr>
          <p:cNvSpPr>
            <a:spLocks noGrp="1"/>
          </p:cNvSpPr>
          <p:nvPr>
            <p:ph type="title"/>
          </p:nvPr>
        </p:nvSpPr>
        <p:spPr/>
        <p:txBody>
          <a:bodyPr/>
          <a:lstStyle/>
          <a:p>
            <a:r>
              <a:rPr lang="el-GR" dirty="0"/>
              <a:t>Θεωρία ηγεμονικής σταθερότητας</a:t>
            </a:r>
            <a:endParaRPr lang="en-GR" dirty="0"/>
          </a:p>
        </p:txBody>
      </p:sp>
      <p:sp>
        <p:nvSpPr>
          <p:cNvPr id="3" name="Content Placeholder 2">
            <a:extLst>
              <a:ext uri="{FF2B5EF4-FFF2-40B4-BE49-F238E27FC236}">
                <a16:creationId xmlns:a16="http://schemas.microsoft.com/office/drawing/2014/main" id="{9ABC8F32-F0D9-C4E3-12BD-8F2B9676A812}"/>
              </a:ext>
            </a:extLst>
          </p:cNvPr>
          <p:cNvSpPr>
            <a:spLocks noGrp="1"/>
          </p:cNvSpPr>
          <p:nvPr>
            <p:ph idx="1"/>
          </p:nvPr>
        </p:nvSpPr>
        <p:spPr>
          <a:xfrm>
            <a:off x="620486" y="1500074"/>
            <a:ext cx="10515600" cy="4351338"/>
          </a:xfrm>
        </p:spPr>
        <p:txBody>
          <a:bodyPr>
            <a:noAutofit/>
          </a:bodyPr>
          <a:lstStyle/>
          <a:p>
            <a:r>
              <a:rPr lang="el-GR" sz="2000" noProof="1">
                <a:effectLst/>
              </a:rPr>
              <a:t>Είναι απαραίτητη μια κυρίαρχη στρατιωτική και οικονομική δύναμη για τη διασφάλιση της σταθερότητας και της ευημερίας σε μια φιλελεύθερη παγκόσμια οικονομία</a:t>
            </a:r>
            <a:r>
              <a:rPr lang="el-GR" sz="2000" noProof="1"/>
              <a:t>. </a:t>
            </a:r>
            <a:endParaRPr lang="el-GR" sz="2000" noProof="1">
              <a:effectLst/>
            </a:endParaRPr>
          </a:p>
          <a:p>
            <a:r>
              <a:rPr lang="el-GR" sz="2000" noProof="1"/>
              <a:t>Δύο</a:t>
            </a:r>
            <a:r>
              <a:rPr lang="el-GR" sz="2000" noProof="1">
                <a:effectLst/>
              </a:rPr>
              <a:t> βασικές παραδοχές της θεωρίας της ηγεμονικής σταθερότητας:</a:t>
            </a:r>
          </a:p>
          <a:p>
            <a:pPr marL="893763" indent="-317500">
              <a:buFont typeface="+mj-lt"/>
              <a:buAutoNum type="arabicPeriod"/>
            </a:pPr>
            <a:r>
              <a:rPr lang="el-GR" sz="2000" noProof="1"/>
              <a:t>Μ</a:t>
            </a:r>
            <a:r>
              <a:rPr lang="el-GR" sz="2000" noProof="1">
                <a:effectLst/>
              </a:rPr>
              <a:t>ια φιλελεύθερη παγκόσμια οικονομία διατρέχει συνεχώς κίνδυνο να υπονομευτεί από τον αναδυόμενο εθνικισμό και την εξάπλωση του προστατευτισμού. Προκειμένου μια τέτοια οικονομία να είναι επιτυχής, απαιτείται η θέσπιση θεμελιωδών κανόνων για τη διεξαγωγή του οικονομικού ανταγωνισμού, οι οποίοι θα εστιάζουν κυρίως στη διασφάλιση του ελεύθερου εμπορίου. </a:t>
            </a:r>
          </a:p>
          <a:p>
            <a:pPr marL="893763" indent="-317500">
              <a:buFont typeface="+mj-lt"/>
              <a:buAutoNum type="arabicPeriod"/>
            </a:pPr>
            <a:r>
              <a:rPr lang="el-GR" sz="2000" noProof="1"/>
              <a:t>Μ</a:t>
            </a:r>
            <a:r>
              <a:rPr lang="el-GR" sz="2000" noProof="1">
                <a:effectLst/>
              </a:rPr>
              <a:t>ια κυρίαρχη ή ηγεμονική δύναμη ενδέχεται να έχει τη δυνατότητα ή να είναι εξίσου πρόθυμη να θεσπίσει και να επιβάλλει τέτοιους κανόνες. Η </a:t>
            </a:r>
            <a:r>
              <a:rPr lang="el-GR" sz="2000" i="1" noProof="1">
                <a:effectLst/>
              </a:rPr>
              <a:t>προθυμία </a:t>
            </a:r>
            <a:r>
              <a:rPr lang="el-GR" sz="2000" noProof="1">
                <a:effectLst/>
              </a:rPr>
              <a:t>της πηγάζει από το γεγονός ότι, δεδομένης της ηγεμονικής της θέσης, τα συμφέροντά της συμπίπτουν εν πολλοίς με αυτά του ίδιου του συστήματος. </a:t>
            </a:r>
            <a:endParaRPr lang="el-GR" sz="2000" noProof="1"/>
          </a:p>
          <a:p>
            <a:r>
              <a:rPr lang="el-GR" sz="2000" noProof="1">
                <a:effectLst/>
              </a:rPr>
              <a:t>Για να έχει ηγεμονική θέση, ένα κράτος πρέπει (1) να διαθέτει επαρκή ισχύ ώστε να επιβάλλει τους κανόνες του συστήματος, (2) να έχει τη βούληση να χρησιμοποιεί αυτή την ισχύ και (3) να δεσμεύεται στη διατήρηση της λειτουργίας ενός συστήματος που παρέχει οφέλη στο σύνολο των κρατών. </a:t>
            </a:r>
            <a:endParaRPr lang="el-GR" sz="2000" noProof="1"/>
          </a:p>
          <a:p>
            <a:endParaRPr lang="el-GR" sz="2000" noProof="1"/>
          </a:p>
          <a:p>
            <a:endParaRPr lang="el-GR" sz="2000" noProof="1"/>
          </a:p>
          <a:p>
            <a:endParaRPr lang="el-GR" sz="2000" noProof="1"/>
          </a:p>
        </p:txBody>
      </p:sp>
      <p:sp>
        <p:nvSpPr>
          <p:cNvPr id="4" name="TextBox 3">
            <a:extLst>
              <a:ext uri="{FF2B5EF4-FFF2-40B4-BE49-F238E27FC236}">
                <a16:creationId xmlns:a16="http://schemas.microsoft.com/office/drawing/2014/main" id="{BD456055-5662-11C0-438D-1503B4EF8803}"/>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638269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3B6ACE7-C91E-0D2E-E168-517533162563}"/>
              </a:ext>
            </a:extLst>
          </p:cNvPr>
          <p:cNvSpPr>
            <a:spLocks noGrp="1"/>
          </p:cNvSpPr>
          <p:nvPr>
            <p:ph type="title"/>
          </p:nvPr>
        </p:nvSpPr>
        <p:spPr>
          <a:xfrm>
            <a:off x="828675" y="494414"/>
            <a:ext cx="10534650" cy="817403"/>
          </a:xfrm>
        </p:spPr>
        <p:txBody>
          <a:bodyPr vert="horz" lIns="91440" tIns="45720" rIns="91440" bIns="45720" rtlCol="0" anchor="b">
            <a:normAutofit/>
          </a:bodyPr>
          <a:lstStyle/>
          <a:p>
            <a:pPr algn="ctr"/>
            <a:r>
              <a:rPr lang="en-US" sz="3600" kern="1200">
                <a:solidFill>
                  <a:schemeClr val="tx1"/>
                </a:solidFill>
                <a:latin typeface="+mj-lt"/>
                <a:ea typeface="+mj-ea"/>
                <a:cs typeface="+mj-cs"/>
              </a:rPr>
              <a:t>Μια πολυπολική παγκόσμια τάξη; </a:t>
            </a:r>
          </a:p>
        </p:txBody>
      </p:sp>
      <p:pic>
        <p:nvPicPr>
          <p:cNvPr id="5" name="Content Placeholder 4" descr="A map of the world with different countries/regions&#10;&#10;Description automatically generated">
            <a:extLst>
              <a:ext uri="{FF2B5EF4-FFF2-40B4-BE49-F238E27FC236}">
                <a16:creationId xmlns:a16="http://schemas.microsoft.com/office/drawing/2014/main" id="{098BD42D-5770-DC62-EF95-D0A83EC6EB76}"/>
              </a:ext>
            </a:extLst>
          </p:cNvPr>
          <p:cNvPicPr>
            <a:picLocks noGrp="1" noChangeAspect="1"/>
          </p:cNvPicPr>
          <p:nvPr>
            <p:ph idx="1"/>
          </p:nvPr>
        </p:nvPicPr>
        <p:blipFill>
          <a:blip r:embed="rId2"/>
          <a:stretch>
            <a:fillRect/>
          </a:stretch>
        </p:blipFill>
        <p:spPr>
          <a:xfrm>
            <a:off x="2025808" y="2354239"/>
            <a:ext cx="8140384" cy="3948085"/>
          </a:xfrm>
          <a:prstGeom prst="rect">
            <a:avLst/>
          </a:prstGeom>
        </p:spPr>
      </p:pic>
      <p:sp>
        <p:nvSpPr>
          <p:cNvPr id="6" name="TextBox 5">
            <a:extLst>
              <a:ext uri="{FF2B5EF4-FFF2-40B4-BE49-F238E27FC236}">
                <a16:creationId xmlns:a16="http://schemas.microsoft.com/office/drawing/2014/main" id="{43052369-7475-FCF0-29AB-5886C33AB0AE}"/>
              </a:ext>
            </a:extLst>
          </p:cNvPr>
          <p:cNvSpPr txBox="1"/>
          <p:nvPr/>
        </p:nvSpPr>
        <p:spPr>
          <a:xfrm>
            <a:off x="880533" y="1574800"/>
            <a:ext cx="9137438" cy="369332"/>
          </a:xfrm>
          <a:prstGeom prst="rect">
            <a:avLst/>
          </a:prstGeom>
          <a:noFill/>
        </p:spPr>
        <p:txBody>
          <a:bodyPr wrap="none" rtlCol="0">
            <a:spAutoFit/>
          </a:bodyPr>
          <a:lstStyle/>
          <a:p>
            <a:r>
              <a:rPr lang="el-GR" b="1" dirty="0" err="1"/>
              <a:t>Πολυπολικότητα</a:t>
            </a:r>
            <a:r>
              <a:rPr lang="el-GR" dirty="0"/>
              <a:t>: ένα διεθνές σύστημα όπου υπάρχουν τρία ή περισσότερα κέντρα ισχύος.</a:t>
            </a:r>
            <a:endParaRPr lang="en-GR" dirty="0"/>
          </a:p>
        </p:txBody>
      </p:sp>
      <p:sp>
        <p:nvSpPr>
          <p:cNvPr id="3" name="TextBox 2">
            <a:extLst>
              <a:ext uri="{FF2B5EF4-FFF2-40B4-BE49-F238E27FC236}">
                <a16:creationId xmlns:a16="http://schemas.microsoft.com/office/drawing/2014/main" id="{5372F595-4460-1858-E9A4-1951E1EE07F0}"/>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665564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7F204A01-3640-9394-1395-3B2DC9BE4D48}"/>
              </a:ext>
            </a:extLst>
          </p:cNvPr>
          <p:cNvSpPr txBox="1">
            <a:spLocks/>
          </p:cNvSpPr>
          <p:nvPr/>
        </p:nvSpPr>
        <p:spPr>
          <a:xfrm>
            <a:off x="3738562" y="2514601"/>
            <a:ext cx="4714876" cy="1511011"/>
          </a:xfrm>
          <a:prstGeom prst="rect">
            <a:avLst/>
          </a:prstGeom>
          <a:ln w="9525">
            <a:solidFill>
              <a:schemeClr val="tx1"/>
            </a:solidFill>
            <a:round/>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68012" tIns="68012" rIns="68012" bIns="68012">
            <a:noAutofit/>
          </a:bodyPr>
          <a:lstStyle>
            <a:lvl1pPr marL="256031" marR="0" indent="-2555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1pPr>
            <a:lvl2pPr marL="742950" marR="0" indent="-284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2pPr>
            <a:lvl3pPr marL="11430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3pPr>
            <a:lvl4pPr marL="16002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4pPr>
            <a:lvl5pPr marL="2057400" marR="0" indent="-230400"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9pPr>
          </a:lstStyle>
          <a:p>
            <a:pPr marL="510077" marR="0" lvl="0" indent="-510077" algn="r" defTabSz="914400" rtl="1" eaLnBrk="1" fontAlgn="auto" latinLnBrk="0" hangingPunct="1">
              <a:lnSpc>
                <a:spcPct val="100000"/>
              </a:lnSpc>
              <a:spcBef>
                <a:spcPts val="745"/>
              </a:spcBef>
              <a:spcAft>
                <a:spcPts val="0"/>
              </a:spcAft>
              <a:buClrTx/>
              <a:buSzTx/>
              <a:buFont typeface="Arial"/>
              <a:buNone/>
              <a:tabLst/>
              <a:defRPr>
                <a:solidFill>
                  <a:srgbClr val="1C4853"/>
                </a:solidFill>
                <a:latin typeface="Calibri"/>
                <a:ea typeface="Calibri"/>
                <a:cs typeface="Calibri"/>
                <a:sym typeface="Calibri"/>
              </a:defRPr>
            </a:pPr>
            <a:endParaRPr kumimoji="0" lang="el-GR" sz="1400" b="0" i="0" u="none" strike="noStrike" kern="1200" cap="none" spc="0" normalizeH="0" baseline="0" noProof="0" dirty="0">
              <a:ln>
                <a:noFill/>
              </a:ln>
              <a:solidFill>
                <a:prstClr val="black"/>
              </a:solidFill>
              <a:effectLst/>
              <a:uLnTx/>
              <a:uFillTx/>
              <a:latin typeface="Aptos Display" panose="02110004020202020204"/>
              <a:ea typeface="Calibri"/>
              <a:cs typeface="Arial" panose="020B0604020202020204" pitchFamily="34" charset="0"/>
              <a:sym typeface="Calibri"/>
            </a:endParaRPr>
          </a:p>
        </p:txBody>
      </p:sp>
      <p:sp>
        <p:nvSpPr>
          <p:cNvPr id="4" name="TextBox 3">
            <a:extLst>
              <a:ext uri="{FF2B5EF4-FFF2-40B4-BE49-F238E27FC236}">
                <a16:creationId xmlns:a16="http://schemas.microsoft.com/office/drawing/2014/main" id="{E799B879-8622-7F42-48F5-B7A58C31505D}"/>
              </a:ext>
            </a:extLst>
          </p:cNvPr>
          <p:cNvSpPr txBox="1"/>
          <p:nvPr/>
        </p:nvSpPr>
        <p:spPr>
          <a:xfrm>
            <a:off x="4114800" y="2736419"/>
            <a:ext cx="3962400" cy="113107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Απαγορεύεται η αναδημοσίευση ή αναπαραγωγή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του παρόντος έργου με οποιονδήποτε τρόπο χωρίς γραπτή άδεια του εκδότη, σύμφωνα με τον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Ν. 2121/1993 και τη Διεθνή Σύμβαση της Βέρνης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 (που έχει κυρωθεί με τον Ν. 100/1975)</a:t>
            </a:r>
          </a:p>
        </p:txBody>
      </p:sp>
    </p:spTree>
    <p:extLst>
      <p:ext uri="{BB962C8B-B14F-4D97-AF65-F5344CB8AC3E}">
        <p14:creationId xmlns:p14="http://schemas.microsoft.com/office/powerpoint/2010/main" val="188482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6F3A06-90BD-5262-4F7F-F1C6819B9E41}"/>
              </a:ext>
            </a:extLst>
          </p:cNvPr>
          <p:cNvSpPr>
            <a:spLocks noGrp="1"/>
          </p:cNvSpPr>
          <p:nvPr>
            <p:ph type="title"/>
          </p:nvPr>
        </p:nvSpPr>
        <p:spPr>
          <a:xfrm>
            <a:off x="3109912" y="1517650"/>
            <a:ext cx="5972175" cy="1325563"/>
          </a:xfrm>
        </p:spPr>
        <p:txBody>
          <a:bodyPr/>
          <a:lstStyle/>
          <a:p>
            <a:pPr algn="ctr"/>
            <a:r>
              <a:rPr lang="el-GR" dirty="0"/>
              <a:t>Κεφάλαιο 10</a:t>
            </a:r>
          </a:p>
        </p:txBody>
      </p:sp>
      <p:sp>
        <p:nvSpPr>
          <p:cNvPr id="3" name="Θέση περιεχομένου 2">
            <a:extLst>
              <a:ext uri="{FF2B5EF4-FFF2-40B4-BE49-F238E27FC236}">
                <a16:creationId xmlns:a16="http://schemas.microsoft.com/office/drawing/2014/main" id="{4AC5A543-2C64-2250-DDAC-2F7B68B7419D}"/>
              </a:ext>
            </a:extLst>
          </p:cNvPr>
          <p:cNvSpPr>
            <a:spLocks noGrp="1"/>
          </p:cNvSpPr>
          <p:nvPr>
            <p:ph idx="1"/>
          </p:nvPr>
        </p:nvSpPr>
        <p:spPr>
          <a:xfrm>
            <a:off x="1957386" y="3151187"/>
            <a:ext cx="8277225" cy="2030413"/>
          </a:xfrm>
        </p:spPr>
        <p:txBody>
          <a:bodyPr>
            <a:normAutofit/>
          </a:bodyPr>
          <a:lstStyle/>
          <a:p>
            <a:pPr marL="0" indent="0" algn="ctr">
              <a:buNone/>
            </a:pPr>
            <a:r>
              <a:rPr lang="el-GR" sz="3600" dirty="0"/>
              <a:t>Ισχύς και παγκόσμια τάξη στον 21</a:t>
            </a:r>
            <a:r>
              <a:rPr lang="el-GR" sz="3600" baseline="30000" dirty="0"/>
              <a:t>ο</a:t>
            </a:r>
            <a:r>
              <a:rPr lang="el-GR" sz="3600" dirty="0"/>
              <a:t> αιώνα</a:t>
            </a:r>
          </a:p>
        </p:txBody>
      </p:sp>
      <p:sp>
        <p:nvSpPr>
          <p:cNvPr id="4" name="TextBox 3">
            <a:extLst>
              <a:ext uri="{FF2B5EF4-FFF2-40B4-BE49-F238E27FC236}">
                <a16:creationId xmlns:a16="http://schemas.microsoft.com/office/drawing/2014/main" id="{BFF0B091-5B82-C4F1-1DAE-1AAF58EDBC0F}"/>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393105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340C1-1927-1A42-07A1-8018911DF823}"/>
              </a:ext>
            </a:extLst>
          </p:cNvPr>
          <p:cNvSpPr>
            <a:spLocks noGrp="1"/>
          </p:cNvSpPr>
          <p:nvPr>
            <p:ph type="title"/>
          </p:nvPr>
        </p:nvSpPr>
        <p:spPr/>
        <p:txBody>
          <a:bodyPr/>
          <a:lstStyle/>
          <a:p>
            <a:r>
              <a:rPr lang="el-GR" dirty="0"/>
              <a:t>Θεωρίες της ισχύος</a:t>
            </a:r>
            <a:endParaRPr lang="en-GR" dirty="0"/>
          </a:p>
        </p:txBody>
      </p:sp>
      <p:sp>
        <p:nvSpPr>
          <p:cNvPr id="3" name="Content Placeholder 2">
            <a:extLst>
              <a:ext uri="{FF2B5EF4-FFF2-40B4-BE49-F238E27FC236}">
                <a16:creationId xmlns:a16="http://schemas.microsoft.com/office/drawing/2014/main" id="{DC1B6CEE-F675-D0BE-555D-7AA854D04BC6}"/>
              </a:ext>
            </a:extLst>
          </p:cNvPr>
          <p:cNvSpPr>
            <a:spLocks noGrp="1"/>
          </p:cNvSpPr>
          <p:nvPr>
            <p:ph idx="1"/>
          </p:nvPr>
        </p:nvSpPr>
        <p:spPr>
          <a:xfrm>
            <a:off x="838200" y="1494971"/>
            <a:ext cx="10515600" cy="4681992"/>
          </a:xfrm>
        </p:spPr>
        <p:txBody>
          <a:bodyPr>
            <a:noAutofit/>
          </a:bodyPr>
          <a:lstStyle/>
          <a:p>
            <a:r>
              <a:rPr lang="el-GR" sz="2400" dirty="0"/>
              <a:t>Η ισχύς είναι σαν την αγάπη, «είναι πιο εύκολο να τη βιώσεις παρά να την ορίσεις» (</a:t>
            </a:r>
            <a:r>
              <a:rPr lang="en-US" sz="2400" dirty="0"/>
              <a:t>Joseph Nye 2005).</a:t>
            </a:r>
          </a:p>
          <a:p>
            <a:r>
              <a:rPr lang="el-GR" sz="2400" dirty="0" err="1"/>
              <a:t>Μπορο</a:t>
            </a:r>
            <a:r>
              <a:rPr lang="en-US" sz="2400" dirty="0" err="1"/>
              <a:t>ύ</a:t>
            </a:r>
            <a:r>
              <a:rPr lang="el-GR" sz="2400" dirty="0"/>
              <a:t>με να την κατανοήσουμε: </a:t>
            </a:r>
          </a:p>
          <a:p>
            <a:pPr marL="590550" indent="-447675">
              <a:buFont typeface="Wingdings" pitchFamily="2" charset="2"/>
              <a:buChar char="Ø"/>
            </a:pPr>
            <a:r>
              <a:rPr lang="el-GR" sz="2400" dirty="0"/>
              <a:t>Ως</a:t>
            </a:r>
            <a:r>
              <a:rPr lang="el-GR" sz="2400" i="1" dirty="0"/>
              <a:t> </a:t>
            </a:r>
            <a:r>
              <a:rPr lang="el-GR" sz="2400" b="1" i="1" dirty="0"/>
              <a:t>ικανότητα</a:t>
            </a:r>
            <a:r>
              <a:rPr lang="el-GR" sz="2400" dirty="0"/>
              <a:t>, δηλαδή ως ιδιότητα που οι άλλοι δρώντες  «κατέχουν»,</a:t>
            </a:r>
          </a:p>
          <a:p>
            <a:pPr marL="590550" indent="-447675">
              <a:buFont typeface="Wingdings" pitchFamily="2" charset="2"/>
              <a:buChar char="Ø"/>
            </a:pPr>
            <a:r>
              <a:rPr lang="el-GR" sz="2400" dirty="0"/>
              <a:t>ως </a:t>
            </a:r>
            <a:r>
              <a:rPr lang="el-GR" sz="2400" b="1" i="1" dirty="0"/>
              <a:t>σχέση</a:t>
            </a:r>
            <a:r>
              <a:rPr lang="el-GR" sz="2400" dirty="0"/>
              <a:t>, δηλαδή ως άσκηση επιρροής σε άλλους δρώντες,</a:t>
            </a:r>
          </a:p>
          <a:p>
            <a:pPr marL="590550" indent="-447675">
              <a:buFont typeface="Wingdings" pitchFamily="2" charset="2"/>
              <a:buChar char="Ø"/>
            </a:pPr>
            <a:r>
              <a:rPr lang="el-GR" sz="2400" dirty="0"/>
              <a:t>ως χαρακτηριστικό μιας </a:t>
            </a:r>
            <a:r>
              <a:rPr lang="el-GR" sz="2400" b="1" i="1" dirty="0"/>
              <a:t>δομής</a:t>
            </a:r>
            <a:r>
              <a:rPr lang="el-GR" sz="2400" i="1" dirty="0"/>
              <a:t>, </a:t>
            </a:r>
            <a:r>
              <a:rPr lang="el-GR" sz="2400" dirty="0"/>
              <a:t>δηλαδή </a:t>
            </a:r>
            <a:r>
              <a:rPr lang="el-GR" sz="2400" dirty="0">
                <a:effectLst/>
              </a:rPr>
              <a:t>ως </a:t>
            </a:r>
            <a:r>
              <a:rPr lang="el-GR" sz="2400" dirty="0" err="1">
                <a:effectLst/>
              </a:rPr>
              <a:t>ικανότητα</a:t>
            </a:r>
            <a:r>
              <a:rPr lang="el-GR" sz="2400" dirty="0">
                <a:effectLst/>
              </a:rPr>
              <a:t> </a:t>
            </a:r>
            <a:r>
              <a:rPr lang="el-GR" sz="2400" dirty="0" err="1">
                <a:effectLst/>
              </a:rPr>
              <a:t>ελέγχου</a:t>
            </a:r>
            <a:r>
              <a:rPr lang="el-GR" sz="2400" dirty="0">
                <a:effectLst/>
              </a:rPr>
              <a:t> της </a:t>
            </a:r>
            <a:r>
              <a:rPr lang="el-GR" sz="2400" dirty="0" err="1">
                <a:effectLst/>
              </a:rPr>
              <a:t>πολιτικής</a:t>
            </a:r>
            <a:r>
              <a:rPr lang="el-GR" sz="2400" dirty="0">
                <a:effectLst/>
              </a:rPr>
              <a:t> </a:t>
            </a:r>
            <a:r>
              <a:rPr lang="el-GR" sz="2400" dirty="0" err="1">
                <a:effectLst/>
              </a:rPr>
              <a:t>θεματολογίας</a:t>
            </a:r>
            <a:r>
              <a:rPr lang="el-GR" sz="2400" dirty="0">
                <a:effectLst/>
              </a:rPr>
              <a:t> και </a:t>
            </a:r>
            <a:r>
              <a:rPr lang="el-GR" sz="2400" dirty="0" err="1">
                <a:effectLst/>
              </a:rPr>
              <a:t>διαμόρφωσης</a:t>
            </a:r>
            <a:r>
              <a:rPr lang="el-GR" sz="2400" dirty="0">
                <a:effectLst/>
              </a:rPr>
              <a:t> του </a:t>
            </a:r>
            <a:r>
              <a:rPr lang="el-GR" sz="2400" dirty="0" err="1">
                <a:effectLst/>
              </a:rPr>
              <a:t>τρόπου</a:t>
            </a:r>
            <a:r>
              <a:rPr lang="el-GR" sz="2400" dirty="0">
                <a:effectLst/>
              </a:rPr>
              <a:t> με τον </a:t>
            </a:r>
            <a:r>
              <a:rPr lang="el-GR" sz="2400" dirty="0" err="1">
                <a:effectLst/>
              </a:rPr>
              <a:t>οποίο</a:t>
            </a:r>
            <a:r>
              <a:rPr lang="el-GR" sz="2400" dirty="0">
                <a:effectLst/>
              </a:rPr>
              <a:t> </a:t>
            </a:r>
            <a:r>
              <a:rPr lang="el-GR" sz="2400" dirty="0" err="1">
                <a:effectLst/>
              </a:rPr>
              <a:t>γίνονται</a:t>
            </a:r>
            <a:r>
              <a:rPr lang="el-GR" sz="2400" dirty="0">
                <a:effectLst/>
              </a:rPr>
              <a:t> τα </a:t>
            </a:r>
            <a:r>
              <a:rPr lang="el-GR" sz="2400" dirty="0" err="1">
                <a:effectLst/>
              </a:rPr>
              <a:t>πράγματα</a:t>
            </a:r>
            <a:r>
              <a:rPr lang="el-GR" sz="2400" dirty="0">
                <a:effectLst/>
              </a:rPr>
              <a:t>.  </a:t>
            </a:r>
            <a:endParaRPr lang="el-GR" sz="2400" dirty="0"/>
          </a:p>
          <a:p>
            <a:r>
              <a:rPr lang="el-GR" sz="2400" dirty="0"/>
              <a:t> Μπορούμε να διακρίνουμε ανάμεσα στη: </a:t>
            </a:r>
          </a:p>
          <a:p>
            <a:pPr marL="635000" indent="-447675">
              <a:buFont typeface="Wingdings" pitchFamily="2" charset="2"/>
              <a:buChar char="Ø"/>
            </a:pPr>
            <a:r>
              <a:rPr lang="el-GR" sz="2400" dirty="0"/>
              <a:t>δυνητική – πραγματική ισχύ, </a:t>
            </a:r>
          </a:p>
          <a:p>
            <a:pPr marL="635000" indent="-447675">
              <a:buFont typeface="Wingdings" pitchFamily="2" charset="2"/>
              <a:buChar char="Ø"/>
            </a:pPr>
            <a:r>
              <a:rPr lang="el-GR" sz="2400" dirty="0"/>
              <a:t>σχεσιακή – δομική ισχύ και </a:t>
            </a:r>
          </a:p>
          <a:p>
            <a:pPr marL="635000" indent="-447675">
              <a:buFont typeface="Wingdings" pitchFamily="2" charset="2"/>
              <a:buChar char="Ø"/>
            </a:pPr>
            <a:r>
              <a:rPr lang="el-GR" sz="2400" dirty="0"/>
              <a:t>«σκληρή» και «ήπια» ισχύ. </a:t>
            </a:r>
            <a:endParaRPr lang="en-GR" sz="2400" dirty="0"/>
          </a:p>
        </p:txBody>
      </p:sp>
      <p:sp>
        <p:nvSpPr>
          <p:cNvPr id="4" name="TextBox 3">
            <a:extLst>
              <a:ext uri="{FF2B5EF4-FFF2-40B4-BE49-F238E27FC236}">
                <a16:creationId xmlns:a16="http://schemas.microsoft.com/office/drawing/2014/main" id="{024BB807-AB5B-1DB5-52DB-7F38ADE97DE3}"/>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961478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01307-BE28-B9E7-0A0B-E96857E7C32F}"/>
              </a:ext>
            </a:extLst>
          </p:cNvPr>
          <p:cNvSpPr>
            <a:spLocks noGrp="1"/>
          </p:cNvSpPr>
          <p:nvPr>
            <p:ph type="title"/>
          </p:nvPr>
        </p:nvSpPr>
        <p:spPr/>
        <p:txBody>
          <a:bodyPr/>
          <a:lstStyle/>
          <a:p>
            <a:r>
              <a:rPr lang="el-GR" dirty="0"/>
              <a:t>Η ισχύς ως ικανότητα</a:t>
            </a:r>
            <a:endParaRPr lang="en-GR" dirty="0"/>
          </a:p>
        </p:txBody>
      </p:sp>
      <p:sp>
        <p:nvSpPr>
          <p:cNvPr id="3" name="Content Placeholder 2">
            <a:extLst>
              <a:ext uri="{FF2B5EF4-FFF2-40B4-BE49-F238E27FC236}">
                <a16:creationId xmlns:a16="http://schemas.microsoft.com/office/drawing/2014/main" id="{F52F0515-D041-CD94-C690-08AB44016484}"/>
              </a:ext>
            </a:extLst>
          </p:cNvPr>
          <p:cNvSpPr>
            <a:spLocks noGrp="1"/>
          </p:cNvSpPr>
          <p:nvPr>
            <p:ph idx="1"/>
          </p:nvPr>
        </p:nvSpPr>
        <p:spPr/>
        <p:txBody>
          <a:bodyPr>
            <a:noAutofit/>
          </a:bodyPr>
          <a:lstStyle/>
          <a:p>
            <a:r>
              <a:rPr lang="el-GR" sz="2400" dirty="0"/>
              <a:t>Η παραδοσιακή προσέγγιση εξετάζει την ισχύ με όρους ικανοτήτων.</a:t>
            </a:r>
          </a:p>
          <a:p>
            <a:r>
              <a:rPr lang="el-GR" sz="2400" dirty="0">
                <a:effectLst/>
              </a:rPr>
              <a:t>Η ισχύς αποτελεί μια ιδιότητα ή κάτι που κατέχει κανείς. </a:t>
            </a:r>
            <a:endParaRPr lang="el-GR" sz="2400" dirty="0"/>
          </a:p>
          <a:p>
            <a:r>
              <a:rPr lang="el-GR" sz="2400" dirty="0">
                <a:effectLst/>
              </a:rPr>
              <a:t>Χρησιμοποιούνται απτά ή </a:t>
            </a:r>
            <a:r>
              <a:rPr lang="el-GR" sz="2400" dirty="0" err="1">
                <a:effectLst/>
              </a:rPr>
              <a:t>μετρήσιμα</a:t>
            </a:r>
            <a:r>
              <a:rPr lang="el-GR" sz="2400" dirty="0">
                <a:effectLst/>
              </a:rPr>
              <a:t> «</a:t>
            </a:r>
            <a:r>
              <a:rPr lang="el-GR" sz="2400" dirty="0" err="1">
                <a:effectLst/>
              </a:rPr>
              <a:t>στοιχεία</a:t>
            </a:r>
            <a:r>
              <a:rPr lang="el-GR" sz="2400" dirty="0">
                <a:effectLst/>
              </a:rPr>
              <a:t>» ή «συστατικά» της </a:t>
            </a:r>
            <a:r>
              <a:rPr lang="el-GR" sz="2400" dirty="0" err="1">
                <a:effectLst/>
              </a:rPr>
              <a:t>κρατικής</a:t>
            </a:r>
            <a:r>
              <a:rPr lang="el-GR" sz="2400" dirty="0">
                <a:effectLst/>
              </a:rPr>
              <a:t> </a:t>
            </a:r>
            <a:r>
              <a:rPr lang="el-GR" sz="2400" dirty="0" err="1">
                <a:effectLst/>
              </a:rPr>
              <a:t>ισχύος</a:t>
            </a:r>
            <a:r>
              <a:rPr lang="el-GR" sz="2400" dirty="0">
                <a:effectLst/>
              </a:rPr>
              <a:t>, </a:t>
            </a:r>
            <a:r>
              <a:rPr lang="el-GR" sz="2400" dirty="0" err="1">
                <a:effectLst/>
              </a:rPr>
              <a:t>όπως</a:t>
            </a:r>
            <a:r>
              <a:rPr lang="el-GR" sz="2400" dirty="0">
                <a:effectLst/>
              </a:rPr>
              <a:t> η στρατιωτική </a:t>
            </a:r>
            <a:r>
              <a:rPr lang="el-GR" sz="2400" dirty="0"/>
              <a:t>ή </a:t>
            </a:r>
            <a:r>
              <a:rPr lang="el-GR" sz="2400" dirty="0">
                <a:effectLst/>
              </a:rPr>
              <a:t>η οικονομική </a:t>
            </a:r>
            <a:r>
              <a:rPr lang="el-GR" sz="2400" dirty="0" err="1">
                <a:effectLst/>
              </a:rPr>
              <a:t>ισχύς</a:t>
            </a:r>
            <a:r>
              <a:rPr lang="el-GR" sz="2400" dirty="0">
                <a:effectLst/>
              </a:rPr>
              <a:t>. </a:t>
            </a:r>
          </a:p>
          <a:p>
            <a:r>
              <a:rPr lang="el-GR" sz="2400" dirty="0">
                <a:effectLst/>
              </a:rPr>
              <a:t>Στο </a:t>
            </a:r>
            <a:r>
              <a:rPr lang="el-GR" sz="2400" dirty="0" err="1">
                <a:effectLst/>
              </a:rPr>
              <a:t>πέρασμα</a:t>
            </a:r>
            <a:r>
              <a:rPr lang="el-GR" sz="2400" dirty="0">
                <a:effectLst/>
              </a:rPr>
              <a:t> του </a:t>
            </a:r>
            <a:r>
              <a:rPr lang="el-GR" sz="2400" dirty="0" err="1">
                <a:effectLst/>
              </a:rPr>
              <a:t>χρόνου</a:t>
            </a:r>
            <a:r>
              <a:rPr lang="el-GR" sz="2400" dirty="0">
                <a:effectLst/>
              </a:rPr>
              <a:t>, </a:t>
            </a:r>
            <a:r>
              <a:rPr lang="el-GR" sz="2400" dirty="0" err="1">
                <a:effectLst/>
              </a:rPr>
              <a:t>έχει</a:t>
            </a:r>
            <a:r>
              <a:rPr lang="el-GR" sz="2400" dirty="0">
                <a:effectLst/>
              </a:rPr>
              <a:t> </a:t>
            </a:r>
            <a:r>
              <a:rPr lang="el-GR" sz="2400" dirty="0" err="1">
                <a:effectLst/>
              </a:rPr>
              <a:t>επίσης</a:t>
            </a:r>
            <a:r>
              <a:rPr lang="el-GR" sz="2400" dirty="0">
                <a:effectLst/>
              </a:rPr>
              <a:t> δοθεί </a:t>
            </a:r>
            <a:r>
              <a:rPr lang="el-GR" sz="2400" dirty="0" err="1">
                <a:effectLst/>
              </a:rPr>
              <a:t>μεγαλύτερη</a:t>
            </a:r>
            <a:r>
              <a:rPr lang="el-GR" sz="2400" dirty="0">
                <a:effectLst/>
              </a:rPr>
              <a:t> προσοχή σε </a:t>
            </a:r>
            <a:r>
              <a:rPr lang="el-GR" sz="2400" dirty="0" err="1">
                <a:effectLst/>
              </a:rPr>
              <a:t>λιγότερο</a:t>
            </a:r>
            <a:r>
              <a:rPr lang="el-GR" sz="2400" dirty="0">
                <a:effectLst/>
              </a:rPr>
              <a:t> </a:t>
            </a:r>
            <a:r>
              <a:rPr lang="el-GR" sz="2400" dirty="0" err="1">
                <a:effectLst/>
              </a:rPr>
              <a:t>χειροπιαστούς</a:t>
            </a:r>
            <a:r>
              <a:rPr lang="el-GR" sz="2400" dirty="0">
                <a:effectLst/>
              </a:rPr>
              <a:t> </a:t>
            </a:r>
            <a:r>
              <a:rPr lang="el-GR" sz="2400" dirty="0" err="1">
                <a:effectLst/>
              </a:rPr>
              <a:t>παράγοντες</a:t>
            </a:r>
            <a:r>
              <a:rPr lang="el-GR" sz="2400" dirty="0">
                <a:effectLst/>
              </a:rPr>
              <a:t>, </a:t>
            </a:r>
            <a:r>
              <a:rPr lang="el-GR" sz="2400" dirty="0" err="1">
                <a:effectLst/>
              </a:rPr>
              <a:t>όπως</a:t>
            </a:r>
            <a:r>
              <a:rPr lang="el-GR" sz="2400" dirty="0">
                <a:effectLst/>
              </a:rPr>
              <a:t> το </a:t>
            </a:r>
            <a:r>
              <a:rPr lang="el-GR" sz="2400" dirty="0" err="1">
                <a:effectLst/>
              </a:rPr>
              <a:t>φρόνημα</a:t>
            </a:r>
            <a:r>
              <a:rPr lang="el-GR" sz="2400" dirty="0">
                <a:effectLst/>
              </a:rPr>
              <a:t> και οι </a:t>
            </a:r>
            <a:r>
              <a:rPr lang="el-GR" sz="2400" dirty="0" err="1">
                <a:effectLst/>
              </a:rPr>
              <a:t>ηγετικές</a:t>
            </a:r>
            <a:r>
              <a:rPr lang="el-GR" sz="2400" dirty="0">
                <a:effectLst/>
              </a:rPr>
              <a:t> </a:t>
            </a:r>
            <a:r>
              <a:rPr lang="el-GR" sz="2400" dirty="0" err="1">
                <a:effectLst/>
              </a:rPr>
              <a:t>ικανότητες</a:t>
            </a:r>
            <a:r>
              <a:rPr lang="el-GR" sz="2400" dirty="0">
                <a:effectLst/>
              </a:rPr>
              <a:t>.  </a:t>
            </a:r>
            <a:endParaRPr lang="el-GR" sz="2400" dirty="0"/>
          </a:p>
          <a:p>
            <a:r>
              <a:rPr lang="el-GR" sz="2400" dirty="0"/>
              <a:t>Η προσέγγιση της ισχύος ως ικανότητας επιτρέπει την ταξινόμηση των κρατών στη βάση της ισχύος ή των πόρων που κατέχων, κατηγοριοποιώντας τα ως «μεγάλες δυνάμεις», «υπερδυνάμεις», «μέτριες δυνάμεις», «περιφερειακές δυνάμεις».</a:t>
            </a:r>
            <a:endParaRPr lang="en-GR" sz="2400" dirty="0"/>
          </a:p>
        </p:txBody>
      </p:sp>
      <p:sp>
        <p:nvSpPr>
          <p:cNvPr id="4" name="TextBox 3">
            <a:extLst>
              <a:ext uri="{FF2B5EF4-FFF2-40B4-BE49-F238E27FC236}">
                <a16:creationId xmlns:a16="http://schemas.microsoft.com/office/drawing/2014/main" id="{1778D167-B86C-C5F2-420B-A39FDA716E84}"/>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374342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7EFD0-785E-BBAE-43FD-717C5ABD4F9A}"/>
              </a:ext>
            </a:extLst>
          </p:cNvPr>
          <p:cNvSpPr>
            <a:spLocks noGrp="1"/>
          </p:cNvSpPr>
          <p:nvPr>
            <p:ph type="title"/>
          </p:nvPr>
        </p:nvSpPr>
        <p:spPr/>
        <p:txBody>
          <a:bodyPr/>
          <a:lstStyle/>
          <a:p>
            <a:r>
              <a:rPr lang="el-GR" dirty="0"/>
              <a:t>Πηγές κρατικής ισχύος</a:t>
            </a:r>
            <a:endParaRPr lang="en-GR" dirty="0"/>
          </a:p>
        </p:txBody>
      </p:sp>
      <p:sp>
        <p:nvSpPr>
          <p:cNvPr id="3" name="Content Placeholder 2">
            <a:extLst>
              <a:ext uri="{FF2B5EF4-FFF2-40B4-BE49-F238E27FC236}">
                <a16:creationId xmlns:a16="http://schemas.microsoft.com/office/drawing/2014/main" id="{34FBF456-BC1F-AC7E-9D43-188AD89C103C}"/>
              </a:ext>
            </a:extLst>
          </p:cNvPr>
          <p:cNvSpPr>
            <a:spLocks noGrp="1"/>
          </p:cNvSpPr>
          <p:nvPr>
            <p:ph idx="1"/>
          </p:nvPr>
        </p:nvSpPr>
        <p:spPr/>
        <p:txBody>
          <a:bodyPr>
            <a:normAutofit fontScale="70000" lnSpcReduction="20000"/>
          </a:bodyPr>
          <a:lstStyle/>
          <a:p>
            <a:pPr>
              <a:lnSpc>
                <a:spcPct val="120000"/>
              </a:lnSpc>
            </a:pPr>
            <a:r>
              <a:rPr lang="el-GR" dirty="0"/>
              <a:t>Μοντέλο τεσσάρων μορφών ισχύος του </a:t>
            </a:r>
            <a:r>
              <a:rPr lang="en-US" dirty="0"/>
              <a:t>Michael Mann</a:t>
            </a:r>
            <a:r>
              <a:rPr lang="el-GR" dirty="0"/>
              <a:t>:</a:t>
            </a:r>
          </a:p>
          <a:p>
            <a:pPr marL="514350" indent="-514350">
              <a:lnSpc>
                <a:spcPct val="120000"/>
              </a:lnSpc>
              <a:buFont typeface="+mj-lt"/>
              <a:buAutoNum type="arabicPeriod"/>
            </a:pPr>
            <a:r>
              <a:rPr lang="el-GR" i="1" dirty="0"/>
              <a:t>Ιδεολογική ισχύς</a:t>
            </a:r>
          </a:p>
          <a:p>
            <a:pPr marL="514350" indent="-514350">
              <a:lnSpc>
                <a:spcPct val="120000"/>
              </a:lnSpc>
              <a:buFont typeface="+mj-lt"/>
              <a:buAutoNum type="arabicPeriod"/>
            </a:pPr>
            <a:r>
              <a:rPr lang="el-GR" i="1" dirty="0"/>
              <a:t>Οικονομική ισχύς</a:t>
            </a:r>
          </a:p>
          <a:p>
            <a:pPr marL="514350" indent="-514350">
              <a:lnSpc>
                <a:spcPct val="120000"/>
              </a:lnSpc>
              <a:buFont typeface="+mj-lt"/>
              <a:buAutoNum type="arabicPeriod"/>
            </a:pPr>
            <a:r>
              <a:rPr lang="el-GR" i="1" dirty="0"/>
              <a:t>Στρατιωτική ισχύς</a:t>
            </a:r>
          </a:p>
          <a:p>
            <a:pPr marL="514350" indent="-514350">
              <a:lnSpc>
                <a:spcPct val="120000"/>
              </a:lnSpc>
              <a:buFont typeface="+mj-lt"/>
              <a:buAutoNum type="arabicPeriod"/>
            </a:pPr>
            <a:r>
              <a:rPr lang="el-GR" i="1" dirty="0"/>
              <a:t>Πολιτική ισχύς </a:t>
            </a:r>
          </a:p>
          <a:p>
            <a:pPr>
              <a:lnSpc>
                <a:spcPct val="120000"/>
              </a:lnSpc>
            </a:pPr>
            <a:r>
              <a:rPr lang="el-GR" dirty="0"/>
              <a:t>Άλλοι παράγοντες που επηρεάζουν την ισχύ: πληθυσμός, γεωγραφίας και επικοινωνία. </a:t>
            </a:r>
          </a:p>
          <a:p>
            <a:pPr>
              <a:lnSpc>
                <a:spcPct val="120000"/>
              </a:lnSpc>
            </a:pPr>
            <a:r>
              <a:rPr lang="el-GR" dirty="0"/>
              <a:t>Υπάρχουν διαφορές μεταξύ </a:t>
            </a:r>
            <a:r>
              <a:rPr lang="el-GR" b="1" dirty="0"/>
              <a:t>δυνητικής</a:t>
            </a:r>
            <a:r>
              <a:rPr lang="el-GR" dirty="0"/>
              <a:t> και </a:t>
            </a:r>
            <a:r>
              <a:rPr lang="el-GR" b="1" dirty="0"/>
              <a:t>πραγματικής</a:t>
            </a:r>
            <a:r>
              <a:rPr lang="el-GR" dirty="0"/>
              <a:t> ισχύος, λόγω: της σχετικής σημασίας των ιδιοτήτων της ισχύος, υποκειμενικών παραγόντων, την ανάγκη της μετατροπής των πόρων ή των ικανοτήτων σε πραγματική πολιτική αποτελεσματικότητα και τη δυναμική φύση της ισχύος. </a:t>
            </a:r>
          </a:p>
          <a:p>
            <a:endParaRPr lang="en-GR" dirty="0"/>
          </a:p>
        </p:txBody>
      </p:sp>
      <p:sp>
        <p:nvSpPr>
          <p:cNvPr id="4" name="TextBox 3">
            <a:extLst>
              <a:ext uri="{FF2B5EF4-FFF2-40B4-BE49-F238E27FC236}">
                <a16:creationId xmlns:a16="http://schemas.microsoft.com/office/drawing/2014/main" id="{7A27D10F-F9F6-3635-C25C-D05D8E558342}"/>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874421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050B9-1C09-E9C5-BF2B-0AE3CE8756FD}"/>
              </a:ext>
            </a:extLst>
          </p:cNvPr>
          <p:cNvSpPr>
            <a:spLocks noGrp="1"/>
          </p:cNvSpPr>
          <p:nvPr>
            <p:ph type="title"/>
          </p:nvPr>
        </p:nvSpPr>
        <p:spPr/>
        <p:txBody>
          <a:bodyPr/>
          <a:lstStyle/>
          <a:p>
            <a:r>
              <a:rPr lang="el-GR" dirty="0"/>
              <a:t>Σχεσιακή εξουσία</a:t>
            </a:r>
            <a:endParaRPr lang="en-GR" dirty="0"/>
          </a:p>
        </p:txBody>
      </p:sp>
      <p:sp>
        <p:nvSpPr>
          <p:cNvPr id="3" name="Content Placeholder 2">
            <a:extLst>
              <a:ext uri="{FF2B5EF4-FFF2-40B4-BE49-F238E27FC236}">
                <a16:creationId xmlns:a16="http://schemas.microsoft.com/office/drawing/2014/main" id="{23A0277D-7850-E3B0-CE50-3FF631EBC449}"/>
              </a:ext>
            </a:extLst>
          </p:cNvPr>
          <p:cNvSpPr>
            <a:spLocks noGrp="1"/>
          </p:cNvSpPr>
          <p:nvPr>
            <p:ph idx="1"/>
          </p:nvPr>
        </p:nvSpPr>
        <p:spPr/>
        <p:txBody>
          <a:bodyPr/>
          <a:lstStyle/>
          <a:p>
            <a:pPr>
              <a:lnSpc>
                <a:spcPct val="100000"/>
              </a:lnSpc>
            </a:pPr>
            <a:r>
              <a:rPr lang="el-GR" dirty="0"/>
              <a:t>Εναλλακτικός τρόπος να σκεφτούμε την εξουσία: ως </a:t>
            </a:r>
            <a:r>
              <a:rPr lang="el-GR" b="1" dirty="0"/>
              <a:t>σχέση</a:t>
            </a:r>
            <a:r>
              <a:rPr lang="el-GR" dirty="0"/>
              <a:t>, ως την ικανότητα ενός δρώντα να επηρεάζει άλλους δρώντες παρά τη θέλησή τους. </a:t>
            </a:r>
          </a:p>
          <a:p>
            <a:pPr>
              <a:lnSpc>
                <a:spcPct val="100000"/>
              </a:lnSpc>
            </a:pPr>
            <a:r>
              <a:rPr lang="el-GR" dirty="0"/>
              <a:t>Ο Α μπορεί να ασκεί επιρροή στον Β με 2 τρόπους:</a:t>
            </a:r>
          </a:p>
          <a:p>
            <a:pPr>
              <a:lnSpc>
                <a:spcPct val="100000"/>
              </a:lnSpc>
            </a:pPr>
            <a:r>
              <a:rPr lang="el-GR" dirty="0"/>
              <a:t>ωθώντας τον Β να κάνει κάτι που ο Β δεν θα έκανε υπό άλλες συνθήκες (</a:t>
            </a:r>
            <a:r>
              <a:rPr lang="el-GR" b="1" dirty="0"/>
              <a:t>καταναγκασμός</a:t>
            </a:r>
            <a:r>
              <a:rPr lang="el-GR" dirty="0"/>
              <a:t>),</a:t>
            </a:r>
          </a:p>
          <a:p>
            <a:pPr>
              <a:lnSpc>
                <a:spcPct val="100000"/>
              </a:lnSpc>
            </a:pPr>
            <a:r>
              <a:rPr lang="el-GR" dirty="0"/>
              <a:t>εμποδίζοντας τον Β να κάνει κάτι το οποίο θα έκανε υπό άλλες συνθήκες (</a:t>
            </a:r>
            <a:r>
              <a:rPr lang="el-GR" b="1" dirty="0"/>
              <a:t>αποτροπή</a:t>
            </a:r>
            <a:r>
              <a:rPr lang="el-GR" dirty="0"/>
              <a:t>).</a:t>
            </a:r>
            <a:endParaRPr lang="en-GR" dirty="0"/>
          </a:p>
        </p:txBody>
      </p:sp>
      <p:sp>
        <p:nvSpPr>
          <p:cNvPr id="4" name="TextBox 3">
            <a:extLst>
              <a:ext uri="{FF2B5EF4-FFF2-40B4-BE49-F238E27FC236}">
                <a16:creationId xmlns:a16="http://schemas.microsoft.com/office/drawing/2014/main" id="{819E56A9-D04D-91C6-255B-20746DD66652}"/>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413281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8D046-761D-E0A4-CA84-F3C02A1842D9}"/>
              </a:ext>
            </a:extLst>
          </p:cNvPr>
          <p:cNvSpPr>
            <a:spLocks noGrp="1"/>
          </p:cNvSpPr>
          <p:nvPr>
            <p:ph type="title"/>
          </p:nvPr>
        </p:nvSpPr>
        <p:spPr/>
        <p:txBody>
          <a:bodyPr/>
          <a:lstStyle/>
          <a:p>
            <a:r>
              <a:rPr lang="el-GR" dirty="0"/>
              <a:t>Δομική ισχύς</a:t>
            </a:r>
            <a:endParaRPr lang="en-GR" dirty="0"/>
          </a:p>
        </p:txBody>
      </p:sp>
      <p:sp>
        <p:nvSpPr>
          <p:cNvPr id="3" name="Content Placeholder 2">
            <a:extLst>
              <a:ext uri="{FF2B5EF4-FFF2-40B4-BE49-F238E27FC236}">
                <a16:creationId xmlns:a16="http://schemas.microsoft.com/office/drawing/2014/main" id="{8D69783F-053D-DDAE-92A7-C1D57C0AE1D0}"/>
              </a:ext>
            </a:extLst>
          </p:cNvPr>
          <p:cNvSpPr>
            <a:spLocks noGrp="1"/>
          </p:cNvSpPr>
          <p:nvPr>
            <p:ph idx="1"/>
          </p:nvPr>
        </p:nvSpPr>
        <p:spPr>
          <a:xfrm>
            <a:off x="722086" y="1375683"/>
            <a:ext cx="10515600" cy="4351338"/>
          </a:xfrm>
        </p:spPr>
        <p:txBody>
          <a:bodyPr>
            <a:noAutofit/>
          </a:bodyPr>
          <a:lstStyle/>
          <a:p>
            <a:r>
              <a:rPr lang="el-GR" sz="2400" dirty="0"/>
              <a:t>Συνδέει την κατανομή </a:t>
            </a:r>
            <a:r>
              <a:rPr lang="el-GR" sz="2400" dirty="0">
                <a:effectLst/>
              </a:rPr>
              <a:t>της </a:t>
            </a:r>
            <a:r>
              <a:rPr lang="el-GR" sz="2400" dirty="0" err="1">
                <a:effectLst/>
              </a:rPr>
              <a:t>ισχύος</a:t>
            </a:r>
            <a:r>
              <a:rPr lang="el-GR" sz="2400" dirty="0">
                <a:effectLst/>
              </a:rPr>
              <a:t> με </a:t>
            </a:r>
            <a:r>
              <a:rPr lang="el-GR" sz="2400" dirty="0" err="1">
                <a:effectLst/>
              </a:rPr>
              <a:t>προκαταλήψεις</a:t>
            </a:r>
            <a:r>
              <a:rPr lang="el-GR" sz="2400" dirty="0">
                <a:effectLst/>
              </a:rPr>
              <a:t> που </a:t>
            </a:r>
            <a:r>
              <a:rPr lang="el-GR" sz="2400" dirty="0" err="1">
                <a:effectLst/>
              </a:rPr>
              <a:t>εμφιλοχωρούν</a:t>
            </a:r>
            <a:r>
              <a:rPr lang="el-GR" sz="2400" dirty="0">
                <a:effectLst/>
              </a:rPr>
              <a:t> στις </a:t>
            </a:r>
            <a:r>
              <a:rPr lang="el-GR" sz="2400" dirty="0" err="1">
                <a:effectLst/>
              </a:rPr>
              <a:t>κοινωνικές</a:t>
            </a:r>
            <a:r>
              <a:rPr lang="el-GR" sz="2400" dirty="0">
                <a:effectLst/>
              </a:rPr>
              <a:t> </a:t>
            </a:r>
            <a:r>
              <a:rPr lang="el-GR" sz="2400" dirty="0" err="1">
                <a:effectLst/>
              </a:rPr>
              <a:t>δομές</a:t>
            </a:r>
            <a:r>
              <a:rPr lang="el-GR" sz="2400" dirty="0">
                <a:effectLst/>
              </a:rPr>
              <a:t> </a:t>
            </a:r>
            <a:r>
              <a:rPr lang="el-GR" sz="2400" dirty="0" err="1">
                <a:effectLst/>
              </a:rPr>
              <a:t>διαμέσου</a:t>
            </a:r>
            <a:r>
              <a:rPr lang="el-GR" sz="2400" dirty="0">
                <a:effectLst/>
              </a:rPr>
              <a:t> των </a:t>
            </a:r>
            <a:r>
              <a:rPr lang="el-GR" sz="2400" dirty="0" err="1">
                <a:effectLst/>
              </a:rPr>
              <a:t>οποίων</a:t>
            </a:r>
            <a:r>
              <a:rPr lang="el-GR" sz="2400" dirty="0">
                <a:effectLst/>
              </a:rPr>
              <a:t> οι </a:t>
            </a:r>
            <a:r>
              <a:rPr lang="el-GR" sz="2400" dirty="0" err="1">
                <a:effectLst/>
              </a:rPr>
              <a:t>δρώντες</a:t>
            </a:r>
            <a:r>
              <a:rPr lang="el-GR" sz="2400" dirty="0">
                <a:effectLst/>
              </a:rPr>
              <a:t> </a:t>
            </a:r>
            <a:r>
              <a:rPr lang="el-GR" sz="2400" dirty="0" err="1">
                <a:effectLst/>
              </a:rPr>
              <a:t>σχετίζονται</a:t>
            </a:r>
            <a:r>
              <a:rPr lang="el-GR" sz="2400" dirty="0">
                <a:effectLst/>
              </a:rPr>
              <a:t> μεταξύ τους και </a:t>
            </a:r>
            <a:r>
              <a:rPr lang="el-GR" sz="2400" dirty="0" err="1">
                <a:effectLst/>
              </a:rPr>
              <a:t>λαμβάνουν</a:t>
            </a:r>
            <a:r>
              <a:rPr lang="el-GR" sz="2400" dirty="0">
                <a:effectLst/>
              </a:rPr>
              <a:t> </a:t>
            </a:r>
            <a:r>
              <a:rPr lang="el-GR" sz="2400" dirty="0" err="1">
                <a:effectLst/>
              </a:rPr>
              <a:t>αποφάσεις</a:t>
            </a:r>
            <a:r>
              <a:rPr lang="el-GR" sz="2400" dirty="0">
                <a:effectLst/>
              </a:rPr>
              <a:t>, </a:t>
            </a:r>
            <a:r>
              <a:rPr lang="el-GR" sz="2400" dirty="0" err="1">
                <a:effectLst/>
              </a:rPr>
              <a:t>όπως</a:t>
            </a:r>
            <a:r>
              <a:rPr lang="el-GR" sz="2400" dirty="0">
                <a:effectLst/>
              </a:rPr>
              <a:t> </a:t>
            </a:r>
            <a:r>
              <a:rPr lang="el-GR" sz="2400" dirty="0" err="1">
                <a:effectLst/>
              </a:rPr>
              <a:t>παραδείγματος</a:t>
            </a:r>
            <a:r>
              <a:rPr lang="el-GR" sz="2400" dirty="0">
                <a:effectLst/>
              </a:rPr>
              <a:t> </a:t>
            </a:r>
            <a:r>
              <a:rPr lang="el-GR" sz="2400" dirty="0" err="1">
                <a:effectLst/>
              </a:rPr>
              <a:t>χάρη</a:t>
            </a:r>
            <a:r>
              <a:rPr lang="el-GR" sz="2400" dirty="0">
                <a:effectLst/>
              </a:rPr>
              <a:t> </a:t>
            </a:r>
            <a:r>
              <a:rPr lang="el-GR" sz="2400" dirty="0" err="1">
                <a:effectLst/>
              </a:rPr>
              <a:t>προκαταλήψεις</a:t>
            </a:r>
            <a:r>
              <a:rPr lang="el-GR" sz="2400" dirty="0">
                <a:effectLst/>
              </a:rPr>
              <a:t> που </a:t>
            </a:r>
            <a:r>
              <a:rPr lang="el-GR" sz="2400" dirty="0" err="1">
                <a:effectLst/>
              </a:rPr>
              <a:t>αφορούν</a:t>
            </a:r>
            <a:r>
              <a:rPr lang="el-GR" sz="2400" dirty="0">
                <a:effectLst/>
              </a:rPr>
              <a:t> τη φυλή ή το </a:t>
            </a:r>
            <a:r>
              <a:rPr lang="el-GR" sz="2400" dirty="0" err="1">
                <a:effectLst/>
              </a:rPr>
              <a:t>φύλο</a:t>
            </a:r>
            <a:r>
              <a:rPr lang="el-GR" sz="2400" dirty="0">
                <a:effectLst/>
              </a:rPr>
              <a:t>. </a:t>
            </a:r>
            <a:endParaRPr lang="el-GR" sz="2400" dirty="0"/>
          </a:p>
          <a:p>
            <a:r>
              <a:rPr lang="el-GR" sz="2400" dirty="0"/>
              <a:t>Ορίζεται ως η</a:t>
            </a:r>
            <a:r>
              <a:rPr lang="el-GR" sz="2400" dirty="0">
                <a:effectLst/>
              </a:rPr>
              <a:t> </a:t>
            </a:r>
            <a:r>
              <a:rPr lang="el-GR" sz="2400" dirty="0" err="1">
                <a:effectLst/>
              </a:rPr>
              <a:t>ικανότητα</a:t>
            </a:r>
            <a:r>
              <a:rPr lang="el-GR" sz="2400" dirty="0">
                <a:effectLst/>
              </a:rPr>
              <a:t> </a:t>
            </a:r>
            <a:r>
              <a:rPr lang="el-GR" sz="2400" dirty="0" err="1">
                <a:effectLst/>
              </a:rPr>
              <a:t>διαμόρφωσης</a:t>
            </a:r>
            <a:r>
              <a:rPr lang="el-GR" sz="2400" dirty="0">
                <a:effectLst/>
              </a:rPr>
              <a:t> των </a:t>
            </a:r>
            <a:r>
              <a:rPr lang="el-GR" sz="2400" dirty="0" err="1">
                <a:effectLst/>
              </a:rPr>
              <a:t>πλαισίων</a:t>
            </a:r>
            <a:r>
              <a:rPr lang="el-GR" sz="2400" dirty="0">
                <a:effectLst/>
              </a:rPr>
              <a:t> </a:t>
            </a:r>
            <a:r>
              <a:rPr lang="el-GR" sz="2400" dirty="0" err="1">
                <a:effectLst/>
              </a:rPr>
              <a:t>εντός</a:t>
            </a:r>
            <a:r>
              <a:rPr lang="el-GR" sz="2400" dirty="0">
                <a:effectLst/>
              </a:rPr>
              <a:t> των </a:t>
            </a:r>
            <a:r>
              <a:rPr lang="el-GR" sz="2400" dirty="0" err="1">
                <a:effectLst/>
              </a:rPr>
              <a:t>οποίων</a:t>
            </a:r>
            <a:r>
              <a:rPr lang="el-GR" sz="2400" dirty="0">
                <a:effectLst/>
              </a:rPr>
              <a:t> </a:t>
            </a:r>
            <a:r>
              <a:rPr lang="el-GR" sz="2400" dirty="0" err="1">
                <a:effectLst/>
              </a:rPr>
              <a:t>αλληλεπιδρούν</a:t>
            </a:r>
            <a:r>
              <a:rPr lang="el-GR" sz="2400" dirty="0">
                <a:effectLst/>
              </a:rPr>
              <a:t> οι </a:t>
            </a:r>
            <a:r>
              <a:rPr lang="el-GR" sz="2400" dirty="0" err="1">
                <a:effectLst/>
              </a:rPr>
              <a:t>παγκόσμιοι</a:t>
            </a:r>
            <a:r>
              <a:rPr lang="el-GR" sz="2400" dirty="0">
                <a:effectLst/>
              </a:rPr>
              <a:t> </a:t>
            </a:r>
            <a:r>
              <a:rPr lang="el-GR" sz="2400" dirty="0" err="1">
                <a:effectLst/>
              </a:rPr>
              <a:t>δρώντες</a:t>
            </a:r>
            <a:r>
              <a:rPr lang="el-GR" sz="2400" dirty="0">
                <a:effectLst/>
              </a:rPr>
              <a:t>, που </a:t>
            </a:r>
            <a:r>
              <a:rPr lang="el-GR" sz="2400" dirty="0" err="1">
                <a:effectLst/>
              </a:rPr>
              <a:t>επηρεάζει</a:t>
            </a:r>
            <a:r>
              <a:rPr lang="el-GR" sz="2400" dirty="0">
                <a:effectLst/>
              </a:rPr>
              <a:t> κατά </a:t>
            </a:r>
            <a:r>
              <a:rPr lang="el-GR" sz="2400" dirty="0" err="1">
                <a:effectLst/>
              </a:rPr>
              <a:t>συνέπεια</a:t>
            </a:r>
            <a:r>
              <a:rPr lang="el-GR" sz="2400" dirty="0">
                <a:effectLst/>
              </a:rPr>
              <a:t> «τον </a:t>
            </a:r>
            <a:r>
              <a:rPr lang="el-GR" sz="2400" dirty="0" err="1">
                <a:effectLst/>
              </a:rPr>
              <a:t>τρόπο</a:t>
            </a:r>
            <a:r>
              <a:rPr lang="el-GR" sz="2400" dirty="0">
                <a:effectLst/>
              </a:rPr>
              <a:t> με τον </a:t>
            </a:r>
            <a:r>
              <a:rPr lang="el-GR" sz="2400" dirty="0" err="1">
                <a:effectLst/>
              </a:rPr>
              <a:t>οποίο</a:t>
            </a:r>
            <a:r>
              <a:rPr lang="el-GR" sz="2400" dirty="0">
                <a:effectLst/>
              </a:rPr>
              <a:t> </a:t>
            </a:r>
            <a:r>
              <a:rPr lang="el-GR" sz="2400" dirty="0" err="1">
                <a:effectLst/>
              </a:rPr>
              <a:t>γίνονται</a:t>
            </a:r>
            <a:r>
              <a:rPr lang="el-GR" sz="2400" dirty="0">
                <a:effectLst/>
              </a:rPr>
              <a:t> τα </a:t>
            </a:r>
            <a:r>
              <a:rPr lang="el-GR" sz="2400" dirty="0" err="1">
                <a:effectLst/>
              </a:rPr>
              <a:t>πράγματα</a:t>
            </a:r>
            <a:r>
              <a:rPr lang="el-GR" sz="2400" dirty="0">
                <a:effectLst/>
              </a:rPr>
              <a:t>». </a:t>
            </a:r>
          </a:p>
          <a:p>
            <a:r>
              <a:rPr lang="el-GR" sz="2400" dirty="0"/>
              <a:t>Διάκριση μεταξύ 4 κύριων δομών ισχύος κατά τη </a:t>
            </a:r>
            <a:r>
              <a:rPr lang="en-US" sz="2400" dirty="0"/>
              <a:t>Susan Strange: </a:t>
            </a:r>
            <a:endParaRPr lang="el-GR" sz="2400" dirty="0"/>
          </a:p>
          <a:p>
            <a:pPr marL="533400" indent="-231775">
              <a:spcBef>
                <a:spcPts val="0"/>
              </a:spcBef>
              <a:buFont typeface="Wingdings" pitchFamily="2" charset="2"/>
              <a:buChar char="Ø"/>
            </a:pPr>
            <a:r>
              <a:rPr lang="el-GR" sz="2400" b="1" dirty="0"/>
              <a:t>Δομή της γνώσης</a:t>
            </a:r>
            <a:r>
              <a:rPr lang="el-GR" sz="2400" dirty="0"/>
              <a:t>, που επηρεάζει τις πεποιθήσεις, τις ιδέες και αντιλήψεις δρώντων.</a:t>
            </a:r>
          </a:p>
          <a:p>
            <a:pPr marL="533400" indent="-231775">
              <a:spcBef>
                <a:spcPts val="0"/>
              </a:spcBef>
              <a:buFont typeface="Wingdings" pitchFamily="2" charset="2"/>
              <a:buChar char="Ø"/>
            </a:pPr>
            <a:r>
              <a:rPr lang="el-GR" sz="2400" b="1" dirty="0"/>
              <a:t>Οικονομική δομή</a:t>
            </a:r>
            <a:r>
              <a:rPr lang="el-GR" sz="2400" dirty="0"/>
              <a:t>, που ρυθμίζει την πιστοληπτική ικανότητα και πρόσβαση σε επενδυτικά κεφάλαια.</a:t>
            </a:r>
          </a:p>
          <a:p>
            <a:pPr marL="533400" indent="-231775">
              <a:spcBef>
                <a:spcPts val="0"/>
              </a:spcBef>
              <a:buFont typeface="Wingdings" pitchFamily="2" charset="2"/>
              <a:buChar char="Ø"/>
            </a:pPr>
            <a:r>
              <a:rPr lang="el-GR" sz="2400" b="1" dirty="0"/>
              <a:t>Δομή της ασφάλειας</a:t>
            </a:r>
            <a:r>
              <a:rPr lang="el-GR" sz="2400" dirty="0"/>
              <a:t>, που διαμορφώνει ζητήματα άμυνας και στρατηγικής.</a:t>
            </a:r>
          </a:p>
          <a:p>
            <a:pPr marL="533400" indent="-231775">
              <a:spcBef>
                <a:spcPts val="0"/>
              </a:spcBef>
              <a:buFont typeface="Wingdings" pitchFamily="2" charset="2"/>
              <a:buChar char="Ø"/>
            </a:pPr>
            <a:r>
              <a:rPr lang="el-GR" sz="2400" b="1" dirty="0"/>
              <a:t>Δομή της παραγωγής</a:t>
            </a:r>
            <a:r>
              <a:rPr lang="el-GR" sz="2400" dirty="0"/>
              <a:t>, που επηρεάζει την οικονομική ανάπτυξη και ευημερία. </a:t>
            </a:r>
          </a:p>
          <a:p>
            <a:endParaRPr lang="en-GR" sz="2400" dirty="0"/>
          </a:p>
        </p:txBody>
      </p:sp>
      <p:sp>
        <p:nvSpPr>
          <p:cNvPr id="4" name="TextBox 3">
            <a:extLst>
              <a:ext uri="{FF2B5EF4-FFF2-40B4-BE49-F238E27FC236}">
                <a16:creationId xmlns:a16="http://schemas.microsoft.com/office/drawing/2014/main" id="{4F6516D5-7AD5-220A-7C5B-805D8E08E74B}"/>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07876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9FF4C1-91B8-8702-E8D7-F6D7147CC974}"/>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Η μεταβαλλόμενη φύση της ισχύος</a:t>
            </a:r>
          </a:p>
        </p:txBody>
      </p:sp>
      <p:pic>
        <p:nvPicPr>
          <p:cNvPr id="5" name="Content Placeholder 4" descr="A diagram of a triangle&#10;&#10;Description automatically generated">
            <a:extLst>
              <a:ext uri="{FF2B5EF4-FFF2-40B4-BE49-F238E27FC236}">
                <a16:creationId xmlns:a16="http://schemas.microsoft.com/office/drawing/2014/main" id="{0445DAD4-AB72-8E05-3E9E-ACA7BC8D6F29}"/>
              </a:ext>
            </a:extLst>
          </p:cNvPr>
          <p:cNvPicPr>
            <a:picLocks noGrp="1" noChangeAspect="1"/>
          </p:cNvPicPr>
          <p:nvPr>
            <p:ph idx="1"/>
          </p:nvPr>
        </p:nvPicPr>
        <p:blipFill>
          <a:blip r:embed="rId2"/>
          <a:stretch>
            <a:fillRect/>
          </a:stretch>
        </p:blipFill>
        <p:spPr>
          <a:xfrm>
            <a:off x="643467" y="2877651"/>
            <a:ext cx="10905066" cy="3980349"/>
          </a:xfrm>
          <a:prstGeom prst="rect">
            <a:avLst/>
          </a:prstGeom>
        </p:spPr>
      </p:pic>
      <p:sp>
        <p:nvSpPr>
          <p:cNvPr id="7" name="TextBox 6">
            <a:extLst>
              <a:ext uri="{FF2B5EF4-FFF2-40B4-BE49-F238E27FC236}">
                <a16:creationId xmlns:a16="http://schemas.microsoft.com/office/drawing/2014/main" id="{59FEB1E6-87E5-9268-A007-F737132AB75D}"/>
              </a:ext>
            </a:extLst>
          </p:cNvPr>
          <p:cNvSpPr txBox="1"/>
          <p:nvPr/>
        </p:nvSpPr>
        <p:spPr>
          <a:xfrm>
            <a:off x="188686" y="1664326"/>
            <a:ext cx="9618339" cy="369332"/>
          </a:xfrm>
          <a:prstGeom prst="rect">
            <a:avLst/>
          </a:prstGeom>
          <a:noFill/>
        </p:spPr>
        <p:txBody>
          <a:bodyPr wrap="none" rtlCol="0">
            <a:spAutoFit/>
          </a:bodyPr>
          <a:lstStyle/>
          <a:p>
            <a:r>
              <a:rPr lang="el-GR" dirty="0"/>
              <a:t>Ι. Από τη </a:t>
            </a:r>
            <a:r>
              <a:rPr lang="el-GR" b="1" dirty="0"/>
              <a:t>στρατιωτική</a:t>
            </a:r>
            <a:r>
              <a:rPr lang="el-GR" dirty="0"/>
              <a:t> στην </a:t>
            </a:r>
            <a:r>
              <a:rPr lang="el-GR" b="1" dirty="0"/>
              <a:t>οικονομική</a:t>
            </a:r>
            <a:r>
              <a:rPr lang="el-GR" dirty="0"/>
              <a:t> ισχύ: μέσω του εμπορίου παρά μέσω της χρήσης βίας. </a:t>
            </a:r>
            <a:endParaRPr lang="en-GR" dirty="0"/>
          </a:p>
        </p:txBody>
      </p:sp>
      <p:sp>
        <p:nvSpPr>
          <p:cNvPr id="8" name="TextBox 7">
            <a:extLst>
              <a:ext uri="{FF2B5EF4-FFF2-40B4-BE49-F238E27FC236}">
                <a16:creationId xmlns:a16="http://schemas.microsoft.com/office/drawing/2014/main" id="{B80B5DFE-3842-3C64-091E-0754A66F341B}"/>
              </a:ext>
            </a:extLst>
          </p:cNvPr>
          <p:cNvSpPr txBox="1"/>
          <p:nvPr/>
        </p:nvSpPr>
        <p:spPr>
          <a:xfrm>
            <a:off x="4557486" y="2309682"/>
            <a:ext cx="3570208" cy="369332"/>
          </a:xfrm>
          <a:prstGeom prst="rect">
            <a:avLst/>
          </a:prstGeom>
          <a:noFill/>
        </p:spPr>
        <p:txBody>
          <a:bodyPr wrap="none" rtlCol="0">
            <a:spAutoFit/>
          </a:bodyPr>
          <a:lstStyle/>
          <a:p>
            <a:r>
              <a:rPr lang="el-GR" dirty="0"/>
              <a:t>ΙΙ. Από τη </a:t>
            </a:r>
            <a:r>
              <a:rPr lang="el-GR" b="1" dirty="0"/>
              <a:t>σκληρή</a:t>
            </a:r>
            <a:r>
              <a:rPr lang="el-GR" dirty="0"/>
              <a:t> στην </a:t>
            </a:r>
            <a:r>
              <a:rPr lang="el-GR" b="1" dirty="0"/>
              <a:t>ήπια</a:t>
            </a:r>
            <a:r>
              <a:rPr lang="el-GR" dirty="0"/>
              <a:t> ισχύ:  </a:t>
            </a:r>
            <a:endParaRPr lang="en-GR" dirty="0"/>
          </a:p>
        </p:txBody>
      </p:sp>
      <p:sp>
        <p:nvSpPr>
          <p:cNvPr id="3" name="TextBox 2">
            <a:extLst>
              <a:ext uri="{FF2B5EF4-FFF2-40B4-BE49-F238E27FC236}">
                <a16:creationId xmlns:a16="http://schemas.microsoft.com/office/drawing/2014/main" id="{74821B34-7919-0493-1354-0FBB8E726483}"/>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584024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5B8F7-F367-446F-607B-E20C91EEF0FB}"/>
              </a:ext>
            </a:extLst>
          </p:cNvPr>
          <p:cNvSpPr>
            <a:spLocks noGrp="1"/>
          </p:cNvSpPr>
          <p:nvPr>
            <p:ph type="title"/>
          </p:nvPr>
        </p:nvSpPr>
        <p:spPr/>
        <p:txBody>
          <a:bodyPr>
            <a:normAutofit/>
          </a:bodyPr>
          <a:lstStyle/>
          <a:p>
            <a:r>
              <a:rPr lang="el-GR" dirty="0"/>
              <a:t>Η ισχύς μετά την έναρξη του «πολέμου κατά της τρομοκρατίας»</a:t>
            </a:r>
            <a:endParaRPr lang="en-GR" dirty="0"/>
          </a:p>
        </p:txBody>
      </p:sp>
      <p:sp>
        <p:nvSpPr>
          <p:cNvPr id="3" name="Content Placeholder 2">
            <a:extLst>
              <a:ext uri="{FF2B5EF4-FFF2-40B4-BE49-F238E27FC236}">
                <a16:creationId xmlns:a16="http://schemas.microsoft.com/office/drawing/2014/main" id="{B8B44EC6-8429-90CA-CC53-B67993F648FD}"/>
              </a:ext>
            </a:extLst>
          </p:cNvPr>
          <p:cNvSpPr>
            <a:spLocks noGrp="1"/>
          </p:cNvSpPr>
          <p:nvPr>
            <p:ph idx="1"/>
          </p:nvPr>
        </p:nvSpPr>
        <p:spPr>
          <a:xfrm>
            <a:off x="838200" y="1825625"/>
            <a:ext cx="10744200" cy="4351338"/>
          </a:xfrm>
        </p:spPr>
        <p:txBody>
          <a:bodyPr>
            <a:normAutofit fontScale="92500"/>
          </a:bodyPr>
          <a:lstStyle/>
          <a:p>
            <a:r>
              <a:rPr lang="el-GR" dirty="0"/>
              <a:t>Οι έννοιες της ισχύος κατά τους </a:t>
            </a:r>
            <a:r>
              <a:rPr lang="en-US" dirty="0"/>
              <a:t>Barnett &amp; Duvall (2005)</a:t>
            </a:r>
            <a:r>
              <a:rPr lang="el-GR" dirty="0"/>
              <a:t>:</a:t>
            </a:r>
            <a:endParaRPr lang="en-US" dirty="0"/>
          </a:p>
          <a:p>
            <a:r>
              <a:rPr lang="el-GR" dirty="0"/>
              <a:t>Η </a:t>
            </a:r>
            <a:r>
              <a:rPr lang="el-GR" b="1" dirty="0"/>
              <a:t>ισχύς του εξαναγκασμού</a:t>
            </a:r>
            <a:r>
              <a:rPr lang="el-GR" dirty="0"/>
              <a:t>, ο άμεσος έλεγχος ενός δρώντα σε άλλους.</a:t>
            </a:r>
          </a:p>
          <a:p>
            <a:r>
              <a:rPr lang="el-GR" dirty="0"/>
              <a:t>Η </a:t>
            </a:r>
            <a:r>
              <a:rPr lang="el-GR" b="1" dirty="0"/>
              <a:t>θεσμική ισχύς</a:t>
            </a:r>
            <a:r>
              <a:rPr lang="el-GR" dirty="0"/>
              <a:t>, όταν οι δρώντες ασκούν έμμεσο έλεγχο σε άλλους.</a:t>
            </a:r>
          </a:p>
          <a:p>
            <a:r>
              <a:rPr lang="el-GR" dirty="0"/>
              <a:t>Η </a:t>
            </a:r>
            <a:r>
              <a:rPr lang="el-GR" b="1" dirty="0"/>
              <a:t>δομική ισχύς</a:t>
            </a:r>
            <a:r>
              <a:rPr lang="el-GR" dirty="0"/>
              <a:t>, η οποία λειτουργεί μέσω δομών που διαμορφώνουν τις ικανότητες και τα συμφέροντα των δρώντων στο πλαίσιο των μεταξύ τους σχέσεων.</a:t>
            </a:r>
          </a:p>
          <a:p>
            <a:r>
              <a:rPr lang="el-GR" dirty="0"/>
              <a:t>Η </a:t>
            </a:r>
            <a:r>
              <a:rPr lang="el-GR" b="1" dirty="0"/>
              <a:t>παραγωγική ισχύς</a:t>
            </a:r>
            <a:r>
              <a:rPr lang="el-GR" dirty="0"/>
              <a:t>, η οποία λειτουργεί ορίζοντας τη «νομιμοποιημένη» γνώση και καθορίζοντας ποια γνώση έχει σημασία.</a:t>
            </a:r>
          </a:p>
          <a:p>
            <a:endParaRPr lang="en-GR" dirty="0"/>
          </a:p>
        </p:txBody>
      </p:sp>
      <p:sp>
        <p:nvSpPr>
          <p:cNvPr id="4" name="TextBox 3">
            <a:extLst>
              <a:ext uri="{FF2B5EF4-FFF2-40B4-BE49-F238E27FC236}">
                <a16:creationId xmlns:a16="http://schemas.microsoft.com/office/drawing/2014/main" id="{35B7E631-6B7D-0BDA-FE01-D96F850498EC}"/>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74201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103</TotalTime>
  <Words>1410</Words>
  <Application>Microsoft Office PowerPoint</Application>
  <PresentationFormat>Ευρεία οθόνη</PresentationFormat>
  <Paragraphs>119</Paragraphs>
  <Slides>15</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2</vt:i4>
      </vt:variant>
      <vt:variant>
        <vt:lpstr>Τίτλοι διαφανειών</vt:lpstr>
      </vt:variant>
      <vt:variant>
        <vt:i4>15</vt:i4>
      </vt:variant>
    </vt:vector>
  </HeadingPairs>
  <TitlesOfParts>
    <vt:vector size="24" baseType="lpstr">
      <vt:lpstr>Aptos</vt:lpstr>
      <vt:lpstr>Aptos Display</vt:lpstr>
      <vt:lpstr>Arial</vt:lpstr>
      <vt:lpstr>Calibri</vt:lpstr>
      <vt:lpstr>Calibri Light</vt:lpstr>
      <vt:lpstr>Helvetica</vt:lpstr>
      <vt:lpstr>Wingdings</vt:lpstr>
      <vt:lpstr>Office Theme</vt:lpstr>
      <vt:lpstr>1_Office Theme</vt:lpstr>
      <vt:lpstr>Παρουσίαση του PowerPoint</vt:lpstr>
      <vt:lpstr>Κεφάλαιο 10</vt:lpstr>
      <vt:lpstr>Θεωρίες της ισχύος</vt:lpstr>
      <vt:lpstr>Η ισχύς ως ικανότητα</vt:lpstr>
      <vt:lpstr>Πηγές κρατικής ισχύος</vt:lpstr>
      <vt:lpstr>Σχεσιακή εξουσία</vt:lpstr>
      <vt:lpstr>Δομική ισχύς</vt:lpstr>
      <vt:lpstr>Η μεταβαλλόμενη φύση της ισχύος</vt:lpstr>
      <vt:lpstr>Η ισχύς μετά την έναρξη του «πολέμου κατά της τρομοκρατίας»</vt:lpstr>
      <vt:lpstr>Ψυχροπολεμικός διπολισμός                                              και τα επακόλουθά του</vt:lpstr>
      <vt:lpstr>Μονοπολικότητα: Η ηγεμονία των ΗΠΑ                        και η παγκόσμια τάξη</vt:lpstr>
      <vt:lpstr>Ο «πόλεμος κατά της τρομοκρατίας»</vt:lpstr>
      <vt:lpstr>Θεωρία ηγεμονικής σταθερότητας</vt:lpstr>
      <vt:lpstr>Μια πολυπολική παγκόσμια τάξη; </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Sofia Tipaldou</dc:creator>
  <cp:lastModifiedBy>ΚΑΛΛΙΟΠΗ ΤΣΙΤΟΥΡΑ</cp:lastModifiedBy>
  <cp:revision>70</cp:revision>
  <dcterms:created xsi:type="dcterms:W3CDTF">2025-09-21T08:59:00Z</dcterms:created>
  <dcterms:modified xsi:type="dcterms:W3CDTF">2025-10-06T06:47:32Z</dcterms:modified>
</cp:coreProperties>
</file>