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4"/>
  </p:normalViewPr>
  <p:slideViewPr>
    <p:cSldViewPr>
      <p:cViewPr varScale="1">
        <p:scale>
          <a:sx n="117" d="100"/>
          <a:sy n="117" d="100"/>
        </p:scale>
        <p:origin x="148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16" name="15 - Θέση αριθμού διαφάνειας"/>
          <p:cNvSpPr>
            <a:spLocks noGrp="1"/>
          </p:cNvSpPr>
          <p:nvPr>
            <p:ph type="sldNum" sz="quarter" idx="11"/>
          </p:nvPr>
        </p:nvSpPr>
        <p:spPr/>
        <p:txBody>
          <a:bodyPr/>
          <a:lstStyle/>
          <a:p>
            <a:fld id="{18B32938-DE33-4193-9EB6-A0A12160DCB4}"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8B32938-DE33-4193-9EB6-A0A12160DCB4}"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8B32938-DE33-4193-9EB6-A0A12160DCB4}"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4" name="13 - Θέση ημερομηνίας"/>
          <p:cNvSpPr>
            <a:spLocks noGrp="1"/>
          </p:cNvSpPr>
          <p:nvPr>
            <p:ph type="dt" sz="half" idx="14"/>
          </p:nvPr>
        </p:nvSpPr>
        <p:spPr/>
        <p:txBody>
          <a:bodyPr/>
          <a:lstStyle/>
          <a:p>
            <a:fld id="{7295F116-49A3-47C0-8A44-75B3A7FC7C1F}" type="datetimeFigureOut">
              <a:rPr lang="el-GR" smtClean="0"/>
              <a:pPr/>
              <a:t>8/1/25</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18B32938-DE33-4193-9EB6-A0A12160DCB4}"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8B32938-DE33-4193-9EB6-A0A12160DCB4}"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8B32938-DE33-4193-9EB6-A0A12160DCB4}" type="slidenum">
              <a:rPr lang="el-GR" smtClean="0"/>
              <a:pPr/>
              <a:t>‹#›</a:t>
            </a:fld>
            <a:endParaRPr lang="el-GR" dirty="0"/>
          </a:p>
        </p:txBody>
      </p:sp>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18B32938-DE33-4193-9EB6-A0A12160DCB4}"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18B32938-DE33-4193-9EB6-A0A12160DCB4}" type="slidenum">
              <a:rPr lang="el-GR" smtClean="0"/>
              <a:pPr/>
              <a:t>‹#›</a:t>
            </a:fld>
            <a:endParaRPr lang="el-GR" dirty="0"/>
          </a:p>
        </p:txBody>
      </p:sp>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18B32938-DE33-4193-9EB6-A0A12160DCB4}"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7295F116-49A3-47C0-8A44-75B3A7FC7C1F}" type="datetimeFigureOut">
              <a:rPr lang="el-GR" smtClean="0"/>
              <a:pPr/>
              <a:t>8/1/25</a:t>
            </a:fld>
            <a:endParaRPr lang="el-GR" dirty="0"/>
          </a:p>
        </p:txBody>
      </p:sp>
      <p:sp>
        <p:nvSpPr>
          <p:cNvPr id="9" name="8 - Θέση αριθμού διαφάνειας"/>
          <p:cNvSpPr>
            <a:spLocks noGrp="1"/>
          </p:cNvSpPr>
          <p:nvPr>
            <p:ph type="sldNum" sz="quarter" idx="15"/>
          </p:nvPr>
        </p:nvSpPr>
        <p:spPr/>
        <p:txBody>
          <a:bodyPr/>
          <a:lstStyle/>
          <a:p>
            <a:fld id="{18B32938-DE33-4193-9EB6-A0A12160DCB4}"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7295F116-49A3-47C0-8A44-75B3A7FC7C1F}" type="datetimeFigureOut">
              <a:rPr lang="el-GR" smtClean="0"/>
              <a:pPr/>
              <a:t>8/1/25</a:t>
            </a:fld>
            <a:endParaRPr lang="el-GR" dirty="0"/>
          </a:p>
        </p:txBody>
      </p:sp>
      <p:sp>
        <p:nvSpPr>
          <p:cNvPr id="9" name="8 - Θέση αριθμού διαφάνειας"/>
          <p:cNvSpPr>
            <a:spLocks noGrp="1"/>
          </p:cNvSpPr>
          <p:nvPr>
            <p:ph type="sldNum" sz="quarter" idx="11"/>
          </p:nvPr>
        </p:nvSpPr>
        <p:spPr/>
        <p:txBody>
          <a:bodyPr/>
          <a:lstStyle/>
          <a:p>
            <a:fld id="{18B32938-DE33-4193-9EB6-A0A12160DCB4}"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295F116-49A3-47C0-8A44-75B3A7FC7C1F}" type="datetimeFigureOut">
              <a:rPr lang="el-GR" smtClean="0"/>
              <a:pPr/>
              <a:t>8/1/25</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8B32938-DE33-4193-9EB6-A0A12160DCB4}"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Giannis/Downloads/Fiesta%20De%20Guerra..mp3"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historical-quest.com/histquest/446-h-ptosi-tis-tenoxtitlan.html?srsltid=AfmBOooVagYt-PGl2wK6zkoJ_XXutieKx4T30FWql6tc3OAUYBoF8R2u" TargetMode="External"/><Relationship Id="rId2" Type="http://schemas.openxmlformats.org/officeDocument/2006/relationships/hyperlink" Target="https://archive.org/details/borninbloodfirec00chas_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C:/Users/Giannis/Downloads/la-distancia-para-un-duelo-128-ytshorts.savetube.me.mp3"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28728" y="2928934"/>
            <a:ext cx="6400816" cy="1500198"/>
          </a:xfrm>
        </p:spPr>
        <p:txBody>
          <a:bodyPr/>
          <a:lstStyle/>
          <a:p>
            <a:r>
              <a:rPr lang="el-GR" sz="3600" dirty="0"/>
              <a:t>Ο Ισπανικός ιμπεριαλισμός κατά τον 16</a:t>
            </a:r>
            <a:r>
              <a:rPr lang="el-GR" sz="3600" baseline="30000" dirty="0"/>
              <a:t>ο</a:t>
            </a:r>
            <a:r>
              <a:rPr lang="el-GR" sz="3600" dirty="0"/>
              <a:t> αιώνα</a:t>
            </a:r>
            <a:br>
              <a:rPr lang="el-GR" sz="3600" dirty="0"/>
            </a:br>
            <a:br>
              <a:rPr lang="el-GR" sz="2800" dirty="0"/>
            </a:br>
            <a:r>
              <a:rPr lang="el-GR" sz="2800" dirty="0"/>
              <a:t>Ιωάννης Κωνσταντίνος Αλβέρτης</a:t>
            </a:r>
            <a:br>
              <a:rPr lang="el-GR" sz="2800" dirty="0"/>
            </a:br>
            <a:r>
              <a:rPr lang="el-GR" sz="2800" dirty="0"/>
              <a:t>Άγγελος Θεοδωρακάκης</a:t>
            </a:r>
            <a:br>
              <a:rPr lang="el-GR" sz="2800" dirty="0"/>
            </a:br>
            <a:br>
              <a:rPr lang="el-GR" sz="2800" dirty="0"/>
            </a:br>
            <a:r>
              <a:rPr lang="el-GR" sz="2800" dirty="0"/>
              <a:t> </a:t>
            </a:r>
          </a:p>
        </p:txBody>
      </p:sp>
      <p:pic>
        <p:nvPicPr>
          <p:cNvPr id="18435" name="Picture 3" descr="C:\Users\Giannis\Downloads\Conquista-de-México-por-Cortés-Tenochtitlan-Painting.png"/>
          <p:cNvPicPr>
            <a:picLocks noChangeAspect="1" noChangeArrowheads="1"/>
          </p:cNvPicPr>
          <p:nvPr/>
        </p:nvPicPr>
        <p:blipFill>
          <a:blip r:embed="rId3" cstate="print"/>
          <a:srcRect/>
          <a:stretch>
            <a:fillRect/>
          </a:stretch>
        </p:blipFill>
        <p:spPr bwMode="auto">
          <a:xfrm>
            <a:off x="1857356" y="3643314"/>
            <a:ext cx="5298042" cy="2847697"/>
          </a:xfrm>
          <a:prstGeom prst="rect">
            <a:avLst/>
          </a:prstGeom>
          <a:noFill/>
          <a:ln>
            <a:solidFill>
              <a:schemeClr val="accent2">
                <a:lumMod val="60000"/>
                <a:lumOff val="40000"/>
              </a:schemeClr>
            </a:solidFill>
          </a:ln>
        </p:spPr>
      </p:pic>
      <p:pic>
        <p:nvPicPr>
          <p:cNvPr id="18436" name="Picture 4" descr="C:\Users\Giannis\Downloads\αρχείο λήψης.jpg"/>
          <p:cNvPicPr>
            <a:picLocks noChangeAspect="1" noChangeArrowheads="1"/>
          </p:cNvPicPr>
          <p:nvPr/>
        </p:nvPicPr>
        <p:blipFill>
          <a:blip r:embed="rId4"/>
          <a:srcRect/>
          <a:stretch>
            <a:fillRect/>
          </a:stretch>
        </p:blipFill>
        <p:spPr bwMode="auto">
          <a:xfrm>
            <a:off x="500034" y="214290"/>
            <a:ext cx="2256529" cy="979373"/>
          </a:xfrm>
          <a:prstGeom prst="rect">
            <a:avLst/>
          </a:prstGeom>
          <a:noFill/>
          <a:ln>
            <a:solidFill>
              <a:schemeClr val="accent1">
                <a:lumMod val="50000"/>
              </a:schemeClr>
            </a:solidFill>
          </a:ln>
        </p:spPr>
      </p:pic>
      <p:pic>
        <p:nvPicPr>
          <p:cNvPr id="18439" name="Picture 7" descr="C:\Users\Giannis\Downloads\αρχείο λήψης (1).jpg"/>
          <p:cNvPicPr>
            <a:picLocks noChangeAspect="1" noChangeArrowheads="1"/>
          </p:cNvPicPr>
          <p:nvPr/>
        </p:nvPicPr>
        <p:blipFill>
          <a:blip r:embed="rId5"/>
          <a:srcRect/>
          <a:stretch>
            <a:fillRect/>
          </a:stretch>
        </p:blipFill>
        <p:spPr bwMode="auto">
          <a:xfrm>
            <a:off x="7072330" y="285728"/>
            <a:ext cx="1621519" cy="928694"/>
          </a:xfrm>
          <a:prstGeom prst="rect">
            <a:avLst/>
          </a:prstGeom>
          <a:noFill/>
          <a:ln>
            <a:solidFill>
              <a:schemeClr val="accent1">
                <a:lumMod val="50000"/>
              </a:schemeClr>
            </a:solidFill>
          </a:ln>
        </p:spPr>
      </p:pic>
      <p:pic>
        <p:nvPicPr>
          <p:cNvPr id="10" name="Fiesta De Guerra..mp3">
            <a:hlinkClick r:id="" action="ppaction://media"/>
          </p:cNvPr>
          <p:cNvPicPr>
            <a:picLocks noRot="1" noChangeAspect="1"/>
          </p:cNvPicPr>
          <p:nvPr>
            <a:audioFile r:link="rId1"/>
          </p:nvPr>
        </p:nvPicPr>
        <p:blipFill>
          <a:blip r:embed="rId6"/>
          <a:stretch>
            <a:fillRect/>
          </a:stretch>
        </p:blipFill>
        <p:spPr>
          <a:xfrm>
            <a:off x="357158" y="6215082"/>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1600" b="1" dirty="0"/>
              <a:t>"The Conquest of New Spain"</a:t>
            </a:r>
            <a:r>
              <a:rPr lang="el-GR" sz="1600" dirty="0"/>
              <a:t> από τον </a:t>
            </a:r>
            <a:r>
              <a:rPr lang="el-GR" sz="1600" b="1" dirty="0"/>
              <a:t>Bernal Díaz del Castillo (</a:t>
            </a:r>
            <a:r>
              <a:rPr lang="el-GR" sz="1600" dirty="0"/>
              <a:t>ήταν ένας Ισπανός κονκισταντόρ που συμμετείχε στην εκστρατεία του Κορτέζ και γράφει τις εμπειρίες του)</a:t>
            </a:r>
          </a:p>
          <a:p>
            <a:r>
              <a:rPr lang="el-GR" sz="1600" b="1" dirty="0"/>
              <a:t>"The Americas" (Journal of the Academy of Latin American Studies)</a:t>
            </a:r>
            <a:br>
              <a:rPr lang="el-GR" sz="1600" dirty="0"/>
            </a:br>
            <a:r>
              <a:rPr lang="en-US" sz="1600" i="1" dirty="0"/>
              <a:t> Cervantes, Fernando (2021). Conquistadores: A New History of Spanish Discovery and Conquest. Viking. </a:t>
            </a:r>
            <a:endParaRPr lang="en-US" sz="1600" dirty="0"/>
          </a:p>
          <a:p>
            <a:r>
              <a:rPr lang="en-US" sz="1600" i="1" dirty="0"/>
              <a:t>Chasteen, John Charles (2001). </a:t>
            </a:r>
            <a:r>
              <a:rPr lang="en-US" sz="1600" i="1" u="sng" dirty="0">
                <a:hlinkClick r:id="rId2"/>
              </a:rPr>
              <a:t>Born in Blood And Fire: A Concise History of Latin America</a:t>
            </a:r>
            <a:endParaRPr lang="en-US" sz="1600" dirty="0"/>
          </a:p>
          <a:p>
            <a:r>
              <a:rPr lang="en-US" sz="1600" dirty="0">
                <a:hlinkClick r:id="rId3"/>
              </a:rPr>
              <a:t>https://www.historical-quest.com/histquest/446-h-ptosi-tis-tenoxtitlan.html?srsltid=AfmBOooVagYt-PGl2wK6zkoJ_XXutieKx4T30FWql6tc3OAUYBoF8R2u</a:t>
            </a:r>
            <a:endParaRPr lang="el-GR" sz="1600" dirty="0"/>
          </a:p>
          <a:p>
            <a:r>
              <a:rPr lang="en-US" sz="1600" dirty="0"/>
              <a:t>León, Portilla Miguel. 2006 The Broken Spears: the Aztec Account of the Conquest of Mexico. Boston: Beacon </a:t>
            </a:r>
          </a:p>
        </p:txBody>
      </p:sp>
      <p:sp>
        <p:nvSpPr>
          <p:cNvPr id="3" name="2 - Τίτλος"/>
          <p:cNvSpPr>
            <a:spLocks noGrp="1"/>
          </p:cNvSpPr>
          <p:nvPr>
            <p:ph type="title"/>
          </p:nvPr>
        </p:nvSpPr>
        <p:spPr>
          <a:xfrm>
            <a:off x="500034" y="285728"/>
            <a:ext cx="8229600" cy="800120"/>
          </a:xfrm>
        </p:spPr>
        <p:txBody>
          <a:bodyPr/>
          <a:lstStyle/>
          <a:p>
            <a:pPr algn="ctr"/>
            <a:r>
              <a:rPr lang="el-GR" dirty="0">
                <a:solidFill>
                  <a:schemeClr val="accent2">
                    <a:lumMod val="75000"/>
                  </a:schemeClr>
                </a:solidFill>
              </a:rPr>
              <a:t>Βιβλιογραφικές Πηγές</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ctr">
              <a:buNone/>
            </a:pPr>
            <a:endParaRPr lang="el-GR" dirty="0"/>
          </a:p>
        </p:txBody>
      </p:sp>
      <p:sp>
        <p:nvSpPr>
          <p:cNvPr id="3" name="2 - Τίτλος"/>
          <p:cNvSpPr>
            <a:spLocks noGrp="1"/>
          </p:cNvSpPr>
          <p:nvPr>
            <p:ph type="title"/>
          </p:nvPr>
        </p:nvSpPr>
        <p:spPr>
          <a:xfrm>
            <a:off x="500034" y="571480"/>
            <a:ext cx="8229600" cy="1219200"/>
          </a:xfrm>
        </p:spPr>
        <p:txBody>
          <a:bodyPr>
            <a:noAutofit/>
          </a:bodyPr>
          <a:lstStyle/>
          <a:p>
            <a:pPr algn="ctr"/>
            <a:r>
              <a:rPr lang="el-GR" sz="4400" dirty="0">
                <a:solidFill>
                  <a:schemeClr val="accent2">
                    <a:lumMod val="75000"/>
                  </a:schemeClr>
                </a:solidFill>
              </a:rPr>
              <a:t>Σας ευχαριστούμε για τον χρόνο σας και για την προσοχή σας!</a:t>
            </a:r>
          </a:p>
        </p:txBody>
      </p:sp>
      <p:pic>
        <p:nvPicPr>
          <p:cNvPr id="19458" name="Picture 2" descr="C:\Users\Giannis\Downloads\d65c2yq-48df467c-a540-4efb-b99c-ce89e067b2af.jpg"/>
          <p:cNvPicPr>
            <a:picLocks noChangeAspect="1" noChangeArrowheads="1"/>
          </p:cNvPicPr>
          <p:nvPr/>
        </p:nvPicPr>
        <p:blipFill>
          <a:blip r:embed="rId2" cstate="print"/>
          <a:srcRect/>
          <a:stretch>
            <a:fillRect/>
          </a:stretch>
        </p:blipFill>
        <p:spPr bwMode="auto">
          <a:xfrm>
            <a:off x="500034" y="4306511"/>
            <a:ext cx="1785950" cy="2037617"/>
          </a:xfrm>
          <a:prstGeom prst="rect">
            <a:avLst/>
          </a:prstGeom>
          <a:noFill/>
          <a:ln>
            <a:solidFill>
              <a:schemeClr val="accent2">
                <a:lumMod val="50000"/>
              </a:schemeClr>
            </a:solidFill>
          </a:ln>
        </p:spPr>
      </p:pic>
      <p:pic>
        <p:nvPicPr>
          <p:cNvPr id="19460" name="Picture 4" descr="Salmonella poisoning wiped out the Aztec Empire - Earth.com"/>
          <p:cNvPicPr>
            <a:picLocks noChangeAspect="1" noChangeArrowheads="1"/>
          </p:cNvPicPr>
          <p:nvPr/>
        </p:nvPicPr>
        <p:blipFill>
          <a:blip r:embed="rId3" cstate="print"/>
          <a:srcRect/>
          <a:stretch>
            <a:fillRect/>
          </a:stretch>
        </p:blipFill>
        <p:spPr bwMode="auto">
          <a:xfrm>
            <a:off x="2571736" y="3500438"/>
            <a:ext cx="5786478" cy="2921753"/>
          </a:xfrm>
          <a:prstGeom prst="rect">
            <a:avLst/>
          </a:prstGeom>
          <a:noFill/>
          <a:ln>
            <a:solidFill>
              <a:schemeClr val="accent6">
                <a:lumMod val="75000"/>
              </a:schemeClr>
            </a:solidFill>
          </a:ln>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214422"/>
            <a:ext cx="8229600" cy="4357718"/>
          </a:xfrm>
        </p:spPr>
        <p:txBody>
          <a:bodyPr>
            <a:normAutofit/>
          </a:bodyPr>
          <a:lstStyle/>
          <a:p>
            <a:pPr algn="ctr"/>
            <a:r>
              <a:rPr lang="el-GR" sz="1800" dirty="0"/>
              <a:t>Ο ισπανικός ιμπεριαλισμός στον </a:t>
            </a:r>
            <a:r>
              <a:rPr lang="en-GB" sz="1800" dirty="0">
                <a:latin typeface="Eras Bold ITC" pitchFamily="34" charset="0"/>
              </a:rPr>
              <a:t>1</a:t>
            </a:r>
            <a:r>
              <a:rPr lang="el-GR" sz="1800" dirty="0"/>
              <a:t>6ο αιώνα, και πιο συγκεκριμένα η κατάκτηση του Μεξικού, ήταν ένα από τα πιο σημαντικά γεγονότα στην ιστορία της Ιβηρικής Χερσονήσου και της Αμερικανικής Ηπείρου. Ο 16ος αιώνας ήταν μια περίοδος έντονης αποικιοκρατικής επέκτασης για αρκετές ευρωπαϊκές χώρες και ιδιαίτερα για την Ισπανία. Η πιο γνωστή κατάκτηση ήταν αυτή του Μεξικού, η οποία σημειώθηκε το 1521, με τη νίκη του Ερνάν Κορτέζ ενάντια στην Αζτεκική Αυτοκρατορία, ο οποίος εμφανίστηκε στην καραϊβική το 1504. Η επιτυχία του Κορτέζ οφειλόταν σε συνδυασμό παραγόντων, όπως η στρατηγική του ικανότητα, οι συμμαχίες με τοπικές φυλές και οι εσωτερικές πολιτικές διαμάχες των Αζτέκων. Οι Ισπανοί χρησιμοποίησαν την τεχνολογία του πυροβολικού, τα άλογα και τις ασθένειες (όπως η ευλογιά) για να κατακτήσουν τον Αζτέκικο κόσμο, παρά τον αριθμητικό τους περιορισμό σε σχέση με τους Αζτέκους.</a:t>
            </a:r>
          </a:p>
        </p:txBody>
      </p:sp>
      <p:sp>
        <p:nvSpPr>
          <p:cNvPr id="3" name="2 - Τίτλος"/>
          <p:cNvSpPr>
            <a:spLocks noGrp="1"/>
          </p:cNvSpPr>
          <p:nvPr>
            <p:ph type="title"/>
          </p:nvPr>
        </p:nvSpPr>
        <p:spPr>
          <a:xfrm>
            <a:off x="500034" y="142852"/>
            <a:ext cx="8229600" cy="942996"/>
          </a:xfrm>
        </p:spPr>
        <p:txBody>
          <a:bodyPr/>
          <a:lstStyle/>
          <a:p>
            <a:pPr algn="ctr"/>
            <a:r>
              <a:rPr lang="el-GR" b="1" dirty="0">
                <a:solidFill>
                  <a:schemeClr val="accent2">
                    <a:lumMod val="75000"/>
                  </a:schemeClr>
                </a:solidFill>
              </a:rPr>
              <a:t>Η Κατάκτηση του Μεξικού</a:t>
            </a:r>
            <a:endParaRPr lang="el-GR" dirty="0">
              <a:solidFill>
                <a:schemeClr val="accent2">
                  <a:lumMod val="75000"/>
                </a:schemeClr>
              </a:solidFill>
            </a:endParaRPr>
          </a:p>
        </p:txBody>
      </p:sp>
      <p:pic>
        <p:nvPicPr>
          <p:cNvPr id="5122" name="Picture 2" descr="C:\Users\Giannis\Downloads\GettyImages-72863333-eb527eed5b4446f59dafd6cdb78caddf.jpg"/>
          <p:cNvPicPr>
            <a:picLocks noChangeAspect="1" noChangeArrowheads="1"/>
          </p:cNvPicPr>
          <p:nvPr/>
        </p:nvPicPr>
        <p:blipFill>
          <a:blip r:embed="rId2"/>
          <a:srcRect/>
          <a:stretch>
            <a:fillRect/>
          </a:stretch>
        </p:blipFill>
        <p:spPr bwMode="auto">
          <a:xfrm>
            <a:off x="2786050" y="4714884"/>
            <a:ext cx="3857553" cy="1857388"/>
          </a:xfrm>
          <a:prstGeom prst="rect">
            <a:avLst/>
          </a:prstGeom>
          <a:noFill/>
          <a:ln>
            <a:solidFill>
              <a:schemeClr val="accent1">
                <a:lumMod val="50000"/>
              </a:schemeClr>
            </a:solidFill>
          </a:ln>
        </p:spPr>
      </p:pic>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142984"/>
            <a:ext cx="8229600" cy="4572000"/>
          </a:xfrm>
        </p:spPr>
        <p:txBody>
          <a:bodyPr>
            <a:normAutofit/>
          </a:bodyPr>
          <a:lstStyle/>
          <a:p>
            <a:pPr algn="ctr"/>
            <a:r>
              <a:rPr lang="el-GR" sz="1800" dirty="0"/>
              <a:t>Η Αζτεκική Αυτοκρατορία (ή Mexica) ήταν μια ισχυρή και οργανωμένη κοινωνία που είχε δημιουργήσει ένα εντυπωσιακό κράτος στην περιοχή της Κεντρικής Αμερικής. Το κέντρο της αυτοκρατορίας ήταν η πόλη Τενοχτίτλαν. Ήταν χτισμένη σε μια μικρή νησίδα στη λίμνη Τεσκόκο (στην περιοχή που σήμερα είναι η Πόλη του Μεξικού). Ήταν μια εντυπωσιακή πόλη με ανεπτυγμένο σύστημα καναλιών, δρόμων και πυραμίδων. Η πόλη ήταν το διοικητικό και θρησκευτικό κέντρο της Αυτοκρατορίας και το σπίτι του αυτοκράτορα των Αζτέκων, </a:t>
            </a:r>
            <a:r>
              <a:rPr lang="el-GR" sz="1800" b="1" dirty="0"/>
              <a:t>Μοκτεζούμα Β'</a:t>
            </a:r>
            <a:r>
              <a:rPr lang="el-GR" sz="1800" dirty="0"/>
              <a:t> κατά την περίοδο της ισπανικής κατάκτησης. Ήταν μία από τις 3 πόλεις που ήταν μέρος της 3πλής συμμαχίας(Τενοχτίτλαν, Τεξκοκό, Τλακοπάν). Η κοινωνία των Αζτέκων ήταν ιεραρχική: στην κορυφή βρίσκονταν οι ευγενείς και ο αυτοκράτορας, ενώ η κατώτερη τάξη αποτελούνταν από αγρότες και πολεμιστές. Οι Αζτέκοι είχαν έναν θρησκευτικό πολιτισμό, με σημαντική έμφαση στους θεούς τους, και οι ανθρώπινες θυσίες ήταν μέρος των τελετών τους για να εξασφαλίσουν την ευμένεια των θεών και την ευημερία του λαού τους</a:t>
            </a:r>
            <a:r>
              <a:rPr lang="en-GB" sz="1800" dirty="0"/>
              <a:t>.</a:t>
            </a:r>
            <a:endParaRPr lang="el-GR" sz="1800" dirty="0"/>
          </a:p>
        </p:txBody>
      </p:sp>
      <p:sp>
        <p:nvSpPr>
          <p:cNvPr id="3" name="2 - Τίτλος"/>
          <p:cNvSpPr>
            <a:spLocks noGrp="1"/>
          </p:cNvSpPr>
          <p:nvPr>
            <p:ph type="title"/>
          </p:nvPr>
        </p:nvSpPr>
        <p:spPr>
          <a:xfrm>
            <a:off x="428596" y="142852"/>
            <a:ext cx="8229600" cy="942996"/>
          </a:xfrm>
        </p:spPr>
        <p:txBody>
          <a:bodyPr/>
          <a:lstStyle/>
          <a:p>
            <a:pPr algn="ctr"/>
            <a:r>
              <a:rPr lang="el-GR" dirty="0">
                <a:solidFill>
                  <a:schemeClr val="accent2">
                    <a:lumMod val="75000"/>
                  </a:schemeClr>
                </a:solidFill>
              </a:rPr>
              <a:t>Οι Αζτέκοι και η Αυτοκρατορία τους</a:t>
            </a:r>
          </a:p>
        </p:txBody>
      </p:sp>
      <p:pic>
        <p:nvPicPr>
          <p:cNvPr id="1026" name="Picture 2" descr="C:\Users\Giannis\Downloads\71-xYHAaAhL._AC_UF894,1000_QL80_.jpg"/>
          <p:cNvPicPr>
            <a:picLocks noChangeAspect="1" noChangeArrowheads="1"/>
          </p:cNvPicPr>
          <p:nvPr/>
        </p:nvPicPr>
        <p:blipFill>
          <a:blip r:embed="rId2" cstate="print"/>
          <a:srcRect/>
          <a:stretch>
            <a:fillRect/>
          </a:stretch>
        </p:blipFill>
        <p:spPr bwMode="auto">
          <a:xfrm>
            <a:off x="1643042" y="5072074"/>
            <a:ext cx="1714511" cy="1508770"/>
          </a:xfrm>
          <a:prstGeom prst="rect">
            <a:avLst/>
          </a:prstGeom>
          <a:noFill/>
          <a:ln>
            <a:solidFill>
              <a:schemeClr val="accent1">
                <a:lumMod val="75000"/>
              </a:schemeClr>
            </a:solidFill>
          </a:ln>
        </p:spPr>
      </p:pic>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lgn="ctr"/>
            <a:r>
              <a:rPr lang="el-GR" dirty="0"/>
              <a:t>Ο Ερνάν Κορτέζ ήταν ο ηγέτης της ισπανικής εκστρατείας κατά των Αζτέκων. Αν και ο ίδιος δεν είχε επίσημη έγκριση από την ισπανική κυβέρνηση για την κατάκτηση των εδαφών αυτών, ο Κορτέζ εκμεταλλεύτηκε τις ευκαιρίες που του δίνονταν και ξεκίνησε την αποστολή του το 1519. Ήταν ένας στρατηγικός ηγέτης και κατάφερε να εκμεταλλευτεί τις εσωτερικές αντιπαλότητες μεταξύ των Αζτέκων και άλλων τοπικών φυλών, όπως οι Τλαξκαλτέκοι, οι οποίοι είχαν εχθρική σχέση με την αυτοκρατορία των Αζτέκων και βοήθησαν τους Ισπανούς στη μάχη. Οι Ισπανοί χρησιμοποίησαν την υπεροχή τους σε όπλα και στρατηγική, καθώς και την ενίσχυση από ντόπιες συμμαχίες, για να επιτύχουν την κατάκτηση.</a:t>
            </a:r>
          </a:p>
        </p:txBody>
      </p:sp>
      <p:sp>
        <p:nvSpPr>
          <p:cNvPr id="3" name="2 - Τίτλος"/>
          <p:cNvSpPr>
            <a:spLocks noGrp="1"/>
          </p:cNvSpPr>
          <p:nvPr>
            <p:ph type="title"/>
          </p:nvPr>
        </p:nvSpPr>
        <p:spPr>
          <a:xfrm>
            <a:off x="914400" y="71414"/>
            <a:ext cx="8229600" cy="1219200"/>
          </a:xfrm>
        </p:spPr>
        <p:txBody>
          <a:bodyPr/>
          <a:lstStyle/>
          <a:p>
            <a:r>
              <a:rPr lang="el-GR" dirty="0">
                <a:solidFill>
                  <a:schemeClr val="accent2">
                    <a:lumMod val="75000"/>
                  </a:schemeClr>
                </a:solidFill>
              </a:rPr>
              <a:t>Ρόλος του Ερνάν Κορτέζ</a:t>
            </a:r>
          </a:p>
        </p:txBody>
      </p:sp>
      <p:pic>
        <p:nvPicPr>
          <p:cNvPr id="2050" name="Picture 2" descr="C:\Users\Giannis\Downloads\αρχείο λήψης (4).jpg"/>
          <p:cNvPicPr>
            <a:picLocks noChangeAspect="1" noChangeArrowheads="1"/>
          </p:cNvPicPr>
          <p:nvPr/>
        </p:nvPicPr>
        <p:blipFill>
          <a:blip r:embed="rId2"/>
          <a:srcRect/>
          <a:stretch>
            <a:fillRect/>
          </a:stretch>
        </p:blipFill>
        <p:spPr bwMode="auto">
          <a:xfrm>
            <a:off x="6715140" y="285728"/>
            <a:ext cx="1285884" cy="1214446"/>
          </a:xfrm>
          <a:prstGeom prst="rect">
            <a:avLst/>
          </a:prstGeom>
          <a:noFill/>
          <a:ln>
            <a:solidFill>
              <a:schemeClr val="accent3">
                <a:lumMod val="50000"/>
              </a:schemeClr>
            </a:solidFill>
          </a:ln>
        </p:spPr>
      </p:pic>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71472" y="1142984"/>
            <a:ext cx="8229600" cy="4143404"/>
          </a:xfrm>
        </p:spPr>
        <p:txBody>
          <a:bodyPr>
            <a:normAutofit fontScale="85000" lnSpcReduction="10000"/>
          </a:bodyPr>
          <a:lstStyle/>
          <a:p>
            <a:r>
              <a:rPr lang="el-GR" dirty="0"/>
              <a:t>Η πτώση της Αζτεκικής πρωτεύουσας, Τενοχτίτλαν, το 1521, σήμανε το τέλος της αυτοκρατορίας των Αζτέκων και την αρχή της ισπανικής αποικιοκρατίας στην περιοχή. Ο Κορτέζ και οι σύμμαχοί του κατέλαβαν την πόλη μετά από σφοδρές μάχες και μια πολύμηνη πολιορκία. Παρά την τεράστια αντίσταση των Αζτέκων, οι Ισπανοί κατάφεραν να καταλάβουν την πόλη με τη βοήθεια νέων στρατηγικών και τη χρήση πυροβόλων όπλων. Ωστόσο, η ευλογιά</a:t>
            </a:r>
            <a:r>
              <a:rPr lang="en-GB" dirty="0">
                <a:latin typeface="Eras Bold ITC" pitchFamily="34" charset="0"/>
              </a:rPr>
              <a:t> </a:t>
            </a:r>
            <a:r>
              <a:rPr lang="el-GR" dirty="0"/>
              <a:t>που αποδεκάτισε τον πληθυσμό, αποδυναμώνοντας τους, οδηγώντας σε λιμό και πτώση του φόρτου γεννητικότητας μαζί με άλλες ασθένειες που έφεραν οι Ισπανοί, καθώς και η εσωτερική πολιτική αστάθεια στην Αζτεκική αυτοκρατορία, εξασθένησαν σημαντικά τον τοπικό πληθυσμό και τη δυνατότητά του να αντισταθεί.</a:t>
            </a:r>
          </a:p>
        </p:txBody>
      </p:sp>
      <p:sp>
        <p:nvSpPr>
          <p:cNvPr id="3" name="2 - Τίτλος"/>
          <p:cNvSpPr>
            <a:spLocks noGrp="1"/>
          </p:cNvSpPr>
          <p:nvPr>
            <p:ph type="title"/>
          </p:nvPr>
        </p:nvSpPr>
        <p:spPr>
          <a:xfrm>
            <a:off x="571472" y="285728"/>
            <a:ext cx="8229600" cy="719134"/>
          </a:xfrm>
        </p:spPr>
        <p:txBody>
          <a:bodyPr>
            <a:normAutofit fontScale="90000"/>
          </a:bodyPr>
          <a:lstStyle/>
          <a:p>
            <a:pPr algn="ctr"/>
            <a:r>
              <a:rPr>
                <a:solidFill>
                  <a:schemeClr val="accent2">
                    <a:lumMod val="75000"/>
                  </a:schemeClr>
                </a:solidFill>
              </a:rPr>
              <a:t>H </a:t>
            </a:r>
            <a:r>
              <a:rPr lang="el-GR" dirty="0">
                <a:solidFill>
                  <a:schemeClr val="accent2">
                    <a:lumMod val="75000"/>
                  </a:schemeClr>
                </a:solidFill>
              </a:rPr>
              <a:t>πτώση της Αυτοκρατορίας το 1521</a:t>
            </a:r>
          </a:p>
        </p:txBody>
      </p:sp>
      <p:pic>
        <p:nvPicPr>
          <p:cNvPr id="2050" name="Picture 2" descr="C:\Users\Giannis\Downloads\Aztec_Empire_c_1519.jpg"/>
          <p:cNvPicPr>
            <a:picLocks noChangeAspect="1" noChangeArrowheads="1"/>
          </p:cNvPicPr>
          <p:nvPr/>
        </p:nvPicPr>
        <p:blipFill>
          <a:blip r:embed="rId2"/>
          <a:srcRect/>
          <a:stretch>
            <a:fillRect/>
          </a:stretch>
        </p:blipFill>
        <p:spPr bwMode="auto">
          <a:xfrm>
            <a:off x="5072066" y="4857760"/>
            <a:ext cx="3143272" cy="1602440"/>
          </a:xfrm>
          <a:prstGeom prst="rect">
            <a:avLst/>
          </a:prstGeom>
          <a:noFill/>
          <a:ln>
            <a:solidFill>
              <a:schemeClr val="accent3">
                <a:lumMod val="60000"/>
                <a:lumOff val="40000"/>
              </a:schemeClr>
            </a:solidFill>
          </a:ln>
        </p:spPr>
      </p:pic>
    </p:spTree>
  </p:cSld>
  <p:clrMapOvr>
    <a:masterClrMapping/>
  </p:clrMapOvr>
  <p:transition>
    <p:strip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357298"/>
            <a:ext cx="8229600" cy="4572000"/>
          </a:xfrm>
        </p:spPr>
        <p:txBody>
          <a:bodyPr>
            <a:normAutofit fontScale="92500" lnSpcReduction="20000"/>
          </a:bodyPr>
          <a:lstStyle/>
          <a:p>
            <a:r>
              <a:rPr lang="el-GR" dirty="0"/>
              <a:t>Με την κατάκτηση του Μεξικού, η Ισπανία ίδρυσε τη Νέα Ισπανία (Nueva España) το 1521, μια εκτεταμένη αποικία που περιλάμβανε το σύγχρονο Μεξικό και άλλα εδάφη της Κεντρικής και Βόρειας Αμερικής. Η Νέα Ισπανία υπήρξε η πιο σημαντική και πλούσια ισπανική αποικία λόγω της εκμετάλλευσης των φυσικών πόρων, όπως ο χρυσός και το ασήμι, και των εντατικών καλλιεργειών ζαχαροκάλαμου και καλαμποκιού. Η ισπανική κυβέρνηση εισήγαγε το σύστημα της </a:t>
            </a:r>
            <a:r>
              <a:rPr lang="el-GR" i="1" dirty="0"/>
              <a:t>encomienda</a:t>
            </a:r>
            <a:r>
              <a:rPr lang="el-GR" dirty="0"/>
              <a:t>, το οποίο ανάθετε σε Ισπανούς αποικιοκράτες την προστασία των ιθαγενών πληθυσμών με αντάλλαγμα την εργασία τους. Παρά την αρχική αποτυχία των Ισπανών να επιβάλουν πλήρως τον έλεγχό τους, τελικά η περιοχή μετατράπηκε σε ένα οικονομικό και πολιτικό κέντρο του ισπανικού ιμπεριαλισμού.</a:t>
            </a:r>
          </a:p>
        </p:txBody>
      </p:sp>
      <p:sp>
        <p:nvSpPr>
          <p:cNvPr id="3" name="2 - Τίτλος"/>
          <p:cNvSpPr>
            <a:spLocks noGrp="1"/>
          </p:cNvSpPr>
          <p:nvPr>
            <p:ph type="title"/>
          </p:nvPr>
        </p:nvSpPr>
        <p:spPr>
          <a:xfrm>
            <a:off x="214282" y="285728"/>
            <a:ext cx="8229600" cy="800120"/>
          </a:xfrm>
        </p:spPr>
        <p:txBody>
          <a:bodyPr/>
          <a:lstStyle/>
          <a:p>
            <a:r>
              <a:rPr lang="el-GR" dirty="0">
                <a:solidFill>
                  <a:schemeClr val="accent2">
                    <a:lumMod val="75000"/>
                  </a:schemeClr>
                </a:solidFill>
              </a:rPr>
              <a:t>Η Εγκαθίδρυση της Νέας Ισπανίας</a:t>
            </a:r>
          </a:p>
        </p:txBody>
      </p:sp>
      <p:pic>
        <p:nvPicPr>
          <p:cNvPr id="3078" name="Picture 6" descr="Flag of Spain - Wikipedia"/>
          <p:cNvPicPr>
            <a:picLocks noChangeAspect="1" noChangeArrowheads="1"/>
          </p:cNvPicPr>
          <p:nvPr/>
        </p:nvPicPr>
        <p:blipFill>
          <a:blip r:embed="rId3"/>
          <a:srcRect/>
          <a:stretch>
            <a:fillRect/>
          </a:stretch>
        </p:blipFill>
        <p:spPr bwMode="auto">
          <a:xfrm>
            <a:off x="7786710" y="428604"/>
            <a:ext cx="1148505" cy="642942"/>
          </a:xfrm>
          <a:prstGeom prst="rect">
            <a:avLst/>
          </a:prstGeom>
          <a:noFill/>
          <a:ln>
            <a:solidFill>
              <a:schemeClr val="tx1">
                <a:lumMod val="50000"/>
              </a:schemeClr>
            </a:solidFill>
          </a:ln>
        </p:spPr>
      </p:pic>
      <p:pic>
        <p:nvPicPr>
          <p:cNvPr id="7" name="la-distancia-para-un-duelo-128-ytshorts.savetube.me.mp3">
            <a:hlinkClick r:id="" action="ppaction://media"/>
          </p:cNvPr>
          <p:cNvPicPr>
            <a:picLocks noRot="1" noChangeAspect="1"/>
          </p:cNvPicPr>
          <p:nvPr>
            <a:audioFile r:link="rId1"/>
          </p:nvPr>
        </p:nvPicPr>
        <p:blipFill>
          <a:blip r:embed="rId4"/>
          <a:stretch>
            <a:fillRect/>
          </a:stretch>
        </p:blipFill>
        <p:spPr>
          <a:xfrm>
            <a:off x="928662" y="5857892"/>
            <a:ext cx="304800" cy="3048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41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214422"/>
            <a:ext cx="8229600" cy="4572000"/>
          </a:xfrm>
        </p:spPr>
        <p:txBody>
          <a:bodyPr>
            <a:normAutofit fontScale="92500" lnSpcReduction="10000"/>
          </a:bodyPr>
          <a:lstStyle/>
          <a:p>
            <a:pPr algn="just"/>
            <a:r>
              <a:rPr lang="el-GR" dirty="0"/>
              <a:t>Παρά την ισχυρή παρουσία των Ισπανών, οι ιθαγενείς δεν παρέμειναν παθητικοί. Υπήρξαν πολλές εξεγέρσεις και επαναστάσεις κατά της ισπανικής κυριαρχίας, όπως η εξέγερση των Ινδιάνων Τλαξκαλτέκων, αλλά και άλλες ομάδες, όπως οι Ταράσκοι, που αντιστάθηκαν στην καταναγκαστική εργασία και τη βίαιη αφομοίωση του πολιτισμού τους. Η αντίσταση αυτή εκδηλώθηκε με διάφορους τρόπους: από πολεμικές επιθέσεις μέχρι και τις πιο ήπιες μορφές αντίστασης μέσω της διατήρησης των παραδόσεων και της θρησκείας τους. Ωστόσο, οι Ισπανοί είχαν τη στρατιωτική υπεροχή και χρησιμοποιούσαν</a:t>
            </a:r>
            <a:r>
              <a:rPr lang="en-US" dirty="0"/>
              <a:t> </a:t>
            </a:r>
            <a:r>
              <a:rPr lang="el-GR" dirty="0"/>
              <a:t>εν αγνοία τους το σύστημα των ευρωπαϊκών ασθενειών για να καταστρέψουν τα τοπικά κράτη.</a:t>
            </a:r>
          </a:p>
        </p:txBody>
      </p:sp>
      <p:sp>
        <p:nvSpPr>
          <p:cNvPr id="3" name="2 - Τίτλος"/>
          <p:cNvSpPr>
            <a:spLocks noGrp="1"/>
          </p:cNvSpPr>
          <p:nvPr>
            <p:ph type="title"/>
          </p:nvPr>
        </p:nvSpPr>
        <p:spPr>
          <a:xfrm>
            <a:off x="428596" y="357166"/>
            <a:ext cx="8229600" cy="728682"/>
          </a:xfrm>
        </p:spPr>
        <p:txBody>
          <a:bodyPr>
            <a:normAutofit fontScale="90000"/>
          </a:bodyPr>
          <a:lstStyle/>
          <a:p>
            <a:pPr algn="ctr"/>
            <a:r>
              <a:rPr lang="el-GR" dirty="0">
                <a:solidFill>
                  <a:schemeClr val="accent2">
                    <a:lumMod val="75000"/>
                  </a:schemeClr>
                </a:solidFill>
              </a:rPr>
              <a:t>Η Αντίσταση των Ιθαγενών</a:t>
            </a:r>
          </a:p>
        </p:txBody>
      </p:sp>
      <p:pic>
        <p:nvPicPr>
          <p:cNvPr id="8194" name="Picture 2" descr="Το βιολογικό «δώρο» των Ευρωπαίων κατακτητών στους ιθαγενείς της Αμερικής |  OffLine Post"/>
          <p:cNvPicPr>
            <a:picLocks noChangeAspect="1" noChangeArrowheads="1"/>
          </p:cNvPicPr>
          <p:nvPr/>
        </p:nvPicPr>
        <p:blipFill>
          <a:blip r:embed="rId2" cstate="print"/>
          <a:srcRect/>
          <a:stretch>
            <a:fillRect/>
          </a:stretch>
        </p:blipFill>
        <p:spPr bwMode="auto">
          <a:xfrm>
            <a:off x="5072066" y="5214950"/>
            <a:ext cx="2786082" cy="1360814"/>
          </a:xfrm>
          <a:prstGeom prst="rect">
            <a:avLst/>
          </a:prstGeom>
          <a:noFill/>
          <a:ln>
            <a:solidFill>
              <a:schemeClr val="tx1">
                <a:lumMod val="50000"/>
              </a:schemeClr>
            </a:solidFill>
          </a:ln>
        </p:spPr>
      </p:pic>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pPr algn="ctr"/>
            <a:r>
              <a:rPr lang="el-GR" dirty="0"/>
              <a:t>Η κοινωνία της Νέας Ισπανίας ήταν αυστηρά διαρθρωμένη σε τάξεις, με τους Ισπανούς και τους Ευρωπαίους να κατέχουν τις πιο ανώτερες θέσεις. Στη συνέχεια ακολουθούσαν οι </a:t>
            </a:r>
            <a:r>
              <a:rPr lang="el-GR" i="1" dirty="0"/>
              <a:t>mestizos</a:t>
            </a:r>
            <a:r>
              <a:rPr lang="el-GR" dirty="0"/>
              <a:t> (γεννημένοι από Ισπανούς και ιθαγενείς), ενώ οι ιθαγενείς κατατάσσονταν στην πιο κατώτερη θέση. Η ισπανική πολιτική και κοινωνική οργάνωση περιλάμβανε το σύστημα των </a:t>
            </a:r>
            <a:r>
              <a:rPr lang="el-GR" i="1" dirty="0"/>
              <a:t>encomiendas</a:t>
            </a:r>
            <a:r>
              <a:rPr lang="el-GR" dirty="0"/>
              <a:t>, το οποίο επιτρέπει στους Ισπανούς να εκμεταλλεύονται τους ιθαγενείς και να τους αναγκάζουν σε εργασία. Οι ιθαγενείς δεν ήταν ελεύθεροι να ελέγχουν τη γη ή τον χρόνο τους, γεγονός που επηρέασε σημαντικά την οικονομική και κοινωνική τους ζωή.</a:t>
            </a:r>
          </a:p>
        </p:txBody>
      </p:sp>
      <p:sp>
        <p:nvSpPr>
          <p:cNvPr id="3" name="2 - Τίτλος"/>
          <p:cNvSpPr>
            <a:spLocks noGrp="1"/>
          </p:cNvSpPr>
          <p:nvPr>
            <p:ph type="title"/>
          </p:nvPr>
        </p:nvSpPr>
        <p:spPr/>
        <p:txBody>
          <a:bodyPr>
            <a:normAutofit fontScale="90000"/>
          </a:bodyPr>
          <a:lstStyle/>
          <a:p>
            <a:pPr algn="ctr"/>
            <a:r>
              <a:rPr lang="el-GR" b="1" dirty="0">
                <a:solidFill>
                  <a:schemeClr val="accent2">
                    <a:lumMod val="75000"/>
                  </a:schemeClr>
                </a:solidFill>
              </a:rPr>
              <a:t>Η Κοινωνική και Πολιτική Οργάνωση της Νέας Ισπανίας</a:t>
            </a:r>
            <a:endParaRPr lang="el-GR" dirty="0">
              <a:solidFill>
                <a:schemeClr val="accent2">
                  <a:lumMod val="75000"/>
                </a:schemeClr>
              </a:solidFill>
            </a:endParaRPr>
          </a:p>
        </p:txBody>
      </p:sp>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lgn="ctr"/>
            <a:r>
              <a:rPr lang="el-GR" dirty="0"/>
              <a:t>Η ισπανική αποικιοκρατία είχε μια μακροχρόνια επίδραση στην περιοχή που διαρκεί μέχρι σήμερα. Στη διάρκεια των περίπου 300 χρόνων της ισπανικής κυριαρχίας, οι Ισπανοί επέβαλαν τη γλώσσα, τη θρησκεία, τη διοίκηση και την οικονομία τους. Η κληρονομιά τους είναι εμφανής στην ισπανική γλώσσα και στις θρησκευτικές παραδόσεις, ενώ και οι νομικές και κοινωνικές δομές τους έχουν επηρεάσει τη μεξικανική κοινωνία. Το σύστημα της εκμετάλλευσης των ιθαγενών, οι οικονομικές ανισότητες και οι κοινωνικές διαφορές παρέμειναν ως συνέπειες του ισπανικού αποικισμού για πολλούς αιώνες.</a:t>
            </a:r>
          </a:p>
        </p:txBody>
      </p:sp>
      <p:sp>
        <p:nvSpPr>
          <p:cNvPr id="3" name="2 - Τίτλος"/>
          <p:cNvSpPr>
            <a:spLocks noGrp="1"/>
          </p:cNvSpPr>
          <p:nvPr>
            <p:ph type="title"/>
          </p:nvPr>
        </p:nvSpPr>
        <p:spPr/>
        <p:txBody>
          <a:bodyPr>
            <a:normAutofit fontScale="90000"/>
          </a:bodyPr>
          <a:lstStyle/>
          <a:p>
            <a:pPr algn="ctr"/>
            <a:r>
              <a:rPr lang="el-GR" b="1" dirty="0">
                <a:solidFill>
                  <a:schemeClr val="accent2">
                    <a:lumMod val="75000"/>
                  </a:schemeClr>
                </a:solidFill>
              </a:rPr>
              <a:t>Η Κληρονομιά του Ισπανικού Ιμπεριαλισμού</a:t>
            </a:r>
            <a:endParaRPr lang="el-GR" dirty="0">
              <a:solidFill>
                <a:schemeClr val="accent2">
                  <a:lumMod val="75000"/>
                </a:schemeClr>
              </a:solidFill>
            </a:endParaRPr>
          </a:p>
        </p:txBody>
      </p:sp>
    </p:spTree>
  </p:cSld>
  <p:clrMapOvr>
    <a:masterClrMapping/>
  </p:clrMapOvr>
  <p:transition>
    <p:zo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185</TotalTime>
  <Words>1176</Words>
  <Application>Microsoft Macintosh PowerPoint</Application>
  <PresentationFormat>On-screen Show (4:3)</PresentationFormat>
  <Paragraphs>24</Paragraphs>
  <Slides>11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Constantia</vt:lpstr>
      <vt:lpstr>Eras Bold ITC</vt:lpstr>
      <vt:lpstr>Wingdings 2</vt:lpstr>
      <vt:lpstr>Χαρτί</vt:lpstr>
      <vt:lpstr>Ο Ισπανικός ιμπεριαλισμός κατά τον 16ο αιώνα  Ιωάννης Κωνσταντίνος Αλβέρτης Άγγελος Θεοδωρακάκης   </vt:lpstr>
      <vt:lpstr>Η Κατάκτηση του Μεξικού</vt:lpstr>
      <vt:lpstr>Οι Αζτέκοι και η Αυτοκρατορία τους</vt:lpstr>
      <vt:lpstr>Ρόλος του Ερνάν Κορτέζ</vt:lpstr>
      <vt:lpstr>H πτώση της Αυτοκρατορίας το 1521</vt:lpstr>
      <vt:lpstr>Η Εγκαθίδρυση της Νέας Ισπανίας</vt:lpstr>
      <vt:lpstr>Η Αντίσταση των Ιθαγενών</vt:lpstr>
      <vt:lpstr>Η Κοινωνική και Πολιτική Οργάνωση της Νέας Ισπανίας</vt:lpstr>
      <vt:lpstr>Η Κληρονομιά του Ισπανικού Ιμπεριαλισμού</vt:lpstr>
      <vt:lpstr>Βιβλιογραφικές Πηγές</vt:lpstr>
      <vt:lpstr>Σας ευχαριστούμε για τον χρόνο σας και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Ισπανικός ιμπεριαλισμός κατά τον 16ο αιώνα</dc:title>
  <dc:creator>Giannis</dc:creator>
  <cp:lastModifiedBy>Sofia Tipaldou</cp:lastModifiedBy>
  <cp:revision>23</cp:revision>
  <dcterms:created xsi:type="dcterms:W3CDTF">2024-12-04T13:45:36Z</dcterms:created>
  <dcterms:modified xsi:type="dcterms:W3CDTF">2025-01-08T12:37:36Z</dcterms:modified>
</cp:coreProperties>
</file>