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372" r:id="rId2"/>
    <p:sldId id="385" r:id="rId3"/>
    <p:sldId id="386" r:id="rId4"/>
    <p:sldId id="260" r:id="rId5"/>
    <p:sldId id="261" r:id="rId6"/>
    <p:sldId id="264" r:id="rId7"/>
    <p:sldId id="374" r:id="rId8"/>
    <p:sldId id="265" r:id="rId9"/>
    <p:sldId id="387" r:id="rId10"/>
    <p:sldId id="266" r:id="rId11"/>
    <p:sldId id="267" r:id="rId12"/>
    <p:sldId id="269" r:id="rId13"/>
    <p:sldId id="268" r:id="rId14"/>
    <p:sldId id="375" r:id="rId15"/>
    <p:sldId id="312" r:id="rId16"/>
    <p:sldId id="369" r:id="rId17"/>
    <p:sldId id="318" r:id="rId18"/>
    <p:sldId id="320" r:id="rId19"/>
    <p:sldId id="384" r:id="rId20"/>
    <p:sldId id="383" r:id="rId21"/>
    <p:sldId id="354" r:id="rId22"/>
    <p:sldId id="357" r:id="rId23"/>
    <p:sldId id="358" r:id="rId24"/>
    <p:sldId id="382" r:id="rId25"/>
    <p:sldId id="376" r:id="rId26"/>
    <p:sldId id="378" r:id="rId27"/>
    <p:sldId id="379" r:id="rId28"/>
    <p:sldId id="380" r:id="rId29"/>
    <p:sldId id="337" r:id="rId30"/>
    <p:sldId id="338" r:id="rId31"/>
    <p:sldId id="339" r:id="rId32"/>
    <p:sldId id="341" r:id="rId33"/>
    <p:sldId id="343" r:id="rId34"/>
    <p:sldId id="344" r:id="rId35"/>
    <p:sldId id="346" r:id="rId36"/>
    <p:sldId id="347" r:id="rId37"/>
    <p:sldId id="348" r:id="rId38"/>
    <p:sldId id="349" r:id="rId39"/>
    <p:sldId id="350" r:id="rId40"/>
    <p:sldId id="381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08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48F7F-AAD3-4C93-AB01-AC71BC45A3A5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4747-54E2-433C-B303-E793A4760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46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«Στρατόπεδο συγκέντρωσης, ανδρών και γυναικών, Τρίπολης», Α. </a:t>
            </a:r>
            <a:r>
              <a:rPr lang="el-G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Λαμπέρ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 Αυγούστου 1949,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ACICR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Grèce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Civile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τόμ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σελ. 1-19.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FB68B-2FE0-434F-9538-6F91CB321A0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6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«Στρατόπεδο εκτοπισμένων γυναικών Άσσου (Πελοπόννησος)» Κος και Κα </a:t>
            </a:r>
            <a:r>
              <a:rPr lang="el-G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Λαμπέρ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16 και 18 Ιουλίου 1949,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ACICR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Grèce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Civile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τόμ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Ι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σελ. 59-72.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B68B-2FE0-434F-9538-6F91CB321A03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E3443D-45E6-4C9D-B72D-A2313909239D}" type="datetimeFigureOut">
              <a:rPr lang="el-GR" smtClean="0"/>
              <a:t>7/5/2022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2E90CD-29A5-40BF-837F-3230CAB1A62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62200" y="1988840"/>
            <a:ext cx="6477000" cy="2592288"/>
          </a:xfrm>
        </p:spPr>
        <p:txBody>
          <a:bodyPr/>
          <a:lstStyle/>
          <a:p>
            <a:r>
              <a:rPr lang="el-GR" dirty="0"/>
              <a:t>ΤΟ ΦΥΛΟ ΣΤΗΝ ΙΣΤΟΡΙΑ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Τασούλα </a:t>
            </a:r>
            <a:r>
              <a:rPr lang="el-GR" dirty="0" err="1"/>
              <a:t>Βερβενιώτη</a:t>
            </a:r>
            <a:r>
              <a:rPr lang="el-GR" dirty="0"/>
              <a:t>, 5/5/2022</a:t>
            </a:r>
          </a:p>
        </p:txBody>
      </p:sp>
    </p:spTree>
    <p:extLst>
      <p:ext uri="{BB962C8B-B14F-4D97-AF65-F5344CB8AC3E}">
        <p14:creationId xmlns:p14="http://schemas.microsoft.com/office/powerpoint/2010/main" val="19468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C063B5-AC0D-44AE-8073-C121A288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Από τη γυναικεία ιστορία </a:t>
            </a:r>
            <a:br>
              <a:rPr lang="el-GR" dirty="0"/>
            </a:br>
            <a:r>
              <a:rPr lang="el-GR" dirty="0"/>
              <a:t>στην ιστορία του φύλου</a:t>
            </a:r>
            <a:r>
              <a:rPr lang="en-US" dirty="0"/>
              <a:t> </a:t>
            </a:r>
            <a:r>
              <a:rPr lang="el-GR" dirty="0"/>
              <a:t>ΙΙ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1B529C-7691-4AA6-A0E0-FE789E9FA3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772816"/>
            <a:ext cx="7200916" cy="439248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1977: </a:t>
            </a:r>
            <a:r>
              <a:rPr lang="en-US" dirty="0"/>
              <a:t>Joan Kelly, “Did Women have a Renaissance?”</a:t>
            </a:r>
          </a:p>
          <a:p>
            <a:r>
              <a:rPr lang="el-GR" dirty="0"/>
              <a:t>Τα ιστορικά γεγονότα δεν βιώνονται με τον ίδιο τρόπο από άνδρες και γυναίκες</a:t>
            </a:r>
          </a:p>
          <a:p>
            <a:r>
              <a:rPr lang="el-GR" dirty="0"/>
              <a:t>Διάκριση ανάμεσα στο βιολογικό φύλο </a:t>
            </a:r>
            <a:r>
              <a:rPr lang="en-US" dirty="0"/>
              <a:t>(sex) </a:t>
            </a:r>
            <a:r>
              <a:rPr lang="el-GR" dirty="0"/>
              <a:t>και το κοινωνικό</a:t>
            </a:r>
            <a:r>
              <a:rPr lang="en-US" dirty="0"/>
              <a:t> (gender)</a:t>
            </a:r>
          </a:p>
          <a:p>
            <a:r>
              <a:rPr lang="el-GR" dirty="0"/>
              <a:t>Οι διαφορές είναι κοινωνικές κατασκευές και </a:t>
            </a:r>
            <a:r>
              <a:rPr lang="el-GR" dirty="0" err="1"/>
              <a:t>γι</a:t>
            </a:r>
            <a:r>
              <a:rPr lang="el-GR" dirty="0"/>
              <a:t> αυτό απαιτούν κοινωνικές συμπεριφορές ανδρικές και γυναικείες που αντικατοπτρίζουν τις κοινωνικές, πολιτισμικές και πολιτικές διαφορές</a:t>
            </a:r>
          </a:p>
          <a:p>
            <a:r>
              <a:rPr lang="el-GR" dirty="0"/>
              <a:t>Οι κοινωνικές διακρίσεις και η γυναικεία καταπίεση</a:t>
            </a:r>
          </a:p>
          <a:p>
            <a:r>
              <a:rPr lang="el-GR" dirty="0"/>
              <a:t>Η αναγνώριση των γυναικείων επιτευγμάτων σε τομείς που θεωρούνταν </a:t>
            </a:r>
            <a:r>
              <a:rPr lang="el-GR" dirty="0" err="1"/>
              <a:t>κατ</a:t>
            </a:r>
            <a:r>
              <a:rPr lang="el-GR" dirty="0"/>
              <a:t>΄ εξοχήν ανδρικοί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88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76611B-1C52-44E5-8474-69A22262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Από τη γυναικεία ιστορία </a:t>
            </a:r>
            <a:br>
              <a:rPr lang="el-GR" dirty="0"/>
            </a:br>
            <a:r>
              <a:rPr lang="el-GR" dirty="0"/>
              <a:t>στην ιστορία του φύλου</a:t>
            </a:r>
            <a:r>
              <a:rPr lang="en-US" dirty="0"/>
              <a:t> </a:t>
            </a:r>
            <a:r>
              <a:rPr lang="el-GR" dirty="0"/>
              <a:t>ΙΙΙ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B84609-4B63-487F-A794-23162B78DF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628800"/>
            <a:ext cx="7128908" cy="460851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1986: </a:t>
            </a:r>
            <a:r>
              <a:rPr lang="en-US" dirty="0"/>
              <a:t>Joan Wallach Scott</a:t>
            </a:r>
            <a:r>
              <a:rPr lang="el-GR" dirty="0"/>
              <a:t>, "</a:t>
            </a:r>
            <a:r>
              <a:rPr lang="en-US" dirty="0"/>
              <a:t>Gender</a:t>
            </a:r>
            <a:r>
              <a:rPr lang="el-GR" dirty="0"/>
              <a:t>: </a:t>
            </a:r>
            <a:r>
              <a:rPr lang="en-US" dirty="0"/>
              <a:t>A Useful Category of Historical Analysis</a:t>
            </a:r>
            <a:r>
              <a:rPr lang="el-GR" dirty="0"/>
              <a:t>"</a:t>
            </a:r>
            <a:endParaRPr lang="el-GR" i="1" dirty="0"/>
          </a:p>
          <a:p>
            <a:pPr lvl="1"/>
            <a:r>
              <a:rPr lang="el-GR" dirty="0"/>
              <a:t> η γυναικεία ιστορία δεν μπορεί να είναι μια συμπληρωματική ιστορία, δίπλα στη ‘μεγάλη’ ιστορία.</a:t>
            </a:r>
          </a:p>
          <a:p>
            <a:pPr lvl="1"/>
            <a:r>
              <a:rPr lang="el-GR" dirty="0"/>
              <a:t>Το κοινωνικό φύλο αποτελεί μια χρήσιμη κατηγορία για την ιστορική ανάλυση</a:t>
            </a:r>
          </a:p>
          <a:p>
            <a:pPr lvl="1"/>
            <a:r>
              <a:rPr lang="el-GR" dirty="0"/>
              <a:t>Η άσκηση της εξουσίας, η διαμόρφωση των ταυτοτήτων</a:t>
            </a:r>
          </a:p>
          <a:p>
            <a:r>
              <a:rPr lang="el-GR" dirty="0"/>
              <a:t>1989: </a:t>
            </a:r>
            <a:r>
              <a:rPr lang="en-US" dirty="0" err="1"/>
              <a:t>intersectionality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 err="1"/>
              <a:t>διαθεματικότητα</a:t>
            </a:r>
            <a:r>
              <a:rPr lang="el-GR" dirty="0"/>
              <a:t>): </a:t>
            </a:r>
          </a:p>
          <a:p>
            <a:pPr lvl="1"/>
            <a:r>
              <a:rPr lang="el-GR" dirty="0"/>
              <a:t>Κοινωνικό φύλο (γυναίκα), η φυλή/ εθνότητα, τάξη (εργάτριες – αστές)</a:t>
            </a:r>
          </a:p>
          <a:p>
            <a:pPr lvl="1"/>
            <a:r>
              <a:rPr lang="el-GR" dirty="0"/>
              <a:t>Υπάρχουν πολλαπλά στρώματα καταπίεσης που διασταυρώνονται (π.χ. μαύρη, ηλικιωμένη, φτωχή)</a:t>
            </a:r>
          </a:p>
          <a:p>
            <a:pPr lvl="1"/>
            <a:r>
              <a:rPr lang="el-GR" dirty="0"/>
              <a:t>Θεωρίες του φύλου και της σεξουαλικότητας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383534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E4D14B-A25A-4940-A94B-F1390201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260648"/>
            <a:ext cx="727292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Προβλήματα έρευνας &amp; συγγραφής: οι πηγές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7632A2-DBE5-430F-A259-39F2E80F95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700808"/>
            <a:ext cx="7128908" cy="453650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Το ιστορικό υλικό διατηρείται όταν κάποιος θεωρήσει ότι έχει ενδιαφέρον να το διατηρήσει</a:t>
            </a:r>
          </a:p>
          <a:p>
            <a:pPr lvl="1"/>
            <a:r>
              <a:rPr lang="el-GR" dirty="0"/>
              <a:t>Υπήρχαν στις εξορίες ΛΟΑΤΚΙ;</a:t>
            </a:r>
          </a:p>
          <a:p>
            <a:r>
              <a:rPr lang="el-GR" dirty="0"/>
              <a:t>Η κοινωνική θέση κατατάσσει κάποιον/α στους ανώνυμους της ιστορίας</a:t>
            </a:r>
          </a:p>
          <a:p>
            <a:pPr lvl="1"/>
            <a:r>
              <a:rPr lang="el-GR" dirty="0"/>
              <a:t>Τα στατιστικά στοιχεία και η γυναικεία εργασία </a:t>
            </a:r>
          </a:p>
          <a:p>
            <a:r>
              <a:rPr lang="el-GR" dirty="0"/>
              <a:t>Οι κοινωνικά αποκλεισμένοι δύσκολα γράφουν – δυσκολότερα δημοσιοποιούν τα γραπτά τους</a:t>
            </a:r>
          </a:p>
          <a:p>
            <a:r>
              <a:rPr lang="el-GR" dirty="0"/>
              <a:t>Εμφανίζονται στο ιστορικό προσκήνιο σε κρίσιμες στιγμές και μετά αποσύρονται</a:t>
            </a:r>
          </a:p>
          <a:p>
            <a:r>
              <a:rPr lang="el-GR" dirty="0"/>
              <a:t>Δεν έχουμε τη δυνατότητα να εξακριβώσουμε τα κίνητρα μιας ‘σπουδαίας’ πράξης τους</a:t>
            </a:r>
          </a:p>
        </p:txBody>
      </p:sp>
    </p:spTree>
    <p:extLst>
      <p:ext uri="{BB962C8B-B14F-4D97-AF65-F5344CB8AC3E}">
        <p14:creationId xmlns:p14="http://schemas.microsoft.com/office/powerpoint/2010/main" val="367306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B74944-319C-4130-B29E-C5E4025C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080120"/>
          </a:xfrm>
        </p:spPr>
        <p:txBody>
          <a:bodyPr/>
          <a:lstStyle/>
          <a:p>
            <a:r>
              <a:rPr lang="el-GR" dirty="0"/>
              <a:t>Τι να κάνουμε;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FDF531-63CF-4DBF-A84B-9C2A7CB3E0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628800"/>
            <a:ext cx="6777317" cy="4968552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Να επαναπροσδιορίσουμε τις ιστορικές / κοινωνικές κατηγορίες και τα γεγονότα που θεωρούνται ως ιστορικά σημαντικά</a:t>
            </a:r>
          </a:p>
          <a:p>
            <a:r>
              <a:rPr lang="el-GR" dirty="0"/>
              <a:t>Να νομιμοποιήσουμε την παρουσία των ‘αφανών’ στο ιστορικό προσκήνιο</a:t>
            </a:r>
          </a:p>
          <a:p>
            <a:r>
              <a:rPr lang="el-GR" dirty="0"/>
              <a:t>Να αναλύουμε τους διαφορετικούς και συγκεκριμένους τρόπους με τους οποίους οι διάφορες κοινωνικές κατηγορίες  εμπλέκονται η μία με την άλλη και κατασκευάζονται καθώς και τους τρόπους με τους οποίους σχετίζονται με τις πολιτικές και υποκειμενικές κατασκευές των ταυτοτήτων</a:t>
            </a:r>
          </a:p>
          <a:p>
            <a:r>
              <a:rPr lang="el-GR" dirty="0"/>
              <a:t>Οι συγκεκριμένες διαφορές σχηματίζουν ατομικές ταυτότητες</a:t>
            </a:r>
            <a:r>
              <a:rPr lang="en-US" dirty="0"/>
              <a:t> </a:t>
            </a:r>
            <a:r>
              <a:rPr lang="el-GR" dirty="0"/>
              <a:t>και κοινωνικά αφηγήματα, τα οποία προσπαθούν να απαντήσουν στο ερώτημα: Ποιος/οι/</a:t>
            </a:r>
            <a:r>
              <a:rPr lang="el-GR" dirty="0" err="1"/>
              <a:t>ες</a:t>
            </a:r>
            <a:r>
              <a:rPr lang="el-GR" dirty="0"/>
              <a:t>/@ είμαστε;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623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προφορική ιστορία - μνήμη</a:t>
            </a:r>
          </a:p>
        </p:txBody>
      </p:sp>
    </p:spTree>
    <p:extLst>
      <p:ext uri="{BB962C8B-B14F-4D97-AF65-F5344CB8AC3E}">
        <p14:creationId xmlns:p14="http://schemas.microsoft.com/office/powerpoint/2010/main" val="139921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Προφορική Ιστορία</a:t>
            </a:r>
            <a:br>
              <a:rPr lang="el-GR" dirty="0"/>
            </a:br>
            <a:r>
              <a:rPr lang="el-GR" dirty="0"/>
              <a:t>Ένα νέο είδος ιστορίας;</a:t>
            </a:r>
          </a:p>
        </p:txBody>
      </p:sp>
      <p:pic>
        <p:nvPicPr>
          <p:cNvPr id="4" name="Picture 8" descr="herodotus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595"/>
          <a:stretch>
            <a:fillRect/>
          </a:stretch>
        </p:blipFill>
        <p:spPr bwMode="auto">
          <a:xfrm>
            <a:off x="1709682" y="1988840"/>
            <a:ext cx="2133483" cy="3384376"/>
          </a:xfrm>
          <a:prstGeom prst="rect">
            <a:avLst/>
          </a:prstGeom>
          <a:noFill/>
        </p:spPr>
      </p:pic>
      <p:pic>
        <p:nvPicPr>
          <p:cNvPr id="1026" name="Picture 2" descr="Αρχείο:Thucydides-bust-cutout 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772816"/>
            <a:ext cx="246459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945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9163D9-DDE3-4748-A0C7-1C61E4C9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08112"/>
          </a:xfrm>
        </p:spPr>
        <p:txBody>
          <a:bodyPr/>
          <a:lstStyle/>
          <a:p>
            <a:r>
              <a:rPr lang="el-GR" dirty="0"/>
              <a:t>Η αξιοπιστία των πηγών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7A3A9E-9F1B-4411-99E8-D23101FEF9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556792"/>
            <a:ext cx="6777317" cy="453650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διάσωση των αρχείων, όπως και της μνήμης, είναι επιλεκτική: τί διατηρείται από τα αρχεία και τί διατηρείται στη μνήμη</a:t>
            </a:r>
          </a:p>
          <a:p>
            <a:r>
              <a:rPr lang="el-GR" dirty="0"/>
              <a:t>Όλες οι πηγές μπορούν να παραπληροφορήσουν ή/και να αποκρύψουν </a:t>
            </a:r>
          </a:p>
          <a:p>
            <a:r>
              <a:rPr lang="el-GR" dirty="0"/>
              <a:t>Όλες πρέπει να κρίνονται και να αξιολογούνται:</a:t>
            </a:r>
          </a:p>
          <a:p>
            <a:r>
              <a:rPr lang="el-GR" dirty="0"/>
              <a:t>Οι σπουδές μνήμης</a:t>
            </a:r>
          </a:p>
          <a:p>
            <a:pPr lvl="1"/>
            <a:r>
              <a:rPr lang="el-GR" dirty="0"/>
              <a:t>Μια μη ‘αληθινή’ ιστορία έχει και αυτή την αξία της</a:t>
            </a:r>
          </a:p>
          <a:p>
            <a:pPr lvl="1"/>
            <a:r>
              <a:rPr lang="el-GR" dirty="0"/>
              <a:t>Η υποκειμενικότητα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128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Προφορική Ιστορία: μια πιο δημοκρατική Ιστορία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7416824" cy="4968552"/>
          </a:xfrm>
        </p:spPr>
        <p:txBody>
          <a:bodyPr>
            <a:normAutofit fontScale="47500" lnSpcReduction="20000"/>
          </a:bodyPr>
          <a:lstStyle/>
          <a:p>
            <a:endParaRPr lang="el-GR" sz="3800" dirty="0"/>
          </a:p>
          <a:p>
            <a:r>
              <a:rPr lang="el-GR" sz="5100" dirty="0"/>
              <a:t>Διευρύνει τον ορίζοντα της Ιστορίας </a:t>
            </a:r>
          </a:p>
          <a:p>
            <a:r>
              <a:rPr lang="el-GR" sz="5400" dirty="0"/>
              <a:t>Ζωντανεύει την ίδια την ιστορία </a:t>
            </a:r>
            <a:endParaRPr lang="el-GR" sz="5100" dirty="0"/>
          </a:p>
          <a:p>
            <a:r>
              <a:rPr lang="el-GR" sz="5100" dirty="0"/>
              <a:t>Ερευνά ‘δύσκολες’ καταστάσεις</a:t>
            </a:r>
          </a:p>
          <a:p>
            <a:r>
              <a:rPr lang="el-GR" sz="5100" dirty="0"/>
              <a:t> Αποτελεί μια  διαδικασία ‘διαλόγου’ ανάμεσα στον αφηγητή και τον ερευνητή και το πολιτισμικό τους περιβάλλον.</a:t>
            </a:r>
          </a:p>
          <a:p>
            <a:r>
              <a:rPr lang="el-GR" sz="5100" dirty="0"/>
              <a:t>Προάγει την επικοινωνία, άρα και την κατανόηση </a:t>
            </a:r>
          </a:p>
          <a:p>
            <a:r>
              <a:rPr lang="el-GR" sz="5100" dirty="0"/>
              <a:t> Αναδεικνύει ηγετικές μορφές/ ήρωες  μέσα από το ‘ανώνυμο’ πλήθος.</a:t>
            </a:r>
          </a:p>
          <a:p>
            <a:r>
              <a:rPr lang="el-GR" sz="5100" dirty="0"/>
              <a:t>Τονώνει την αξιοπρέπεια και την αυτοπεποίθηση των λιγότερο προνομιούχων </a:t>
            </a:r>
          </a:p>
          <a:p>
            <a:r>
              <a:rPr lang="el-GR" sz="5100" dirty="0"/>
              <a:t>Είναι ένα μέσο ριζικής μεταμόρφωσης της κοινωνικής σημασίας της ιστορίας</a:t>
            </a:r>
          </a:p>
        </p:txBody>
      </p:sp>
    </p:spTree>
    <p:extLst>
      <p:ext uri="{BB962C8B-B14F-4D97-AF65-F5344CB8AC3E}">
        <p14:creationId xmlns:p14="http://schemas.microsoft.com/office/powerpoint/2010/main" val="849609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008112"/>
          </a:xfrm>
        </p:spPr>
        <p:txBody>
          <a:bodyPr/>
          <a:lstStyle/>
          <a:p>
            <a:r>
              <a:rPr lang="el-GR" dirty="0"/>
              <a:t>Τα θετικά μιας συνέντευξης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43492" y="2060848"/>
            <a:ext cx="6984892" cy="403244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Μαθαίνουμε το ‘κλίμα’, το ‘χρώμα’, το πνεύμα, την ατμόσφαιρα της εποχής –τις ανθρωπινές σχέσεις</a:t>
            </a:r>
          </a:p>
          <a:p>
            <a:r>
              <a:rPr lang="el-GR" dirty="0"/>
              <a:t>Επιτυχίες – αποτυχίες – δευτεραγωνιστές –προσωπική ζωή ηγετών - σχέσεις ηγεσίας με υφισταμένους</a:t>
            </a:r>
          </a:p>
          <a:p>
            <a:r>
              <a:rPr lang="el-GR" dirty="0"/>
              <a:t>Τραγούδια – γιορτές – φωτογραφίες </a:t>
            </a:r>
          </a:p>
          <a:p>
            <a:r>
              <a:rPr lang="el-GR" dirty="0"/>
              <a:t>Είναι πιο εύκολο να κατασκευάσεις μια λανθασμένη άποψη κοιτώντας τα αρχεία παρά κοιτώντας τους ανθρώπους</a:t>
            </a:r>
          </a:p>
        </p:txBody>
      </p:sp>
    </p:spTree>
    <p:extLst>
      <p:ext uri="{BB962C8B-B14F-4D97-AF65-F5344CB8AC3E}">
        <p14:creationId xmlns:p14="http://schemas.microsoft.com/office/powerpoint/2010/main" val="370602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5B8365-8668-45FA-B325-500C60EE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προφορική μαρτυρία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C3CA49-3C08-461B-9C29-B83EF3CDA7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/>
              <a:t>   Λοιπόν μέσα στη γενική έκρηξη που έγινε τότε η έκρηξη των γυναικών ήταν πολύ δυνατότερη. Αν -ας πούμε- της Ελλάδας η έκρηξη ήταν 10 μεγατόνων των γυναικών ήταν 100 μεγατόνων. Τέτοιο πράγμα. Τέτοια ανατροπή, πλήρης. Αδιανόητο να το πιάσει το μυαλό του σημερινού ανθρώπου τι μεγάλη αλλαγή έγινε. </a:t>
            </a:r>
          </a:p>
          <a:p>
            <a:pPr>
              <a:buNone/>
            </a:pPr>
            <a:r>
              <a:rPr lang="el-GR" dirty="0"/>
              <a:t>		Μαρία Καραγιώργη, 24 Οκτωβρίου 1988.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070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μνήμη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3200" dirty="0"/>
              <a:t>	</a:t>
            </a:r>
            <a:r>
              <a:rPr lang="en-US" sz="3200" dirty="0"/>
              <a:t>Time present and time past</a:t>
            </a:r>
            <a:br>
              <a:rPr lang="en-US" sz="3200" dirty="0"/>
            </a:br>
            <a:r>
              <a:rPr lang="en-US" sz="3200" dirty="0"/>
              <a:t>Are both perhaps present in time future,</a:t>
            </a:r>
            <a:br>
              <a:rPr lang="en-US" sz="3200" dirty="0"/>
            </a:br>
            <a:r>
              <a:rPr lang="en-US" sz="3200" dirty="0"/>
              <a:t>And time future contained in time past.</a:t>
            </a:r>
            <a:endParaRPr lang="el-GR" sz="3200" dirty="0"/>
          </a:p>
          <a:p>
            <a:pPr marL="0" indent="0">
              <a:buNone/>
            </a:pPr>
            <a:r>
              <a:rPr lang="en-US" sz="3200" dirty="0"/>
              <a:t>T. S. Elliot, </a:t>
            </a:r>
            <a:r>
              <a:rPr lang="en-US" sz="3200" i="1" dirty="0"/>
              <a:t>Four Quartets</a:t>
            </a:r>
            <a:r>
              <a:rPr lang="en-US" sz="3200" dirty="0"/>
              <a:t>, “Burnt Norton”</a:t>
            </a:r>
            <a:endParaRPr lang="el-GR" sz="3200" dirty="0"/>
          </a:p>
          <a:p>
            <a:pPr>
              <a:buNone/>
            </a:pPr>
            <a:endParaRPr lang="el-GR" sz="3200" dirty="0"/>
          </a:p>
          <a:p>
            <a:pPr>
              <a:spcBef>
                <a:spcPts val="0"/>
              </a:spcBef>
              <a:buNone/>
            </a:pPr>
            <a:r>
              <a:rPr lang="el-GR" sz="3200" dirty="0"/>
              <a:t>Ο χρόνος ο παρών και ο χρόνος ο παρελθών </a:t>
            </a:r>
          </a:p>
          <a:p>
            <a:pPr>
              <a:spcBef>
                <a:spcPts val="0"/>
              </a:spcBef>
              <a:buNone/>
            </a:pPr>
            <a:r>
              <a:rPr lang="el-GR" sz="3200" dirty="0"/>
              <a:t>είναι ίσως και οι δύο παρόντες </a:t>
            </a:r>
          </a:p>
          <a:p>
            <a:pPr>
              <a:spcBef>
                <a:spcPts val="0"/>
              </a:spcBef>
              <a:buNone/>
            </a:pPr>
            <a:r>
              <a:rPr lang="el-GR" sz="3200" dirty="0"/>
              <a:t>στον μέλλοντα  χρόνο </a:t>
            </a:r>
          </a:p>
          <a:p>
            <a:pPr>
              <a:spcBef>
                <a:spcPts val="0"/>
              </a:spcBef>
              <a:buNone/>
            </a:pPr>
            <a:r>
              <a:rPr lang="el-GR" sz="3200" dirty="0"/>
              <a:t>και το παρελθόν περιέχει το μέλλον.</a:t>
            </a:r>
          </a:p>
          <a:p>
            <a:pPr>
              <a:spcBef>
                <a:spcPts val="0"/>
              </a:spcBef>
              <a:buNone/>
            </a:pPr>
            <a:r>
              <a:rPr lang="el-GR" sz="3200" dirty="0"/>
              <a:t>	Μετάφραση: Γ. Σεφέρης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369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Παραδείγματα </a:t>
            </a:r>
            <a:br>
              <a:rPr lang="el-GR" dirty="0"/>
            </a:br>
            <a:r>
              <a:rPr lang="el-GR" dirty="0"/>
              <a:t>από τη δεκαετία 1940</a:t>
            </a:r>
          </a:p>
        </p:txBody>
      </p:sp>
    </p:spTree>
    <p:extLst>
      <p:ext uri="{BB962C8B-B14F-4D97-AF65-F5344CB8AC3E}">
        <p14:creationId xmlns:p14="http://schemas.microsoft.com/office/powerpoint/2010/main" val="3328417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03D5F8-D5A7-49D1-A81B-F2D89AFC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Τα αρχεία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DF3DAF-4689-40AA-8C74-3610F9F053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l-GR" dirty="0" err="1"/>
              <a:t>nternational</a:t>
            </a:r>
            <a:r>
              <a:rPr lang="el-GR" dirty="0"/>
              <a:t> </a:t>
            </a:r>
            <a:r>
              <a:rPr lang="el-GR" dirty="0" err="1"/>
              <a:t>Committe</a:t>
            </a:r>
            <a:r>
              <a:rPr lang="el-GR" dirty="0"/>
              <a:t> of </a:t>
            </a:r>
            <a:r>
              <a:rPr lang="en-US" dirty="0"/>
              <a:t>the Red Cross</a:t>
            </a:r>
            <a:r>
              <a:rPr lang="el-GR" dirty="0"/>
              <a:t>, Γενεύη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Lingue of the Red Cross Societies</a:t>
            </a:r>
            <a:r>
              <a:rPr lang="el-GR" dirty="0"/>
              <a:t>, Γενεύη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5FDF6EC-96FB-4852-BBB5-51C8D607B2E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l-GR" dirty="0"/>
              <a:t>πλούσιο αρχείο – πλούσια οργάνωση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φτωχό αρχείο – φτωχή οργάνωση</a:t>
            </a:r>
          </a:p>
        </p:txBody>
      </p:sp>
    </p:spTree>
    <p:extLst>
      <p:ext uri="{BB962C8B-B14F-4D97-AF65-F5344CB8AC3E}">
        <p14:creationId xmlns:p14="http://schemas.microsoft.com/office/powerpoint/2010/main" val="3487054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DF8A2A-09E2-4B15-B512-B59E88F8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Μαζεύοντας στοιχεία «σπυρί –σπυρί»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9C3218-6FD1-4D31-89FE-EA0731D1CD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700808"/>
            <a:ext cx="6984892" cy="432048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Οι </a:t>
            </a:r>
            <a:r>
              <a:rPr lang="el-GR" dirty="0" err="1"/>
              <a:t>Ανθυπολοχαγίνες</a:t>
            </a:r>
            <a:r>
              <a:rPr lang="el-GR" dirty="0"/>
              <a:t> του ΕΛΑΣ</a:t>
            </a:r>
          </a:p>
          <a:p>
            <a:pPr lvl="1"/>
            <a:r>
              <a:rPr lang="el-GR" dirty="0"/>
              <a:t>Άρθρο στον Αντιστασιακό τύπο με υπογραφή: Λίζα </a:t>
            </a:r>
            <a:r>
              <a:rPr lang="el-GR" dirty="0" err="1"/>
              <a:t>Ανθ</a:t>
            </a:r>
            <a:r>
              <a:rPr lang="el-GR" dirty="0"/>
              <a:t>/</a:t>
            </a:r>
            <a:r>
              <a:rPr lang="el-GR" dirty="0" err="1"/>
              <a:t>γος</a:t>
            </a:r>
            <a:r>
              <a:rPr lang="el-GR" dirty="0"/>
              <a:t> Διμοιρίας </a:t>
            </a:r>
            <a:r>
              <a:rPr lang="el-GR" dirty="0" err="1"/>
              <a:t>Ανταρισσών</a:t>
            </a:r>
            <a:endParaRPr lang="el-GR" dirty="0"/>
          </a:p>
          <a:p>
            <a:pPr lvl="1"/>
            <a:r>
              <a:rPr lang="el-GR" dirty="0"/>
              <a:t>Έρευνα</a:t>
            </a:r>
          </a:p>
          <a:p>
            <a:pPr lvl="1"/>
            <a:r>
              <a:rPr lang="el-GR" dirty="0"/>
              <a:t>Συνέντευξη με τη Λίζα</a:t>
            </a:r>
          </a:p>
          <a:p>
            <a:pPr lvl="1"/>
            <a:r>
              <a:rPr lang="el-GR" dirty="0"/>
              <a:t>Δεν έχουμε τα αρχεία της Σχολής αξιωματικών του ΕΛΑΣ</a:t>
            </a:r>
          </a:p>
          <a:p>
            <a:pPr lvl="1"/>
            <a:r>
              <a:rPr lang="el-GR" dirty="0"/>
              <a:t>Φτιάχτηκε ο κατάλογος των γυναικών αξιωματικών του ΕΛΑΣ</a:t>
            </a:r>
          </a:p>
        </p:txBody>
      </p:sp>
    </p:spTree>
    <p:extLst>
      <p:ext uri="{BB962C8B-B14F-4D97-AF65-F5344CB8AC3E}">
        <p14:creationId xmlns:p14="http://schemas.microsoft.com/office/powerpoint/2010/main" val="134316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037343-D0D8-46D7-AD41-C0AE46EB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008112"/>
          </a:xfrm>
        </p:spPr>
        <p:txBody>
          <a:bodyPr>
            <a:normAutofit/>
          </a:bodyPr>
          <a:lstStyle/>
          <a:p>
            <a:r>
              <a:rPr lang="el-GR" dirty="0"/>
              <a:t>Αμφισβητώντας τα δεδομένα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57EB0B-F1CC-4E3F-84C6-CF72659771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556792"/>
            <a:ext cx="7056900" cy="475252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πόλεμος: μια ανδρική υπόθεση</a:t>
            </a:r>
          </a:p>
          <a:p>
            <a:pPr lvl="1"/>
            <a:r>
              <a:rPr lang="el-GR" dirty="0"/>
              <a:t>Ο πόλεμος των μετόπισθεν</a:t>
            </a:r>
          </a:p>
          <a:p>
            <a:r>
              <a:rPr lang="el-GR" dirty="0"/>
              <a:t>Το κουβάλημα: μια γυναικεία υπόθεση</a:t>
            </a:r>
          </a:p>
          <a:p>
            <a:pPr lvl="1"/>
            <a:r>
              <a:rPr lang="el-GR" dirty="0"/>
              <a:t>Οι </a:t>
            </a:r>
            <a:r>
              <a:rPr lang="el-GR" dirty="0" err="1"/>
              <a:t>ηρωΐδες</a:t>
            </a:r>
            <a:r>
              <a:rPr lang="el-GR" dirty="0"/>
              <a:t> της Πίνδου: μια άλλη ανάγνωση</a:t>
            </a:r>
          </a:p>
          <a:p>
            <a:pPr lvl="1"/>
            <a:r>
              <a:rPr lang="el-GR" dirty="0"/>
              <a:t>«αυτές είναι συνηθισμένες να φορτώνονται» (Γ. </a:t>
            </a:r>
            <a:r>
              <a:rPr lang="el-GR" dirty="0" err="1"/>
              <a:t>Κωτζιούλας</a:t>
            </a:r>
            <a:r>
              <a:rPr lang="el-GR" dirty="0"/>
              <a:t>)</a:t>
            </a:r>
          </a:p>
          <a:p>
            <a:r>
              <a:rPr lang="el-GR" dirty="0"/>
              <a:t>Οι </a:t>
            </a:r>
            <a:r>
              <a:rPr lang="el-GR" dirty="0" err="1"/>
              <a:t>εαμικές</a:t>
            </a:r>
            <a:r>
              <a:rPr lang="el-GR" dirty="0"/>
              <a:t> αντιστασιακές οργανώσεις</a:t>
            </a:r>
          </a:p>
          <a:p>
            <a:pPr lvl="1"/>
            <a:r>
              <a:rPr lang="el-GR" dirty="0"/>
              <a:t>Ο ΕΛΑΣ: μια ανδρική οργάνωση</a:t>
            </a:r>
          </a:p>
          <a:p>
            <a:pPr lvl="2"/>
            <a:r>
              <a:rPr lang="el-GR" dirty="0"/>
              <a:t>Χωρίς τη συμμετοχή των γυναικών δεν θα υπήρχε αντάρτικο</a:t>
            </a:r>
          </a:p>
          <a:p>
            <a:pPr lvl="1"/>
            <a:r>
              <a:rPr lang="el-GR" dirty="0"/>
              <a:t>Η Εθνική Αλληλεγγύη: μια «γυναικεία» οργάνωση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0723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φωτογραφία ως κείμενο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History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553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γυναίκες στην Αντίσταση</a:t>
            </a:r>
          </a:p>
        </p:txBody>
      </p:sp>
      <p:pic>
        <p:nvPicPr>
          <p:cNvPr id="4" name="3 - Θέση περιεχομένου" descr="6a ΦΑ_14_9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46238" y="2016125"/>
            <a:ext cx="2487267" cy="3449638"/>
          </a:xfrm>
        </p:spPr>
      </p:pic>
    </p:spTree>
    <p:extLst>
      <p:ext uri="{BB962C8B-B14F-4D97-AF65-F5344CB8AC3E}">
        <p14:creationId xmlns:p14="http://schemas.microsoft.com/office/powerpoint/2010/main" val="794812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γυναίκες στην Αντίσταση</a:t>
            </a:r>
          </a:p>
        </p:txBody>
      </p:sp>
      <p:pic>
        <p:nvPicPr>
          <p:cNvPr id="4" name="3 - Θέση περιεχομένου" descr="7a ΦΑ_14_5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46925" y="2016125"/>
            <a:ext cx="2485895" cy="3449638"/>
          </a:xfrm>
        </p:spPr>
      </p:pic>
    </p:spTree>
    <p:extLst>
      <p:ext uri="{BB962C8B-B14F-4D97-AF65-F5344CB8AC3E}">
        <p14:creationId xmlns:p14="http://schemas.microsoft.com/office/powerpoint/2010/main" val="2955310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γυναίκες στην Αντίσταση</a:t>
            </a:r>
          </a:p>
        </p:txBody>
      </p:sp>
      <p:pic>
        <p:nvPicPr>
          <p:cNvPr id="4" name="3 - Θέση περιεχομένου" descr="7a-ΦΑ_14_5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19778" y="2016125"/>
            <a:ext cx="2540188" cy="3449638"/>
          </a:xfrm>
        </p:spPr>
      </p:pic>
    </p:spTree>
    <p:extLst>
      <p:ext uri="{BB962C8B-B14F-4D97-AF65-F5344CB8AC3E}">
        <p14:creationId xmlns:p14="http://schemas.microsoft.com/office/powerpoint/2010/main" val="99422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γυναίκες στην Αντίσταση</a:t>
            </a:r>
          </a:p>
        </p:txBody>
      </p:sp>
      <p:pic>
        <p:nvPicPr>
          <p:cNvPr id="4" name="3 - Θέση περιεχομένου" descr="8a-ΦΑ_14_8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016125"/>
            <a:ext cx="3168352" cy="3449638"/>
          </a:xfrm>
        </p:spPr>
      </p:pic>
    </p:spTree>
    <p:extLst>
      <p:ext uri="{BB962C8B-B14F-4D97-AF65-F5344CB8AC3E}">
        <p14:creationId xmlns:p14="http://schemas.microsoft.com/office/powerpoint/2010/main" val="3067676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soula\Documents\foto-archive\Αρχείο ΔΕΣ\volumes 14\vol 4\DSC_8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9051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62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ιστορία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dirty="0"/>
              <a:t>Η ιστορία,  η γνώση του παρελθόντος, είναι κυρίως – αν και όχι αποκλειστικά- μια κοινωνική κατασκευή που διαμορφώνεται με βάση τα ερωτήματα και τις επιδιώξεις του </a:t>
            </a:r>
            <a:r>
              <a:rPr lang="el-GR" sz="3200" dirty="0" err="1"/>
              <a:t>παρόντος∙</a:t>
            </a:r>
            <a:r>
              <a:rPr lang="el-GR" sz="3200" dirty="0"/>
              <a:t> οι διαφορετικές οπτικές για το παρελθόν σχηματοποιούνται και διαπλάθονται από τις ιδεολογίες και τα ιδεολογήματα, τα ενδιαφέροντα και τις προσδοκίες της εκάστοτε συγκυρίας (</a:t>
            </a:r>
            <a:r>
              <a:rPr lang="en-US" sz="3200" dirty="0" err="1"/>
              <a:t>Halbwachs</a:t>
            </a:r>
            <a:r>
              <a:rPr lang="el-GR" sz="3200" dirty="0"/>
              <a:t> 1925: 25). </a:t>
            </a:r>
            <a:r>
              <a:rPr lang="el-GR" sz="3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l-GR" sz="32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179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soula\Documents\foto-archive\Αρχείο ΔΕΣ\volumes 14\vol 4\DSC_8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3744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289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soula\Documents\foto-archive\Αρχείο ΔΕΣ\volumes 14\vol 5\DSC_9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8916" y="0"/>
            <a:ext cx="3226169" cy="6858000"/>
          </a:xfrm>
          <a:prstGeom prst="rect">
            <a:avLst/>
          </a:prstGeom>
          <a:noFill/>
        </p:spPr>
      </p:pic>
      <p:pic>
        <p:nvPicPr>
          <p:cNvPr id="3" name="Picture 2" descr="C:\Users\tasoula\Documents\foto-archive\Αρχείο ΔΕΣ\volumes 14\vol 5\DSC_9168.jpg">
            <a:extLst>
              <a:ext uri="{FF2B5EF4-FFF2-40B4-BE49-F238E27FC236}">
                <a16:creationId xmlns:a16="http://schemas.microsoft.com/office/drawing/2014/main" id="{D14DD4BC-0EA7-4C64-BECB-357E0B2D7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216" y="152400"/>
            <a:ext cx="3587016" cy="6300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269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soula\Documents\foto-archive\Αρχείο ΔΕΣ\volumes 14\vol 4\DSC_8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297" y="0"/>
            <a:ext cx="3445407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422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asoula\Documents\foto-archive\Αρχείο ΔΕΣ-φωτό\volumes 14\vol 6\DSC_9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944" y="0"/>
            <a:ext cx="323611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813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soula\Documents\foto-archive\Αρχείο ΔΕΣ-φωτό\volumes 14\vol 12\DSC_0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529" y="0"/>
            <a:ext cx="3654942" cy="6165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527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0E2DD74-46EC-4F8D-8461-5004B7AE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7" y="1378226"/>
            <a:ext cx="5078896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8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5A1B9B2-63E4-49FB-BEF5-4F3B1F4E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4" y="1007166"/>
            <a:ext cx="5337314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36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CC59B74-AC22-4842-960F-C7330731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75" y="1272209"/>
            <a:ext cx="5705061" cy="4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96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D9E02BB-F661-4DF6-856E-6417BDCB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74" y="1086678"/>
            <a:ext cx="5168348" cy="4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47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42A5030-4C1C-434A-BCC0-5BE01A57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9271"/>
            <a:ext cx="4752528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3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C8AF6D-3CB7-44B7-BE12-2B4D7333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52128"/>
          </a:xfrm>
        </p:spPr>
        <p:txBody>
          <a:bodyPr>
            <a:normAutofit/>
          </a:bodyPr>
          <a:lstStyle/>
          <a:p>
            <a:r>
              <a:rPr lang="el-GR" dirty="0"/>
              <a:t>Η αναγκαιότητα της Ιστορίας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B40F99-5A75-4991-98D0-C5DD720E91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628800"/>
            <a:ext cx="6777317" cy="4536504"/>
          </a:xfrm>
        </p:spPr>
        <p:txBody>
          <a:bodyPr>
            <a:normAutofit/>
          </a:bodyPr>
          <a:lstStyle/>
          <a:p>
            <a:r>
              <a:rPr lang="el-GR" sz="2400" dirty="0"/>
              <a:t>Η γνώση του παρελθόντος ήταν πάντα αναγκαία</a:t>
            </a:r>
          </a:p>
          <a:p>
            <a:r>
              <a:rPr lang="el-GR" sz="2400" dirty="0"/>
              <a:t>Η σχέση της Ιστορίας με την κοινωνία: βίοι παράλληλοι</a:t>
            </a:r>
          </a:p>
          <a:p>
            <a:r>
              <a:rPr lang="el-GR" sz="2400" dirty="0"/>
              <a:t>Η Ιστορία ως επιστήμη – 19</a:t>
            </a:r>
            <a:r>
              <a:rPr lang="el-GR" sz="2400" baseline="30000" dirty="0"/>
              <a:t>ος</a:t>
            </a:r>
            <a:r>
              <a:rPr lang="el-GR" sz="2400" dirty="0"/>
              <a:t> αι.</a:t>
            </a:r>
          </a:p>
          <a:p>
            <a:pPr lvl="1"/>
            <a:r>
              <a:rPr lang="el-GR" sz="2400" dirty="0"/>
              <a:t>Θετικισμός: «τι πραγματικά συνέβη»</a:t>
            </a:r>
          </a:p>
          <a:p>
            <a:pPr lvl="1"/>
            <a:r>
              <a:rPr lang="el-GR" sz="2400" dirty="0"/>
              <a:t>Η μελέτη των αρχείων </a:t>
            </a:r>
          </a:p>
          <a:p>
            <a:pPr lvl="2"/>
            <a:r>
              <a:rPr lang="el-GR" sz="2400" dirty="0"/>
              <a:t>πρωτογενείς πηγές</a:t>
            </a:r>
          </a:p>
          <a:p>
            <a:pPr lvl="2"/>
            <a:r>
              <a:rPr lang="el-GR" sz="2400" dirty="0"/>
              <a:t>δευτερογενείς πηγές</a:t>
            </a:r>
          </a:p>
          <a:p>
            <a:r>
              <a:rPr lang="el-GR" sz="2400" dirty="0"/>
              <a:t>Με ποια θέματα ασχολείται;</a:t>
            </a:r>
          </a:p>
          <a:p>
            <a:pPr lvl="1"/>
            <a:r>
              <a:rPr lang="el-GR" sz="2400" dirty="0"/>
              <a:t>Στρατιωτική, διπλωματική, πολιτική ιστορία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92939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Έμφυλη</a:t>
            </a:r>
            <a:r>
              <a:rPr lang="el-GR" dirty="0"/>
              <a:t> ιστορία και μνήμη</a:t>
            </a:r>
          </a:p>
        </p:txBody>
      </p:sp>
    </p:spTree>
    <p:extLst>
      <p:ext uri="{BB962C8B-B14F-4D97-AF65-F5344CB8AC3E}">
        <p14:creationId xmlns:p14="http://schemas.microsoft.com/office/powerpoint/2010/main" val="2634342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ADF3A5-246E-4991-A5D6-C08E5FC4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0994" y="954159"/>
            <a:ext cx="5883965" cy="53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134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Μαρία </a:t>
            </a:r>
            <a:r>
              <a:rPr lang="el-GR" dirty="0" err="1"/>
              <a:t>Φέρλα</a:t>
            </a:r>
            <a:r>
              <a:rPr lang="el-GR" dirty="0"/>
              <a:t> - Μπέικου</a:t>
            </a:r>
            <a:r>
              <a:rPr lang="en-US" dirty="0"/>
              <a:t> </a:t>
            </a:r>
            <a:br>
              <a:rPr lang="el-GR" dirty="0"/>
            </a:br>
            <a:r>
              <a:rPr lang="en-US" dirty="0"/>
              <a:t>(1925 – 2011)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43492" y="1916832"/>
            <a:ext cx="6777317" cy="4176464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Συμμετοχή στο </a:t>
            </a:r>
            <a:r>
              <a:rPr lang="el-GR" dirty="0" err="1"/>
              <a:t>ΕΑΜικό</a:t>
            </a:r>
            <a:r>
              <a:rPr lang="el-GR" dirty="0"/>
              <a:t> Αντιστασιακό Κίνημα</a:t>
            </a:r>
            <a:r>
              <a:rPr lang="en-US" dirty="0"/>
              <a:t> (1941-1944)</a:t>
            </a:r>
          </a:p>
          <a:p>
            <a:pPr lvl="1"/>
            <a:r>
              <a:rPr lang="en-US" dirty="0"/>
              <a:t>1942-43: </a:t>
            </a:r>
            <a:r>
              <a:rPr lang="el-GR" dirty="0"/>
              <a:t>Εθνική Αλληλεγγύη - Ιστιαία</a:t>
            </a:r>
            <a:endParaRPr lang="en-US" dirty="0"/>
          </a:p>
          <a:p>
            <a:pPr lvl="1"/>
            <a:r>
              <a:rPr lang="en-US" dirty="0"/>
              <a:t>1943-44: </a:t>
            </a:r>
            <a:r>
              <a:rPr lang="el-GR" dirty="0"/>
              <a:t>Ενιαία Πανελλαδική Οργάνωση Νέων (ΕΠΟΝ)</a:t>
            </a:r>
            <a:endParaRPr lang="en-US" dirty="0"/>
          </a:p>
          <a:p>
            <a:pPr lvl="1"/>
            <a:r>
              <a:rPr lang="en-US" dirty="0"/>
              <a:t>1944: </a:t>
            </a:r>
            <a:r>
              <a:rPr lang="el-GR" dirty="0"/>
              <a:t>Καπετάνισσα της Διμοιρίας γυναικών στη 13</a:t>
            </a:r>
            <a:r>
              <a:rPr lang="el-GR" baseline="30000" dirty="0"/>
              <a:t>η</a:t>
            </a:r>
            <a:r>
              <a:rPr lang="el-GR" dirty="0"/>
              <a:t> Μεραρχία του ΕΛΑΣ</a:t>
            </a:r>
            <a:endParaRPr lang="en-US" dirty="0"/>
          </a:p>
          <a:p>
            <a:pPr algn="ctr">
              <a:buNone/>
            </a:pPr>
            <a:r>
              <a:rPr lang="en-US" dirty="0"/>
              <a:t>1945: </a:t>
            </a:r>
            <a:r>
              <a:rPr lang="el-GR" dirty="0"/>
              <a:t>παντρεύεται τον Γεωργούλα Μπέικο</a:t>
            </a:r>
            <a:endParaRPr lang="en-US" dirty="0"/>
          </a:p>
          <a:p>
            <a:r>
              <a:rPr lang="el-GR" dirty="0"/>
              <a:t>Ελληνικός Εμφύλιος</a:t>
            </a:r>
            <a:r>
              <a:rPr lang="en-US" dirty="0"/>
              <a:t> (1946-1949)</a:t>
            </a:r>
          </a:p>
          <a:p>
            <a:pPr lvl="1"/>
            <a:r>
              <a:rPr lang="el-GR" dirty="0"/>
              <a:t>Παρανομία – ο Γεωργούλας στη φυλακή</a:t>
            </a:r>
          </a:p>
          <a:p>
            <a:pPr lvl="1"/>
            <a:r>
              <a:rPr lang="en-US" dirty="0"/>
              <a:t>1947:</a:t>
            </a:r>
            <a:r>
              <a:rPr lang="el-GR" dirty="0"/>
              <a:t> εντάσσεται στον ΔΣΕ </a:t>
            </a:r>
            <a:r>
              <a:rPr lang="en-US" dirty="0"/>
              <a:t>(</a:t>
            </a:r>
            <a:r>
              <a:rPr lang="el-GR" dirty="0"/>
              <a:t>ΚΓΑΝΕ, υπεύθυνη γυναικών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el-GR" dirty="0"/>
              <a:t>8 Μάρτη 1949: συμμετέχει στην Πανελλαδική Συνδιάσκεψη Γυναικών (Βίτσι)</a:t>
            </a:r>
            <a:endParaRPr lang="en-US" dirty="0"/>
          </a:p>
          <a:p>
            <a:pPr lvl="1"/>
            <a:r>
              <a:rPr lang="en-US" dirty="0"/>
              <a:t>1949: </a:t>
            </a:r>
            <a:r>
              <a:rPr lang="el-GR" dirty="0"/>
              <a:t>Υπολοχαγός Μονάδας Εφοδιασμού Γράμμου</a:t>
            </a:r>
          </a:p>
          <a:p>
            <a:pPr marL="914400" lvl="2" indent="0">
              <a:buNone/>
            </a:pP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1660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505" y="1107976"/>
            <a:ext cx="3935895" cy="48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261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08112"/>
          </a:xfrm>
        </p:spPr>
        <p:txBody>
          <a:bodyPr>
            <a:normAutofit/>
          </a:bodyPr>
          <a:lstStyle/>
          <a:p>
            <a:r>
              <a:rPr lang="el-GR" dirty="0"/>
              <a:t>Μαρία Μπέικου ΙΙ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43492" y="1628800"/>
            <a:ext cx="6777317" cy="4536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1949: </a:t>
            </a:r>
            <a:r>
              <a:rPr lang="el-GR" dirty="0"/>
              <a:t>ο ΔΣΕ ηττάται</a:t>
            </a:r>
            <a:endParaRPr lang="en-US" dirty="0"/>
          </a:p>
          <a:p>
            <a:r>
              <a:rPr lang="en-US" dirty="0"/>
              <a:t> 1949-1952: </a:t>
            </a:r>
            <a:r>
              <a:rPr lang="el-GR" dirty="0"/>
              <a:t>Αλβανία – ΕΣΣΔ  (Τασκένδη)</a:t>
            </a:r>
            <a:endParaRPr lang="en-US" dirty="0"/>
          </a:p>
          <a:p>
            <a:r>
              <a:rPr lang="en-US" dirty="0"/>
              <a:t>1952: </a:t>
            </a:r>
            <a:r>
              <a:rPr lang="el-GR" dirty="0"/>
              <a:t>Μόσχα</a:t>
            </a:r>
          </a:p>
          <a:p>
            <a:pPr lvl="1"/>
            <a:r>
              <a:rPr lang="el-GR" dirty="0"/>
              <a:t>Εκφωνήτρια στην ελληνική εκπομπή στο Ράδιο Μόσχα</a:t>
            </a:r>
          </a:p>
          <a:p>
            <a:pPr lvl="1"/>
            <a:r>
              <a:rPr lang="el-GR" dirty="0"/>
              <a:t>Σπουδές στο Ινστιτούτο Κινηματογραφίας – Αντρέι Ταρκόφσκι</a:t>
            </a:r>
            <a:endParaRPr lang="en-US" dirty="0"/>
          </a:p>
          <a:p>
            <a:r>
              <a:rPr lang="en-US" dirty="0"/>
              <a:t>1961: </a:t>
            </a:r>
            <a:r>
              <a:rPr lang="el-GR" dirty="0"/>
              <a:t>ο Γεωργούλας στη Μόσχα ως ανταποκριτής της </a:t>
            </a:r>
            <a:r>
              <a:rPr lang="el-GR" i="1" dirty="0"/>
              <a:t>Αυγής</a:t>
            </a:r>
            <a:r>
              <a:rPr lang="el-GR" dirty="0"/>
              <a:t>. Βρίσκονται μετά από 14 χρόνια</a:t>
            </a:r>
            <a:endParaRPr lang="en-US" dirty="0"/>
          </a:p>
          <a:p>
            <a:r>
              <a:rPr lang="en-US" dirty="0"/>
              <a:t>1987</a:t>
            </a:r>
            <a:r>
              <a:rPr lang="el-GR" dirty="0"/>
              <a:t>: Ο Γεωργούλας πεθαίνει</a:t>
            </a:r>
            <a:r>
              <a:rPr lang="en-US" dirty="0"/>
              <a:t> </a:t>
            </a:r>
            <a:r>
              <a:rPr lang="el-GR" dirty="0"/>
              <a:t>- Η Μαρία επιστρέφει στην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3860578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Η πορεία της μνήμης της Μ.Μ.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43492" y="1556792"/>
            <a:ext cx="7128908" cy="4824536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Συνέντευξη για την Αντίσταση</a:t>
            </a:r>
            <a:r>
              <a:rPr lang="en-US" dirty="0"/>
              <a:t>: </a:t>
            </a:r>
            <a:r>
              <a:rPr lang="el-GR" dirty="0"/>
              <a:t>13.3.</a:t>
            </a:r>
            <a:r>
              <a:rPr lang="en-US" dirty="0"/>
              <a:t>1990</a:t>
            </a:r>
          </a:p>
          <a:p>
            <a:r>
              <a:rPr lang="el-GR" dirty="0"/>
              <a:t>Συνεντεύξεις για τον Εμφύλιο</a:t>
            </a:r>
            <a:r>
              <a:rPr lang="en-US" dirty="0"/>
              <a:t>: 1995</a:t>
            </a:r>
            <a:r>
              <a:rPr lang="el-GR" dirty="0"/>
              <a:t>: </a:t>
            </a:r>
            <a:r>
              <a:rPr lang="en-US" dirty="0"/>
              <a:t>28</a:t>
            </a:r>
            <a:r>
              <a:rPr lang="el-GR" dirty="0"/>
              <a:t>/</a:t>
            </a:r>
            <a:r>
              <a:rPr lang="en-US" dirty="0"/>
              <a:t>6, 3</a:t>
            </a:r>
            <a:r>
              <a:rPr lang="el-GR" dirty="0"/>
              <a:t>/</a:t>
            </a:r>
            <a:r>
              <a:rPr lang="en-US" dirty="0"/>
              <a:t>7 </a:t>
            </a:r>
            <a:r>
              <a:rPr lang="el-GR" dirty="0"/>
              <a:t>και</a:t>
            </a:r>
            <a:r>
              <a:rPr lang="en-US" dirty="0"/>
              <a:t> 26</a:t>
            </a:r>
            <a:r>
              <a:rPr lang="el-GR" dirty="0"/>
              <a:t>/</a:t>
            </a:r>
            <a:r>
              <a:rPr lang="en-US" dirty="0"/>
              <a:t>10.</a:t>
            </a:r>
          </a:p>
          <a:p>
            <a:r>
              <a:rPr lang="en-US" dirty="0"/>
              <a:t>1996:</a:t>
            </a:r>
            <a:r>
              <a:rPr lang="el-GR" dirty="0"/>
              <a:t> η ΜΜ προσπαθεί να σώσει το Αρχείο του Γεωργούλα και ‘ανακαλύπτουμε’ ότι στον ΔΣΕ κρατούσε ημερολόγιο</a:t>
            </a:r>
          </a:p>
          <a:p>
            <a:pPr lvl="1"/>
            <a:r>
              <a:rPr lang="el-GR" dirty="0"/>
              <a:t>είχε συνείδηση της σημασίας των γεγονότων που ζούσε</a:t>
            </a:r>
          </a:p>
          <a:p>
            <a:pPr lvl="1"/>
            <a:r>
              <a:rPr lang="el-GR" dirty="0"/>
              <a:t>Το είχε ξεχάσει </a:t>
            </a:r>
            <a:endParaRPr lang="en-US" dirty="0"/>
          </a:p>
          <a:p>
            <a:r>
              <a:rPr lang="en-US" dirty="0"/>
              <a:t>2001: </a:t>
            </a:r>
            <a:r>
              <a:rPr lang="el-GR" dirty="0"/>
              <a:t>αποφασίζει να εκδώσει τη μαρτυρία της</a:t>
            </a:r>
            <a:endParaRPr lang="en-US" dirty="0"/>
          </a:p>
          <a:p>
            <a:r>
              <a:rPr lang="en-US" dirty="0"/>
              <a:t>2010: </a:t>
            </a:r>
            <a:r>
              <a:rPr lang="el-GR" dirty="0"/>
              <a:t>εκδόθηκε</a:t>
            </a:r>
          </a:p>
          <a:p>
            <a:r>
              <a:rPr lang="el-GR" dirty="0"/>
              <a:t>2011: πέθανε</a:t>
            </a:r>
          </a:p>
          <a:p>
            <a:pPr marL="0" indent="0" algn="ctr">
              <a:buNone/>
            </a:pPr>
            <a:r>
              <a:rPr lang="el-GR" dirty="0"/>
              <a:t>«γιατί τώρα;»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348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835" y="332656"/>
            <a:ext cx="371233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80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F39FAE-9B60-4F1D-8EF2-41CF4D50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224136"/>
          </a:xfrm>
        </p:spPr>
        <p:txBody>
          <a:bodyPr/>
          <a:lstStyle/>
          <a:p>
            <a:pPr algn="ctr"/>
            <a:r>
              <a:rPr lang="el-GR" dirty="0"/>
              <a:t>Μαρτυρίες - Ταυτότητες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093637-E17D-483C-92A5-2A77CACA777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41721" y="2974694"/>
            <a:ext cx="3419856" cy="2974586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Στελέχη </a:t>
            </a:r>
          </a:p>
          <a:p>
            <a:r>
              <a:rPr lang="el-GR" dirty="0"/>
              <a:t>Όσοι/</a:t>
            </a:r>
            <a:r>
              <a:rPr lang="el-GR" dirty="0" err="1"/>
              <a:t>ες</a:t>
            </a:r>
            <a:r>
              <a:rPr lang="el-GR" dirty="0"/>
              <a:t> συνέχισαν την πολιτική δραστηριότητα τους</a:t>
            </a:r>
          </a:p>
          <a:p>
            <a:r>
              <a:rPr lang="el-GR" dirty="0"/>
              <a:t>Γραμματιζούμενοι</a:t>
            </a:r>
          </a:p>
          <a:p>
            <a:r>
              <a:rPr lang="el-GR" dirty="0"/>
              <a:t>Αθηναίοι ή κάτοικοι Αθηνών</a:t>
            </a:r>
          </a:p>
          <a:p>
            <a:r>
              <a:rPr lang="el-GR" dirty="0"/>
              <a:t>Μη δηλωσίες </a:t>
            </a:r>
          </a:p>
          <a:p>
            <a:r>
              <a:rPr lang="el-GR" dirty="0"/>
              <a:t>Επιστρατευμένοι/</a:t>
            </a:r>
            <a:r>
              <a:rPr lang="el-GR" dirty="0" err="1"/>
              <a:t>ες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B6FDFE4-A186-4AB1-BF55-145A39677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902578"/>
          </a:xfrm>
        </p:spPr>
        <p:txBody>
          <a:bodyPr>
            <a:normAutofit/>
          </a:bodyPr>
          <a:lstStyle/>
          <a:p>
            <a:r>
              <a:rPr lang="el-GR" dirty="0"/>
              <a:t>Απλά μέλη</a:t>
            </a:r>
          </a:p>
          <a:p>
            <a:r>
              <a:rPr lang="el-GR" dirty="0"/>
              <a:t>Μη εκπαιδευμένοι</a:t>
            </a:r>
          </a:p>
          <a:p>
            <a:r>
              <a:rPr lang="el-GR" dirty="0"/>
              <a:t>Δηλωσίες</a:t>
            </a:r>
          </a:p>
          <a:p>
            <a:r>
              <a:rPr lang="el-GR" dirty="0"/>
              <a:t>Επαρχιώτες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07CB38-D8B1-42F6-9604-5297AFF272E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sz="2800" b="1" dirty="0"/>
              <a:t>Ποιοι γράφουν μαρτυρίες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C6B21C-8983-4F87-A3B9-CFCDAC1FE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800" b="1" dirty="0"/>
              <a:t>Ποιοι δεν γράφουν μαρτυρίες</a:t>
            </a:r>
          </a:p>
        </p:txBody>
      </p:sp>
    </p:spTree>
    <p:extLst>
      <p:ext uri="{BB962C8B-B14F-4D97-AF65-F5344CB8AC3E}">
        <p14:creationId xmlns:p14="http://schemas.microsoft.com/office/powerpoint/2010/main" val="2282166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Η μνήμη</a:t>
            </a:r>
            <a:br>
              <a:rPr lang="el-GR" dirty="0"/>
            </a:br>
            <a:r>
              <a:rPr lang="el-GR" dirty="0"/>
              <a:t>Η έκδοση των μαρτυριών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43608" y="2132856"/>
            <a:ext cx="6777317" cy="377178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1974: </a:t>
            </a:r>
            <a:r>
              <a:rPr lang="el-GR" dirty="0"/>
              <a:t>Μεταπολίτευση, η 3</a:t>
            </a:r>
            <a:r>
              <a:rPr lang="el-GR" baseline="30000" dirty="0"/>
              <a:t>η</a:t>
            </a:r>
            <a:r>
              <a:rPr lang="el-GR" dirty="0"/>
              <a:t> Ελληνική Δημοκρατία</a:t>
            </a:r>
            <a:endParaRPr lang="en-US" dirty="0"/>
          </a:p>
          <a:p>
            <a:pPr lvl="1"/>
            <a:r>
              <a:rPr lang="el-GR" dirty="0"/>
              <a:t>Οι εξόριστες αρχίζουν να εκδίδουν τις αναμνήσεις τους, αναφερόμενες μόνο στην Αντίσταση (1941-1944)</a:t>
            </a:r>
            <a:endParaRPr lang="en-US" dirty="0"/>
          </a:p>
          <a:p>
            <a:pPr>
              <a:buNone/>
            </a:pPr>
            <a:r>
              <a:rPr lang="en-US" dirty="0"/>
              <a:t>1982: </a:t>
            </a:r>
            <a:r>
              <a:rPr lang="el-GR" dirty="0"/>
              <a:t>η </a:t>
            </a:r>
            <a:r>
              <a:rPr lang="el-GR" dirty="0" err="1"/>
              <a:t>ΕΑΜική</a:t>
            </a:r>
            <a:r>
              <a:rPr lang="el-GR" dirty="0"/>
              <a:t> αντίσταση ονομάζεται Εθνική </a:t>
            </a:r>
            <a:endParaRPr lang="en-US" dirty="0"/>
          </a:p>
          <a:p>
            <a:pPr lvl="1"/>
            <a:r>
              <a:rPr lang="el-GR" dirty="0"/>
              <a:t>Οι φυλακισμένες αρχίζουν να εκδίδουν τις μαρτυρίες τους, χωρίς αναφορά στον εμφύλιο</a:t>
            </a:r>
            <a:endParaRPr lang="en-US" dirty="0"/>
          </a:p>
          <a:p>
            <a:pPr>
              <a:buNone/>
            </a:pPr>
            <a:r>
              <a:rPr lang="en-US" dirty="0"/>
              <a:t>1989: </a:t>
            </a:r>
            <a:r>
              <a:rPr lang="el-GR" dirty="0"/>
              <a:t>το τέλος του Ψυχρού Πολέμου – ο εμφύλιος παύει να είναι θέμα  ταμπού</a:t>
            </a:r>
            <a:endParaRPr lang="en-US" dirty="0"/>
          </a:p>
          <a:p>
            <a:pPr lvl="1"/>
            <a:r>
              <a:rPr lang="el-GR" dirty="0"/>
              <a:t>Οι μαχήτριες του ΔΣΕ αρχίζουν να εκδίδουν τις μαρτυρίες τους στα μέσα της δεκαετίας του </a:t>
            </a:r>
            <a:r>
              <a:rPr lang="en-US" dirty="0"/>
              <a:t>1990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779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5EA09E-85CE-41CC-B227-8FD666D3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Οι κοινωνικές αλλαγές και οι  ιστοριογραφικές αλλαγές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C9BFE9-E01E-4EBE-8633-A65E05EBEE9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6864" cy="4608512"/>
          </a:xfrm>
        </p:spPr>
        <p:txBody>
          <a:bodyPr>
            <a:noAutofit/>
          </a:bodyPr>
          <a:lstStyle/>
          <a:p>
            <a:r>
              <a:rPr lang="el-GR" sz="2400" dirty="0"/>
              <a:t>Οι αλλαγές μετά τα μέσα του 20</a:t>
            </a:r>
            <a:r>
              <a:rPr lang="el-GR" sz="2400" baseline="30000" dirty="0"/>
              <a:t>ου</a:t>
            </a:r>
            <a:r>
              <a:rPr lang="el-GR" sz="2400" dirty="0"/>
              <a:t> αι. </a:t>
            </a:r>
          </a:p>
          <a:p>
            <a:pPr lvl="1"/>
            <a:r>
              <a:rPr lang="el-GR" sz="2400" dirty="0"/>
              <a:t>Β΄ Παγκόσμιος Πόλεμος (1939-1945) - Αντιαποικιακά κινήματα </a:t>
            </a:r>
          </a:p>
          <a:p>
            <a:r>
              <a:rPr lang="el-GR" sz="2400" dirty="0"/>
              <a:t>Νέα ερωτήματα - Νέα ιστορικά υποκείμενα  </a:t>
            </a:r>
          </a:p>
          <a:p>
            <a:pPr lvl="1"/>
            <a:r>
              <a:rPr lang="el-GR" sz="2400" dirty="0"/>
              <a:t>Ποιοι κρατούν αρχεία;</a:t>
            </a:r>
          </a:p>
          <a:p>
            <a:pPr lvl="1"/>
            <a:r>
              <a:rPr lang="el-GR" sz="2400" dirty="0"/>
              <a:t>Ποιο είναι το αντικείμενο της Ιστορίας; </a:t>
            </a:r>
          </a:p>
          <a:p>
            <a:pPr lvl="2"/>
            <a:r>
              <a:rPr lang="el-GR" sz="2400" dirty="0"/>
              <a:t>Κοινωνική ιστορία: οι ‘απλοί’ άνθρωποι στα ‘μεγάλα’ γεγονότα</a:t>
            </a:r>
          </a:p>
          <a:p>
            <a:pPr lvl="2"/>
            <a:r>
              <a:rPr lang="el-GR" sz="2400" dirty="0"/>
              <a:t>Προφορική ιστορία: η ιστορία των ‘αφανών’</a:t>
            </a:r>
          </a:p>
          <a:p>
            <a:pPr lvl="3"/>
            <a:r>
              <a:rPr lang="el-GR" sz="2400" dirty="0"/>
              <a:t>Οι σπουδές μνήμης</a:t>
            </a:r>
          </a:p>
          <a:p>
            <a:pPr lvl="2"/>
            <a:r>
              <a:rPr lang="el-GR" sz="2400" dirty="0"/>
              <a:t>Πολιτισμική ιστορία – Ταυτότητες </a:t>
            </a:r>
          </a:p>
        </p:txBody>
      </p:sp>
    </p:spTree>
    <p:extLst>
      <p:ext uri="{BB962C8B-B14F-4D97-AF65-F5344CB8AC3E}">
        <p14:creationId xmlns:p14="http://schemas.microsoft.com/office/powerpoint/2010/main" val="145012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92ECA7-BE11-48BE-802B-1FEC93B9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Η διαπίστωση και τα ερωτήματα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85B9F5-A3F7-40E2-AF3F-C231B2D6A3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556792"/>
            <a:ext cx="6777317" cy="5112568"/>
          </a:xfrm>
        </p:spPr>
        <p:txBody>
          <a:bodyPr>
            <a:normAutofit fontScale="32500" lnSpcReduction="20000"/>
          </a:bodyPr>
          <a:lstStyle/>
          <a:p>
            <a:r>
              <a:rPr lang="el-GR" sz="7400" dirty="0"/>
              <a:t>Η διαπίστωση </a:t>
            </a:r>
          </a:p>
          <a:p>
            <a:pPr lvl="1"/>
            <a:r>
              <a:rPr lang="el-GR" sz="7400" dirty="0"/>
              <a:t>Η ιστορία μέχρι τώρα έχει ερευνηθεί και έχει γραφτεί με βάση ένα </a:t>
            </a:r>
            <a:r>
              <a:rPr lang="el-GR" sz="7400" dirty="0" err="1"/>
              <a:t>ανδροκεντρικό</a:t>
            </a:r>
            <a:r>
              <a:rPr lang="el-GR" sz="7400" dirty="0"/>
              <a:t> πλαίσιο αναφοράς, το οποίο δεν ήταν τίποτα άλλο παρά η αντανάκλαση της δεδομένης κοινωνίας </a:t>
            </a:r>
          </a:p>
          <a:p>
            <a:pPr lvl="1"/>
            <a:r>
              <a:rPr lang="el-GR" sz="7400" dirty="0"/>
              <a:t>Η θεώρηση της ιστορίας γινόταν με ανδρικούς όρους / οπτική</a:t>
            </a:r>
          </a:p>
          <a:p>
            <a:r>
              <a:rPr lang="el-GR" sz="7400" dirty="0"/>
              <a:t>Τα ερωτήματα</a:t>
            </a:r>
          </a:p>
          <a:p>
            <a:pPr lvl="1"/>
            <a:r>
              <a:rPr lang="el-GR" sz="7400" dirty="0"/>
              <a:t>Μπορεί το παρελθόν να οριστεί </a:t>
            </a:r>
            <a:r>
              <a:rPr lang="el-GR" sz="7400" dirty="0" err="1"/>
              <a:t>έμφυλα</a:t>
            </a:r>
            <a:r>
              <a:rPr lang="el-GR" sz="7400" dirty="0"/>
              <a:t>;</a:t>
            </a:r>
          </a:p>
          <a:p>
            <a:pPr lvl="1"/>
            <a:r>
              <a:rPr lang="el-GR" sz="7400" dirty="0"/>
              <a:t>Μπορεί η ιστορία των γυναικών να αποτελέσει ένα ξεχωριστό πεδίο της ιστορικής έρευνας;</a:t>
            </a:r>
          </a:p>
          <a:p>
            <a:pPr lvl="1"/>
            <a:r>
              <a:rPr lang="el-GR" sz="7400" dirty="0"/>
              <a:t>Ποιο μπορεί να είναι το νόημα και το περιεχόμενο του όρου γυναικεία ιστορία;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78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Ιστορία των γυναικών</a:t>
            </a:r>
            <a:br>
              <a:rPr lang="el-GR" dirty="0"/>
            </a:br>
            <a:r>
              <a:rPr lang="el-GR" dirty="0"/>
              <a:t>Ιστορία του φύλου</a:t>
            </a:r>
          </a:p>
        </p:txBody>
      </p:sp>
    </p:spTree>
    <p:extLst>
      <p:ext uri="{BB962C8B-B14F-4D97-AF65-F5344CB8AC3E}">
        <p14:creationId xmlns:p14="http://schemas.microsoft.com/office/powerpoint/2010/main" val="393488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3DBD78-C392-4FA0-A839-40897F3C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Από τη γυναικεία ιστορία </a:t>
            </a:r>
            <a:br>
              <a:rPr lang="el-GR" dirty="0"/>
            </a:br>
            <a:r>
              <a:rPr lang="el-GR" dirty="0"/>
              <a:t>στην ιστορία του φύλου Ι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F00056-2E68-462F-A427-1C628FE08F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3492" y="1772816"/>
            <a:ext cx="7272924" cy="424847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1949: Σιμόν Ντε </a:t>
            </a:r>
            <a:r>
              <a:rPr lang="el-GR" dirty="0" err="1"/>
              <a:t>Μποβουάρ</a:t>
            </a:r>
            <a:r>
              <a:rPr lang="el-GR" dirty="0"/>
              <a:t>, </a:t>
            </a:r>
            <a:r>
              <a:rPr lang="el-GR" i="1" dirty="0"/>
              <a:t>Το Δεύτερο Φύλο</a:t>
            </a:r>
            <a:endParaRPr lang="el-GR" dirty="0"/>
          </a:p>
          <a:p>
            <a:r>
              <a:rPr lang="el-GR" dirty="0"/>
              <a:t>1968: η ιστορία αναφέρεται σε άντρες λευκούς, αστούς και μορφωμένους</a:t>
            </a:r>
            <a:r>
              <a:rPr lang="en-US" dirty="0"/>
              <a:t>. </a:t>
            </a:r>
            <a:endParaRPr lang="el-GR" dirty="0"/>
          </a:p>
          <a:p>
            <a:r>
              <a:rPr lang="el-GR" dirty="0"/>
              <a:t>Η ιστορία των γυναικών</a:t>
            </a:r>
          </a:p>
          <a:p>
            <a:pPr lvl="1"/>
            <a:r>
              <a:rPr lang="el-GR" dirty="0"/>
              <a:t>Ανάδειξη των ‘σπουδαίων’ γυναικών</a:t>
            </a:r>
          </a:p>
          <a:p>
            <a:pPr lvl="1"/>
            <a:r>
              <a:rPr lang="en-US" dirty="0"/>
              <a:t>A</a:t>
            </a:r>
            <a:r>
              <a:rPr lang="el-GR" dirty="0" err="1"/>
              <a:t>νάδειξη</a:t>
            </a:r>
            <a:r>
              <a:rPr lang="el-GR" dirty="0"/>
              <a:t> των γυναικείων αγώνων (π.χ. ψήφος) </a:t>
            </a:r>
            <a:endParaRPr lang="en-US" dirty="0"/>
          </a:p>
          <a:p>
            <a:pPr lvl="1"/>
            <a:r>
              <a:rPr lang="el-GR" dirty="0"/>
              <a:t>Ανάδειξη της γυναικείας κοινωνικής συνεισφοράς (π.χ. φιλανθρωπία, συμμετοχή στους πολέμους)</a:t>
            </a:r>
          </a:p>
          <a:p>
            <a:pPr lvl="1"/>
            <a:r>
              <a:rPr lang="el-GR" dirty="0"/>
              <a:t>Οι ‘καθημερινές’ γυναίκες στο ιστορικό προσκήνιο (π.χ. οι εργάτριες, οι </a:t>
            </a:r>
            <a:r>
              <a:rPr lang="el-GR" dirty="0" err="1"/>
              <a:t>μάνες</a:t>
            </a:r>
            <a:r>
              <a:rPr lang="el-GR" dirty="0"/>
              <a:t>, οι νοικοκυρές)</a:t>
            </a:r>
          </a:p>
          <a:p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016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Μάννα του Στρατιώτη</a:t>
            </a:r>
          </a:p>
        </p:txBody>
      </p:sp>
      <p:pic>
        <p:nvPicPr>
          <p:cNvPr id="1026" name="Picture 2" descr="C:\Users\ME\Documents\Εμφύλιος - Γυναίκες\Μάνες Στρατιώτη\MELA 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65" y="1600200"/>
            <a:ext cx="302601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01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627</TotalTime>
  <Words>1713</Words>
  <Application>Microsoft Office PowerPoint</Application>
  <PresentationFormat>Προβολή στην οθόνη (4:3)</PresentationFormat>
  <Paragraphs>194</Paragraphs>
  <Slides>48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4" baseType="lpstr">
      <vt:lpstr>Arial</vt:lpstr>
      <vt:lpstr>Calibri</vt:lpstr>
      <vt:lpstr>Tw Cen MT</vt:lpstr>
      <vt:lpstr>Wingdings</vt:lpstr>
      <vt:lpstr>Wingdings 2</vt:lpstr>
      <vt:lpstr>Διάμεσος</vt:lpstr>
      <vt:lpstr>ΤΟ ΦΥΛΟ ΣΤΗΝ ΙΣΤΟΡΙΑ </vt:lpstr>
      <vt:lpstr>Η μνήμη</vt:lpstr>
      <vt:lpstr>Η ιστορία</vt:lpstr>
      <vt:lpstr>Η αναγκαιότητα της Ιστορίας</vt:lpstr>
      <vt:lpstr>Οι κοινωνικές αλλαγές και οι  ιστοριογραφικές αλλαγές</vt:lpstr>
      <vt:lpstr>Η διαπίστωση και τα ερωτήματα</vt:lpstr>
      <vt:lpstr>Ιστορία των γυναικών Ιστορία του φύλου</vt:lpstr>
      <vt:lpstr>Από τη γυναικεία ιστορία  στην ιστορία του φύλου Ι </vt:lpstr>
      <vt:lpstr>Η Μάννα του Στρατιώτη</vt:lpstr>
      <vt:lpstr>Από τη γυναικεία ιστορία  στην ιστορία του φύλου ΙΙ</vt:lpstr>
      <vt:lpstr>Από τη γυναικεία ιστορία  στην ιστορία του φύλου ΙΙΙ</vt:lpstr>
      <vt:lpstr>Προβλήματα έρευνας &amp; συγγραφής: οι πηγές</vt:lpstr>
      <vt:lpstr>Τι να κάνουμε;</vt:lpstr>
      <vt:lpstr>Η προφορική ιστορία - μνήμη</vt:lpstr>
      <vt:lpstr>Προφορική Ιστορία Ένα νέο είδος ιστορίας;</vt:lpstr>
      <vt:lpstr>Η αξιοπιστία των πηγών</vt:lpstr>
      <vt:lpstr>Προφορική Ιστορία: μια πιο δημοκρατική Ιστορία</vt:lpstr>
      <vt:lpstr>Τα θετικά μιας συνέντευξης</vt:lpstr>
      <vt:lpstr>Μια προφορική μαρτυρία</vt:lpstr>
      <vt:lpstr>Παραδείγματα  από τη δεκαετία 1940</vt:lpstr>
      <vt:lpstr>Τα αρχεία</vt:lpstr>
      <vt:lpstr>Μαζεύοντας στοιχεία «σπυρί –σπυρί»</vt:lpstr>
      <vt:lpstr>Αμφισβητώντας τα δεδομένα</vt:lpstr>
      <vt:lpstr>Visual History</vt:lpstr>
      <vt:lpstr>Οι γυναίκες στην Αντίσταση</vt:lpstr>
      <vt:lpstr>Οι γυναίκες στην Αντίσταση</vt:lpstr>
      <vt:lpstr>Οι γυναίκες στην Αντίσταση</vt:lpstr>
      <vt:lpstr>Οι γυναίκες στην Αντίσταση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Έμφυλη ιστορία και μνήμη</vt:lpstr>
      <vt:lpstr>Παρουσίαση του PowerPoint</vt:lpstr>
      <vt:lpstr>Μαρία Φέρλα - Μπέικου  (1925 – 2011)</vt:lpstr>
      <vt:lpstr>Παρουσίαση του PowerPoint</vt:lpstr>
      <vt:lpstr>Μαρία Μπέικου ΙΙ</vt:lpstr>
      <vt:lpstr>Η πορεία της μνήμης της Μ.Μ.</vt:lpstr>
      <vt:lpstr>Παρουσίαση του PowerPoint</vt:lpstr>
      <vt:lpstr>Μαρτυρίες - Ταυτότητες</vt:lpstr>
      <vt:lpstr>Η μνήμη Η έκδοση των μαρτυριών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ΦΥΛΟ στην ΙστοΡΙα</dc:title>
  <dc:creator>ME</dc:creator>
  <cp:lastModifiedBy>maria Stratigaki</cp:lastModifiedBy>
  <cp:revision>28</cp:revision>
  <dcterms:created xsi:type="dcterms:W3CDTF">2021-05-26T15:57:06Z</dcterms:created>
  <dcterms:modified xsi:type="dcterms:W3CDTF">2022-05-07T01:42:01Z</dcterms:modified>
</cp:coreProperties>
</file>