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2"/>
  </p:notesMasterIdLst>
  <p:handoutMasterIdLst>
    <p:handoutMasterId r:id="rId13"/>
  </p:handoutMasterIdLst>
  <p:sldIdLst>
    <p:sldId id="281" r:id="rId5"/>
    <p:sldId id="283" r:id="rId6"/>
    <p:sldId id="289" r:id="rId7"/>
    <p:sldId id="284" r:id="rId8"/>
    <p:sldId id="285" r:id="rId9"/>
    <p:sldId id="287" r:id="rId10"/>
    <p:sldId id="28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879" autoAdjust="0"/>
  </p:normalViewPr>
  <p:slideViewPr>
    <p:cSldViewPr snapToGrid="0">
      <p:cViewPr varScale="1">
        <p:scale>
          <a:sx n="100" d="100"/>
          <a:sy n="100" d="100"/>
        </p:scale>
        <p:origin x="96" y="192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29E22-3D7E-4ABE-8A12-F7E83423CB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F035753-CFBE-4647-98D0-AC8F3DDC5E7D}">
      <dgm:prSet/>
      <dgm:spPr/>
      <dgm:t>
        <a:bodyPr/>
        <a:lstStyle/>
        <a:p>
          <a:pPr>
            <a:defRPr cap="all"/>
          </a:pPr>
          <a:r>
            <a:rPr lang="en-US" b="0" i="0" baseline="0"/>
            <a:t>The importance of a term </a:t>
          </a:r>
          <a:r>
            <a:rPr lang="en-US" b="1" i="0" baseline="0"/>
            <a:t>is high</a:t>
          </a:r>
          <a:r>
            <a:rPr lang="en-US" b="0" i="0" baseline="0"/>
            <a:t> when it occurs a lot in a given document and rarely in others. </a:t>
          </a:r>
          <a:endParaRPr lang="en-US"/>
        </a:p>
      </dgm:t>
    </dgm:pt>
    <dgm:pt modelId="{C7FF7E71-3290-4F21-B421-3EB7844B0AAE}" type="parTrans" cxnId="{C4364970-CDFE-428B-A36E-2EFF75E9F74A}">
      <dgm:prSet/>
      <dgm:spPr/>
      <dgm:t>
        <a:bodyPr/>
        <a:lstStyle/>
        <a:p>
          <a:endParaRPr lang="en-US"/>
        </a:p>
      </dgm:t>
    </dgm:pt>
    <dgm:pt modelId="{00AD84E9-C477-4BA3-A512-A76778B15749}" type="sibTrans" cxnId="{C4364970-CDFE-428B-A36E-2EFF75E9F74A}">
      <dgm:prSet/>
      <dgm:spPr/>
      <dgm:t>
        <a:bodyPr/>
        <a:lstStyle/>
        <a:p>
          <a:endParaRPr lang="en-US"/>
        </a:p>
      </dgm:t>
    </dgm:pt>
    <dgm:pt modelId="{13F3147B-D27A-49F7-A138-10DD75DCDB42}">
      <dgm:prSet/>
      <dgm:spPr/>
      <dgm:t>
        <a:bodyPr/>
        <a:lstStyle/>
        <a:p>
          <a:pPr>
            <a:defRPr cap="all"/>
          </a:pPr>
          <a:r>
            <a:rPr lang="en-US" b="0" i="0" baseline="0"/>
            <a:t>In short, commonality within a document measured by TF is balanced by rarity between documents measured by IDF. </a:t>
          </a:r>
          <a:endParaRPr lang="en-US"/>
        </a:p>
      </dgm:t>
    </dgm:pt>
    <dgm:pt modelId="{73FF99BC-2732-4FA2-A650-BE1AA5517EC3}" type="parTrans" cxnId="{DFEF68A9-4A0D-45D0-8522-EFD1B1873101}">
      <dgm:prSet/>
      <dgm:spPr/>
      <dgm:t>
        <a:bodyPr/>
        <a:lstStyle/>
        <a:p>
          <a:endParaRPr lang="en-US"/>
        </a:p>
      </dgm:t>
    </dgm:pt>
    <dgm:pt modelId="{6F8EA86C-2377-4B02-B0F4-8A3ECE93A10E}" type="sibTrans" cxnId="{DFEF68A9-4A0D-45D0-8522-EFD1B1873101}">
      <dgm:prSet/>
      <dgm:spPr/>
      <dgm:t>
        <a:bodyPr/>
        <a:lstStyle/>
        <a:p>
          <a:endParaRPr lang="en-US"/>
        </a:p>
      </dgm:t>
    </dgm:pt>
    <dgm:pt modelId="{DE31D0BC-B3E7-44C8-BA6E-ED1354BDFF04}">
      <dgm:prSet/>
      <dgm:spPr/>
      <dgm:t>
        <a:bodyPr/>
        <a:lstStyle/>
        <a:p>
          <a:pPr>
            <a:defRPr cap="all"/>
          </a:pPr>
          <a:r>
            <a:rPr lang="en-US" b="0" i="0" baseline="0"/>
            <a:t>The resulting TF-IDF score reflects </a:t>
          </a:r>
          <a:r>
            <a:rPr lang="en-US" b="1" i="0" baseline="0"/>
            <a:t>the importance of a term for a document </a:t>
          </a:r>
          <a:r>
            <a:rPr lang="en-US" b="0" i="0" baseline="0"/>
            <a:t>in the corpus.</a:t>
          </a:r>
          <a:endParaRPr lang="en-US"/>
        </a:p>
      </dgm:t>
    </dgm:pt>
    <dgm:pt modelId="{D286D8A4-3AFB-4777-BCDC-711E7FC2E430}" type="parTrans" cxnId="{A7A25841-5E36-49E4-921A-445E29D6C30E}">
      <dgm:prSet/>
      <dgm:spPr/>
      <dgm:t>
        <a:bodyPr/>
        <a:lstStyle/>
        <a:p>
          <a:endParaRPr lang="en-US"/>
        </a:p>
      </dgm:t>
    </dgm:pt>
    <dgm:pt modelId="{0F94F5DA-A19C-490E-ACDC-7EB52D9823B3}" type="sibTrans" cxnId="{A7A25841-5E36-49E4-921A-445E29D6C30E}">
      <dgm:prSet/>
      <dgm:spPr/>
      <dgm:t>
        <a:bodyPr/>
        <a:lstStyle/>
        <a:p>
          <a:endParaRPr lang="en-US"/>
        </a:p>
      </dgm:t>
    </dgm:pt>
    <dgm:pt modelId="{66605D0C-EEB9-4E6D-A7C7-DBA8AD6F968F}">
      <dgm:prSet/>
      <dgm:spPr/>
      <dgm:t>
        <a:bodyPr/>
        <a:lstStyle/>
        <a:p>
          <a:pPr>
            <a:defRPr cap="all"/>
          </a:pPr>
          <a:r>
            <a:rPr lang="en-US" b="0" i="0" baseline="0"/>
            <a:t>TF-IDF is useful in many natural language processing applications. </a:t>
          </a:r>
          <a:endParaRPr lang="en-US"/>
        </a:p>
      </dgm:t>
    </dgm:pt>
    <dgm:pt modelId="{A3B17493-CB6A-482C-A2C6-37AE881327CB}" type="parTrans" cxnId="{436D6463-D258-41D0-B372-CB18C569C591}">
      <dgm:prSet/>
      <dgm:spPr/>
      <dgm:t>
        <a:bodyPr/>
        <a:lstStyle/>
        <a:p>
          <a:endParaRPr lang="en-US"/>
        </a:p>
      </dgm:t>
    </dgm:pt>
    <dgm:pt modelId="{1494F8DC-621F-4D2D-B038-1EDB4C4EDE03}" type="sibTrans" cxnId="{436D6463-D258-41D0-B372-CB18C569C591}">
      <dgm:prSet/>
      <dgm:spPr/>
      <dgm:t>
        <a:bodyPr/>
        <a:lstStyle/>
        <a:p>
          <a:endParaRPr lang="en-US"/>
        </a:p>
      </dgm:t>
    </dgm:pt>
    <dgm:pt modelId="{593B4A29-7F4E-4017-A294-EA583CA06A85}">
      <dgm:prSet/>
      <dgm:spPr/>
      <dgm:t>
        <a:bodyPr/>
        <a:lstStyle/>
        <a:p>
          <a:pPr>
            <a:defRPr cap="all"/>
          </a:pPr>
          <a:r>
            <a:rPr lang="en-US" b="0" i="0" baseline="0"/>
            <a:t>For example, Search Engines use TF-IDF to rank the relevance of a document for a query. TF-IDF is also employed in text classification, text summarization, and topic modeling.</a:t>
          </a:r>
          <a:endParaRPr lang="en-US"/>
        </a:p>
      </dgm:t>
    </dgm:pt>
    <dgm:pt modelId="{F70CBC8E-053B-447F-9C66-EBEDF602919B}" type="parTrans" cxnId="{38AEA9A5-47FF-4366-A3BF-75F48AE64230}">
      <dgm:prSet/>
      <dgm:spPr/>
      <dgm:t>
        <a:bodyPr/>
        <a:lstStyle/>
        <a:p>
          <a:endParaRPr lang="en-US"/>
        </a:p>
      </dgm:t>
    </dgm:pt>
    <dgm:pt modelId="{FCB42C78-9447-4B0B-8030-B018AD6153F0}" type="sibTrans" cxnId="{38AEA9A5-47FF-4366-A3BF-75F48AE64230}">
      <dgm:prSet/>
      <dgm:spPr/>
      <dgm:t>
        <a:bodyPr/>
        <a:lstStyle/>
        <a:p>
          <a:endParaRPr lang="en-US"/>
        </a:p>
      </dgm:t>
    </dgm:pt>
    <dgm:pt modelId="{A9D5AFBF-9BB0-498E-9504-EE4EA7CDAEF6}" type="pres">
      <dgm:prSet presAssocID="{D1029E22-3D7E-4ABE-8A12-F7E83423CB2B}" presName="root" presStyleCnt="0">
        <dgm:presLayoutVars>
          <dgm:dir/>
          <dgm:resizeHandles val="exact"/>
        </dgm:presLayoutVars>
      </dgm:prSet>
      <dgm:spPr/>
    </dgm:pt>
    <dgm:pt modelId="{2DBA8CE0-CA18-42C4-BC1D-42A0934DF606}" type="pres">
      <dgm:prSet presAssocID="{3F035753-CFBE-4647-98D0-AC8F3DDC5E7D}" presName="compNode" presStyleCnt="0"/>
      <dgm:spPr/>
    </dgm:pt>
    <dgm:pt modelId="{5418CC0A-4CF1-475F-9DFB-87B90BC19DD4}" type="pres">
      <dgm:prSet presAssocID="{3F035753-CFBE-4647-98D0-AC8F3DDC5E7D}" presName="iconBgRect" presStyleLbl="bgShp" presStyleIdx="0" presStyleCnt="5"/>
      <dgm:spPr/>
    </dgm:pt>
    <dgm:pt modelId="{6F1B8570-F3E6-4490-ACC7-A63A067DDDD6}" type="pres">
      <dgm:prSet presAssocID="{3F035753-CFBE-4647-98D0-AC8F3DDC5E7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E56C4A7-CAFE-42C5-8907-FD30AC21DD36}" type="pres">
      <dgm:prSet presAssocID="{3F035753-CFBE-4647-98D0-AC8F3DDC5E7D}" presName="spaceRect" presStyleCnt="0"/>
      <dgm:spPr/>
    </dgm:pt>
    <dgm:pt modelId="{69D28D85-29F7-4953-9FE1-BBADC5A55ED8}" type="pres">
      <dgm:prSet presAssocID="{3F035753-CFBE-4647-98D0-AC8F3DDC5E7D}" presName="textRect" presStyleLbl="revTx" presStyleIdx="0" presStyleCnt="5">
        <dgm:presLayoutVars>
          <dgm:chMax val="1"/>
          <dgm:chPref val="1"/>
        </dgm:presLayoutVars>
      </dgm:prSet>
      <dgm:spPr/>
    </dgm:pt>
    <dgm:pt modelId="{9527CEFA-C8B4-4AB3-8E29-955EE4F39248}" type="pres">
      <dgm:prSet presAssocID="{00AD84E9-C477-4BA3-A512-A76778B15749}" presName="sibTrans" presStyleCnt="0"/>
      <dgm:spPr/>
    </dgm:pt>
    <dgm:pt modelId="{865E7444-7D08-455C-947F-699DDD6DF4A5}" type="pres">
      <dgm:prSet presAssocID="{13F3147B-D27A-49F7-A138-10DD75DCDB42}" presName="compNode" presStyleCnt="0"/>
      <dgm:spPr/>
    </dgm:pt>
    <dgm:pt modelId="{9A6B352C-5217-4978-8681-86310E350C77}" type="pres">
      <dgm:prSet presAssocID="{13F3147B-D27A-49F7-A138-10DD75DCDB42}" presName="iconBgRect" presStyleLbl="bgShp" presStyleIdx="1" presStyleCnt="5"/>
      <dgm:spPr/>
    </dgm:pt>
    <dgm:pt modelId="{F541575B-2675-4913-BA12-982560321123}" type="pres">
      <dgm:prSet presAssocID="{13F3147B-D27A-49F7-A138-10DD75DCDB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CDEAEF5-F5CF-4167-8891-700DBDA4524F}" type="pres">
      <dgm:prSet presAssocID="{13F3147B-D27A-49F7-A138-10DD75DCDB42}" presName="spaceRect" presStyleCnt="0"/>
      <dgm:spPr/>
    </dgm:pt>
    <dgm:pt modelId="{3D120AFE-9CCF-458D-BCFF-E3380DBE075E}" type="pres">
      <dgm:prSet presAssocID="{13F3147B-D27A-49F7-A138-10DD75DCDB42}" presName="textRect" presStyleLbl="revTx" presStyleIdx="1" presStyleCnt="5">
        <dgm:presLayoutVars>
          <dgm:chMax val="1"/>
          <dgm:chPref val="1"/>
        </dgm:presLayoutVars>
      </dgm:prSet>
      <dgm:spPr/>
    </dgm:pt>
    <dgm:pt modelId="{C94E6B37-FF4C-4C66-857E-EEBF66566AF1}" type="pres">
      <dgm:prSet presAssocID="{6F8EA86C-2377-4B02-B0F4-8A3ECE93A10E}" presName="sibTrans" presStyleCnt="0"/>
      <dgm:spPr/>
    </dgm:pt>
    <dgm:pt modelId="{33AAEF6B-72F9-46EB-A44E-07096065501E}" type="pres">
      <dgm:prSet presAssocID="{DE31D0BC-B3E7-44C8-BA6E-ED1354BDFF04}" presName="compNode" presStyleCnt="0"/>
      <dgm:spPr/>
    </dgm:pt>
    <dgm:pt modelId="{615FADBA-C603-4935-BC88-C5173E66F298}" type="pres">
      <dgm:prSet presAssocID="{DE31D0BC-B3E7-44C8-BA6E-ED1354BDFF04}" presName="iconBgRect" presStyleLbl="bgShp" presStyleIdx="2" presStyleCnt="5"/>
      <dgm:spPr/>
    </dgm:pt>
    <dgm:pt modelId="{7B7EC6D5-853A-4ED1-B711-B39E521CAD7F}" type="pres">
      <dgm:prSet presAssocID="{DE31D0BC-B3E7-44C8-BA6E-ED1354BDFF0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FDA6047-DBF0-40C7-9A1D-8380FF5659DC}" type="pres">
      <dgm:prSet presAssocID="{DE31D0BC-B3E7-44C8-BA6E-ED1354BDFF04}" presName="spaceRect" presStyleCnt="0"/>
      <dgm:spPr/>
    </dgm:pt>
    <dgm:pt modelId="{9E2981DD-D73C-458C-9B7A-EAEC6B155B58}" type="pres">
      <dgm:prSet presAssocID="{DE31D0BC-B3E7-44C8-BA6E-ED1354BDFF04}" presName="textRect" presStyleLbl="revTx" presStyleIdx="2" presStyleCnt="5">
        <dgm:presLayoutVars>
          <dgm:chMax val="1"/>
          <dgm:chPref val="1"/>
        </dgm:presLayoutVars>
      </dgm:prSet>
      <dgm:spPr/>
    </dgm:pt>
    <dgm:pt modelId="{0FEE03F7-A429-4515-92B0-CA30205EFF10}" type="pres">
      <dgm:prSet presAssocID="{0F94F5DA-A19C-490E-ACDC-7EB52D9823B3}" presName="sibTrans" presStyleCnt="0"/>
      <dgm:spPr/>
    </dgm:pt>
    <dgm:pt modelId="{6CCD9220-E9CE-4A53-81E6-EC26C9B69C9B}" type="pres">
      <dgm:prSet presAssocID="{66605D0C-EEB9-4E6D-A7C7-DBA8AD6F968F}" presName="compNode" presStyleCnt="0"/>
      <dgm:spPr/>
    </dgm:pt>
    <dgm:pt modelId="{E653C620-0853-4D2C-93DD-2B335DA06694}" type="pres">
      <dgm:prSet presAssocID="{66605D0C-EEB9-4E6D-A7C7-DBA8AD6F968F}" presName="iconBgRect" presStyleLbl="bgShp" presStyleIdx="3" presStyleCnt="5"/>
      <dgm:spPr/>
    </dgm:pt>
    <dgm:pt modelId="{DFC9E211-385F-464C-8924-04E6A9804D13}" type="pres">
      <dgm:prSet presAssocID="{66605D0C-EEB9-4E6D-A7C7-DBA8AD6F968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44669498-D0E1-4EEE-8E17-F43148E26AA0}" type="pres">
      <dgm:prSet presAssocID="{66605D0C-EEB9-4E6D-A7C7-DBA8AD6F968F}" presName="spaceRect" presStyleCnt="0"/>
      <dgm:spPr/>
    </dgm:pt>
    <dgm:pt modelId="{5BFF817E-995E-4E06-833D-6E1AB0476A1C}" type="pres">
      <dgm:prSet presAssocID="{66605D0C-EEB9-4E6D-A7C7-DBA8AD6F968F}" presName="textRect" presStyleLbl="revTx" presStyleIdx="3" presStyleCnt="5">
        <dgm:presLayoutVars>
          <dgm:chMax val="1"/>
          <dgm:chPref val="1"/>
        </dgm:presLayoutVars>
      </dgm:prSet>
      <dgm:spPr/>
    </dgm:pt>
    <dgm:pt modelId="{84C73C3D-AEF2-4556-9C39-8A655823F5EB}" type="pres">
      <dgm:prSet presAssocID="{1494F8DC-621F-4D2D-B038-1EDB4C4EDE03}" presName="sibTrans" presStyleCnt="0"/>
      <dgm:spPr/>
    </dgm:pt>
    <dgm:pt modelId="{4C78DA12-E322-44D4-88CF-29383C260DB0}" type="pres">
      <dgm:prSet presAssocID="{593B4A29-7F4E-4017-A294-EA583CA06A85}" presName="compNode" presStyleCnt="0"/>
      <dgm:spPr/>
    </dgm:pt>
    <dgm:pt modelId="{8F326795-8404-41F6-8B5D-743B51B13502}" type="pres">
      <dgm:prSet presAssocID="{593B4A29-7F4E-4017-A294-EA583CA06A85}" presName="iconBgRect" presStyleLbl="bgShp" presStyleIdx="4" presStyleCnt="5"/>
      <dgm:spPr/>
    </dgm:pt>
    <dgm:pt modelId="{EF3B406C-5243-47C6-B42D-AE4DFBB48B7E}" type="pres">
      <dgm:prSet presAssocID="{593B4A29-7F4E-4017-A294-EA583CA06A8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501D5C9C-0536-4D94-9EF8-30FDDEAEEC01}" type="pres">
      <dgm:prSet presAssocID="{593B4A29-7F4E-4017-A294-EA583CA06A85}" presName="spaceRect" presStyleCnt="0"/>
      <dgm:spPr/>
    </dgm:pt>
    <dgm:pt modelId="{6A408A29-E25E-4150-AE74-5AA14D6F5908}" type="pres">
      <dgm:prSet presAssocID="{593B4A29-7F4E-4017-A294-EA583CA06A8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7A25841-5E36-49E4-921A-445E29D6C30E}" srcId="{D1029E22-3D7E-4ABE-8A12-F7E83423CB2B}" destId="{DE31D0BC-B3E7-44C8-BA6E-ED1354BDFF04}" srcOrd="2" destOrd="0" parTransId="{D286D8A4-3AFB-4777-BCDC-711E7FC2E430}" sibTransId="{0F94F5DA-A19C-490E-ACDC-7EB52D9823B3}"/>
    <dgm:cxn modelId="{436D6463-D258-41D0-B372-CB18C569C591}" srcId="{D1029E22-3D7E-4ABE-8A12-F7E83423CB2B}" destId="{66605D0C-EEB9-4E6D-A7C7-DBA8AD6F968F}" srcOrd="3" destOrd="0" parTransId="{A3B17493-CB6A-482C-A2C6-37AE881327CB}" sibTransId="{1494F8DC-621F-4D2D-B038-1EDB4C4EDE03}"/>
    <dgm:cxn modelId="{C4364970-CDFE-428B-A36E-2EFF75E9F74A}" srcId="{D1029E22-3D7E-4ABE-8A12-F7E83423CB2B}" destId="{3F035753-CFBE-4647-98D0-AC8F3DDC5E7D}" srcOrd="0" destOrd="0" parTransId="{C7FF7E71-3290-4F21-B421-3EB7844B0AAE}" sibTransId="{00AD84E9-C477-4BA3-A512-A76778B15749}"/>
    <dgm:cxn modelId="{38AEA9A5-47FF-4366-A3BF-75F48AE64230}" srcId="{D1029E22-3D7E-4ABE-8A12-F7E83423CB2B}" destId="{593B4A29-7F4E-4017-A294-EA583CA06A85}" srcOrd="4" destOrd="0" parTransId="{F70CBC8E-053B-447F-9C66-EBEDF602919B}" sibTransId="{FCB42C78-9447-4B0B-8030-B018AD6153F0}"/>
    <dgm:cxn modelId="{DFEF68A9-4A0D-45D0-8522-EFD1B1873101}" srcId="{D1029E22-3D7E-4ABE-8A12-F7E83423CB2B}" destId="{13F3147B-D27A-49F7-A138-10DD75DCDB42}" srcOrd="1" destOrd="0" parTransId="{73FF99BC-2732-4FA2-A650-BE1AA5517EC3}" sibTransId="{6F8EA86C-2377-4B02-B0F4-8A3ECE93A10E}"/>
    <dgm:cxn modelId="{3B7823AA-666C-487B-ADD6-3A35168E3F02}" type="presOf" srcId="{593B4A29-7F4E-4017-A294-EA583CA06A85}" destId="{6A408A29-E25E-4150-AE74-5AA14D6F5908}" srcOrd="0" destOrd="0" presId="urn:microsoft.com/office/officeart/2018/5/layout/IconCircleLabelList"/>
    <dgm:cxn modelId="{305D63AC-FC14-44E8-B80A-50EFCAAA14CA}" type="presOf" srcId="{DE31D0BC-B3E7-44C8-BA6E-ED1354BDFF04}" destId="{9E2981DD-D73C-458C-9B7A-EAEC6B155B58}" srcOrd="0" destOrd="0" presId="urn:microsoft.com/office/officeart/2018/5/layout/IconCircleLabelList"/>
    <dgm:cxn modelId="{1371EFBE-E711-41EA-BFEA-AB65C5F46869}" type="presOf" srcId="{3F035753-CFBE-4647-98D0-AC8F3DDC5E7D}" destId="{69D28D85-29F7-4953-9FE1-BBADC5A55ED8}" srcOrd="0" destOrd="0" presId="urn:microsoft.com/office/officeart/2018/5/layout/IconCircleLabelList"/>
    <dgm:cxn modelId="{B235EACF-B74F-4990-B486-CE27C28D01BA}" type="presOf" srcId="{13F3147B-D27A-49F7-A138-10DD75DCDB42}" destId="{3D120AFE-9CCF-458D-BCFF-E3380DBE075E}" srcOrd="0" destOrd="0" presId="urn:microsoft.com/office/officeart/2018/5/layout/IconCircleLabelList"/>
    <dgm:cxn modelId="{631F43D4-0475-4A7B-887A-EF851F68A3D4}" type="presOf" srcId="{66605D0C-EEB9-4E6D-A7C7-DBA8AD6F968F}" destId="{5BFF817E-995E-4E06-833D-6E1AB0476A1C}" srcOrd="0" destOrd="0" presId="urn:microsoft.com/office/officeart/2018/5/layout/IconCircleLabelList"/>
    <dgm:cxn modelId="{D07337E8-DA96-4ED9-B290-05E0D2B23324}" type="presOf" srcId="{D1029E22-3D7E-4ABE-8A12-F7E83423CB2B}" destId="{A9D5AFBF-9BB0-498E-9504-EE4EA7CDAEF6}" srcOrd="0" destOrd="0" presId="urn:microsoft.com/office/officeart/2018/5/layout/IconCircleLabelList"/>
    <dgm:cxn modelId="{AC12EBC9-F534-4FC0-A7EE-838A9F8AE425}" type="presParOf" srcId="{A9D5AFBF-9BB0-498E-9504-EE4EA7CDAEF6}" destId="{2DBA8CE0-CA18-42C4-BC1D-42A0934DF606}" srcOrd="0" destOrd="0" presId="urn:microsoft.com/office/officeart/2018/5/layout/IconCircleLabelList"/>
    <dgm:cxn modelId="{48888C6C-4C83-4218-948C-0F8C96B41C0D}" type="presParOf" srcId="{2DBA8CE0-CA18-42C4-BC1D-42A0934DF606}" destId="{5418CC0A-4CF1-475F-9DFB-87B90BC19DD4}" srcOrd="0" destOrd="0" presId="urn:microsoft.com/office/officeart/2018/5/layout/IconCircleLabelList"/>
    <dgm:cxn modelId="{58D815BA-9E08-4101-8A65-01817D6D7526}" type="presParOf" srcId="{2DBA8CE0-CA18-42C4-BC1D-42A0934DF606}" destId="{6F1B8570-F3E6-4490-ACC7-A63A067DDDD6}" srcOrd="1" destOrd="0" presId="urn:microsoft.com/office/officeart/2018/5/layout/IconCircleLabelList"/>
    <dgm:cxn modelId="{FD2002EE-6166-4E89-BA6F-0938FA81C4C7}" type="presParOf" srcId="{2DBA8CE0-CA18-42C4-BC1D-42A0934DF606}" destId="{CE56C4A7-CAFE-42C5-8907-FD30AC21DD36}" srcOrd="2" destOrd="0" presId="urn:microsoft.com/office/officeart/2018/5/layout/IconCircleLabelList"/>
    <dgm:cxn modelId="{5AE8FE13-4F9F-4BA9-BB9B-089322162A92}" type="presParOf" srcId="{2DBA8CE0-CA18-42C4-BC1D-42A0934DF606}" destId="{69D28D85-29F7-4953-9FE1-BBADC5A55ED8}" srcOrd="3" destOrd="0" presId="urn:microsoft.com/office/officeart/2018/5/layout/IconCircleLabelList"/>
    <dgm:cxn modelId="{D3806DBE-EA57-488F-A6C7-39B7865456A0}" type="presParOf" srcId="{A9D5AFBF-9BB0-498E-9504-EE4EA7CDAEF6}" destId="{9527CEFA-C8B4-4AB3-8E29-955EE4F39248}" srcOrd="1" destOrd="0" presId="urn:microsoft.com/office/officeart/2018/5/layout/IconCircleLabelList"/>
    <dgm:cxn modelId="{12614E76-B324-430C-BDFF-E7AED34B7327}" type="presParOf" srcId="{A9D5AFBF-9BB0-498E-9504-EE4EA7CDAEF6}" destId="{865E7444-7D08-455C-947F-699DDD6DF4A5}" srcOrd="2" destOrd="0" presId="urn:microsoft.com/office/officeart/2018/5/layout/IconCircleLabelList"/>
    <dgm:cxn modelId="{F99E9F19-DB25-4AE3-B78B-A61348343D66}" type="presParOf" srcId="{865E7444-7D08-455C-947F-699DDD6DF4A5}" destId="{9A6B352C-5217-4978-8681-86310E350C77}" srcOrd="0" destOrd="0" presId="urn:microsoft.com/office/officeart/2018/5/layout/IconCircleLabelList"/>
    <dgm:cxn modelId="{F085D894-9DF9-4A00-8D15-AB8B0C8BB53E}" type="presParOf" srcId="{865E7444-7D08-455C-947F-699DDD6DF4A5}" destId="{F541575B-2675-4913-BA12-982560321123}" srcOrd="1" destOrd="0" presId="urn:microsoft.com/office/officeart/2018/5/layout/IconCircleLabelList"/>
    <dgm:cxn modelId="{F21DD233-7F45-46F3-89CA-701D0AA003C3}" type="presParOf" srcId="{865E7444-7D08-455C-947F-699DDD6DF4A5}" destId="{ACDEAEF5-F5CF-4167-8891-700DBDA4524F}" srcOrd="2" destOrd="0" presId="urn:microsoft.com/office/officeart/2018/5/layout/IconCircleLabelList"/>
    <dgm:cxn modelId="{FA57AF93-1EFA-40F3-BC25-CC7F72CB74C4}" type="presParOf" srcId="{865E7444-7D08-455C-947F-699DDD6DF4A5}" destId="{3D120AFE-9CCF-458D-BCFF-E3380DBE075E}" srcOrd="3" destOrd="0" presId="urn:microsoft.com/office/officeart/2018/5/layout/IconCircleLabelList"/>
    <dgm:cxn modelId="{3456AA37-6211-4FDD-B31A-1C9CDBA81148}" type="presParOf" srcId="{A9D5AFBF-9BB0-498E-9504-EE4EA7CDAEF6}" destId="{C94E6B37-FF4C-4C66-857E-EEBF66566AF1}" srcOrd="3" destOrd="0" presId="urn:microsoft.com/office/officeart/2018/5/layout/IconCircleLabelList"/>
    <dgm:cxn modelId="{31F31063-AB5C-4397-8BC8-5CA47361879C}" type="presParOf" srcId="{A9D5AFBF-9BB0-498E-9504-EE4EA7CDAEF6}" destId="{33AAEF6B-72F9-46EB-A44E-07096065501E}" srcOrd="4" destOrd="0" presId="urn:microsoft.com/office/officeart/2018/5/layout/IconCircleLabelList"/>
    <dgm:cxn modelId="{BA6D72F1-AC5B-4696-A7F1-F5024DD88DD8}" type="presParOf" srcId="{33AAEF6B-72F9-46EB-A44E-07096065501E}" destId="{615FADBA-C603-4935-BC88-C5173E66F298}" srcOrd="0" destOrd="0" presId="urn:microsoft.com/office/officeart/2018/5/layout/IconCircleLabelList"/>
    <dgm:cxn modelId="{FE581C77-2722-4480-B07D-25643D7FF356}" type="presParOf" srcId="{33AAEF6B-72F9-46EB-A44E-07096065501E}" destId="{7B7EC6D5-853A-4ED1-B711-B39E521CAD7F}" srcOrd="1" destOrd="0" presId="urn:microsoft.com/office/officeart/2018/5/layout/IconCircleLabelList"/>
    <dgm:cxn modelId="{ADE5C3A3-9ADA-41FF-80C1-6A63E4321EFC}" type="presParOf" srcId="{33AAEF6B-72F9-46EB-A44E-07096065501E}" destId="{7FDA6047-DBF0-40C7-9A1D-8380FF5659DC}" srcOrd="2" destOrd="0" presId="urn:microsoft.com/office/officeart/2018/5/layout/IconCircleLabelList"/>
    <dgm:cxn modelId="{3F8FDD92-D157-4C0D-869A-EBFB1967F4D1}" type="presParOf" srcId="{33AAEF6B-72F9-46EB-A44E-07096065501E}" destId="{9E2981DD-D73C-458C-9B7A-EAEC6B155B58}" srcOrd="3" destOrd="0" presId="urn:microsoft.com/office/officeart/2018/5/layout/IconCircleLabelList"/>
    <dgm:cxn modelId="{DA5091F2-D05C-40AC-AD2F-E0416876DE0A}" type="presParOf" srcId="{A9D5AFBF-9BB0-498E-9504-EE4EA7CDAEF6}" destId="{0FEE03F7-A429-4515-92B0-CA30205EFF10}" srcOrd="5" destOrd="0" presId="urn:microsoft.com/office/officeart/2018/5/layout/IconCircleLabelList"/>
    <dgm:cxn modelId="{327288B5-4D8F-4AC6-A4BE-2E4ED9549F43}" type="presParOf" srcId="{A9D5AFBF-9BB0-498E-9504-EE4EA7CDAEF6}" destId="{6CCD9220-E9CE-4A53-81E6-EC26C9B69C9B}" srcOrd="6" destOrd="0" presId="urn:microsoft.com/office/officeart/2018/5/layout/IconCircleLabelList"/>
    <dgm:cxn modelId="{0963BF0E-4275-42C9-9B7B-24F2DBADEF5A}" type="presParOf" srcId="{6CCD9220-E9CE-4A53-81E6-EC26C9B69C9B}" destId="{E653C620-0853-4D2C-93DD-2B335DA06694}" srcOrd="0" destOrd="0" presId="urn:microsoft.com/office/officeart/2018/5/layout/IconCircleLabelList"/>
    <dgm:cxn modelId="{6F1FC2D2-D378-4D60-8643-EEC727D6A7F4}" type="presParOf" srcId="{6CCD9220-E9CE-4A53-81E6-EC26C9B69C9B}" destId="{DFC9E211-385F-464C-8924-04E6A9804D13}" srcOrd="1" destOrd="0" presId="urn:microsoft.com/office/officeart/2018/5/layout/IconCircleLabelList"/>
    <dgm:cxn modelId="{81CB98DD-110D-4E2D-A2DD-565655DF9ADB}" type="presParOf" srcId="{6CCD9220-E9CE-4A53-81E6-EC26C9B69C9B}" destId="{44669498-D0E1-4EEE-8E17-F43148E26AA0}" srcOrd="2" destOrd="0" presId="urn:microsoft.com/office/officeart/2018/5/layout/IconCircleLabelList"/>
    <dgm:cxn modelId="{2125A512-0886-46C1-AF12-2E60B74FEA1B}" type="presParOf" srcId="{6CCD9220-E9CE-4A53-81E6-EC26C9B69C9B}" destId="{5BFF817E-995E-4E06-833D-6E1AB0476A1C}" srcOrd="3" destOrd="0" presId="urn:microsoft.com/office/officeart/2018/5/layout/IconCircleLabelList"/>
    <dgm:cxn modelId="{412563EA-C396-4E3D-B9AF-B8817C2E09DB}" type="presParOf" srcId="{A9D5AFBF-9BB0-498E-9504-EE4EA7CDAEF6}" destId="{84C73C3D-AEF2-4556-9C39-8A655823F5EB}" srcOrd="7" destOrd="0" presId="urn:microsoft.com/office/officeart/2018/5/layout/IconCircleLabelList"/>
    <dgm:cxn modelId="{B6941FB2-5D32-4746-AEAA-CDCD353B91D8}" type="presParOf" srcId="{A9D5AFBF-9BB0-498E-9504-EE4EA7CDAEF6}" destId="{4C78DA12-E322-44D4-88CF-29383C260DB0}" srcOrd="8" destOrd="0" presId="urn:microsoft.com/office/officeart/2018/5/layout/IconCircleLabelList"/>
    <dgm:cxn modelId="{E14B7299-FB8C-45DC-BF0D-A2CDCDE1AB90}" type="presParOf" srcId="{4C78DA12-E322-44D4-88CF-29383C260DB0}" destId="{8F326795-8404-41F6-8B5D-743B51B13502}" srcOrd="0" destOrd="0" presId="urn:microsoft.com/office/officeart/2018/5/layout/IconCircleLabelList"/>
    <dgm:cxn modelId="{8EF8B940-0133-4DA3-883B-BFA5FBC626C8}" type="presParOf" srcId="{4C78DA12-E322-44D4-88CF-29383C260DB0}" destId="{EF3B406C-5243-47C6-B42D-AE4DFBB48B7E}" srcOrd="1" destOrd="0" presId="urn:microsoft.com/office/officeart/2018/5/layout/IconCircleLabelList"/>
    <dgm:cxn modelId="{47A0812D-0015-4483-BACA-0BDC6E867D7E}" type="presParOf" srcId="{4C78DA12-E322-44D4-88CF-29383C260DB0}" destId="{501D5C9C-0536-4D94-9EF8-30FDDEAEEC01}" srcOrd="2" destOrd="0" presId="urn:microsoft.com/office/officeart/2018/5/layout/IconCircleLabelList"/>
    <dgm:cxn modelId="{32530D31-0310-4A62-B27F-30FC235E5A12}" type="presParOf" srcId="{4C78DA12-E322-44D4-88CF-29383C260DB0}" destId="{6A408A29-E25E-4150-AE74-5AA14D6F590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8CC0A-4CF1-475F-9DFB-87B90BC19DD4}">
      <dsp:nvSpPr>
        <dsp:cNvPr id="0" name=""/>
        <dsp:cNvSpPr/>
      </dsp:nvSpPr>
      <dsp:spPr>
        <a:xfrm>
          <a:off x="668684" y="287981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B8570-F3E6-4490-ACC7-A63A067DDDD6}">
      <dsp:nvSpPr>
        <dsp:cNvPr id="0" name=""/>
        <dsp:cNvSpPr/>
      </dsp:nvSpPr>
      <dsp:spPr>
        <a:xfrm>
          <a:off x="902684" y="52198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28D85-29F7-4953-9FE1-BBADC5A55ED8}">
      <dsp:nvSpPr>
        <dsp:cNvPr id="0" name=""/>
        <dsp:cNvSpPr/>
      </dsp:nvSpPr>
      <dsp:spPr>
        <a:xfrm>
          <a:off x="317684" y="1727981"/>
          <a:ext cx="1800000" cy="138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The importance of a term </a:t>
          </a:r>
          <a:r>
            <a:rPr lang="en-US" sz="1100" b="1" i="0" kern="1200" baseline="0"/>
            <a:t>is high</a:t>
          </a:r>
          <a:r>
            <a:rPr lang="en-US" sz="1100" b="0" i="0" kern="1200" baseline="0"/>
            <a:t> when it occurs a lot in a given document and rarely in others. </a:t>
          </a:r>
          <a:endParaRPr lang="en-US" sz="1100" kern="1200"/>
        </a:p>
      </dsp:txBody>
      <dsp:txXfrm>
        <a:off x="317684" y="1727981"/>
        <a:ext cx="1800000" cy="1388314"/>
      </dsp:txXfrm>
    </dsp:sp>
    <dsp:sp modelId="{9A6B352C-5217-4978-8681-86310E350C77}">
      <dsp:nvSpPr>
        <dsp:cNvPr id="0" name=""/>
        <dsp:cNvSpPr/>
      </dsp:nvSpPr>
      <dsp:spPr>
        <a:xfrm>
          <a:off x="2783684" y="287981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1575B-2675-4913-BA12-982560321123}">
      <dsp:nvSpPr>
        <dsp:cNvPr id="0" name=""/>
        <dsp:cNvSpPr/>
      </dsp:nvSpPr>
      <dsp:spPr>
        <a:xfrm>
          <a:off x="3017684" y="52198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20AFE-9CCF-458D-BCFF-E3380DBE075E}">
      <dsp:nvSpPr>
        <dsp:cNvPr id="0" name=""/>
        <dsp:cNvSpPr/>
      </dsp:nvSpPr>
      <dsp:spPr>
        <a:xfrm>
          <a:off x="2432684" y="1727981"/>
          <a:ext cx="1800000" cy="138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In short, commonality within a document measured by TF is balanced by rarity between documents measured by IDF. </a:t>
          </a:r>
          <a:endParaRPr lang="en-US" sz="1100" kern="1200"/>
        </a:p>
      </dsp:txBody>
      <dsp:txXfrm>
        <a:off x="2432684" y="1727981"/>
        <a:ext cx="1800000" cy="1388314"/>
      </dsp:txXfrm>
    </dsp:sp>
    <dsp:sp modelId="{615FADBA-C603-4935-BC88-C5173E66F298}">
      <dsp:nvSpPr>
        <dsp:cNvPr id="0" name=""/>
        <dsp:cNvSpPr/>
      </dsp:nvSpPr>
      <dsp:spPr>
        <a:xfrm>
          <a:off x="4898684" y="287981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EC6D5-853A-4ED1-B711-B39E521CAD7F}">
      <dsp:nvSpPr>
        <dsp:cNvPr id="0" name=""/>
        <dsp:cNvSpPr/>
      </dsp:nvSpPr>
      <dsp:spPr>
        <a:xfrm>
          <a:off x="5132684" y="52198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981DD-D73C-458C-9B7A-EAEC6B155B58}">
      <dsp:nvSpPr>
        <dsp:cNvPr id="0" name=""/>
        <dsp:cNvSpPr/>
      </dsp:nvSpPr>
      <dsp:spPr>
        <a:xfrm>
          <a:off x="4547684" y="1727981"/>
          <a:ext cx="1800000" cy="138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The resulting TF-IDF score reflects </a:t>
          </a:r>
          <a:r>
            <a:rPr lang="en-US" sz="1100" b="1" i="0" kern="1200" baseline="0"/>
            <a:t>the importance of a term for a document </a:t>
          </a:r>
          <a:r>
            <a:rPr lang="en-US" sz="1100" b="0" i="0" kern="1200" baseline="0"/>
            <a:t>in the corpus.</a:t>
          </a:r>
          <a:endParaRPr lang="en-US" sz="1100" kern="1200"/>
        </a:p>
      </dsp:txBody>
      <dsp:txXfrm>
        <a:off x="4547684" y="1727981"/>
        <a:ext cx="1800000" cy="1388314"/>
      </dsp:txXfrm>
    </dsp:sp>
    <dsp:sp modelId="{E653C620-0853-4D2C-93DD-2B335DA06694}">
      <dsp:nvSpPr>
        <dsp:cNvPr id="0" name=""/>
        <dsp:cNvSpPr/>
      </dsp:nvSpPr>
      <dsp:spPr>
        <a:xfrm>
          <a:off x="7013685" y="287981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9E211-385F-464C-8924-04E6A9804D13}">
      <dsp:nvSpPr>
        <dsp:cNvPr id="0" name=""/>
        <dsp:cNvSpPr/>
      </dsp:nvSpPr>
      <dsp:spPr>
        <a:xfrm>
          <a:off x="7247685" y="52198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F817E-995E-4E06-833D-6E1AB0476A1C}">
      <dsp:nvSpPr>
        <dsp:cNvPr id="0" name=""/>
        <dsp:cNvSpPr/>
      </dsp:nvSpPr>
      <dsp:spPr>
        <a:xfrm>
          <a:off x="6662684" y="1727981"/>
          <a:ext cx="1800000" cy="138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TF-IDF is useful in many natural language processing applications. </a:t>
          </a:r>
          <a:endParaRPr lang="en-US" sz="1100" kern="1200"/>
        </a:p>
      </dsp:txBody>
      <dsp:txXfrm>
        <a:off x="6662684" y="1727981"/>
        <a:ext cx="1800000" cy="1388314"/>
      </dsp:txXfrm>
    </dsp:sp>
    <dsp:sp modelId="{8F326795-8404-41F6-8B5D-743B51B13502}">
      <dsp:nvSpPr>
        <dsp:cNvPr id="0" name=""/>
        <dsp:cNvSpPr/>
      </dsp:nvSpPr>
      <dsp:spPr>
        <a:xfrm>
          <a:off x="9128685" y="287981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406C-5243-47C6-B42D-AE4DFBB48B7E}">
      <dsp:nvSpPr>
        <dsp:cNvPr id="0" name=""/>
        <dsp:cNvSpPr/>
      </dsp:nvSpPr>
      <dsp:spPr>
        <a:xfrm>
          <a:off x="9362684" y="52198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08A29-E25E-4150-AE74-5AA14D6F5908}">
      <dsp:nvSpPr>
        <dsp:cNvPr id="0" name=""/>
        <dsp:cNvSpPr/>
      </dsp:nvSpPr>
      <dsp:spPr>
        <a:xfrm>
          <a:off x="8777685" y="1727981"/>
          <a:ext cx="1800000" cy="138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For example, Search Engines use TF-IDF to rank the relevance of a document for a query. TF-IDF is also employed in text classification, text summarization, and topic modeling.</a:t>
          </a:r>
          <a:endParaRPr lang="en-US" sz="1100" kern="1200"/>
        </a:p>
      </dsp:txBody>
      <dsp:txXfrm>
        <a:off x="8777685" y="1727981"/>
        <a:ext cx="1800000" cy="1388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6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2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4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3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3522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22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5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1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659" r:id="rId20"/>
    <p:sldLayoutId id="2147483650" r:id="rId21"/>
    <p:sldLayoutId id="2147483649" r:id="rId22"/>
    <p:sldLayoutId id="2147483662" r:id="rId23"/>
    <p:sldLayoutId id="2147483663" r:id="rId24"/>
    <p:sldLayoutId id="2147483652" r:id="rId25"/>
    <p:sldLayoutId id="2147483666" r:id="rId26"/>
    <p:sldLayoutId id="2147483664" r:id="rId27"/>
    <p:sldLayoutId id="2147483665" r:id="rId28"/>
    <p:sldLayoutId id="2147483661" r:id="rId2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500" dirty="0">
                <a:solidFill>
                  <a:srgbClr val="EBEBEB"/>
                </a:solidFill>
              </a:rPr>
              <a:t>Term Frequency - Inverse Document Frequency </a:t>
            </a:r>
            <a:br>
              <a:rPr lang="en-US" sz="4500" dirty="0">
                <a:solidFill>
                  <a:srgbClr val="EBEBEB"/>
                </a:solidFill>
              </a:rPr>
            </a:br>
            <a:r>
              <a:rPr lang="en-US" sz="4500" dirty="0">
                <a:solidFill>
                  <a:srgbClr val="EBEBEB"/>
                </a:solidFill>
              </a:rPr>
              <a:t>(TF-IDF)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FCCBCA-B2DC-56BC-E341-AB15937C0518}"/>
              </a:ext>
            </a:extLst>
          </p:cNvPr>
          <p:cNvSpPr txBox="1"/>
          <p:nvPr/>
        </p:nvSpPr>
        <p:spPr>
          <a:xfrm>
            <a:off x="4872012" y="4777380"/>
            <a:ext cx="5222326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Stats II- Andreas </a:t>
            </a:r>
            <a:r>
              <a:rPr lang="en-US" sz="2000" cap="all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kollias</a:t>
            </a:r>
            <a:endParaRPr lang="en-US" sz="2000" cap="all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2216" r="21022" b="-2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8793-01ED-D168-2701-E8FD0572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/>
              <a:t>Term Frequency - Inverse Document Frequency</a:t>
            </a:r>
            <a:r>
              <a:rPr lang="en-US" dirty="0"/>
              <a:t> (TF-IDF)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890F2-346E-F7BD-52DB-24A131F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752344"/>
            <a:ext cx="10133900" cy="3136392"/>
          </a:xfrm>
        </p:spPr>
        <p:txBody>
          <a:bodyPr>
            <a:normAutofit/>
          </a:bodyPr>
          <a:lstStyle/>
          <a:p>
            <a:r>
              <a:rPr lang="en-US" dirty="0"/>
              <a:t>is a widely used statistical method in natural language processing and information retrieval. </a:t>
            </a:r>
          </a:p>
          <a:p>
            <a:r>
              <a:rPr lang="en-US" dirty="0"/>
              <a:t>It measures how important a term is within a document relative to a collection of documents (i.e., relative to a corpus).</a:t>
            </a:r>
          </a:p>
        </p:txBody>
      </p:sp>
    </p:spTree>
    <p:extLst>
      <p:ext uri="{BB962C8B-B14F-4D97-AF65-F5344CB8AC3E}">
        <p14:creationId xmlns:p14="http://schemas.microsoft.com/office/powerpoint/2010/main" val="339436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4D935-C04A-291C-0F70-E1D15333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CB936-8A36-7F42-A649-DB48BD3D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Term Frequency - Inverse Document Frequency (TF-IDF)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DC9F77C-03FC-C8F9-CEA0-3A0623EE7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08777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8997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AA872-8B1F-C047-C1F5-B612043F9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40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ABAE6-B442-36E9-A1FA-26C0FEF1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Term Frequency - Inverse Document Frequency (TF-IDF)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AC531-2841-F1C0-66FF-34871DC8D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/>
              <a:t>TF-IDF scores a word by multiplying the word’s Term Frequency (TF) with the Inverse Document Frequency (IDF).</a:t>
            </a:r>
          </a:p>
        </p:txBody>
      </p:sp>
    </p:spTree>
    <p:extLst>
      <p:ext uri="{BB962C8B-B14F-4D97-AF65-F5344CB8AC3E}">
        <p14:creationId xmlns:p14="http://schemas.microsoft.com/office/powerpoint/2010/main" val="135057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344E2-FCD0-22D3-E2DB-029CE5A7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E7BD-5B27-F797-07BF-9FDBC865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/>
              <a:t>Term Frequency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E3CB4-7520-7961-009E-4B95C7C8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752344"/>
            <a:ext cx="10133900" cy="3136392"/>
          </a:xfrm>
        </p:spPr>
        <p:txBody>
          <a:bodyPr>
            <a:normAutofit/>
          </a:bodyPr>
          <a:lstStyle/>
          <a:p>
            <a:r>
              <a:rPr lang="en-US" dirty="0"/>
              <a:t>TF of a term or word is the number of times the term appears in a document compared to the total number of words in the document.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B515A-F0AA-3EA5-3843-575FCD799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88" y="4320540"/>
            <a:ext cx="7718588" cy="6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6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5E0CD-2067-B8A7-A53D-CDB76F78A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F6E3-7B93-52DE-C7AD-687164F0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/>
              <a:t>Inverse Document Frequency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839D6-0BE0-67F2-6CA1-7D0D6D1F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752344"/>
            <a:ext cx="10133900" cy="3136392"/>
          </a:xfrm>
        </p:spPr>
        <p:txBody>
          <a:bodyPr>
            <a:normAutofit/>
          </a:bodyPr>
          <a:lstStyle/>
          <a:p>
            <a:r>
              <a:rPr lang="en-US" dirty="0"/>
              <a:t>IDF of a term reflects the proportion of documents in the corpus that contain the term. Words unique to a small percentage of documents (e.g., technical jargon terms) receive higher importance values than words common across all documents (e.g., a, the, and).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DD9A6-9CED-D6AF-5719-6BEBE164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48" y="5218469"/>
            <a:ext cx="8545904" cy="67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4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BCFB9-6BB1-E8F0-D208-84D4F62E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0241-F1D2-2CC6-D529-5D04F506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6" y="457200"/>
            <a:ext cx="10035426" cy="935502"/>
          </a:xfrm>
        </p:spPr>
        <p:txBody>
          <a:bodyPr/>
          <a:lstStyle/>
          <a:p>
            <a:r>
              <a:rPr lang="en-US" b="1" dirty="0"/>
              <a:t>Term Frequency - Inverse Document Frequency</a:t>
            </a:r>
            <a:r>
              <a:rPr lang="en-US" dirty="0"/>
              <a:t> (TF-IDF)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6B57E-D9E4-CF6B-9A91-7109DAA8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752344"/>
            <a:ext cx="10133900" cy="3136392"/>
          </a:xfrm>
        </p:spPr>
        <p:txBody>
          <a:bodyPr>
            <a:normAutofit/>
          </a:bodyPr>
          <a:lstStyle/>
          <a:p>
            <a:r>
              <a:rPr lang="en-US" dirty="0"/>
              <a:t>The TF-IDF of a term is calculated by multiplying TF and IDF scores.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48552-8656-249A-D532-D855F9E2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4" y="4152607"/>
            <a:ext cx="9796092" cy="3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34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314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Calibri</vt:lpstr>
      <vt:lpstr>Century Gothic</vt:lpstr>
      <vt:lpstr>Wingdings</vt:lpstr>
      <vt:lpstr>Wingdings 3</vt:lpstr>
      <vt:lpstr>Ion</vt:lpstr>
      <vt:lpstr>Term Frequency - Inverse Document Frequency  (TF-IDF)</vt:lpstr>
      <vt:lpstr>Term Frequency - Inverse Document Frequency (TF-IDF)</vt:lpstr>
      <vt:lpstr>Term Frequency - Inverse Document Frequency (TF-IDF)</vt:lpstr>
      <vt:lpstr>Term Frequency - Inverse Document Frequency (TF-IDF)</vt:lpstr>
      <vt:lpstr>Term Frequency</vt:lpstr>
      <vt:lpstr>Inverse Document Frequency</vt:lpstr>
      <vt:lpstr>Term Frequency - Inverse Document Frequency (TF-IDF)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Kollias</dc:creator>
  <cp:lastModifiedBy>Andreas Kollias</cp:lastModifiedBy>
  <cp:revision>2</cp:revision>
  <dcterms:created xsi:type="dcterms:W3CDTF">2025-04-27T22:42:16Z</dcterms:created>
  <dcterms:modified xsi:type="dcterms:W3CDTF">2025-04-27T22:54:29Z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